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82" r:id="rId2"/>
    <p:sldId id="256" r:id="rId3"/>
    <p:sldId id="257" r:id="rId4"/>
    <p:sldId id="258" r:id="rId5"/>
    <p:sldId id="259" r:id="rId6"/>
    <p:sldId id="260" r:id="rId7"/>
    <p:sldId id="262" r:id="rId8"/>
    <p:sldId id="263" r:id="rId9"/>
    <p:sldId id="261" r:id="rId10"/>
    <p:sldId id="266" r:id="rId11"/>
    <p:sldId id="267" r:id="rId12"/>
    <p:sldId id="268" r:id="rId13"/>
    <p:sldId id="269" r:id="rId14"/>
    <p:sldId id="283" r:id="rId15"/>
    <p:sldId id="270" r:id="rId16"/>
    <p:sldId id="271" r:id="rId17"/>
    <p:sldId id="284" r:id="rId18"/>
    <p:sldId id="285" r:id="rId19"/>
    <p:sldId id="286" r:id="rId20"/>
    <p:sldId id="287" r:id="rId21"/>
    <p:sldId id="272" r:id="rId22"/>
    <p:sldId id="273" r:id="rId23"/>
    <p:sldId id="274" r:id="rId24"/>
    <p:sldId id="276" r:id="rId25"/>
    <p:sldId id="277" r:id="rId26"/>
    <p:sldId id="278" r:id="rId27"/>
    <p:sldId id="279" r:id="rId28"/>
    <p:sldId id="280" r:id="rId29"/>
    <p:sldId id="28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33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61" autoAdjust="0"/>
    <p:restoredTop sz="94660" autoAdjust="0"/>
  </p:normalViewPr>
  <p:slideViewPr>
    <p:cSldViewPr>
      <p:cViewPr varScale="1">
        <p:scale>
          <a:sx n="70" d="100"/>
          <a:sy n="70" d="100"/>
        </p:scale>
        <p:origin x="-582" y="-108"/>
      </p:cViewPr>
      <p:guideLst>
        <p:guide orient="horz" pos="2160"/>
        <p:guide pos="2880"/>
      </p:guideLst>
    </p:cSldViewPr>
  </p:slideViewPr>
  <p:outlineViewPr>
    <p:cViewPr>
      <p:scale>
        <a:sx n="33" d="100"/>
        <a:sy n="33" d="100"/>
      </p:scale>
      <p:origin x="246"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8" name="عنصر نائب للتذييل 7"/>
          <p:cNvSpPr>
            <a:spLocks noGrp="1"/>
          </p:cNvSpPr>
          <p:nvPr>
            <p:ph type="ftr" sz="quarter" idx="11"/>
          </p:nvPr>
        </p:nvSpPr>
        <p:spPr/>
        <p:txBody>
          <a:bodyPr/>
          <a:lstStyle/>
          <a:p>
            <a:endParaRPr lang="en-US" dirty="0"/>
          </a:p>
        </p:txBody>
      </p:sp>
      <p:sp>
        <p:nvSpPr>
          <p:cNvPr id="9" name="عنصر نائب لرقم الشريحة 8"/>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4" name="عنصر نائب للتذييل 3"/>
          <p:cNvSpPr>
            <a:spLocks noGrp="1"/>
          </p:cNvSpPr>
          <p:nvPr>
            <p:ph type="ftr" sz="quarter" idx="11"/>
          </p:nvPr>
        </p:nvSpPr>
        <p:spPr/>
        <p:txBody>
          <a:bodyPr/>
          <a:lstStyle/>
          <a:p>
            <a:endParaRPr lang="en-US" dirty="0"/>
          </a:p>
        </p:txBody>
      </p:sp>
      <p:sp>
        <p:nvSpPr>
          <p:cNvPr id="5" name="عنصر نائب لرقم الشريحة 4"/>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3" name="عنصر نائب للتذييل 2"/>
          <p:cNvSpPr>
            <a:spLocks noGrp="1"/>
          </p:cNvSpPr>
          <p:nvPr>
            <p:ph type="ftr" sz="quarter" idx="11"/>
          </p:nvPr>
        </p:nvSpPr>
        <p:spPr/>
        <p:txBody>
          <a:bodyPr/>
          <a:lstStyle/>
          <a:p>
            <a:endParaRPr lang="en-US" dirty="0"/>
          </a:p>
        </p:txBody>
      </p:sp>
      <p:sp>
        <p:nvSpPr>
          <p:cNvPr id="4" name="عنصر نائب لرقم الشريحة 3"/>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AB11927F-2897-4275-8248-5418B14FD13D}" type="datetimeFigureOut">
              <a:rPr lang="en-US" smtClean="0"/>
              <a:pPr/>
              <a:t>4/6/2011</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3FD38CF4-D7D3-4CEF-8ED7-A3099F6A81E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1927F-2897-4275-8248-5418B14FD13D}" type="datetimeFigureOut">
              <a:rPr lang="en-US" smtClean="0"/>
              <a:pPr/>
              <a:t>4/6/2011</a:t>
            </a:fld>
            <a:endParaRPr lang="en-US"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D38CF4-D7D3-4CEF-8ED7-A3099F6A81E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ar.wikipedia.org/w/index.php?title=%D9%85%D9%84%D9%81:Direct-reading_dosimeter.jpg&amp;filetimestamp=20070930174120"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hyperlink" Target="http://ar.wikipedia.org/w/index.php?title=%D9%85%D9%84%D9%81:Dosimeter_ablesung.jpg&amp;filetimestamp=20090709152709" TargetMode="Externa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 name="صورة 3" descr="تصميم 2.jpg"/>
          <p:cNvPicPr>
            <a:picLocks noChangeAspect="1"/>
          </p:cNvPicPr>
          <p:nvPr/>
        </p:nvPicPr>
        <p:blipFill>
          <a:blip r:embed="rId2" cstate="print"/>
          <a:stretch>
            <a:fillRect/>
          </a:stretch>
        </p:blipFill>
        <p:spPr>
          <a:xfrm>
            <a:off x="0" y="0"/>
            <a:ext cx="9144000" cy="6858000"/>
          </a:xfrm>
          <a:prstGeom prst="rect">
            <a:avLst/>
          </a:prstGeom>
        </p:spPr>
      </p:pic>
      <p:pic>
        <p:nvPicPr>
          <p:cNvPr id="1026" name="Picture 2"/>
          <p:cNvPicPr>
            <a:picLocks noChangeAspect="1" noChangeArrowheads="1"/>
          </p:cNvPicPr>
          <p:nvPr/>
        </p:nvPicPr>
        <p:blipFill>
          <a:blip r:embed="rId3" cstate="print">
            <a:duotone>
              <a:prstClr val="black"/>
              <a:srgbClr val="D9C3A5">
                <a:tint val="50000"/>
                <a:satMod val="180000"/>
              </a:srgbClr>
            </a:duotone>
          </a:blip>
          <a:srcRect t="13527" r="8861" b="13043"/>
          <a:stretch>
            <a:fillRect/>
          </a:stretch>
        </p:blipFill>
        <p:spPr bwMode="auto">
          <a:xfrm>
            <a:off x="2057400" y="533400"/>
            <a:ext cx="6858000" cy="28956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ctrTitle"/>
          </p:nvPr>
        </p:nvSpPr>
        <p:spPr/>
        <p:txBody>
          <a:bodyPr/>
          <a:lstStyle/>
          <a:p>
            <a:endParaRPr lang="en-US" dirty="0"/>
          </a:p>
        </p:txBody>
      </p:sp>
      <p:sp>
        <p:nvSpPr>
          <p:cNvPr id="8" name="عنوان فرعي 7"/>
          <p:cNvSpPr>
            <a:spLocks noGrp="1"/>
          </p:cNvSpPr>
          <p:nvPr>
            <p:ph type="subTitle" idx="1"/>
          </p:nvPr>
        </p:nvSpPr>
        <p:spPr/>
        <p:txBody>
          <a:bodyPr/>
          <a:lstStyle/>
          <a:p>
            <a:endParaRPr lang="en-US" dirty="0"/>
          </a:p>
        </p:txBody>
      </p:sp>
      <p:pic>
        <p:nvPicPr>
          <p:cNvPr id="9" name="صورة 8"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10" name="مربع نص 9"/>
          <p:cNvSpPr txBox="1"/>
          <p:nvPr/>
        </p:nvSpPr>
        <p:spPr>
          <a:xfrm>
            <a:off x="228600" y="228600"/>
            <a:ext cx="8534400" cy="492443"/>
          </a:xfrm>
          <a:prstGeom prst="rect">
            <a:avLst/>
          </a:prstGeom>
          <a:noFill/>
        </p:spPr>
        <p:txBody>
          <a:bodyPr wrap="square" rtlCol="0">
            <a:spAutoFit/>
          </a:bodyPr>
          <a:lstStyle/>
          <a:p>
            <a:pPr algn="ctr" rtl="1"/>
            <a:r>
              <a:rPr lang="ar-SA" sz="2600" b="1" dirty="0" smtClean="0"/>
              <a:t> </a:t>
            </a:r>
            <a:r>
              <a:rPr lang="ar-SA" sz="2600" b="1" dirty="0" smtClean="0">
                <a:solidFill>
                  <a:srgbClr val="92D050"/>
                </a:solidFill>
              </a:rPr>
              <a:t>أجهزة المسح الإشعاعي وقياس الجرعات :</a:t>
            </a:r>
            <a:endParaRPr lang="en-US" sz="2600" b="1" dirty="0">
              <a:solidFill>
                <a:srgbClr val="92D050"/>
              </a:solidFill>
            </a:endParaRPr>
          </a:p>
        </p:txBody>
      </p:sp>
      <p:sp>
        <p:nvSpPr>
          <p:cNvPr id="11" name="مربع نص 10"/>
          <p:cNvSpPr txBox="1"/>
          <p:nvPr/>
        </p:nvSpPr>
        <p:spPr>
          <a:xfrm>
            <a:off x="228600" y="1143000"/>
            <a:ext cx="8763000" cy="3108543"/>
          </a:xfrm>
          <a:prstGeom prst="rect">
            <a:avLst/>
          </a:prstGeom>
          <a:noFill/>
        </p:spPr>
        <p:txBody>
          <a:bodyPr wrap="square" rtlCol="0">
            <a:spAutoFit/>
          </a:bodyPr>
          <a:lstStyle/>
          <a:p>
            <a:pPr algn="ctr" rtl="1"/>
            <a:r>
              <a:rPr lang="ar-SA" sz="2800" b="1" dirty="0" smtClean="0">
                <a:solidFill>
                  <a:schemeClr val="bg1">
                    <a:lumMod val="85000"/>
                  </a:schemeClr>
                </a:solidFill>
              </a:rPr>
              <a:t>تعتبر عملية المسح الإشعاعي ورصد التلوث وقياس معدل الجرعات الإشعاعية </a:t>
            </a:r>
            <a:r>
              <a:rPr lang="en-US" sz="2800" b="1" dirty="0" smtClean="0">
                <a:solidFill>
                  <a:schemeClr val="bg1">
                    <a:lumMod val="85000"/>
                  </a:schemeClr>
                </a:solidFill>
              </a:rPr>
              <a:t>,</a:t>
            </a:r>
            <a:r>
              <a:rPr lang="ar-SA" sz="2800" b="1" dirty="0" smtClean="0">
                <a:solidFill>
                  <a:schemeClr val="bg1">
                    <a:lumMod val="85000"/>
                  </a:schemeClr>
                </a:solidFill>
              </a:rPr>
              <a:t>في المختبرات أو الأماكن التي تحتوي على مصادر مشعة أو أجهزة مصدرة للإشعاعات كالمصادر محكمة الإغلاق أو المواد المشعة المفتوحة أو أجهزة الأشعة السينية أو المعجلات النووية أو المفاعلات </a:t>
            </a:r>
            <a:r>
              <a:rPr lang="en-US" sz="2800" b="1" dirty="0" smtClean="0">
                <a:solidFill>
                  <a:schemeClr val="bg1">
                    <a:lumMod val="85000"/>
                  </a:schemeClr>
                </a:solidFill>
              </a:rPr>
              <a:t>,</a:t>
            </a:r>
            <a:r>
              <a:rPr lang="ar-SA" sz="2800" b="1" dirty="0" smtClean="0">
                <a:solidFill>
                  <a:schemeClr val="bg1">
                    <a:lumMod val="85000"/>
                  </a:schemeClr>
                </a:solidFill>
              </a:rPr>
              <a:t>أحد أهم أعمال الوقاية الإشعاعية </a:t>
            </a:r>
            <a:r>
              <a:rPr lang="en-US" sz="2800" b="1" dirty="0" smtClean="0">
                <a:solidFill>
                  <a:schemeClr val="bg1">
                    <a:lumMod val="85000"/>
                  </a:schemeClr>
                </a:solidFill>
              </a:rPr>
              <a:t>.</a:t>
            </a:r>
            <a:r>
              <a:rPr lang="ar-SA" sz="2800" b="1" dirty="0" smtClean="0">
                <a:solidFill>
                  <a:schemeClr val="bg1">
                    <a:lumMod val="85000"/>
                  </a:schemeClr>
                </a:solidFill>
              </a:rPr>
              <a:t>ويستخدم لهذا الغرض أجهزة المسح الإشعاعي لقياس الجرعات الإشعاعية الممتصة أو معدل هذه الجرعات في تلك الأماكن </a:t>
            </a:r>
            <a:r>
              <a:rPr lang="en-US" sz="2800" b="1" dirty="0" smtClean="0">
                <a:solidFill>
                  <a:schemeClr val="bg1">
                    <a:lumMod val="85000"/>
                  </a:schemeClr>
                </a:solidFill>
              </a:rPr>
              <a:t>.</a:t>
            </a:r>
          </a:p>
        </p:txBody>
      </p:sp>
      <p:sp>
        <p:nvSpPr>
          <p:cNvPr id="12" name="مربع نص 11"/>
          <p:cNvSpPr txBox="1"/>
          <p:nvPr/>
        </p:nvSpPr>
        <p:spPr>
          <a:xfrm>
            <a:off x="3962400" y="4191000"/>
            <a:ext cx="5029200" cy="2492990"/>
          </a:xfrm>
          <a:prstGeom prst="rect">
            <a:avLst/>
          </a:prstGeom>
          <a:noFill/>
        </p:spPr>
        <p:txBody>
          <a:bodyPr wrap="square" rtlCol="0">
            <a:spAutoFit/>
          </a:bodyPr>
          <a:lstStyle/>
          <a:p>
            <a:pPr algn="r" rtl="1"/>
            <a:r>
              <a:rPr lang="ar-SA" sz="2600" b="1" dirty="0" smtClean="0">
                <a:solidFill>
                  <a:schemeClr val="accent2">
                    <a:lumMod val="60000"/>
                    <a:lumOff val="40000"/>
                  </a:schemeClr>
                </a:solidFill>
              </a:rPr>
              <a:t>وعموماً فإنه لا يمكن استخدام جهاز واحد للكشف عن الإشعاعات المختلفة.وإجراء المسح الإشعاعي وقياس معدل الجرعات الناتجة عنها ورصد التلوث </a:t>
            </a:r>
            <a:r>
              <a:rPr lang="en-US" sz="2600" b="1" dirty="0" smtClean="0">
                <a:solidFill>
                  <a:schemeClr val="accent2">
                    <a:lumMod val="60000"/>
                    <a:lumOff val="40000"/>
                  </a:schemeClr>
                </a:solidFill>
              </a:rPr>
              <a:t>,</a:t>
            </a:r>
            <a:r>
              <a:rPr lang="ar-SA" sz="2600" b="1" dirty="0" smtClean="0">
                <a:solidFill>
                  <a:schemeClr val="accent2">
                    <a:lumMod val="60000"/>
                    <a:lumOff val="40000"/>
                  </a:schemeClr>
                </a:solidFill>
              </a:rPr>
              <a:t>وذلك لاختلاف طبيعة الكاشف باختلاف نوع الإشعاعات وكمياتها وطاقاتها </a:t>
            </a:r>
            <a:endParaRPr lang="en-US" sz="2600" b="1" dirty="0">
              <a:solidFill>
                <a:schemeClr val="accent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 calcmode="lin" valueType="num">
                                      <p:cBhvr additive="base">
                                        <p:cTn id="1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28600" y="152400"/>
            <a:ext cx="8686800" cy="1200329"/>
          </a:xfrm>
          <a:prstGeom prst="rect">
            <a:avLst/>
          </a:prstGeom>
          <a:noFill/>
        </p:spPr>
        <p:txBody>
          <a:bodyPr wrap="square" rtlCol="0">
            <a:spAutoFit/>
          </a:bodyPr>
          <a:lstStyle/>
          <a:p>
            <a:pPr algn="ctr" rtl="1"/>
            <a:r>
              <a:rPr lang="ar-SA" sz="2400" b="1" dirty="0" smtClean="0">
                <a:solidFill>
                  <a:schemeClr val="bg1">
                    <a:lumMod val="85000"/>
                  </a:schemeClr>
                </a:solidFill>
              </a:rPr>
              <a:t>ولذلك </a:t>
            </a:r>
            <a:r>
              <a:rPr lang="en-US" sz="2400" b="1" dirty="0" smtClean="0">
                <a:solidFill>
                  <a:schemeClr val="bg1">
                    <a:lumMod val="85000"/>
                  </a:schemeClr>
                </a:solidFill>
              </a:rPr>
              <a:t>,</a:t>
            </a:r>
            <a:r>
              <a:rPr lang="ar-SA" sz="2400" b="1" dirty="0" smtClean="0">
                <a:solidFill>
                  <a:schemeClr val="bg1">
                    <a:lumMod val="85000"/>
                  </a:schemeClr>
                </a:solidFill>
              </a:rPr>
              <a:t>تستخدم عدة أنواع مختلفة من أجهزة المسح الإشعاعي وتعيين الجرعات أو معدلاتها أو لرصد التلوث </a:t>
            </a:r>
            <a:r>
              <a:rPr lang="en-US" sz="2400" b="1" dirty="0" smtClean="0">
                <a:solidFill>
                  <a:schemeClr val="bg1">
                    <a:lumMod val="85000"/>
                  </a:schemeClr>
                </a:solidFill>
              </a:rPr>
              <a:t>,</a:t>
            </a:r>
            <a:r>
              <a:rPr lang="ar-SA" sz="2400" b="1" dirty="0" smtClean="0">
                <a:solidFill>
                  <a:schemeClr val="bg1">
                    <a:lumMod val="85000"/>
                  </a:schemeClr>
                </a:solidFill>
              </a:rPr>
              <a:t>تبعاً لنوع الإشعاعات وكمياتها وطاقاتها في المكان المعين وكذلك توجد عدة أنواع من وسائل قياس الجرعات الشخصية مثل</a:t>
            </a:r>
            <a:endParaRPr lang="en-US" sz="2600" b="1" dirty="0">
              <a:solidFill>
                <a:schemeClr val="bg1">
                  <a:lumMod val="85000"/>
                </a:schemeClr>
              </a:solidFill>
            </a:endParaRPr>
          </a:p>
        </p:txBody>
      </p:sp>
      <p:sp>
        <p:nvSpPr>
          <p:cNvPr id="9" name="شكل بيضاوي 8"/>
          <p:cNvSpPr/>
          <p:nvPr/>
        </p:nvSpPr>
        <p:spPr>
          <a:xfrm>
            <a:off x="6400800" y="1447800"/>
            <a:ext cx="2438400" cy="1371600"/>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dirty="0" smtClean="0">
                <a:solidFill>
                  <a:schemeClr val="accent6">
                    <a:lumMod val="60000"/>
                    <a:lumOff val="40000"/>
                  </a:schemeClr>
                </a:solidFill>
              </a:rPr>
              <a:t>شارة الفيلم الحساس </a:t>
            </a:r>
            <a:endParaRPr lang="en-US" sz="2600" dirty="0">
              <a:solidFill>
                <a:schemeClr val="accent6">
                  <a:lumMod val="60000"/>
                  <a:lumOff val="40000"/>
                </a:schemeClr>
              </a:solidFill>
            </a:endParaRPr>
          </a:p>
        </p:txBody>
      </p:sp>
      <p:sp>
        <p:nvSpPr>
          <p:cNvPr id="10" name="شكل بيضاوي 9"/>
          <p:cNvSpPr/>
          <p:nvPr/>
        </p:nvSpPr>
        <p:spPr>
          <a:xfrm>
            <a:off x="3352800" y="1447800"/>
            <a:ext cx="2743200" cy="1447800"/>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dirty="0" smtClean="0">
                <a:solidFill>
                  <a:schemeClr val="accent6">
                    <a:lumMod val="60000"/>
                    <a:lumOff val="40000"/>
                  </a:schemeClr>
                </a:solidFill>
              </a:rPr>
              <a:t>المقياس الحراري الوميضي </a:t>
            </a:r>
            <a:endParaRPr lang="en-US" sz="2600" dirty="0">
              <a:solidFill>
                <a:schemeClr val="accent6">
                  <a:lumMod val="60000"/>
                  <a:lumOff val="40000"/>
                </a:schemeClr>
              </a:solidFill>
            </a:endParaRPr>
          </a:p>
        </p:txBody>
      </p:sp>
      <p:sp>
        <p:nvSpPr>
          <p:cNvPr id="11" name="شكل بيضاوي 10"/>
          <p:cNvSpPr/>
          <p:nvPr/>
        </p:nvSpPr>
        <p:spPr>
          <a:xfrm>
            <a:off x="533400" y="1524000"/>
            <a:ext cx="2590800" cy="1447800"/>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dirty="0" err="1" smtClean="0">
                <a:solidFill>
                  <a:schemeClr val="accent6">
                    <a:lumMod val="60000"/>
                    <a:lumOff val="40000"/>
                  </a:schemeClr>
                </a:solidFill>
              </a:rPr>
              <a:t>افلام</a:t>
            </a:r>
            <a:r>
              <a:rPr lang="ar-SA" sz="2600" dirty="0" smtClean="0">
                <a:solidFill>
                  <a:schemeClr val="accent6">
                    <a:lumMod val="60000"/>
                    <a:lumOff val="40000"/>
                  </a:schemeClr>
                </a:solidFill>
              </a:rPr>
              <a:t> قياس الجرعات الشخصية </a:t>
            </a:r>
            <a:endParaRPr lang="en-US" sz="2600" dirty="0">
              <a:solidFill>
                <a:schemeClr val="accent6">
                  <a:lumMod val="60000"/>
                  <a:lumOff val="40000"/>
                </a:schemeClr>
              </a:solidFill>
            </a:endParaRPr>
          </a:p>
        </p:txBody>
      </p:sp>
      <p:sp>
        <p:nvSpPr>
          <p:cNvPr id="12" name="مربع نص 11"/>
          <p:cNvSpPr txBox="1"/>
          <p:nvPr/>
        </p:nvSpPr>
        <p:spPr>
          <a:xfrm>
            <a:off x="2971800" y="3124200"/>
            <a:ext cx="6019800" cy="830997"/>
          </a:xfrm>
          <a:prstGeom prst="rect">
            <a:avLst/>
          </a:prstGeom>
          <a:noFill/>
        </p:spPr>
        <p:txBody>
          <a:bodyPr wrap="square" rtlCol="0">
            <a:spAutoFit/>
          </a:bodyPr>
          <a:lstStyle/>
          <a:p>
            <a:pPr algn="ctr" rtl="1"/>
            <a:r>
              <a:rPr lang="en-US" sz="2400" b="1" dirty="0" smtClean="0">
                <a:solidFill>
                  <a:srgbClr val="92D050"/>
                </a:solidFill>
              </a:rPr>
              <a:t> </a:t>
            </a:r>
            <a:r>
              <a:rPr lang="ar-SA" sz="2400" b="1" dirty="0" smtClean="0">
                <a:solidFill>
                  <a:srgbClr val="92D050"/>
                </a:solidFill>
              </a:rPr>
              <a:t>أهم الخصائص المطلوبة في جهاز المسح الإشعاعي المستخدم في عملية المسح الإشعاعي</a:t>
            </a:r>
            <a:r>
              <a:rPr lang="en-US" sz="2400" b="1" dirty="0" smtClean="0">
                <a:solidFill>
                  <a:srgbClr val="92D050"/>
                </a:solidFill>
              </a:rPr>
              <a:t>:</a:t>
            </a:r>
            <a:endParaRPr lang="en-US" sz="2600" dirty="0">
              <a:solidFill>
                <a:srgbClr val="92D050"/>
              </a:solidFill>
            </a:endParaRPr>
          </a:p>
        </p:txBody>
      </p:sp>
      <p:sp>
        <p:nvSpPr>
          <p:cNvPr id="13" name="مربع نص 12"/>
          <p:cNvSpPr txBox="1"/>
          <p:nvPr/>
        </p:nvSpPr>
        <p:spPr>
          <a:xfrm>
            <a:off x="4038600" y="4038600"/>
            <a:ext cx="5105400" cy="2677656"/>
          </a:xfrm>
          <a:prstGeom prst="rect">
            <a:avLst/>
          </a:prstGeom>
          <a:noFill/>
        </p:spPr>
        <p:txBody>
          <a:bodyPr wrap="square" rtlCol="0">
            <a:spAutoFit/>
          </a:bodyPr>
          <a:lstStyle/>
          <a:p>
            <a:pPr algn="r" rtl="1"/>
            <a:r>
              <a:rPr lang="ar-SA" sz="2800" b="1" dirty="0" smtClean="0">
                <a:solidFill>
                  <a:schemeClr val="accent2">
                    <a:lumMod val="60000"/>
                    <a:lumOff val="40000"/>
                  </a:schemeClr>
                </a:solidFill>
              </a:rPr>
              <a:t>أ- بساطة التركيب</a:t>
            </a:r>
            <a:r>
              <a:rPr lang="en-US" sz="2800" b="1" dirty="0" smtClean="0">
                <a:solidFill>
                  <a:schemeClr val="accent2">
                    <a:lumMod val="60000"/>
                    <a:lumOff val="40000"/>
                  </a:schemeClr>
                </a:solidFill>
              </a:rPr>
              <a:t> :</a:t>
            </a:r>
            <a:r>
              <a:rPr lang="en-US" sz="2800" b="1" dirty="0" smtClean="0"/>
              <a:t/>
            </a:r>
            <a:br>
              <a:rPr lang="en-US" sz="2800" b="1" dirty="0" smtClean="0"/>
            </a:br>
            <a:r>
              <a:rPr lang="ar-SA" sz="2800" b="1" dirty="0" smtClean="0">
                <a:solidFill>
                  <a:schemeClr val="bg1">
                    <a:lumMod val="85000"/>
                  </a:schemeClr>
                </a:solidFill>
              </a:rPr>
              <a:t>وهذا يؤدي بدوره إلى سهولة التشغيل والتيسير على غير المتخصصين من حيث الاستخدام وإمكانية إجراء الصيانة وتبديل الأجزاء والعناصر المختلفة وخاصة العناصر الإلكترونية عند تلفها</a:t>
            </a:r>
            <a:r>
              <a:rPr lang="en-US" sz="2800" b="1" dirty="0" smtClean="0">
                <a:solidFill>
                  <a:schemeClr val="bg1">
                    <a:lumMod val="85000"/>
                  </a:schemeClr>
                </a:solidFill>
              </a:rPr>
              <a:t>.</a:t>
            </a:r>
            <a:endParaRPr lang="en-US" sz="2800" dirty="0">
              <a:solidFill>
                <a:schemeClr val="bg1">
                  <a:lumMod val="8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 calcmode="lin" valueType="num">
                                      <p:cBhvr additive="base">
                                        <p:cTn id="3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additive="base">
                                        <p:cTn id="3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52400" y="228600"/>
            <a:ext cx="8839200" cy="1200329"/>
          </a:xfrm>
          <a:prstGeom prst="rect">
            <a:avLst/>
          </a:prstGeom>
          <a:noFill/>
        </p:spPr>
        <p:txBody>
          <a:bodyPr wrap="square" rtlCol="0">
            <a:spAutoFit/>
          </a:bodyPr>
          <a:lstStyle/>
          <a:p>
            <a:pPr algn="ctr" rtl="1"/>
            <a:r>
              <a:rPr lang="ar-SA" sz="2400" b="1" dirty="0" smtClean="0">
                <a:solidFill>
                  <a:schemeClr val="accent2">
                    <a:lumMod val="60000"/>
                    <a:lumOff val="40000"/>
                  </a:schemeClr>
                </a:solidFill>
              </a:rPr>
              <a:t>ب- المتانة</a:t>
            </a:r>
            <a:r>
              <a:rPr lang="en-US" sz="2400" b="1" dirty="0" smtClean="0">
                <a:solidFill>
                  <a:schemeClr val="accent2">
                    <a:lumMod val="60000"/>
                    <a:lumOff val="40000"/>
                  </a:schemeClr>
                </a:solidFill>
              </a:rPr>
              <a:t> </a:t>
            </a:r>
            <a:r>
              <a:rPr lang="en-US" sz="2400" b="1" dirty="0" smtClean="0"/>
              <a:t>:</a:t>
            </a:r>
            <a:r>
              <a:rPr lang="ar-SA" sz="2400" b="1" dirty="0" smtClean="0"/>
              <a:t> </a:t>
            </a:r>
            <a:r>
              <a:rPr lang="en-US" sz="2400" b="1" dirty="0" smtClean="0"/>
              <a:t/>
            </a:r>
            <a:br>
              <a:rPr lang="en-US" sz="2400" b="1" dirty="0" smtClean="0"/>
            </a:br>
            <a:r>
              <a:rPr lang="ar-SA" sz="2400" b="1" dirty="0" smtClean="0">
                <a:solidFill>
                  <a:schemeClr val="bg1">
                    <a:lumMod val="85000"/>
                  </a:schemeClr>
                </a:solidFill>
              </a:rPr>
              <a:t>يجب أن يكون الجهاز متينا بحيث يمكن استخدامه وتداوله في مختلف الظروف حيث إنه يستخدم عادة بواسطة عدد كبير من الأشخاص الذين يختلف أسلوب تداولهم للأجهزة</a:t>
            </a:r>
            <a:endParaRPr lang="en-US" sz="2600" dirty="0">
              <a:solidFill>
                <a:schemeClr val="bg1">
                  <a:lumMod val="85000"/>
                </a:schemeClr>
              </a:solidFill>
            </a:endParaRPr>
          </a:p>
        </p:txBody>
      </p:sp>
      <p:sp>
        <p:nvSpPr>
          <p:cNvPr id="4" name="مربع نص 3"/>
          <p:cNvSpPr txBox="1"/>
          <p:nvPr/>
        </p:nvSpPr>
        <p:spPr>
          <a:xfrm>
            <a:off x="1676400" y="1752600"/>
            <a:ext cx="7239000" cy="1692771"/>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جـ- خفة الوزن وإمكانية حمله ونقله بسهولة</a:t>
            </a:r>
            <a:r>
              <a:rPr lang="en-US" sz="2600" b="1" dirty="0" smtClean="0">
                <a:solidFill>
                  <a:schemeClr val="accent2">
                    <a:lumMod val="60000"/>
                    <a:lumOff val="40000"/>
                  </a:schemeClr>
                </a:solidFill>
              </a:rPr>
              <a:t> :</a:t>
            </a:r>
            <a:r>
              <a:rPr lang="en-US" sz="2600" b="1" dirty="0" smtClean="0"/>
              <a:t/>
            </a:r>
            <a:br>
              <a:rPr lang="en-US" sz="2600" b="1" dirty="0" smtClean="0"/>
            </a:br>
            <a:r>
              <a:rPr lang="ar-SA" sz="2600" b="1" dirty="0" smtClean="0">
                <a:solidFill>
                  <a:schemeClr val="bg1">
                    <a:lumMod val="85000"/>
                  </a:schemeClr>
                </a:solidFill>
              </a:rPr>
              <a:t>نظرا لأن الجهاز يستخدم لإجراء المسح الإشعاعي في أماكن مختلفة فإنه يجب أن يزود الجهاز بمنبع تغذية خفيف كالبطاريات الجافة وأن يكون سهل الحمل والنقل</a:t>
            </a:r>
            <a:r>
              <a:rPr lang="en-US" sz="2600" b="1" dirty="0" smtClean="0">
                <a:solidFill>
                  <a:schemeClr val="bg1">
                    <a:lumMod val="85000"/>
                  </a:schemeClr>
                </a:solidFill>
              </a:rPr>
              <a:t>.</a:t>
            </a:r>
            <a:endParaRPr lang="en-US" sz="2600" b="1" dirty="0">
              <a:solidFill>
                <a:schemeClr val="bg1">
                  <a:lumMod val="85000"/>
                </a:schemeClr>
              </a:solidFill>
            </a:endParaRPr>
          </a:p>
        </p:txBody>
      </p:sp>
      <p:sp>
        <p:nvSpPr>
          <p:cNvPr id="5" name="مربع نص 4"/>
          <p:cNvSpPr txBox="1"/>
          <p:nvPr/>
        </p:nvSpPr>
        <p:spPr>
          <a:xfrm>
            <a:off x="3352800" y="3657600"/>
            <a:ext cx="5791200" cy="2677656"/>
          </a:xfrm>
          <a:prstGeom prst="rect">
            <a:avLst/>
          </a:prstGeom>
          <a:noFill/>
        </p:spPr>
        <p:txBody>
          <a:bodyPr wrap="square" rtlCol="0">
            <a:spAutoFit/>
          </a:bodyPr>
          <a:lstStyle/>
          <a:p>
            <a:pPr algn="ctr" rtl="1"/>
            <a:r>
              <a:rPr lang="ar-SA" sz="2400" b="1" dirty="0" smtClean="0">
                <a:solidFill>
                  <a:schemeClr val="accent2">
                    <a:lumMod val="60000"/>
                    <a:lumOff val="40000"/>
                  </a:schemeClr>
                </a:solidFill>
              </a:rPr>
              <a:t>د-مدى الطاقة للجهاز : </a:t>
            </a:r>
          </a:p>
          <a:p>
            <a:pPr algn="ctr" rtl="1"/>
            <a:r>
              <a:rPr lang="ar-SA" sz="2400" b="1" dirty="0" smtClean="0">
                <a:solidFill>
                  <a:schemeClr val="bg1">
                    <a:lumMod val="85000"/>
                  </a:schemeClr>
                </a:solidFill>
              </a:rPr>
              <a:t>تعتمد نسبة الجسيمات أو الإشعاعات المؤينة تأيينا غير مباشر كالنيوترونات والإشعاعات الكهرومغناطيسية التي يسجلها الكاشف من بين الجسيمات الساقطة عليه اعتمادا كبيرا على طاقة هذه الجسيمات أو الإشعاعات . كذلك يعتمد التأين الناتج في معظم الكواشف على الطاقة اعتمادا كبيرا</a:t>
            </a:r>
            <a:r>
              <a:rPr lang="en-US" sz="2400" b="1" dirty="0" smtClean="0">
                <a:solidFill>
                  <a:schemeClr val="bg1">
                    <a:lumMod val="85000"/>
                  </a:schemeClr>
                </a:solidFill>
              </a:rPr>
              <a:t>.</a:t>
            </a:r>
            <a:endParaRPr lang="ar-SA" sz="2400" b="1" dirty="0" smtClean="0">
              <a:solidFill>
                <a:schemeClr val="bg1">
                  <a:lumMod val="8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28600" y="228600"/>
            <a:ext cx="8686800" cy="2092881"/>
          </a:xfrm>
          <a:prstGeom prst="rect">
            <a:avLst/>
          </a:prstGeom>
          <a:noFill/>
        </p:spPr>
        <p:txBody>
          <a:bodyPr wrap="square" rtlCol="0">
            <a:spAutoFit/>
          </a:bodyPr>
          <a:lstStyle/>
          <a:p>
            <a:pPr algn="ctr" rtl="1"/>
            <a:r>
              <a:rPr lang="ar-SA" sz="2600" b="1" dirty="0" smtClean="0">
                <a:solidFill>
                  <a:schemeClr val="accent2">
                    <a:lumMod val="40000"/>
                    <a:lumOff val="60000"/>
                  </a:schemeClr>
                </a:solidFill>
              </a:rPr>
              <a:t>هـ</a:t>
            </a:r>
            <a:r>
              <a:rPr lang="en-US" sz="2600" b="1" dirty="0" smtClean="0">
                <a:solidFill>
                  <a:schemeClr val="accent2">
                    <a:lumMod val="40000"/>
                    <a:lumOff val="60000"/>
                  </a:schemeClr>
                </a:solidFill>
              </a:rPr>
              <a:t>- </a:t>
            </a:r>
            <a:r>
              <a:rPr lang="ar-SA" sz="2600" b="1" dirty="0" smtClean="0">
                <a:solidFill>
                  <a:schemeClr val="accent2">
                    <a:lumMod val="40000"/>
                    <a:lumOff val="60000"/>
                  </a:schemeClr>
                </a:solidFill>
              </a:rPr>
              <a:t>الحساسية</a:t>
            </a:r>
            <a:r>
              <a:rPr lang="en-US" sz="2600" b="1" dirty="0" smtClean="0">
                <a:solidFill>
                  <a:schemeClr val="accent2">
                    <a:lumMod val="40000"/>
                    <a:lumOff val="60000"/>
                  </a:schemeClr>
                </a:solidFill>
              </a:rPr>
              <a:t> :</a:t>
            </a:r>
            <a:r>
              <a:rPr lang="en-US" sz="2600" b="1" dirty="0" smtClean="0"/>
              <a:t/>
            </a:r>
            <a:br>
              <a:rPr lang="en-US" sz="2600" b="1" dirty="0" smtClean="0"/>
            </a:br>
            <a:r>
              <a:rPr lang="ar-SA" sz="2600" b="1" dirty="0" smtClean="0">
                <a:solidFill>
                  <a:schemeClr val="bg1">
                    <a:lumMod val="75000"/>
                  </a:schemeClr>
                </a:solidFill>
              </a:rPr>
              <a:t>يجب أن يتميز الجهاز بدرجات متفاوتة من الحساسية للنوع المعين من الإشعاعات وذلك لإمكانية الكشف عن الكميات الصغيرة والكبيرة منها . فالجهاز الذي يصلح لقياس الجرعة (أو معدل الجرعة) من إشعاعات جاما في الخلفية الطبيعية </a:t>
            </a:r>
            <a:r>
              <a:rPr lang="ar-SA" sz="2600" b="1" dirty="0" err="1" smtClean="0">
                <a:solidFill>
                  <a:schemeClr val="bg1">
                    <a:lumMod val="75000"/>
                  </a:schemeClr>
                </a:solidFill>
              </a:rPr>
              <a:t>لايصلح</a:t>
            </a:r>
            <a:r>
              <a:rPr lang="ar-SA" sz="2600" b="1" dirty="0" smtClean="0">
                <a:solidFill>
                  <a:schemeClr val="bg1">
                    <a:lumMod val="75000"/>
                  </a:schemeClr>
                </a:solidFill>
              </a:rPr>
              <a:t> لقياس الجرعات (أول معدلات الجرعة) الكبيرة والعكس صحيح</a:t>
            </a:r>
            <a:endParaRPr lang="en-US" sz="2600" dirty="0">
              <a:solidFill>
                <a:schemeClr val="bg1">
                  <a:lumMod val="75000"/>
                </a:schemeClr>
              </a:solidFill>
            </a:endParaRPr>
          </a:p>
        </p:txBody>
      </p:sp>
      <p:sp>
        <p:nvSpPr>
          <p:cNvPr id="4" name="مربع نص 3"/>
          <p:cNvSpPr txBox="1"/>
          <p:nvPr/>
        </p:nvSpPr>
        <p:spPr>
          <a:xfrm>
            <a:off x="2590800" y="2456795"/>
            <a:ext cx="6553200" cy="4401205"/>
          </a:xfrm>
          <a:prstGeom prst="rect">
            <a:avLst/>
          </a:prstGeom>
          <a:noFill/>
        </p:spPr>
        <p:txBody>
          <a:bodyPr wrap="square" rtlCol="0">
            <a:spAutoFit/>
          </a:bodyPr>
          <a:lstStyle/>
          <a:p>
            <a:pPr algn="ctr" rtl="1"/>
            <a:r>
              <a:rPr lang="ar-SA" sz="2800" b="1" dirty="0" smtClean="0">
                <a:solidFill>
                  <a:schemeClr val="accent2">
                    <a:lumMod val="40000"/>
                    <a:lumOff val="60000"/>
                  </a:schemeClr>
                </a:solidFill>
              </a:rPr>
              <a:t>و - دقة البيانات والثقة فيها</a:t>
            </a:r>
            <a:r>
              <a:rPr lang="en-US" sz="2800" b="1" dirty="0" smtClean="0">
                <a:solidFill>
                  <a:schemeClr val="accent2">
                    <a:lumMod val="40000"/>
                    <a:lumOff val="60000"/>
                  </a:schemeClr>
                </a:solidFill>
              </a:rPr>
              <a:t> </a:t>
            </a:r>
            <a:r>
              <a:rPr lang="en-US" sz="2800" b="1" dirty="0" smtClean="0"/>
              <a:t>:</a:t>
            </a:r>
            <a:br>
              <a:rPr lang="en-US" sz="2800" b="1" dirty="0" smtClean="0"/>
            </a:br>
            <a:r>
              <a:rPr lang="ar-SA" sz="2800" b="1" dirty="0" smtClean="0">
                <a:solidFill>
                  <a:schemeClr val="bg1">
                    <a:lumMod val="75000"/>
                  </a:schemeClr>
                </a:solidFill>
              </a:rPr>
              <a:t>حيث أن البيانات غير الدقيقة يمكن أن تعرض حياة العاملين للخطر فإنه يجب معايرة الجهاز بصفة منتظمة ودورية . وقبل كل استخدام إن أمكن يتم اختبار الجهاز بواسطة المصدر الخاص بالجهاز</a:t>
            </a:r>
            <a:r>
              <a:rPr lang="en-US" sz="2800" b="1" dirty="0" smtClean="0">
                <a:solidFill>
                  <a:schemeClr val="bg1">
                    <a:lumMod val="75000"/>
                  </a:schemeClr>
                </a:solidFill>
              </a:rPr>
              <a:t/>
            </a:r>
            <a:br>
              <a:rPr lang="en-US" sz="2800" b="1" dirty="0" smtClean="0">
                <a:solidFill>
                  <a:schemeClr val="bg1">
                    <a:lumMod val="75000"/>
                  </a:schemeClr>
                </a:solidFill>
              </a:rPr>
            </a:br>
            <a:r>
              <a:rPr lang="ar-SA" sz="2800" b="1" dirty="0" smtClean="0">
                <a:solidFill>
                  <a:schemeClr val="bg1">
                    <a:lumMod val="75000"/>
                  </a:schemeClr>
                </a:solidFill>
              </a:rPr>
              <a:t>فيوضع مصدر الاختبار أمام الكاشف مباشرة في المكان المخصص لذلك وتؤخذ قراءة الجهاز على مصدر الاختبار بحيث تكون مطابقة للقراءة السابقة باستخدام هذا المصدر نفسه</a:t>
            </a:r>
            <a:r>
              <a:rPr lang="en-US" sz="2800" b="1" dirty="0" smtClean="0">
                <a:solidFill>
                  <a:schemeClr val="bg1">
                    <a:lumMod val="75000"/>
                  </a:schemeClr>
                </a:solidFill>
              </a:rPr>
              <a:t>.</a:t>
            </a:r>
            <a:r>
              <a:rPr lang="en-US" sz="2800" b="1" dirty="0" smtClean="0"/>
              <a:t/>
            </a:r>
            <a:br>
              <a:rPr lang="en-US" sz="2800" b="1" dirty="0" smtClean="0"/>
            </a:b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6" name="مربع نص 5"/>
          <p:cNvSpPr txBox="1"/>
          <p:nvPr/>
        </p:nvSpPr>
        <p:spPr>
          <a:xfrm>
            <a:off x="2209800" y="152400"/>
            <a:ext cx="5029200" cy="492443"/>
          </a:xfrm>
          <a:prstGeom prst="rect">
            <a:avLst/>
          </a:prstGeom>
          <a:noFill/>
        </p:spPr>
        <p:txBody>
          <a:bodyPr wrap="square" rtlCol="0">
            <a:spAutoFit/>
          </a:bodyPr>
          <a:lstStyle/>
          <a:p>
            <a:pPr algn="ctr"/>
            <a:r>
              <a:rPr lang="ar-SA" sz="2600" b="1" dirty="0" smtClean="0">
                <a:solidFill>
                  <a:schemeClr val="accent2">
                    <a:lumMod val="60000"/>
                    <a:lumOff val="40000"/>
                  </a:schemeClr>
                </a:solidFill>
              </a:rPr>
              <a:t>أجهزة المسح الإشعاعي :</a:t>
            </a:r>
            <a:endParaRPr lang="en-US" sz="2600" b="1" dirty="0">
              <a:solidFill>
                <a:schemeClr val="accent2">
                  <a:lumMod val="60000"/>
                  <a:lumOff val="40000"/>
                </a:schemeClr>
              </a:solidFill>
            </a:endParaRPr>
          </a:p>
        </p:txBody>
      </p:sp>
      <p:sp>
        <p:nvSpPr>
          <p:cNvPr id="9" name="مربع نص 8"/>
          <p:cNvSpPr txBox="1"/>
          <p:nvPr/>
        </p:nvSpPr>
        <p:spPr>
          <a:xfrm>
            <a:off x="1524000" y="609600"/>
            <a:ext cx="6248400" cy="2677656"/>
          </a:xfrm>
          <a:prstGeom prst="rect">
            <a:avLst/>
          </a:prstGeom>
          <a:noFill/>
        </p:spPr>
        <p:txBody>
          <a:bodyPr wrap="square" rtlCol="0">
            <a:spAutoFit/>
          </a:bodyPr>
          <a:lstStyle/>
          <a:p>
            <a:pPr algn="ctr" rtl="1"/>
            <a:r>
              <a:rPr lang="ar-SA" sz="2800" b="1" dirty="0" smtClean="0">
                <a:solidFill>
                  <a:schemeClr val="bg1">
                    <a:lumMod val="75000"/>
                  </a:schemeClr>
                </a:solidFill>
              </a:rPr>
              <a:t>يتكون جهاز المسح الإشعاعي </a:t>
            </a:r>
            <a:r>
              <a:rPr lang="en-US" sz="2800" b="1" dirty="0" smtClean="0">
                <a:solidFill>
                  <a:schemeClr val="bg1">
                    <a:lumMod val="75000"/>
                  </a:schemeClr>
                </a:solidFill>
              </a:rPr>
              <a:t>,</a:t>
            </a:r>
            <a:r>
              <a:rPr lang="ar-SA" sz="2800" b="1" dirty="0" smtClean="0">
                <a:solidFill>
                  <a:schemeClr val="bg1">
                    <a:lumMod val="75000"/>
                  </a:schemeClr>
                </a:solidFill>
              </a:rPr>
              <a:t>عموماً من كاشف ودارة الكترونية لتكبير التيار أو الجهد وجهاز لقياس شدة التيار الكهربائي الناتج عن الإشعاعات أو عدد النبضات الجهدية في وحدة الزمن </a:t>
            </a:r>
            <a:r>
              <a:rPr lang="en-US" sz="2800" b="1" dirty="0" smtClean="0">
                <a:solidFill>
                  <a:schemeClr val="bg1">
                    <a:lumMod val="75000"/>
                  </a:schemeClr>
                </a:solidFill>
              </a:rPr>
              <a:t>.</a:t>
            </a:r>
            <a:r>
              <a:rPr lang="ar-SA" sz="2800" b="1" dirty="0" smtClean="0">
                <a:solidFill>
                  <a:schemeClr val="bg1">
                    <a:lumMod val="75000"/>
                  </a:schemeClr>
                </a:solidFill>
              </a:rPr>
              <a:t>وتزود بعض هذه الأجهزة </a:t>
            </a:r>
            <a:r>
              <a:rPr lang="en-US" sz="2800" b="1" dirty="0" smtClean="0">
                <a:solidFill>
                  <a:schemeClr val="bg1">
                    <a:lumMod val="75000"/>
                  </a:schemeClr>
                </a:solidFill>
              </a:rPr>
              <a:t>(</a:t>
            </a:r>
            <a:r>
              <a:rPr lang="ar-SA" sz="2800" b="1" dirty="0" smtClean="0">
                <a:solidFill>
                  <a:schemeClr val="bg1">
                    <a:lumMod val="75000"/>
                  </a:schemeClr>
                </a:solidFill>
              </a:rPr>
              <a:t>التي تعمل بالنظام النبضي </a:t>
            </a:r>
            <a:r>
              <a:rPr lang="en-US" sz="2800" b="1" dirty="0" smtClean="0">
                <a:solidFill>
                  <a:schemeClr val="bg1">
                    <a:lumMod val="75000"/>
                  </a:schemeClr>
                </a:solidFill>
              </a:rPr>
              <a:t>) </a:t>
            </a:r>
            <a:r>
              <a:rPr lang="ar-SA" sz="2800" b="1" dirty="0" smtClean="0">
                <a:solidFill>
                  <a:schemeClr val="bg1">
                    <a:lumMod val="75000"/>
                  </a:schemeClr>
                </a:solidFill>
              </a:rPr>
              <a:t>بجهاز صوتي يصدر صوتاً كلما تم تسجيل نبضة فيه </a:t>
            </a:r>
            <a:r>
              <a:rPr lang="en-US" sz="2800" b="1" dirty="0" smtClean="0">
                <a:solidFill>
                  <a:schemeClr val="bg1">
                    <a:lumMod val="75000"/>
                  </a:schemeClr>
                </a:solidFill>
              </a:rPr>
              <a:t>.</a:t>
            </a:r>
          </a:p>
        </p:txBody>
      </p:sp>
      <p:sp>
        <p:nvSpPr>
          <p:cNvPr id="7" name="مربع نص 6"/>
          <p:cNvSpPr txBox="1"/>
          <p:nvPr/>
        </p:nvSpPr>
        <p:spPr>
          <a:xfrm>
            <a:off x="3124200" y="3505200"/>
            <a:ext cx="58674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أجهزة المسح الإشعاعي ذات غرفة التأين :</a:t>
            </a:r>
            <a:endParaRPr lang="en-US" sz="2600" b="1" dirty="0" smtClean="0">
              <a:solidFill>
                <a:schemeClr val="accent2">
                  <a:lumMod val="60000"/>
                  <a:lumOff val="40000"/>
                </a:schemeClr>
              </a:solidFill>
            </a:endParaRPr>
          </a:p>
        </p:txBody>
      </p:sp>
      <p:sp>
        <p:nvSpPr>
          <p:cNvPr id="8" name="مربع نص 7"/>
          <p:cNvSpPr txBox="1"/>
          <p:nvPr/>
        </p:nvSpPr>
        <p:spPr>
          <a:xfrm>
            <a:off x="2895600" y="3964900"/>
            <a:ext cx="6248400" cy="2893100"/>
          </a:xfrm>
          <a:prstGeom prst="rect">
            <a:avLst/>
          </a:prstGeom>
          <a:noFill/>
        </p:spPr>
        <p:txBody>
          <a:bodyPr wrap="square" rtlCol="0">
            <a:spAutoFit/>
          </a:bodyPr>
          <a:lstStyle/>
          <a:p>
            <a:pPr algn="ctr" rtl="1"/>
            <a:r>
              <a:rPr lang="ar-SA" sz="2600" b="1" dirty="0" smtClean="0">
                <a:solidFill>
                  <a:schemeClr val="bg1">
                    <a:lumMod val="75000"/>
                  </a:schemeClr>
                </a:solidFill>
              </a:rPr>
              <a:t>يفضل استخدام غرف التأين في أجهزة المسح الإشعاعي للكشف عن إشعاعات جاما ولما كانت حساسية غرف التأين صغيرة للغاية بالمقارنة بالعدادات التناسبية وعدادات جايجر فإنها تفضل عند إجراء المسح الإشعاعي لمستويات إشعاعية عالية بحيث لايقل معدل الجرعة عن عدة عشرات ميكروسيفرت /ساعة حيث تعطي غرف التأين نتائج عالية الدقة عند هذه المعدلات </a:t>
            </a:r>
            <a:endParaRPr lang="en-US" sz="2600" dirty="0">
              <a:solidFill>
                <a:schemeClr val="bg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457200" y="304800"/>
            <a:ext cx="8458200" cy="492443"/>
          </a:xfrm>
          <a:prstGeom prst="rect">
            <a:avLst/>
          </a:prstGeom>
          <a:noFill/>
        </p:spPr>
        <p:txBody>
          <a:bodyPr wrap="square" rtlCol="0">
            <a:spAutoFit/>
          </a:bodyPr>
          <a:lstStyle/>
          <a:p>
            <a:pPr algn="ctr"/>
            <a:r>
              <a:rPr lang="ar-SA" sz="2600" b="1" dirty="0">
                <a:solidFill>
                  <a:srgbClr val="92D050"/>
                </a:solidFill>
              </a:rPr>
              <a:t>كواشف غرفة </a:t>
            </a:r>
            <a:r>
              <a:rPr lang="ar-SA" sz="2600" b="1" dirty="0" smtClean="0">
                <a:solidFill>
                  <a:srgbClr val="92D050"/>
                </a:solidFill>
              </a:rPr>
              <a:t>التأين:</a:t>
            </a:r>
            <a:endParaRPr lang="en-US" sz="2600" dirty="0">
              <a:solidFill>
                <a:srgbClr val="92D050"/>
              </a:solidFill>
            </a:endParaRPr>
          </a:p>
        </p:txBody>
      </p:sp>
      <p:sp>
        <p:nvSpPr>
          <p:cNvPr id="4" name="مربع نص 3"/>
          <p:cNvSpPr txBox="1"/>
          <p:nvPr/>
        </p:nvSpPr>
        <p:spPr>
          <a:xfrm>
            <a:off x="762000" y="990600"/>
            <a:ext cx="8229600" cy="1292662"/>
          </a:xfrm>
          <a:prstGeom prst="rect">
            <a:avLst/>
          </a:prstGeom>
          <a:noFill/>
        </p:spPr>
        <p:txBody>
          <a:bodyPr wrap="square" rtlCol="0">
            <a:spAutoFit/>
          </a:bodyPr>
          <a:lstStyle/>
          <a:p>
            <a:pPr algn="ctr" rtl="1"/>
            <a:r>
              <a:rPr lang="ar-SA" sz="2600" b="1" dirty="0">
                <a:solidFill>
                  <a:schemeClr val="accent2">
                    <a:lumMod val="60000"/>
                    <a:lumOff val="40000"/>
                  </a:schemeClr>
                </a:solidFill>
              </a:rPr>
              <a:t>تعمل غرفة التأين بطريقتين</a:t>
            </a:r>
            <a:r>
              <a:rPr lang="en-US" sz="2600" b="1" dirty="0">
                <a:solidFill>
                  <a:schemeClr val="accent2">
                    <a:lumMod val="60000"/>
                    <a:lumOff val="40000"/>
                  </a:schemeClr>
                </a:solidFill>
              </a:rPr>
              <a:t> :</a:t>
            </a:r>
            <a:br>
              <a:rPr lang="en-US" sz="2600" b="1" dirty="0">
                <a:solidFill>
                  <a:schemeClr val="accent2">
                    <a:lumMod val="60000"/>
                    <a:lumOff val="40000"/>
                  </a:schemeClr>
                </a:solidFill>
              </a:rPr>
            </a:br>
            <a:r>
              <a:rPr lang="en-US" sz="2600" b="1" dirty="0">
                <a:solidFill>
                  <a:schemeClr val="accent2">
                    <a:lumMod val="60000"/>
                    <a:lumOff val="40000"/>
                  </a:schemeClr>
                </a:solidFill>
              </a:rPr>
              <a:t/>
            </a:r>
            <a:br>
              <a:rPr lang="en-US" sz="2600" b="1" dirty="0">
                <a:solidFill>
                  <a:schemeClr val="accent2">
                    <a:lumMod val="60000"/>
                    <a:lumOff val="40000"/>
                  </a:schemeClr>
                </a:solidFill>
              </a:rPr>
            </a:br>
            <a:endParaRPr lang="en-US" sz="2600" b="1" dirty="0">
              <a:solidFill>
                <a:schemeClr val="accent2">
                  <a:lumMod val="60000"/>
                  <a:lumOff val="40000"/>
                </a:schemeClr>
              </a:solidFill>
            </a:endParaRPr>
          </a:p>
        </p:txBody>
      </p:sp>
      <p:sp>
        <p:nvSpPr>
          <p:cNvPr id="5" name="وسيلة شرح على شكل سحابة 4"/>
          <p:cNvSpPr/>
          <p:nvPr/>
        </p:nvSpPr>
        <p:spPr>
          <a:xfrm>
            <a:off x="5943600" y="1676400"/>
            <a:ext cx="3048000" cy="1295400"/>
          </a:xfrm>
          <a:prstGeom prst="cloud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6">
                    <a:lumMod val="60000"/>
                    <a:lumOff val="40000"/>
                  </a:schemeClr>
                </a:solidFill>
              </a:rPr>
              <a:t>طريقة التيار </a:t>
            </a:r>
            <a:endParaRPr lang="en-US" sz="2800" b="1" dirty="0">
              <a:solidFill>
                <a:schemeClr val="accent6">
                  <a:lumMod val="60000"/>
                  <a:lumOff val="40000"/>
                </a:schemeClr>
              </a:solidFill>
            </a:endParaRPr>
          </a:p>
        </p:txBody>
      </p:sp>
      <p:sp>
        <p:nvSpPr>
          <p:cNvPr id="6" name="وسيلة شرح على شكل سحابة 5"/>
          <p:cNvSpPr/>
          <p:nvPr/>
        </p:nvSpPr>
        <p:spPr>
          <a:xfrm>
            <a:off x="1219200" y="1676400"/>
            <a:ext cx="3429000" cy="1295400"/>
          </a:xfrm>
          <a:prstGeom prst="cloud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6">
                    <a:lumMod val="60000"/>
                    <a:lumOff val="40000"/>
                  </a:schemeClr>
                </a:solidFill>
              </a:rPr>
              <a:t>طريقة النبضة </a:t>
            </a:r>
            <a:endParaRPr lang="en-US" sz="2800" b="1" dirty="0">
              <a:solidFill>
                <a:schemeClr val="accent6">
                  <a:lumMod val="60000"/>
                  <a:lumOff val="40000"/>
                </a:schemeClr>
              </a:solidFill>
            </a:endParaRPr>
          </a:p>
        </p:txBody>
      </p:sp>
      <p:sp>
        <p:nvSpPr>
          <p:cNvPr id="7" name="مربع نص 6"/>
          <p:cNvSpPr txBox="1"/>
          <p:nvPr/>
        </p:nvSpPr>
        <p:spPr>
          <a:xfrm>
            <a:off x="3505200" y="3352800"/>
            <a:ext cx="5105400" cy="523220"/>
          </a:xfrm>
          <a:prstGeom prst="rect">
            <a:avLst/>
          </a:prstGeom>
          <a:noFill/>
        </p:spPr>
        <p:txBody>
          <a:bodyPr wrap="square" rtlCol="0">
            <a:spAutoFit/>
          </a:bodyPr>
          <a:lstStyle/>
          <a:p>
            <a:pPr algn="ctr" rtl="1"/>
            <a:r>
              <a:rPr lang="ar-SA" sz="2800" b="1" dirty="0" smtClean="0">
                <a:solidFill>
                  <a:schemeClr val="accent2">
                    <a:lumMod val="60000"/>
                    <a:lumOff val="40000"/>
                  </a:schemeClr>
                </a:solidFill>
              </a:rPr>
              <a:t>أولا: طريقة التيار :</a:t>
            </a:r>
            <a:endParaRPr lang="en-US" sz="2800" b="1" dirty="0">
              <a:solidFill>
                <a:schemeClr val="accent2">
                  <a:lumMod val="60000"/>
                  <a:lumOff val="40000"/>
                </a:schemeClr>
              </a:solidFill>
            </a:endParaRPr>
          </a:p>
        </p:txBody>
      </p:sp>
      <p:sp>
        <p:nvSpPr>
          <p:cNvPr id="8" name="مربع نص 7"/>
          <p:cNvSpPr txBox="1"/>
          <p:nvPr/>
        </p:nvSpPr>
        <p:spPr>
          <a:xfrm>
            <a:off x="3200400" y="3886200"/>
            <a:ext cx="5943600" cy="2492990"/>
          </a:xfrm>
          <a:prstGeom prst="rect">
            <a:avLst/>
          </a:prstGeom>
          <a:noFill/>
        </p:spPr>
        <p:txBody>
          <a:bodyPr wrap="square" rtlCol="0">
            <a:spAutoFit/>
          </a:bodyPr>
          <a:lstStyle/>
          <a:p>
            <a:pPr algn="ctr" rtl="1"/>
            <a:r>
              <a:rPr lang="ar-SA" sz="2600" b="1" dirty="0" smtClean="0">
                <a:solidFill>
                  <a:schemeClr val="bg1">
                    <a:lumMod val="75000"/>
                  </a:schemeClr>
                </a:solidFill>
              </a:rPr>
              <a:t>تعتمد هذه الطريقة على التجميع الفعال للشحنة المتولدة داخل حجم معين عندما يتعرض لمعدل ثابت من الإشعاع الساقط وبتطبيق الجهد الكهربائي المناسب مما يؤدي إلى مرور تيار كهربائي في الدائرة الكهربائية الخارجية للكاشف .وبقياس شدة هذا التيار يمكن تعيين كمية الإشعاعات الساقطة على الكاشف . </a:t>
            </a:r>
            <a:endParaRPr lang="en-US" sz="2600" b="1" dirty="0">
              <a:solidFill>
                <a:schemeClr val="bg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 calcmode="lin" valueType="num">
                                      <p:cBhvr additive="base">
                                        <p:cTn id="3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219200" y="228600"/>
            <a:ext cx="6629400" cy="1692771"/>
          </a:xfrm>
          <a:prstGeom prst="rect">
            <a:avLst/>
          </a:prstGeom>
          <a:noFill/>
        </p:spPr>
        <p:txBody>
          <a:bodyPr wrap="square" rtlCol="0">
            <a:spAutoFit/>
          </a:bodyPr>
          <a:lstStyle/>
          <a:p>
            <a:pPr algn="ctr" rtl="1"/>
            <a:r>
              <a:rPr lang="ar-SA" sz="2600" b="1" dirty="0" smtClean="0">
                <a:solidFill>
                  <a:srgbClr val="92D050"/>
                </a:solidFill>
              </a:rPr>
              <a:t>. وتستخدم الغرف التي تعمل بطريقة قياس شدة التيار في</a:t>
            </a:r>
            <a:r>
              <a:rPr lang="en-US" sz="2600" b="1" dirty="0" smtClean="0">
                <a:solidFill>
                  <a:srgbClr val="92D050"/>
                </a:solidFill>
              </a:rPr>
              <a:t> :</a:t>
            </a:r>
            <a:r>
              <a:rPr lang="en-US" sz="2600" b="1" dirty="0" smtClean="0">
                <a:solidFill>
                  <a:schemeClr val="accent2">
                    <a:lumMod val="60000"/>
                    <a:lumOff val="40000"/>
                  </a:schemeClr>
                </a:solidFill>
              </a:rPr>
              <a:t/>
            </a:r>
            <a:br>
              <a:rPr lang="en-US" sz="2600" b="1" dirty="0" smtClean="0">
                <a:solidFill>
                  <a:schemeClr val="accent2">
                    <a:lumMod val="60000"/>
                    <a:lumOff val="40000"/>
                  </a:schemeClr>
                </a:solidFill>
              </a:rPr>
            </a:br>
            <a:r>
              <a:rPr lang="en-US" sz="2600" b="1" dirty="0" smtClean="0">
                <a:solidFill>
                  <a:schemeClr val="bg1">
                    <a:lumMod val="75000"/>
                  </a:schemeClr>
                </a:solidFill>
              </a:rPr>
              <a:t>1- </a:t>
            </a:r>
            <a:r>
              <a:rPr lang="ar-SA" sz="2600" b="1" dirty="0" smtClean="0">
                <a:solidFill>
                  <a:schemeClr val="bg1">
                    <a:lumMod val="75000"/>
                  </a:schemeClr>
                </a:solidFill>
              </a:rPr>
              <a:t>قياس التعرض نتيجة لإشعاعات جاما</a:t>
            </a:r>
            <a:r>
              <a:rPr lang="en-US" sz="2600" b="1" dirty="0" smtClean="0">
                <a:solidFill>
                  <a:schemeClr val="bg1">
                    <a:lumMod val="75000"/>
                  </a:schemeClr>
                </a:solidFill>
              </a:rPr>
              <a:t> .</a:t>
            </a:r>
            <a:br>
              <a:rPr lang="en-US" sz="2600" b="1" dirty="0" smtClean="0">
                <a:solidFill>
                  <a:schemeClr val="bg1">
                    <a:lumMod val="75000"/>
                  </a:schemeClr>
                </a:solidFill>
              </a:rPr>
            </a:br>
            <a:r>
              <a:rPr lang="en-US" sz="2600" b="1" dirty="0" smtClean="0">
                <a:solidFill>
                  <a:schemeClr val="bg1">
                    <a:lumMod val="75000"/>
                  </a:schemeClr>
                </a:solidFill>
              </a:rPr>
              <a:t>2- </a:t>
            </a:r>
            <a:r>
              <a:rPr lang="ar-SA" sz="2600" b="1" dirty="0" smtClean="0">
                <a:solidFill>
                  <a:schemeClr val="bg1">
                    <a:lumMod val="75000"/>
                  </a:schemeClr>
                </a:solidFill>
              </a:rPr>
              <a:t>المسح الإشعاعي بغرض المراقبة لمناطق التلوث الإشعاعي</a:t>
            </a:r>
            <a:r>
              <a:rPr lang="en-US" sz="2600" b="1" dirty="0" smtClean="0">
                <a:solidFill>
                  <a:schemeClr val="bg1">
                    <a:lumMod val="75000"/>
                  </a:schemeClr>
                </a:solidFill>
              </a:rPr>
              <a:t> </a:t>
            </a:r>
            <a:r>
              <a:rPr lang="en-US" b="1" dirty="0" smtClean="0"/>
              <a:t>.</a:t>
            </a:r>
            <a:endParaRPr lang="en-US" dirty="0" smtClean="0"/>
          </a:p>
        </p:txBody>
      </p:sp>
      <p:sp>
        <p:nvSpPr>
          <p:cNvPr id="5" name="مربع نص 4"/>
          <p:cNvSpPr txBox="1"/>
          <p:nvPr/>
        </p:nvSpPr>
        <p:spPr>
          <a:xfrm>
            <a:off x="5029200" y="2057400"/>
            <a:ext cx="38100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ثانيا : طريقة النبضة :</a:t>
            </a:r>
            <a:endParaRPr lang="en-US" sz="2600" dirty="0">
              <a:solidFill>
                <a:schemeClr val="accent2">
                  <a:lumMod val="60000"/>
                  <a:lumOff val="40000"/>
                </a:schemeClr>
              </a:solidFill>
            </a:endParaRPr>
          </a:p>
        </p:txBody>
      </p:sp>
      <p:sp>
        <p:nvSpPr>
          <p:cNvPr id="6" name="مربع نص 5"/>
          <p:cNvSpPr txBox="1"/>
          <p:nvPr/>
        </p:nvSpPr>
        <p:spPr>
          <a:xfrm>
            <a:off x="3962400" y="2590800"/>
            <a:ext cx="5029200" cy="3539430"/>
          </a:xfrm>
          <a:prstGeom prst="rect">
            <a:avLst/>
          </a:prstGeom>
          <a:noFill/>
        </p:spPr>
        <p:txBody>
          <a:bodyPr wrap="square" rtlCol="0">
            <a:spAutoFit/>
          </a:bodyPr>
          <a:lstStyle/>
          <a:p>
            <a:pPr algn="ctr" rtl="1"/>
            <a:r>
              <a:rPr lang="ar-SA" sz="2800" b="1" dirty="0" smtClean="0">
                <a:solidFill>
                  <a:schemeClr val="bg1">
                    <a:lumMod val="75000"/>
                  </a:schemeClr>
                </a:solidFill>
              </a:rPr>
              <a:t>تعتمد الكواشف الغازية التي تعمل بهذه الطريقة على قياس منفصل لكل جسيم على حدة حيث تخرج من الكاشف نبضات متتالية تمثل كل منها جسيم داخل غاز الكاشف</a:t>
            </a:r>
            <a:r>
              <a:rPr lang="en-US" sz="2800" b="1" dirty="0" smtClean="0">
                <a:solidFill>
                  <a:schemeClr val="bg1">
                    <a:lumMod val="75000"/>
                  </a:schemeClr>
                </a:solidFill>
              </a:rPr>
              <a:t>. </a:t>
            </a:r>
            <a:br>
              <a:rPr lang="en-US" sz="2800" b="1" dirty="0" smtClean="0">
                <a:solidFill>
                  <a:schemeClr val="bg1">
                    <a:lumMod val="75000"/>
                  </a:schemeClr>
                </a:solidFill>
              </a:rPr>
            </a:br>
            <a:r>
              <a:rPr lang="ar-SA" sz="2800" b="1" dirty="0" smtClean="0">
                <a:solidFill>
                  <a:schemeClr val="bg1">
                    <a:lumMod val="75000"/>
                  </a:schemeClr>
                </a:solidFill>
              </a:rPr>
              <a:t>وقد استخدمت الكواشف الغازية النبضية في التحليل الطيفي للإشعاعات المؤينة</a:t>
            </a:r>
            <a:r>
              <a:rPr lang="en-US" sz="2800" b="1" dirty="0" smtClean="0"/>
              <a:t/>
            </a:r>
            <a:br>
              <a:rPr lang="en-US" sz="2800" b="1" dirty="0" smtClean="0"/>
            </a:b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4" name="مربع نص 3"/>
          <p:cNvSpPr txBox="1"/>
          <p:nvPr/>
        </p:nvSpPr>
        <p:spPr>
          <a:xfrm>
            <a:off x="2133600" y="990600"/>
            <a:ext cx="7010400" cy="4893647"/>
          </a:xfrm>
          <a:prstGeom prst="rect">
            <a:avLst/>
          </a:prstGeom>
          <a:noFill/>
        </p:spPr>
        <p:txBody>
          <a:bodyPr wrap="square" rtlCol="0">
            <a:spAutoFit/>
          </a:bodyPr>
          <a:lstStyle/>
          <a:p>
            <a:pPr algn="ctr" rtl="1"/>
            <a:r>
              <a:rPr lang="ar-SA" sz="2600" b="1" dirty="0" smtClean="0">
                <a:solidFill>
                  <a:schemeClr val="accent6">
                    <a:lumMod val="60000"/>
                    <a:lumOff val="40000"/>
                  </a:schemeClr>
                </a:solidFill>
              </a:rPr>
              <a:t>.ويرجع السبب في تفضيل غرفة التأين إلى</a:t>
            </a:r>
            <a:endParaRPr lang="en-US" sz="2600" b="1" dirty="0" smtClean="0">
              <a:solidFill>
                <a:schemeClr val="accent6">
                  <a:lumMod val="60000"/>
                  <a:lumOff val="40000"/>
                </a:schemeClr>
              </a:solidFill>
            </a:endParaRPr>
          </a:p>
          <a:p>
            <a:pPr algn="ctr" rtl="1"/>
            <a:endParaRPr lang="en-US" sz="2600" b="1" dirty="0" smtClean="0">
              <a:solidFill>
                <a:schemeClr val="accent6">
                  <a:lumMod val="60000"/>
                  <a:lumOff val="40000"/>
                </a:schemeClr>
              </a:solidFill>
            </a:endParaRPr>
          </a:p>
          <a:p>
            <a:pPr algn="ctr" rtl="1"/>
            <a:endParaRPr lang="en-US" sz="2600" b="1" dirty="0" smtClean="0">
              <a:solidFill>
                <a:schemeClr val="accent6">
                  <a:lumMod val="60000"/>
                  <a:lumOff val="40000"/>
                </a:schemeClr>
              </a:solidFill>
            </a:endParaRPr>
          </a:p>
          <a:p>
            <a:pPr algn="ctr" rtl="1"/>
            <a:endParaRPr lang="en-US" sz="2600" b="1" dirty="0" smtClean="0">
              <a:solidFill>
                <a:schemeClr val="accent6">
                  <a:lumMod val="60000"/>
                  <a:lumOff val="40000"/>
                </a:schemeClr>
              </a:solidFill>
            </a:endParaRPr>
          </a:p>
          <a:p>
            <a:pPr algn="ctr" rtl="1"/>
            <a:endParaRPr lang="en-US" sz="2600" b="1" dirty="0" smtClean="0">
              <a:solidFill>
                <a:schemeClr val="accent6">
                  <a:lumMod val="60000"/>
                  <a:lumOff val="40000"/>
                </a:schemeClr>
              </a:solidFill>
            </a:endParaRPr>
          </a:p>
          <a:p>
            <a:pPr algn="ctr" rtl="1"/>
            <a:endParaRPr lang="en-US" sz="2600" b="1" dirty="0" smtClean="0">
              <a:solidFill>
                <a:schemeClr val="accent6">
                  <a:lumMod val="60000"/>
                  <a:lumOff val="40000"/>
                </a:schemeClr>
              </a:solidFill>
            </a:endParaRPr>
          </a:p>
          <a:p>
            <a:pPr algn="ctr" rtl="1"/>
            <a:r>
              <a:rPr lang="ar-SA" sz="2600" b="1" dirty="0" smtClean="0">
                <a:solidFill>
                  <a:schemeClr val="accent6">
                    <a:lumMod val="60000"/>
                    <a:lumOff val="40000"/>
                  </a:schemeClr>
                </a:solidFill>
              </a:rPr>
              <a:t>مما جعلها من أنسب الكواشف لأغراض المسح وأعمال الوقاية الإشعاعية .وتعمل الغرفة لهذه الأغراض عموماً بنظام قياس متوسط شدة التيار الناتج وليس بالنظام النبضي</a:t>
            </a:r>
            <a:endParaRPr lang="en-US" sz="2600" b="1" dirty="0" smtClean="0">
              <a:solidFill>
                <a:schemeClr val="accent6">
                  <a:lumMod val="60000"/>
                  <a:lumOff val="40000"/>
                </a:schemeClr>
              </a:solidFill>
            </a:endParaRPr>
          </a:p>
          <a:p>
            <a:pPr algn="ctr" rtl="1"/>
            <a:r>
              <a:rPr lang="ar-SA" sz="2600" b="1" dirty="0" smtClean="0">
                <a:solidFill>
                  <a:schemeClr val="bg1">
                    <a:lumMod val="75000"/>
                  </a:schemeClr>
                </a:solidFill>
              </a:rPr>
              <a:t>من المفيد استعراض بعض أنواع أجهزة المسح الإشعاعي التي تستخدم غرف التأين ككاشف</a:t>
            </a:r>
            <a:endParaRPr lang="en-US" sz="2600" b="1" dirty="0" smtClean="0">
              <a:solidFill>
                <a:schemeClr val="bg1">
                  <a:lumMod val="75000"/>
                </a:schemeClr>
              </a:solidFill>
            </a:endParaRPr>
          </a:p>
          <a:p>
            <a:pPr algn="ctr" rtl="1"/>
            <a:endParaRPr lang="en-US" sz="2600" b="1" dirty="0" smtClean="0">
              <a:solidFill>
                <a:schemeClr val="bg1">
                  <a:lumMod val="75000"/>
                </a:schemeClr>
              </a:solidFill>
            </a:endParaRPr>
          </a:p>
        </p:txBody>
      </p:sp>
      <p:sp>
        <p:nvSpPr>
          <p:cNvPr id="5" name="وسيلة شرح على شكل سحابة 4"/>
          <p:cNvSpPr/>
          <p:nvPr/>
        </p:nvSpPr>
        <p:spPr>
          <a:xfrm>
            <a:off x="2667000" y="1676400"/>
            <a:ext cx="5181600" cy="1524000"/>
          </a:xfrm>
          <a:prstGeom prst="cloud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rgbClr val="92D050"/>
                </a:solidFill>
              </a:rPr>
              <a:t>ثابت استجابتها للطاقة في حدود واسعة </a:t>
            </a:r>
            <a:endParaRPr lang="en-US" sz="2600" b="1" dirty="0">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 calcmode="lin" valueType="num">
                                      <p:cBhvr additive="base">
                                        <p:cTn id="1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 calcmode="lin" valueType="num">
                                      <p:cBhvr additive="base">
                                        <p:cTn id="2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28600" y="0"/>
            <a:ext cx="8915400" cy="954107"/>
          </a:xfrm>
          <a:prstGeom prst="rect">
            <a:avLst/>
          </a:prstGeom>
          <a:noFill/>
        </p:spPr>
        <p:txBody>
          <a:bodyPr wrap="square" rtlCol="0">
            <a:spAutoFit/>
          </a:bodyPr>
          <a:lstStyle/>
          <a:p>
            <a:pPr algn="ctr" rtl="1"/>
            <a:r>
              <a:rPr lang="en-US" sz="2800" b="1" dirty="0" smtClean="0">
                <a:solidFill>
                  <a:schemeClr val="accent2">
                    <a:lumMod val="60000"/>
                    <a:lumOff val="40000"/>
                  </a:schemeClr>
                </a:solidFill>
              </a:rPr>
              <a:t/>
            </a:r>
            <a:br>
              <a:rPr lang="en-US" sz="2800" b="1" dirty="0" smtClean="0">
                <a:solidFill>
                  <a:schemeClr val="accent2">
                    <a:lumMod val="60000"/>
                    <a:lumOff val="40000"/>
                  </a:schemeClr>
                </a:solidFill>
              </a:rPr>
            </a:br>
            <a:r>
              <a:rPr lang="en-US" sz="2800" b="1" dirty="0" smtClean="0">
                <a:solidFill>
                  <a:schemeClr val="accent2">
                    <a:lumMod val="60000"/>
                    <a:lumOff val="40000"/>
                  </a:schemeClr>
                </a:solidFill>
              </a:rPr>
              <a:t> </a:t>
            </a:r>
            <a:r>
              <a:rPr lang="ar-SA" sz="2800" b="1" dirty="0" smtClean="0">
                <a:solidFill>
                  <a:schemeClr val="accent2">
                    <a:lumMod val="60000"/>
                    <a:lumOff val="40000"/>
                  </a:schemeClr>
                </a:solidFill>
              </a:rPr>
              <a:t>أ_مقياس التعرض (بالرينتجن)على شكل مكثف :</a:t>
            </a:r>
            <a:endParaRPr lang="en-US" sz="2800" b="1" dirty="0" smtClean="0">
              <a:solidFill>
                <a:schemeClr val="accent2">
                  <a:lumMod val="60000"/>
                  <a:lumOff val="40000"/>
                </a:schemeClr>
              </a:solidFill>
            </a:endParaRPr>
          </a:p>
        </p:txBody>
      </p:sp>
      <p:sp>
        <p:nvSpPr>
          <p:cNvPr id="5" name="مربع نص 4"/>
          <p:cNvSpPr txBox="1"/>
          <p:nvPr/>
        </p:nvSpPr>
        <p:spPr>
          <a:xfrm>
            <a:off x="3200400" y="1371600"/>
            <a:ext cx="4724400" cy="369332"/>
          </a:xfrm>
          <a:prstGeom prst="rect">
            <a:avLst/>
          </a:prstGeom>
          <a:noFill/>
        </p:spPr>
        <p:txBody>
          <a:bodyPr wrap="square" rtlCol="0">
            <a:spAutoFit/>
          </a:bodyPr>
          <a:lstStyle/>
          <a:p>
            <a:endParaRPr lang="en-US"/>
          </a:p>
        </p:txBody>
      </p:sp>
      <p:sp>
        <p:nvSpPr>
          <p:cNvPr id="6" name="مربع نص 5"/>
          <p:cNvSpPr txBox="1"/>
          <p:nvPr/>
        </p:nvSpPr>
        <p:spPr>
          <a:xfrm>
            <a:off x="152400" y="1219200"/>
            <a:ext cx="8763000" cy="2369880"/>
          </a:xfrm>
          <a:prstGeom prst="rect">
            <a:avLst/>
          </a:prstGeom>
          <a:noFill/>
        </p:spPr>
        <p:txBody>
          <a:bodyPr wrap="square" rtlCol="0">
            <a:spAutoFit/>
          </a:bodyPr>
          <a:lstStyle/>
          <a:p>
            <a:pPr algn="ctr" rtl="1"/>
            <a:r>
              <a:rPr lang="ar-SA" sz="2600" b="1" dirty="0" smtClean="0">
                <a:solidFill>
                  <a:schemeClr val="bg1">
                    <a:lumMod val="75000"/>
                  </a:schemeClr>
                </a:solidFill>
              </a:rPr>
              <a:t>يعتبر هذا الجهاز من أدق الأجهزة المستخدمة لقياس التعرض التراكمي</a:t>
            </a:r>
            <a:endParaRPr lang="en-US" sz="2600" b="1" dirty="0" smtClean="0">
              <a:solidFill>
                <a:schemeClr val="bg1">
                  <a:lumMod val="75000"/>
                </a:schemeClr>
              </a:solidFill>
            </a:endParaRPr>
          </a:p>
          <a:p>
            <a:pPr algn="ctr" rtl="1"/>
            <a:r>
              <a:rPr lang="ar-SA" sz="2600" b="1" dirty="0" smtClean="0">
                <a:solidFill>
                  <a:schemeClr val="bg1">
                    <a:lumMod val="75000"/>
                  </a:schemeClr>
                </a:solidFill>
              </a:rPr>
              <a:t>( بالرينتجن )  لإشعاعات جاما والأشعة السينية .ويتميز باستجابة  ثابتة للطاقة ودقة عالية مما يجعله من بين الأجهزة  المستخدمة للمعايرة ويتكون الجهاز كما بالشكل</a:t>
            </a:r>
            <a:endParaRPr lang="en-US" sz="2600" b="1" dirty="0" smtClean="0">
              <a:solidFill>
                <a:schemeClr val="bg1">
                  <a:lumMod val="75000"/>
                </a:schemeClr>
              </a:solidFill>
            </a:endParaRPr>
          </a:p>
          <a:p>
            <a:pPr algn="ctr" rtl="1"/>
            <a:endParaRPr lang="en-US" sz="2600" dirty="0" smtClean="0">
              <a:solidFill>
                <a:schemeClr val="bg1">
                  <a:lumMod val="75000"/>
                </a:schemeClr>
              </a:solidFill>
            </a:endParaRPr>
          </a:p>
          <a:p>
            <a:pPr algn="ctr" rtl="1"/>
            <a:r>
              <a:rPr lang="ar-SA" dirty="0" smtClean="0"/>
              <a:t> </a:t>
            </a:r>
            <a:endParaRPr lang="en-US" dirty="0" smtClean="0"/>
          </a:p>
        </p:txBody>
      </p:sp>
      <p:pic>
        <p:nvPicPr>
          <p:cNvPr id="5122" name="Picture 2"/>
          <p:cNvPicPr>
            <a:picLocks noChangeAspect="1" noChangeArrowheads="1"/>
          </p:cNvPicPr>
          <p:nvPr/>
        </p:nvPicPr>
        <p:blipFill>
          <a:blip r:embed="rId3" cstate="print"/>
          <a:srcRect/>
          <a:stretch>
            <a:fillRect/>
          </a:stretch>
        </p:blipFill>
        <p:spPr bwMode="auto">
          <a:xfrm>
            <a:off x="3200400" y="2819400"/>
            <a:ext cx="5305425" cy="3810000"/>
          </a:xfrm>
          <a:prstGeom prst="rect">
            <a:avLst/>
          </a:prstGeom>
          <a:solidFill>
            <a:schemeClr val="bg1">
              <a:lumMod val="95000"/>
            </a:schemeClr>
          </a:solid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2"/>
                                        </p:tgtEl>
                                        <p:attrNameLst>
                                          <p:attrName>style.visibility</p:attrName>
                                        </p:attrNameLst>
                                      </p:cBhvr>
                                      <p:to>
                                        <p:strVal val="visible"/>
                                      </p:to>
                                    </p:set>
                                    <p:anim calcmode="lin" valueType="num">
                                      <p:cBhvr additive="base">
                                        <p:cTn id="25" dur="500" fill="hold"/>
                                        <p:tgtEl>
                                          <p:spTgt spid="5122"/>
                                        </p:tgtEl>
                                        <p:attrNameLst>
                                          <p:attrName>ppt_x</p:attrName>
                                        </p:attrNameLst>
                                      </p:cBhvr>
                                      <p:tavLst>
                                        <p:tav tm="0">
                                          <p:val>
                                            <p:strVal val="#ppt_x"/>
                                          </p:val>
                                        </p:tav>
                                        <p:tav tm="100000">
                                          <p:val>
                                            <p:strVal val="#ppt_x"/>
                                          </p:val>
                                        </p:tav>
                                      </p:tavLst>
                                    </p:anim>
                                    <p:anim calcmode="lin" valueType="num">
                                      <p:cBhvr additive="base">
                                        <p:cTn id="26"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28600" y="228600"/>
            <a:ext cx="8686800" cy="3293209"/>
          </a:xfrm>
          <a:prstGeom prst="rect">
            <a:avLst/>
          </a:prstGeom>
          <a:noFill/>
        </p:spPr>
        <p:txBody>
          <a:bodyPr wrap="square" rtlCol="0">
            <a:spAutoFit/>
          </a:bodyPr>
          <a:lstStyle/>
          <a:p>
            <a:pPr algn="ctr" rtl="1"/>
            <a:r>
              <a:rPr lang="ar-SA" sz="2600" b="1" dirty="0" smtClean="0">
                <a:solidFill>
                  <a:schemeClr val="bg1">
                    <a:lumMod val="75000"/>
                  </a:schemeClr>
                </a:solidFill>
              </a:rPr>
              <a:t>ويحتوي جهاز الشحن والقراءة على تجويف خاص تدخل فيه غرفة التأين ويتم شحن غرفة التأين إلى أن يصل مؤشر الجهاز لتدريج الصفر .ويظهر كل من المؤشر والتدريج خلال العدسة العينية للميكروسكوب المركب على تدريج الجهاز .ويعني وصول المؤشر إلى الصفر أن الغرفة أصبحت مشحونة تماماً بعد ذلك يتم تعريض الغرفة للإشعاعات السينية أو إشعاعات جاما ويعاد إدخالها من جديد إلى التجويف ويتم أخذ القراءة التي يقف عليها الموشر بعد الإدخال وتقيس هذه القراءة قيمة الجهد الناتج عن دخول الإشعاعات وتأبينها للغاز داخل الغرفة أي أنها تقيس قيمة التعرض بالرينتجن (أو أجزائه مباشرة )</a:t>
            </a:r>
            <a:endParaRPr lang="en-US" sz="2600" b="1" dirty="0" smtClean="0">
              <a:solidFill>
                <a:schemeClr val="bg1">
                  <a:lumMod val="75000"/>
                </a:schemeClr>
              </a:solidFill>
            </a:endParaRPr>
          </a:p>
        </p:txBody>
      </p:sp>
      <p:sp>
        <p:nvSpPr>
          <p:cNvPr id="4" name="مربع نص 3"/>
          <p:cNvSpPr txBox="1"/>
          <p:nvPr/>
        </p:nvSpPr>
        <p:spPr>
          <a:xfrm>
            <a:off x="3505200" y="3581400"/>
            <a:ext cx="5257800" cy="923330"/>
          </a:xfrm>
          <a:prstGeom prst="rect">
            <a:avLst/>
          </a:prstGeom>
          <a:noFill/>
        </p:spPr>
        <p:txBody>
          <a:bodyPr wrap="square" rtlCol="0">
            <a:spAutoFit/>
          </a:bodyPr>
          <a:lstStyle/>
          <a:p>
            <a:pPr algn="ctr" rtl="1"/>
            <a:r>
              <a:rPr lang="en-US" sz="2800" b="1" dirty="0" smtClean="0"/>
              <a:t/>
            </a:r>
            <a:br>
              <a:rPr lang="en-US" sz="2800" b="1" dirty="0" smtClean="0"/>
            </a:br>
            <a:endParaRPr lang="en-US" sz="2600" dirty="0"/>
          </a:p>
        </p:txBody>
      </p:sp>
      <p:sp>
        <p:nvSpPr>
          <p:cNvPr id="5" name="مستطيل 4"/>
          <p:cNvSpPr/>
          <p:nvPr/>
        </p:nvSpPr>
        <p:spPr>
          <a:xfrm>
            <a:off x="4267200" y="3505200"/>
            <a:ext cx="4572000" cy="2646878"/>
          </a:xfrm>
          <a:prstGeom prst="rect">
            <a:avLst/>
          </a:prstGeom>
        </p:spPr>
        <p:txBody>
          <a:bodyPr>
            <a:spAutoFit/>
          </a:bodyPr>
          <a:lstStyle/>
          <a:p>
            <a:pPr algn="ctr" rtl="1"/>
            <a:r>
              <a:rPr lang="en-US" b="1" dirty="0" smtClean="0"/>
              <a:t/>
            </a:r>
            <a:br>
              <a:rPr lang="en-US" b="1" dirty="0" smtClean="0"/>
            </a:br>
            <a:r>
              <a:rPr lang="ar-SA" dirty="0" smtClean="0"/>
              <a:t> </a:t>
            </a:r>
            <a:endParaRPr lang="en-US" dirty="0" smtClean="0"/>
          </a:p>
          <a:p>
            <a:pPr algn="ctr" rtl="1"/>
            <a:r>
              <a:rPr lang="ar-SA" sz="2600" b="1" dirty="0" smtClean="0">
                <a:solidFill>
                  <a:schemeClr val="accent6">
                    <a:lumMod val="60000"/>
                    <a:lumOff val="40000"/>
                  </a:schemeClr>
                </a:solidFill>
              </a:rPr>
              <a:t>وغرفة التأين في هذا الجهاز هي عبارة عن مقياس كهربائي بسيط يحصل فيها كل من القطب المركزي والجدران على شحنات كهربية مختلفة (أي الكترونات أو أيونات )</a:t>
            </a:r>
            <a:endParaRPr lang="en-US" sz="2600" b="1" dirty="0" smtClean="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828800" y="228600"/>
            <a:ext cx="7086600" cy="3693319"/>
          </a:xfrm>
          <a:prstGeom prst="rect">
            <a:avLst/>
          </a:prstGeom>
          <a:noFill/>
        </p:spPr>
        <p:txBody>
          <a:bodyPr wrap="square" rtlCol="0">
            <a:spAutoFit/>
          </a:bodyPr>
          <a:lstStyle/>
          <a:p>
            <a:pPr algn="ctr" rtl="1"/>
            <a:r>
              <a:rPr lang="ar-SA" sz="2600" b="1" dirty="0" smtClean="0">
                <a:solidFill>
                  <a:schemeClr val="bg1">
                    <a:lumMod val="75000"/>
                  </a:schemeClr>
                </a:solidFill>
              </a:rPr>
              <a:t>وتصنع جدران الغرفة عادة من مادة مكافئة تماماً للهواء الجوي (العداد الذري المتوسط للهواء الجوي هو </a:t>
            </a:r>
            <a:r>
              <a:rPr lang="en-US" sz="2600" b="1" dirty="0" smtClean="0">
                <a:solidFill>
                  <a:schemeClr val="bg1">
                    <a:lumMod val="75000"/>
                  </a:schemeClr>
                </a:solidFill>
              </a:rPr>
              <a:t>Z=7.64</a:t>
            </a:r>
            <a:r>
              <a:rPr lang="ar-SA" sz="2600" b="1" dirty="0" smtClean="0">
                <a:solidFill>
                  <a:schemeClr val="bg1">
                    <a:lumMod val="75000"/>
                  </a:schemeClr>
                </a:solidFill>
              </a:rPr>
              <a:t>وهي البكلايت أو النايلون </a:t>
            </a:r>
            <a:endParaRPr lang="en-US" sz="2600" b="1" dirty="0" smtClean="0">
              <a:solidFill>
                <a:schemeClr val="bg1">
                  <a:lumMod val="75000"/>
                </a:schemeClr>
              </a:solidFill>
            </a:endParaRPr>
          </a:p>
          <a:p>
            <a:pPr algn="ctr" rtl="1"/>
            <a:r>
              <a:rPr lang="ar-SA" sz="2600" b="1" dirty="0" smtClean="0">
                <a:solidFill>
                  <a:schemeClr val="bg1">
                    <a:lumMod val="75000"/>
                  </a:schemeClr>
                </a:solidFill>
              </a:rPr>
              <a:t>وتشكل الغرفة على شكل كستبان ولذلك تعرف باسم غرفة الكستبان وحيث أنه يجب أن يحدث التأين في الهواء الموجود داخل الغرفة فأنة يجب استخدام غرف بأحجام مختلفة وبسمك مختلف للجدران ,وذلك للفوتونات ذات الطاقات المختلفة . ويوجد في الوقت الحالي ثلاثة أنواع من الغرف يختص كل نوع منها بمدى معين لطاقة الإشعاعات وهي :</a:t>
            </a:r>
            <a:endParaRPr lang="en-US" sz="2600" b="1" dirty="0" smtClean="0">
              <a:solidFill>
                <a:schemeClr val="bg1">
                  <a:lumMod val="75000"/>
                </a:schemeClr>
              </a:solidFill>
            </a:endParaRPr>
          </a:p>
        </p:txBody>
      </p:sp>
      <p:sp>
        <p:nvSpPr>
          <p:cNvPr id="4" name="مربع نص 3"/>
          <p:cNvSpPr txBox="1"/>
          <p:nvPr/>
        </p:nvSpPr>
        <p:spPr>
          <a:xfrm>
            <a:off x="1219200" y="4267200"/>
            <a:ext cx="7924800" cy="1846659"/>
          </a:xfrm>
          <a:prstGeom prst="rect">
            <a:avLst/>
          </a:prstGeom>
          <a:solidFill>
            <a:schemeClr val="tx1">
              <a:lumMod val="75000"/>
              <a:lumOff val="25000"/>
            </a:schemeClr>
          </a:solidFill>
        </p:spPr>
        <p:txBody>
          <a:bodyPr wrap="square" rtlCol="0">
            <a:spAutoFit/>
          </a:bodyPr>
          <a:lstStyle/>
          <a:p>
            <a:pPr algn="ctr" rtl="1"/>
            <a:r>
              <a:rPr lang="ar-SA" sz="2600" b="1" dirty="0" smtClean="0">
                <a:solidFill>
                  <a:schemeClr val="accent6">
                    <a:lumMod val="60000"/>
                    <a:lumOff val="40000"/>
                  </a:schemeClr>
                </a:solidFill>
              </a:rPr>
              <a:t>1-غرفة الإشعاعات ذات الطاقة المنخفضة من 6 حتى 35 </a:t>
            </a:r>
            <a:r>
              <a:rPr lang="ar-SA" sz="2600" b="1" dirty="0" err="1" smtClean="0">
                <a:solidFill>
                  <a:schemeClr val="accent6">
                    <a:lumMod val="60000"/>
                    <a:lumOff val="40000"/>
                  </a:schemeClr>
                </a:solidFill>
              </a:rPr>
              <a:t>ك</a:t>
            </a:r>
            <a:r>
              <a:rPr lang="ar-SA" sz="2600" b="1" dirty="0" smtClean="0">
                <a:solidFill>
                  <a:schemeClr val="accent6">
                    <a:lumMod val="60000"/>
                    <a:lumOff val="40000"/>
                  </a:schemeClr>
                </a:solidFill>
              </a:rPr>
              <a:t>.إ.ف</a:t>
            </a:r>
            <a:endParaRPr lang="en-US" sz="2600" b="1" dirty="0" smtClean="0">
              <a:solidFill>
                <a:schemeClr val="accent6">
                  <a:lumMod val="60000"/>
                  <a:lumOff val="40000"/>
                </a:schemeClr>
              </a:solidFill>
            </a:endParaRPr>
          </a:p>
          <a:p>
            <a:pPr algn="ctr" rtl="1"/>
            <a:r>
              <a:rPr lang="ar-SA" sz="2600" b="1" dirty="0" smtClean="0">
                <a:solidFill>
                  <a:schemeClr val="accent6">
                    <a:lumMod val="60000"/>
                    <a:lumOff val="40000"/>
                  </a:schemeClr>
                </a:solidFill>
              </a:rPr>
              <a:t>2-غرفة للإشعاعات ذات الطاقة المتوسطة من 35 حتى 400 </a:t>
            </a:r>
            <a:r>
              <a:rPr lang="ar-SA" sz="2600" b="1" dirty="0" err="1" smtClean="0">
                <a:solidFill>
                  <a:schemeClr val="accent6">
                    <a:lumMod val="60000"/>
                    <a:lumOff val="40000"/>
                  </a:schemeClr>
                </a:solidFill>
              </a:rPr>
              <a:t>ك</a:t>
            </a:r>
            <a:r>
              <a:rPr lang="ar-SA" sz="2600" b="1" dirty="0" smtClean="0">
                <a:solidFill>
                  <a:schemeClr val="accent6">
                    <a:lumMod val="60000"/>
                    <a:lumOff val="40000"/>
                  </a:schemeClr>
                </a:solidFill>
              </a:rPr>
              <a:t>.إ.ف </a:t>
            </a:r>
            <a:endParaRPr lang="en-US" sz="2600" b="1" dirty="0" smtClean="0">
              <a:solidFill>
                <a:schemeClr val="accent6">
                  <a:lumMod val="60000"/>
                  <a:lumOff val="40000"/>
                </a:schemeClr>
              </a:solidFill>
            </a:endParaRPr>
          </a:p>
          <a:p>
            <a:pPr algn="ctr" rtl="1"/>
            <a:r>
              <a:rPr lang="ar-SA" sz="2600" b="1" dirty="0" smtClean="0">
                <a:solidFill>
                  <a:schemeClr val="accent6">
                    <a:lumMod val="60000"/>
                    <a:lumOff val="40000"/>
                  </a:schemeClr>
                </a:solidFill>
              </a:rPr>
              <a:t>3-غرفة للإشعاعات ذات الطاقة العالية من 400 حتى 1400 </a:t>
            </a:r>
            <a:r>
              <a:rPr lang="ar-SA" sz="2600" b="1" dirty="0" err="1" smtClean="0">
                <a:solidFill>
                  <a:schemeClr val="accent6">
                    <a:lumMod val="60000"/>
                    <a:lumOff val="40000"/>
                  </a:schemeClr>
                </a:solidFill>
              </a:rPr>
              <a:t>ك</a:t>
            </a:r>
            <a:r>
              <a:rPr lang="ar-SA" sz="2600" b="1" dirty="0" smtClean="0">
                <a:solidFill>
                  <a:schemeClr val="accent6">
                    <a:lumMod val="60000"/>
                    <a:lumOff val="40000"/>
                  </a:schemeClr>
                </a:solidFill>
              </a:rPr>
              <a:t>.إ.ف</a:t>
            </a:r>
            <a:r>
              <a:rPr lang="en-US" b="1" dirty="0" smtClean="0"/>
              <a:t/>
            </a:r>
            <a:br>
              <a:rPr lang="en-US" b="1" dirty="0" smtClean="0"/>
            </a:br>
            <a:r>
              <a:rPr lang="en-US" b="1" dirty="0" smtClean="0"/>
              <a:t/>
            </a:r>
            <a:br>
              <a:rPr lang="en-US" b="1" dirty="0" smtClean="0"/>
            </a:b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28600" y="304800"/>
            <a:ext cx="8686800" cy="1692771"/>
          </a:xfrm>
          <a:prstGeom prst="rect">
            <a:avLst/>
          </a:prstGeom>
          <a:noFill/>
        </p:spPr>
        <p:txBody>
          <a:bodyPr wrap="square" rtlCol="0">
            <a:spAutoFit/>
          </a:bodyPr>
          <a:lstStyle/>
          <a:p>
            <a:pPr algn="ctr" rtl="1"/>
            <a:r>
              <a:rPr lang="ar-SA" sz="2600" b="1" dirty="0" smtClean="0">
                <a:solidFill>
                  <a:schemeClr val="bg1">
                    <a:lumMod val="75000"/>
                  </a:schemeClr>
                </a:solidFill>
              </a:rPr>
              <a:t>ويوجد من كل نوع من هذه الأنواع الثلاثة غرف ذات حساسيات مختلفة حسب شدة المصدر أو المستوى الإشعاعي الموجود في المكان المعين .</a:t>
            </a:r>
            <a:endParaRPr lang="en-US" sz="2600" b="1" dirty="0" smtClean="0">
              <a:solidFill>
                <a:schemeClr val="bg1">
                  <a:lumMod val="75000"/>
                </a:schemeClr>
              </a:solidFill>
            </a:endParaRPr>
          </a:p>
          <a:p>
            <a:pPr algn="ctr" rtl="1"/>
            <a:r>
              <a:rPr lang="ar-SA" sz="2600" b="1" dirty="0" smtClean="0">
                <a:solidFill>
                  <a:schemeClr val="bg1">
                    <a:lumMod val="75000"/>
                  </a:schemeClr>
                </a:solidFill>
              </a:rPr>
              <a:t>وتتراوح دقة قياس التعرض بهذا الجهاز مابين 2إلى 10% عند الاستخدام السليم وتعتبر هذه الدقة دقة عالية نسبياً </a:t>
            </a:r>
            <a:endParaRPr lang="en-US" sz="2600" b="1" dirty="0" smtClean="0">
              <a:solidFill>
                <a:schemeClr val="bg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76200"/>
            <a:ext cx="9144000" cy="6858000"/>
          </a:xfrm>
          <a:prstGeom prst="rect">
            <a:avLst/>
          </a:prstGeom>
        </p:spPr>
      </p:pic>
      <p:sp>
        <p:nvSpPr>
          <p:cNvPr id="3" name="مربع نص 2"/>
          <p:cNvSpPr txBox="1"/>
          <p:nvPr/>
        </p:nvSpPr>
        <p:spPr>
          <a:xfrm>
            <a:off x="3886200" y="76200"/>
            <a:ext cx="50292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ب-جهاز قياس معدل التعرض (رينتجن/ساعة) </a:t>
            </a:r>
            <a:endParaRPr lang="en-US" sz="2600" b="1" dirty="0" smtClean="0">
              <a:solidFill>
                <a:schemeClr val="accent2">
                  <a:lumMod val="60000"/>
                  <a:lumOff val="40000"/>
                </a:schemeClr>
              </a:solidFill>
            </a:endParaRPr>
          </a:p>
        </p:txBody>
      </p:sp>
      <p:sp>
        <p:nvSpPr>
          <p:cNvPr id="4" name="مربع نص 3"/>
          <p:cNvSpPr txBox="1"/>
          <p:nvPr/>
        </p:nvSpPr>
        <p:spPr>
          <a:xfrm>
            <a:off x="1371600" y="838200"/>
            <a:ext cx="7315200" cy="1692771"/>
          </a:xfrm>
          <a:prstGeom prst="rect">
            <a:avLst/>
          </a:prstGeom>
          <a:noFill/>
        </p:spPr>
        <p:txBody>
          <a:bodyPr wrap="square" rtlCol="0">
            <a:spAutoFit/>
          </a:bodyPr>
          <a:lstStyle/>
          <a:p>
            <a:pPr algn="ctr" rtl="1"/>
            <a:r>
              <a:rPr lang="ar-SA" sz="2600" b="1" dirty="0" smtClean="0">
                <a:solidFill>
                  <a:schemeClr val="bg1">
                    <a:lumMod val="75000"/>
                  </a:schemeClr>
                </a:solidFill>
              </a:rPr>
              <a:t>يستخدم هذا الجهاز لقياس معدل التعرض الناتج عن إشعاعات جاما أو الأشعة السينية .وقد تم تطوير أنواع منه لقياس معدل التعرض الناتج عن جسيمات بيتا ويعرف الجهاز عند بعض العاملين في مجال الوقاية الإشعاعية باسم </a:t>
            </a:r>
            <a:r>
              <a:rPr lang="en-US" sz="2600" b="1" dirty="0" smtClean="0">
                <a:solidFill>
                  <a:schemeClr val="bg1">
                    <a:lumMod val="75000"/>
                  </a:schemeClr>
                </a:solidFill>
              </a:rPr>
              <a:t>Cuitepie </a:t>
            </a:r>
            <a:endParaRPr lang="en-US" sz="2600" b="1" dirty="0">
              <a:solidFill>
                <a:schemeClr val="bg1">
                  <a:lumMod val="75000"/>
                </a:schemeClr>
              </a:solidFill>
            </a:endParaRPr>
          </a:p>
        </p:txBody>
      </p:sp>
      <p:sp>
        <p:nvSpPr>
          <p:cNvPr id="5" name="مربع نص 4"/>
          <p:cNvSpPr txBox="1"/>
          <p:nvPr/>
        </p:nvSpPr>
        <p:spPr>
          <a:xfrm>
            <a:off x="1295400" y="2667000"/>
            <a:ext cx="7848600" cy="1692771"/>
          </a:xfrm>
          <a:prstGeom prst="rect">
            <a:avLst/>
          </a:prstGeom>
          <a:solidFill>
            <a:schemeClr val="tx1">
              <a:lumMod val="65000"/>
              <a:lumOff val="35000"/>
            </a:schemeClr>
          </a:solidFill>
        </p:spPr>
        <p:txBody>
          <a:bodyPr wrap="square" rtlCol="0">
            <a:spAutoFit/>
          </a:bodyPr>
          <a:lstStyle/>
          <a:p>
            <a:pPr algn="ctr" rtl="1"/>
            <a:r>
              <a:rPr lang="ar-SA" sz="2600" b="1" dirty="0" smtClean="0">
                <a:solidFill>
                  <a:schemeClr val="accent6">
                    <a:lumMod val="60000"/>
                    <a:lumOff val="40000"/>
                  </a:schemeClr>
                </a:solidFill>
              </a:rPr>
              <a:t>وتملا غرفة التأين في هذا الجهاز بالهواء الجوي.ويتميز هذا الجهاز باستجابة ثابتة على مدى كبير للطاقة.ومن أهم عيوبه أنه قليل الحساسية .لذلك ,فإنه يستخدم للمسح الإشعاعي وتحديد معدل التعرض في حالة وجود مستويات إشعاعية عالية </a:t>
            </a:r>
            <a:endParaRPr lang="en-US" sz="2600" b="1" dirty="0">
              <a:solidFill>
                <a:schemeClr val="accent6">
                  <a:lumMod val="60000"/>
                  <a:lumOff val="40000"/>
                </a:schemeClr>
              </a:solidFill>
            </a:endParaRPr>
          </a:p>
        </p:txBody>
      </p:sp>
      <p:pic>
        <p:nvPicPr>
          <p:cNvPr id="2050" name="Picture 2"/>
          <p:cNvPicPr>
            <a:picLocks noChangeAspect="1" noChangeArrowheads="1"/>
          </p:cNvPicPr>
          <p:nvPr/>
        </p:nvPicPr>
        <p:blipFill>
          <a:blip r:embed="rId3" cstate="print"/>
          <a:srcRect/>
          <a:stretch>
            <a:fillRect/>
          </a:stretch>
        </p:blipFill>
        <p:spPr bwMode="auto">
          <a:xfrm>
            <a:off x="5029200" y="4419600"/>
            <a:ext cx="3886200" cy="2247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304800" y="304800"/>
            <a:ext cx="78486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ج  - أجهزة </a:t>
            </a:r>
            <a:r>
              <a:rPr lang="ar-SA" sz="2600" b="1" dirty="0" smtClean="0">
                <a:solidFill>
                  <a:schemeClr val="accent2">
                    <a:lumMod val="60000"/>
                    <a:lumOff val="40000"/>
                  </a:schemeClr>
                </a:solidFill>
              </a:rPr>
              <a:t>المسح الإشعاعي ذات العداد التناسبي أو عداد جايجر :</a:t>
            </a:r>
            <a:endParaRPr lang="en-US" sz="2600" b="1" dirty="0" smtClean="0">
              <a:solidFill>
                <a:schemeClr val="accent2">
                  <a:lumMod val="60000"/>
                  <a:lumOff val="40000"/>
                </a:schemeClr>
              </a:solidFill>
            </a:endParaRPr>
          </a:p>
        </p:txBody>
      </p:sp>
      <p:sp>
        <p:nvSpPr>
          <p:cNvPr id="4" name="مربع نص 3"/>
          <p:cNvSpPr txBox="1"/>
          <p:nvPr/>
        </p:nvSpPr>
        <p:spPr>
          <a:xfrm>
            <a:off x="2514600" y="764024"/>
            <a:ext cx="6934200" cy="6093976"/>
          </a:xfrm>
          <a:prstGeom prst="rect">
            <a:avLst/>
          </a:prstGeom>
          <a:noFill/>
        </p:spPr>
        <p:txBody>
          <a:bodyPr wrap="square" rtlCol="0">
            <a:spAutoFit/>
          </a:bodyPr>
          <a:lstStyle/>
          <a:p>
            <a:pPr algn="ctr" rtl="1"/>
            <a:r>
              <a:rPr lang="ar-SA" sz="2600" b="1" dirty="0" smtClean="0">
                <a:solidFill>
                  <a:schemeClr val="bg1">
                    <a:lumMod val="75000"/>
                  </a:schemeClr>
                </a:solidFill>
              </a:rPr>
              <a:t>يعتبر هذا النوع من الأجهزة من أهم أجهزة المسح بالنسبة لجسيمات بيتا أو إشعاعات جاما ذات المستويات الإشعاعية المنخفضة .ويرجع السبب في ذلك إلى إمكانية عمل كواشف من هذا النوع بأحجام وأشكال مختلفة وإلى الحساسية الفائقة لعدادات جايجر بالمقارنة بغرف التأين .لذلك ,تستخدم هذه الأجهزة للكشف عن التلوث بالمواد المشعة أو للبحث عن المصادر المشعة المفقودة مهما قلت شدتها الإشعاعية فضلاً عن استخدامها الرئيسي لقياس معدل التعرض للمستويات الإشعاعية الضعيفة </a:t>
            </a:r>
            <a:endParaRPr lang="en-US" sz="2600" b="1" dirty="0" smtClean="0">
              <a:solidFill>
                <a:schemeClr val="bg1">
                  <a:lumMod val="75000"/>
                </a:schemeClr>
              </a:solidFill>
            </a:endParaRPr>
          </a:p>
          <a:p>
            <a:pPr algn="ctr" rtl="1"/>
            <a:r>
              <a:rPr lang="ar-SA" sz="2600" b="1" dirty="0" smtClean="0">
                <a:solidFill>
                  <a:schemeClr val="bg1">
                    <a:lumMod val="75000"/>
                  </a:schemeClr>
                </a:solidFill>
              </a:rPr>
              <a:t>وتعمل جميع أنواع الأجهزة التي تستخدم العداد التناسبي أو عداد جايجر ككاشف بالنظام النبضي .كذلك تزود معظم الأجهزة بجهاز تنبيه سمعي يطلق صوتاً صغيراً عند تسجيله لكل جسيم أو فوتون وبذلك يمكن الحكم سمعياً على شدة المستوى الإشعاعي بالإضافة إلى مقياس معدل التعرض الموجود بالجهاز الذي يبين معدل العد (أي عدد النبضات في الدقيقة ) </a:t>
            </a:r>
            <a:endParaRPr lang="en-US" sz="2600" b="1" dirty="0" smtClean="0">
              <a:solidFill>
                <a:schemeClr val="bg1">
                  <a:lumMod val="75000"/>
                </a:schemeClr>
              </a:solidFill>
            </a:endParaRPr>
          </a:p>
        </p:txBody>
      </p:sp>
      <p:sp>
        <p:nvSpPr>
          <p:cNvPr id="5" name="مستطيل 4"/>
          <p:cNvSpPr/>
          <p:nvPr/>
        </p:nvSpPr>
        <p:spPr>
          <a:xfrm>
            <a:off x="0" y="3505200"/>
            <a:ext cx="2590800" cy="3352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600" b="1" dirty="0" smtClean="0">
                <a:solidFill>
                  <a:schemeClr val="accent6">
                    <a:lumMod val="60000"/>
                    <a:lumOff val="40000"/>
                  </a:schemeClr>
                </a:solidFill>
              </a:rPr>
              <a:t>وعموماً لا تستخدم مثل هذه الأجهزة في قياس معدل التعرض في المستويات الإشعاعية العالية بسبب طول الزمن الميت لعداد جايجر </a:t>
            </a:r>
            <a:endParaRPr lang="en-US" sz="2600" b="1" dirty="0" smtClean="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133600" y="381000"/>
            <a:ext cx="62484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معايرة أجهزة المسح الإشعاعي:</a:t>
            </a:r>
            <a:endParaRPr lang="en-US" sz="2600" b="1" dirty="0" smtClean="0">
              <a:solidFill>
                <a:schemeClr val="accent2">
                  <a:lumMod val="60000"/>
                  <a:lumOff val="40000"/>
                </a:schemeClr>
              </a:solidFill>
            </a:endParaRPr>
          </a:p>
        </p:txBody>
      </p:sp>
      <p:sp>
        <p:nvSpPr>
          <p:cNvPr id="5" name="مربع نص 4"/>
          <p:cNvSpPr txBox="1"/>
          <p:nvPr/>
        </p:nvSpPr>
        <p:spPr>
          <a:xfrm>
            <a:off x="381000" y="762000"/>
            <a:ext cx="8763000" cy="2092881"/>
          </a:xfrm>
          <a:prstGeom prst="rect">
            <a:avLst/>
          </a:prstGeom>
          <a:noFill/>
        </p:spPr>
        <p:txBody>
          <a:bodyPr wrap="square" rtlCol="0">
            <a:spAutoFit/>
          </a:bodyPr>
          <a:lstStyle/>
          <a:p>
            <a:pPr algn="r" rtl="1"/>
            <a:r>
              <a:rPr lang="ar-SA" sz="2600" b="1" dirty="0" smtClean="0">
                <a:solidFill>
                  <a:schemeClr val="bg1">
                    <a:lumMod val="75000"/>
                  </a:schemeClr>
                </a:solidFill>
              </a:rPr>
              <a:t>تتم معايرة جميع أجهزة المسح والرصد الإشعاعي من قبل المنتج عند إنتاجها ، ولكن نظرا لتغير خصائص مكونات الجهاز وأجزائه المختلفة فإنه يجب إعادة معايرة هذه الأجهزة بصفة دورية وذلك للتأكد من صحة قراءاتها . وتعتبر إعادة المعايرة في غاية الأهمية وخصوصا بالنسبة للأجهزة التي تستخدم عدادات غايغر</a:t>
            </a:r>
            <a:r>
              <a:rPr lang="en-US" sz="2600" b="1" dirty="0" smtClean="0">
                <a:solidFill>
                  <a:schemeClr val="bg1">
                    <a:lumMod val="75000"/>
                  </a:schemeClr>
                </a:solidFill>
              </a:rPr>
              <a:t>.</a:t>
            </a:r>
            <a:r>
              <a:rPr lang="en-US" sz="2600" dirty="0" smtClean="0">
                <a:solidFill>
                  <a:schemeClr val="bg1">
                    <a:lumMod val="75000"/>
                  </a:schemeClr>
                </a:solidFill>
              </a:rPr>
              <a:t> </a:t>
            </a:r>
          </a:p>
        </p:txBody>
      </p:sp>
      <p:sp>
        <p:nvSpPr>
          <p:cNvPr id="10" name="عنصر نائب للمحتوى 2"/>
          <p:cNvSpPr txBox="1">
            <a:spLocks/>
          </p:cNvSpPr>
          <p:nvPr/>
        </p:nvSpPr>
        <p:spPr>
          <a:xfrm>
            <a:off x="685800" y="2819400"/>
            <a:ext cx="8458200" cy="3810000"/>
          </a:xfrm>
          <a:prstGeom prst="rect">
            <a:avLst/>
          </a:prstGeom>
        </p:spPr>
        <p:txBody>
          <a:bodyPr>
            <a:noAutofit/>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وتتم معايرة أجهزه المسح الإشعاعي وذلك بوضع الكاشف في وضع هندسي معين بالنسبة للمصدر المشع ويفضل </a:t>
            </a:r>
            <a:r>
              <a:rPr kumimoji="0" lang="ar-SA" sz="2400" b="0" i="0" u="none" strike="noStrike" kern="1200" cap="none" spc="0" normalizeH="0" baseline="0" noProof="0" dirty="0" err="1" smtClean="0">
                <a:ln>
                  <a:noFill/>
                </a:ln>
                <a:solidFill>
                  <a:schemeClr val="bg2">
                    <a:lumMod val="90000"/>
                  </a:schemeClr>
                </a:solidFill>
                <a:effectLst/>
                <a:uLnTx/>
                <a:uFillTx/>
                <a:latin typeface="Tahoma" pitchFamily="34" charset="0"/>
                <a:cs typeface="Tahoma" pitchFamily="34" charset="0"/>
              </a:rPr>
              <a:t>ان</a:t>
            </a: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 يكون المصدر المستخدم للمعايرة من النوع </a:t>
            </a:r>
            <a:r>
              <a:rPr kumimoji="0" lang="ar-SA" sz="2400" b="0" i="0" u="none" strike="noStrike" kern="1200" cap="none" spc="0" normalizeH="0" baseline="0" noProof="0" dirty="0" err="1" smtClean="0">
                <a:ln>
                  <a:noFill/>
                </a:ln>
                <a:solidFill>
                  <a:schemeClr val="bg2">
                    <a:lumMod val="90000"/>
                  </a:schemeClr>
                </a:solidFill>
                <a:effectLst/>
                <a:uLnTx/>
                <a:uFillTx/>
                <a:latin typeface="Tahoma" pitchFamily="34" charset="0"/>
                <a:cs typeface="Tahoma" pitchFamily="34" charset="0"/>
              </a:rPr>
              <a:t>الذى</a:t>
            </a: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 يصدر نفس الإشعاعات المطلوب إجراء مسح إشعاعي لها.</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يجب </a:t>
            </a:r>
            <a:r>
              <a:rPr kumimoji="0" lang="ar-SA" sz="2400" b="0" i="0" u="none" strike="noStrike" kern="1200" cap="none" spc="0" normalizeH="0" baseline="0" noProof="0" dirty="0" err="1" smtClean="0">
                <a:ln>
                  <a:noFill/>
                </a:ln>
                <a:solidFill>
                  <a:schemeClr val="bg2">
                    <a:lumMod val="90000"/>
                  </a:schemeClr>
                </a:solidFill>
                <a:effectLst/>
                <a:uLnTx/>
                <a:uFillTx/>
                <a:latin typeface="Tahoma" pitchFamily="34" charset="0"/>
                <a:cs typeface="Tahoma" pitchFamily="34" charset="0"/>
              </a:rPr>
              <a:t>ان</a:t>
            </a: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 تتطابق ظروف المعايرة مع الظروف الفعلية لاستخدام الجهاز وان تتم المعايرة لجميع </a:t>
            </a:r>
            <a:r>
              <a:rPr kumimoji="0" lang="ar-SA" sz="2400" b="0" i="0" u="none" strike="noStrike" kern="1200" cap="none" spc="0" normalizeH="0" baseline="0" noProof="0" dirty="0" err="1" smtClean="0">
                <a:ln>
                  <a:noFill/>
                </a:ln>
                <a:solidFill>
                  <a:schemeClr val="bg2">
                    <a:lumMod val="90000"/>
                  </a:schemeClr>
                </a:solidFill>
                <a:effectLst/>
                <a:uLnTx/>
                <a:uFillTx/>
                <a:latin typeface="Tahoma" pitchFamily="34" charset="0"/>
                <a:cs typeface="Tahoma" pitchFamily="34" charset="0"/>
              </a:rPr>
              <a:t>التداريج</a:t>
            </a: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 الموجودة على الجهاز وذلك باستخدام مصادر متنوعة النشاط الإشعاعي.</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كما يجب </a:t>
            </a:r>
            <a:r>
              <a:rPr kumimoji="0" lang="ar-SA" sz="2400" b="0" i="0" u="none" strike="noStrike" kern="1200" cap="none" spc="0" normalizeH="0" baseline="0" noProof="0" dirty="0" err="1" smtClean="0">
                <a:ln>
                  <a:noFill/>
                </a:ln>
                <a:solidFill>
                  <a:schemeClr val="bg2">
                    <a:lumMod val="90000"/>
                  </a:schemeClr>
                </a:solidFill>
                <a:effectLst/>
                <a:uLnTx/>
                <a:uFillTx/>
                <a:latin typeface="Tahoma" pitchFamily="34" charset="0"/>
                <a:cs typeface="Tahoma" pitchFamily="34" charset="0"/>
              </a:rPr>
              <a:t>ان</a:t>
            </a: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 تتم المعايرة على عدة مسافات بين المصدر والكاشف </a:t>
            </a:r>
            <a:r>
              <a:rPr kumimoji="0" lang="ar-SA" sz="2400" b="0" i="0" u="none" strike="noStrike" kern="1200" cap="none" spc="0" normalizeH="0" baseline="0" noProof="0" dirty="0" err="1" smtClean="0">
                <a:ln>
                  <a:noFill/>
                </a:ln>
                <a:solidFill>
                  <a:schemeClr val="bg2">
                    <a:lumMod val="90000"/>
                  </a:schemeClr>
                </a:solidFill>
                <a:effectLst/>
                <a:uLnTx/>
                <a:uFillTx/>
                <a:latin typeface="Tahoma" pitchFamily="34" charset="0"/>
                <a:cs typeface="Tahoma" pitchFamily="34" charset="0"/>
              </a:rPr>
              <a:t>للتاكد</a:t>
            </a: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 من </a:t>
            </a:r>
            <a:r>
              <a:rPr kumimoji="0" lang="ar-SA" sz="2400" b="0" i="0" u="none" strike="noStrike" kern="1200" cap="none" spc="0" normalizeH="0" baseline="0" noProof="0" dirty="0" err="1" smtClean="0">
                <a:ln>
                  <a:noFill/>
                </a:ln>
                <a:solidFill>
                  <a:schemeClr val="bg2">
                    <a:lumMod val="90000"/>
                  </a:schemeClr>
                </a:solidFill>
                <a:effectLst/>
                <a:uLnTx/>
                <a:uFillTx/>
                <a:latin typeface="Tahoma" pitchFamily="34" charset="0"/>
                <a:cs typeface="Tahoma" pitchFamily="34" charset="0"/>
              </a:rPr>
              <a:t>صحه</a:t>
            </a:r>
            <a:r>
              <a:rPr kumimoji="0" lang="ar-SA" sz="2400" b="0" i="0" u="none" strike="noStrike" kern="1200" cap="none" spc="0" normalizeH="0" baseline="0" noProof="0" dirty="0" smtClean="0">
                <a:ln>
                  <a:noFill/>
                </a:ln>
                <a:solidFill>
                  <a:schemeClr val="bg2">
                    <a:lumMod val="90000"/>
                  </a:schemeClr>
                </a:solidFill>
                <a:effectLst/>
                <a:uLnTx/>
                <a:uFillTx/>
                <a:latin typeface="Tahoma" pitchFamily="34" charset="0"/>
                <a:cs typeface="Tahoma" pitchFamily="34" charset="0"/>
              </a:rPr>
              <a:t> القياسات .</a:t>
            </a:r>
            <a:endParaRPr kumimoji="0" lang="ar-SA" sz="2400" b="0" i="0" u="none" strike="noStrike" kern="1200" cap="none" spc="0" normalizeH="0" baseline="0" noProof="0" dirty="0">
              <a:ln>
                <a:noFill/>
              </a:ln>
              <a:solidFill>
                <a:schemeClr val="bg2">
                  <a:lumMod val="90000"/>
                </a:schemeClr>
              </a:solidFill>
              <a:effectLst/>
              <a:uLnTx/>
              <a:uFillTx/>
              <a:latin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pic>
        <p:nvPicPr>
          <p:cNvPr id="3074" name="Picture 2"/>
          <p:cNvPicPr>
            <a:picLocks noChangeAspect="1" noChangeArrowheads="1"/>
          </p:cNvPicPr>
          <p:nvPr/>
        </p:nvPicPr>
        <p:blipFill>
          <a:blip r:embed="rId3" cstate="print">
            <a:duotone>
              <a:prstClr val="black"/>
              <a:schemeClr val="accent6">
                <a:tint val="45000"/>
                <a:satMod val="400000"/>
              </a:schemeClr>
            </a:duotone>
          </a:blip>
          <a:srcRect t="11765" b="5882"/>
          <a:stretch>
            <a:fillRect/>
          </a:stretch>
        </p:blipFill>
        <p:spPr bwMode="auto">
          <a:xfrm>
            <a:off x="914400" y="152400"/>
            <a:ext cx="7696200" cy="10668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duotone>
              <a:prstClr val="black"/>
              <a:srgbClr val="D9C3A5">
                <a:tint val="50000"/>
                <a:satMod val="180000"/>
              </a:srgbClr>
            </a:duotone>
          </a:blip>
          <a:srcRect/>
          <a:stretch>
            <a:fillRect/>
          </a:stretch>
        </p:blipFill>
        <p:spPr bwMode="auto">
          <a:xfrm>
            <a:off x="3581400" y="1295400"/>
            <a:ext cx="5343525" cy="1895475"/>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duotone>
              <a:prstClr val="black"/>
              <a:srgbClr val="D9C3A5">
                <a:tint val="50000"/>
                <a:satMod val="180000"/>
              </a:srgbClr>
            </a:duotone>
          </a:blip>
          <a:srcRect b="76578"/>
          <a:stretch>
            <a:fillRect/>
          </a:stretch>
        </p:blipFill>
        <p:spPr bwMode="auto">
          <a:xfrm>
            <a:off x="0" y="3076575"/>
            <a:ext cx="5772150" cy="1343025"/>
          </a:xfrm>
          <a:prstGeom prst="rect">
            <a:avLst/>
          </a:prstGeom>
          <a:noFill/>
          <a:ln w="9525">
            <a:noFill/>
            <a:miter lim="800000"/>
            <a:headEnd/>
            <a:tailEnd/>
          </a:ln>
        </p:spPr>
      </p:pic>
      <p:pic>
        <p:nvPicPr>
          <p:cNvPr id="7" name="Picture 4"/>
          <p:cNvPicPr>
            <a:picLocks noChangeAspect="1" noChangeArrowheads="1"/>
          </p:cNvPicPr>
          <p:nvPr/>
        </p:nvPicPr>
        <p:blipFill>
          <a:blip r:embed="rId5" cstate="print">
            <a:duotone>
              <a:prstClr val="black"/>
              <a:schemeClr val="bg2">
                <a:lumMod val="50000"/>
                <a:tint val="45000"/>
                <a:satMod val="400000"/>
              </a:schemeClr>
            </a:duotone>
          </a:blip>
          <a:srcRect l="19637" t="23920" r="6436"/>
          <a:stretch>
            <a:fillRect/>
          </a:stretch>
        </p:blipFill>
        <p:spPr bwMode="auto">
          <a:xfrm>
            <a:off x="4419600" y="4419600"/>
            <a:ext cx="4495800" cy="24384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76200"/>
            <a:ext cx="9144000" cy="6858000"/>
          </a:xfrm>
          <a:prstGeom prst="rect">
            <a:avLst/>
          </a:prstGeom>
        </p:spPr>
      </p:pic>
      <p:sp>
        <p:nvSpPr>
          <p:cNvPr id="3" name="مربع نص 2"/>
          <p:cNvSpPr txBox="1"/>
          <p:nvPr/>
        </p:nvSpPr>
        <p:spPr>
          <a:xfrm>
            <a:off x="3657600" y="76200"/>
            <a:ext cx="54864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أجهزة رصد التلوث الإشعاعي </a:t>
            </a:r>
            <a:endParaRPr lang="en-US" sz="2600" b="1" dirty="0" smtClean="0">
              <a:solidFill>
                <a:schemeClr val="accent2">
                  <a:lumMod val="60000"/>
                  <a:lumOff val="40000"/>
                </a:schemeClr>
              </a:solidFill>
            </a:endParaRPr>
          </a:p>
        </p:txBody>
      </p:sp>
      <p:sp>
        <p:nvSpPr>
          <p:cNvPr id="4" name="مربع نص 3"/>
          <p:cNvSpPr txBox="1"/>
          <p:nvPr/>
        </p:nvSpPr>
        <p:spPr>
          <a:xfrm>
            <a:off x="3581400" y="4114800"/>
            <a:ext cx="5562600" cy="2492990"/>
          </a:xfrm>
          <a:prstGeom prst="rect">
            <a:avLst/>
          </a:prstGeom>
          <a:noFill/>
        </p:spPr>
        <p:txBody>
          <a:bodyPr wrap="square" rtlCol="0">
            <a:spAutoFit/>
          </a:bodyPr>
          <a:lstStyle/>
          <a:p>
            <a:pPr algn="r" rtl="1"/>
            <a:r>
              <a:rPr lang="ar-SA" sz="2600" b="1" dirty="0" smtClean="0">
                <a:solidFill>
                  <a:schemeClr val="bg1">
                    <a:lumMod val="75000"/>
                  </a:schemeClr>
                </a:solidFill>
              </a:rPr>
              <a:t>ويتكون جهاز رصد التلوث شأنه شأن جهاز المسح الإشعاعي من كاشف وجهاز الكتروني لتكبير جهد النبضة وتسجيلها حيث تعمل جميع أجهزة رصد التلوث بالنظام النبضي إلا أن أجهزة رصد التلوث تتميز بحساسية فائقة بالمقارنة بأجهزة المسح الإشعاعي عالية الحساسية </a:t>
            </a:r>
            <a:r>
              <a:rPr lang="en-US" sz="2600" b="1" dirty="0" smtClean="0">
                <a:solidFill>
                  <a:schemeClr val="bg1">
                    <a:lumMod val="75000"/>
                  </a:schemeClr>
                </a:solidFill>
              </a:rPr>
              <a:t>)</a:t>
            </a:r>
            <a:r>
              <a:rPr lang="ar-SA" sz="2600" b="1" dirty="0" smtClean="0">
                <a:solidFill>
                  <a:schemeClr val="bg1">
                    <a:lumMod val="75000"/>
                  </a:schemeClr>
                </a:solidFill>
              </a:rPr>
              <a:t>لماذا) </a:t>
            </a:r>
            <a:endParaRPr lang="en-US" sz="2600" b="1" dirty="0" smtClean="0">
              <a:solidFill>
                <a:schemeClr val="bg1">
                  <a:lumMod val="75000"/>
                </a:schemeClr>
              </a:solidFill>
            </a:endParaRPr>
          </a:p>
        </p:txBody>
      </p:sp>
      <p:sp>
        <p:nvSpPr>
          <p:cNvPr id="5" name="وسيلة شرح على شكل سحابة 4"/>
          <p:cNvSpPr/>
          <p:nvPr/>
        </p:nvSpPr>
        <p:spPr>
          <a:xfrm>
            <a:off x="0" y="609600"/>
            <a:ext cx="3810000" cy="2590800"/>
          </a:xfrm>
          <a:prstGeom prst="cloud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000" b="1" dirty="0" smtClean="0">
                <a:solidFill>
                  <a:schemeClr val="accent6">
                    <a:lumMod val="60000"/>
                    <a:lumOff val="40000"/>
                  </a:schemeClr>
                </a:solidFill>
              </a:rPr>
              <a:t> الأجهزة المستخدمة في أجهزة رصد التلوث هي من النوع المخصص للكشف عن جسيمات ألفا أو بيتا </a:t>
            </a:r>
            <a:endParaRPr lang="en-US" sz="2000" b="1" dirty="0">
              <a:solidFill>
                <a:schemeClr val="accent6">
                  <a:lumMod val="60000"/>
                  <a:lumOff val="40000"/>
                </a:schemeClr>
              </a:solidFill>
            </a:endParaRPr>
          </a:p>
        </p:txBody>
      </p:sp>
      <p:pic>
        <p:nvPicPr>
          <p:cNvPr id="4098" name="Picture 2"/>
          <p:cNvPicPr>
            <a:picLocks noChangeAspect="1" noChangeArrowheads="1"/>
          </p:cNvPicPr>
          <p:nvPr/>
        </p:nvPicPr>
        <p:blipFill>
          <a:blip r:embed="rId3" cstate="print"/>
          <a:srcRect/>
          <a:stretch>
            <a:fillRect/>
          </a:stretch>
        </p:blipFill>
        <p:spPr bwMode="auto">
          <a:xfrm>
            <a:off x="3733800" y="685800"/>
            <a:ext cx="5410200" cy="17145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2971800" y="2667000"/>
            <a:ext cx="5210175" cy="1228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76200" y="0"/>
            <a:ext cx="9144000" cy="6858000"/>
          </a:xfrm>
          <a:prstGeom prst="rect">
            <a:avLst/>
          </a:prstGeom>
        </p:spPr>
      </p:pic>
      <p:sp>
        <p:nvSpPr>
          <p:cNvPr id="4" name="مربع نص 3"/>
          <p:cNvSpPr txBox="1"/>
          <p:nvPr/>
        </p:nvSpPr>
        <p:spPr>
          <a:xfrm>
            <a:off x="2743200" y="117157"/>
            <a:ext cx="54864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أجهزة رصد التلوث الإشعاعي </a:t>
            </a:r>
            <a:endParaRPr lang="en-US" sz="2600" b="1" dirty="0" smtClean="0">
              <a:solidFill>
                <a:schemeClr val="accent2">
                  <a:lumMod val="60000"/>
                  <a:lumOff val="40000"/>
                </a:schemeClr>
              </a:solidFill>
            </a:endParaRPr>
          </a:p>
        </p:txBody>
      </p:sp>
      <p:pic>
        <p:nvPicPr>
          <p:cNvPr id="5122" name="Picture 2"/>
          <p:cNvPicPr>
            <a:picLocks noChangeAspect="1" noChangeArrowheads="1"/>
          </p:cNvPicPr>
          <p:nvPr/>
        </p:nvPicPr>
        <p:blipFill>
          <a:blip r:embed="rId3" cstate="print"/>
          <a:srcRect/>
          <a:stretch>
            <a:fillRect/>
          </a:stretch>
        </p:blipFill>
        <p:spPr bwMode="auto">
          <a:xfrm>
            <a:off x="1600200" y="685800"/>
            <a:ext cx="7334250" cy="4676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pic>
        <p:nvPicPr>
          <p:cNvPr id="6146" name="Picture 2"/>
          <p:cNvPicPr>
            <a:picLocks noChangeAspect="1" noChangeArrowheads="1"/>
          </p:cNvPicPr>
          <p:nvPr/>
        </p:nvPicPr>
        <p:blipFill>
          <a:blip r:embed="rId3" cstate="print">
            <a:duotone>
              <a:prstClr val="black"/>
              <a:srgbClr val="996633">
                <a:tint val="45000"/>
                <a:satMod val="400000"/>
              </a:srgbClr>
            </a:duotone>
          </a:blip>
          <a:srcRect l="6667"/>
          <a:stretch>
            <a:fillRect/>
          </a:stretch>
        </p:blipFill>
        <p:spPr bwMode="auto">
          <a:xfrm>
            <a:off x="1295400" y="304800"/>
            <a:ext cx="7467600" cy="2457450"/>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duotone>
              <a:prstClr val="black"/>
              <a:schemeClr val="accent6">
                <a:tint val="45000"/>
                <a:satMod val="400000"/>
              </a:schemeClr>
            </a:duotone>
          </a:blip>
          <a:srcRect t="18992" b="12791"/>
          <a:stretch>
            <a:fillRect/>
          </a:stretch>
        </p:blipFill>
        <p:spPr bwMode="auto">
          <a:xfrm>
            <a:off x="2286000" y="3048000"/>
            <a:ext cx="6324600" cy="8382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4" name="مربع نص 3"/>
          <p:cNvSpPr txBox="1"/>
          <p:nvPr/>
        </p:nvSpPr>
        <p:spPr>
          <a:xfrm>
            <a:off x="1295400" y="533400"/>
            <a:ext cx="6934200" cy="584775"/>
          </a:xfrm>
          <a:prstGeom prst="rect">
            <a:avLst/>
          </a:prstGeom>
          <a:noFill/>
        </p:spPr>
        <p:txBody>
          <a:bodyPr wrap="square" rtlCol="0">
            <a:spAutoFit/>
          </a:bodyPr>
          <a:lstStyle/>
          <a:p>
            <a:pPr algn="ctr" rtl="1"/>
            <a:r>
              <a:rPr lang="ar-SA" sz="3200" b="1" dirty="0" smtClean="0">
                <a:solidFill>
                  <a:schemeClr val="accent2">
                    <a:lumMod val="60000"/>
                    <a:lumOff val="40000"/>
                  </a:schemeClr>
                </a:solidFill>
              </a:rPr>
              <a:t>أجهزة قياس الجرعات الشخصية :</a:t>
            </a:r>
            <a:endParaRPr lang="en-US" sz="3200" b="1" dirty="0" smtClean="0">
              <a:solidFill>
                <a:schemeClr val="accent2">
                  <a:lumMod val="60000"/>
                  <a:lumOff val="40000"/>
                </a:schemeClr>
              </a:solidFill>
            </a:endParaRPr>
          </a:p>
        </p:txBody>
      </p:sp>
      <p:sp>
        <p:nvSpPr>
          <p:cNvPr id="5" name="مربع نص 4"/>
          <p:cNvSpPr txBox="1"/>
          <p:nvPr/>
        </p:nvSpPr>
        <p:spPr>
          <a:xfrm>
            <a:off x="914400" y="1066800"/>
            <a:ext cx="8229600" cy="2492990"/>
          </a:xfrm>
          <a:prstGeom prst="rect">
            <a:avLst/>
          </a:prstGeom>
          <a:noFill/>
        </p:spPr>
        <p:txBody>
          <a:bodyPr wrap="square" rtlCol="0">
            <a:spAutoFit/>
          </a:bodyPr>
          <a:lstStyle/>
          <a:p>
            <a:pPr algn="r" rtl="1"/>
            <a:r>
              <a:rPr lang="ar-SA" sz="2600" b="1" dirty="0" smtClean="0">
                <a:solidFill>
                  <a:schemeClr val="bg1">
                    <a:lumMod val="75000"/>
                  </a:schemeClr>
                </a:solidFill>
              </a:rPr>
              <a:t>يستخدم المسح الإشعاعي عامة لتحديد المستوى الإشعاعي ومعدل التعرض في المكان أو المختبر المعين وذلك لمنع وجود العاملين في هذه الأماكن أو لتحديد الفترة القصوى لمكوثهم فيها وبالتالي لتلافي التعرض للجرعات الخطرة ولكن لاستخدم المسح الإشعاعي كطريقة دقيقة لتحديد الجرعات الإشعاعية الشخصية التي يتعرض لها العاملون في هذه الأماكن خلال مدة زمنية معينة وذلك للأسباب التالية : </a:t>
            </a:r>
            <a:endParaRPr lang="en-US" sz="2600" b="1" dirty="0" smtClean="0">
              <a:solidFill>
                <a:schemeClr val="bg1">
                  <a:lumMod val="75000"/>
                </a:schemeClr>
              </a:solidFill>
            </a:endParaRPr>
          </a:p>
        </p:txBody>
      </p:sp>
      <p:sp>
        <p:nvSpPr>
          <p:cNvPr id="9" name="مستطيل مستدير الزوايا 8"/>
          <p:cNvSpPr/>
          <p:nvPr/>
        </p:nvSpPr>
        <p:spPr>
          <a:xfrm>
            <a:off x="1143000" y="3733800"/>
            <a:ext cx="7696200" cy="838200"/>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SA" sz="2600" b="1" dirty="0" smtClean="0">
                <a:solidFill>
                  <a:schemeClr val="accent6">
                    <a:lumMod val="60000"/>
                    <a:lumOff val="40000"/>
                  </a:schemeClr>
                </a:solidFill>
              </a:rPr>
              <a:t>اختلاف معدل الجرعة باختلاف الظروف داخل المختبر كتغير سيولة أو طاقة الإشعاعات </a:t>
            </a:r>
            <a:endParaRPr lang="en-US" sz="2600" b="1" dirty="0" smtClean="0">
              <a:solidFill>
                <a:schemeClr val="accent6">
                  <a:lumMod val="60000"/>
                  <a:lumOff val="40000"/>
                </a:schemeClr>
              </a:solidFill>
            </a:endParaRPr>
          </a:p>
        </p:txBody>
      </p:sp>
      <p:sp>
        <p:nvSpPr>
          <p:cNvPr id="11" name="مستطيل مستدير الزوايا 10"/>
          <p:cNvSpPr/>
          <p:nvPr/>
        </p:nvSpPr>
        <p:spPr>
          <a:xfrm>
            <a:off x="1143000" y="5029200"/>
            <a:ext cx="7620000" cy="762000"/>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SA" sz="2600" b="1" dirty="0" smtClean="0">
                <a:solidFill>
                  <a:schemeClr val="accent6">
                    <a:lumMod val="60000"/>
                    <a:lumOff val="40000"/>
                  </a:schemeClr>
                </a:solidFill>
              </a:rPr>
              <a:t>تنقل العاملين من مكان </a:t>
            </a:r>
            <a:r>
              <a:rPr lang="ar-SA" sz="2600" b="1" dirty="0" err="1" smtClean="0">
                <a:solidFill>
                  <a:schemeClr val="accent6">
                    <a:lumMod val="60000"/>
                    <a:lumOff val="40000"/>
                  </a:schemeClr>
                </a:solidFill>
              </a:rPr>
              <a:t>الى</a:t>
            </a:r>
            <a:r>
              <a:rPr lang="ar-SA" sz="2600" b="1" dirty="0" smtClean="0">
                <a:solidFill>
                  <a:schemeClr val="accent6">
                    <a:lumMod val="60000"/>
                    <a:lumOff val="40000"/>
                  </a:schemeClr>
                </a:solidFill>
              </a:rPr>
              <a:t> آخر داخل المختبر واختلاف معدل التعرض باختلاف هذه الأماكن .</a:t>
            </a:r>
            <a:endParaRPr lang="en-US" sz="2600" b="1" dirty="0" smtClean="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066800" y="609600"/>
            <a:ext cx="7620000" cy="1292662"/>
          </a:xfrm>
          <a:prstGeom prst="rect">
            <a:avLst/>
          </a:prstGeom>
          <a:noFill/>
        </p:spPr>
        <p:txBody>
          <a:bodyPr wrap="square" rtlCol="0">
            <a:spAutoFit/>
          </a:bodyPr>
          <a:lstStyle/>
          <a:p>
            <a:pPr algn="r" rtl="1"/>
            <a:r>
              <a:rPr lang="ar-SA" sz="2600" b="1" dirty="0" smtClean="0">
                <a:solidFill>
                  <a:schemeClr val="bg1">
                    <a:lumMod val="75000"/>
                  </a:schemeClr>
                </a:solidFill>
              </a:rPr>
              <a:t>ولتحديد الجرعة الفعالة التي يتعرض لها العامل في فترة زمنية معينة مثل هذه الأماكن فانه يجب أن يحمل (يرتدي) العامل وسيلة تعرف باسم مقياس الجرعة الشخصية ويكثر استخدام ثلاثة أنواع من هذه الوسائل</a:t>
            </a:r>
            <a:endParaRPr lang="en-US" sz="2600" b="1" dirty="0" smtClean="0">
              <a:solidFill>
                <a:schemeClr val="bg1">
                  <a:lumMod val="75000"/>
                </a:schemeClr>
              </a:solidFill>
            </a:endParaRPr>
          </a:p>
        </p:txBody>
      </p:sp>
      <p:sp>
        <p:nvSpPr>
          <p:cNvPr id="7" name="مستطيل مستدير الزوايا 6"/>
          <p:cNvSpPr/>
          <p:nvPr/>
        </p:nvSpPr>
        <p:spPr>
          <a:xfrm>
            <a:off x="3048000" y="2590800"/>
            <a:ext cx="5867400" cy="533400"/>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6">
                    <a:lumMod val="60000"/>
                    <a:lumOff val="40000"/>
                  </a:schemeClr>
                </a:solidFill>
              </a:rPr>
              <a:t>الفيلم الحساس </a:t>
            </a:r>
            <a:endParaRPr lang="en-US" sz="2800" b="1" dirty="0">
              <a:solidFill>
                <a:schemeClr val="accent6">
                  <a:lumMod val="60000"/>
                  <a:lumOff val="40000"/>
                </a:schemeClr>
              </a:solidFill>
            </a:endParaRPr>
          </a:p>
        </p:txBody>
      </p:sp>
      <p:sp>
        <p:nvSpPr>
          <p:cNvPr id="8" name="مستطيل مستدير الزوايا 7"/>
          <p:cNvSpPr/>
          <p:nvPr/>
        </p:nvSpPr>
        <p:spPr>
          <a:xfrm>
            <a:off x="3048000" y="3810000"/>
            <a:ext cx="5943600" cy="457200"/>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6">
                    <a:lumMod val="60000"/>
                    <a:lumOff val="40000"/>
                  </a:schemeClr>
                </a:solidFill>
              </a:rPr>
              <a:t>مقياس الجرعة الجيبي </a:t>
            </a:r>
            <a:endParaRPr lang="en-US" sz="2800" b="1" dirty="0">
              <a:solidFill>
                <a:schemeClr val="accent6">
                  <a:lumMod val="60000"/>
                  <a:lumOff val="40000"/>
                </a:schemeClr>
              </a:solidFill>
            </a:endParaRPr>
          </a:p>
        </p:txBody>
      </p:sp>
      <p:sp>
        <p:nvSpPr>
          <p:cNvPr id="9" name="مستطيل مستدير الزوايا 8"/>
          <p:cNvSpPr/>
          <p:nvPr/>
        </p:nvSpPr>
        <p:spPr>
          <a:xfrm>
            <a:off x="3200400" y="5029200"/>
            <a:ext cx="5715000" cy="609600"/>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6">
                    <a:lumMod val="60000"/>
                    <a:lumOff val="40000"/>
                  </a:schemeClr>
                </a:solidFill>
              </a:rPr>
              <a:t>مقياس الجرعة بالوميض الحراري </a:t>
            </a:r>
            <a:endParaRPr lang="en-US" sz="2800" b="1" dirty="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3429000" y="152400"/>
            <a:ext cx="4876800" cy="492443"/>
          </a:xfrm>
          <a:prstGeom prst="rect">
            <a:avLst/>
          </a:prstGeom>
          <a:noFill/>
        </p:spPr>
        <p:txBody>
          <a:bodyPr wrap="square" rtlCol="0">
            <a:spAutoFit/>
          </a:bodyPr>
          <a:lstStyle/>
          <a:p>
            <a:pPr algn="ctr"/>
            <a:r>
              <a:rPr lang="ar-SA" sz="2600" b="1" dirty="0" smtClean="0">
                <a:solidFill>
                  <a:schemeClr val="accent2">
                    <a:lumMod val="60000"/>
                    <a:lumOff val="40000"/>
                  </a:schemeClr>
                </a:solidFill>
              </a:rPr>
              <a:t>شارة الفيلم الحساس :</a:t>
            </a:r>
            <a:endParaRPr lang="en-US" sz="2600" b="1" dirty="0">
              <a:solidFill>
                <a:schemeClr val="accent2">
                  <a:lumMod val="60000"/>
                  <a:lumOff val="40000"/>
                </a:schemeClr>
              </a:solidFill>
            </a:endParaRPr>
          </a:p>
        </p:txBody>
      </p:sp>
      <p:sp>
        <p:nvSpPr>
          <p:cNvPr id="4" name="مربع نص 3"/>
          <p:cNvSpPr txBox="1"/>
          <p:nvPr/>
        </p:nvSpPr>
        <p:spPr>
          <a:xfrm>
            <a:off x="609600" y="990600"/>
            <a:ext cx="8534400" cy="3693319"/>
          </a:xfrm>
          <a:prstGeom prst="rect">
            <a:avLst/>
          </a:prstGeom>
          <a:noFill/>
        </p:spPr>
        <p:txBody>
          <a:bodyPr wrap="square" rtlCol="0">
            <a:spAutoFit/>
          </a:bodyPr>
          <a:lstStyle/>
          <a:p>
            <a:pPr algn="r" rtl="1"/>
            <a:r>
              <a:rPr lang="ar-SA" sz="2600" b="1" dirty="0" smtClean="0">
                <a:solidFill>
                  <a:schemeClr val="bg1">
                    <a:lumMod val="75000"/>
                  </a:schemeClr>
                </a:solidFill>
              </a:rPr>
              <a:t>يتكون من فلم حساس يوضع داخل حافظة خاصة من البلاستك,ويختلف نوع الفلم المستخدم باختلاف الغرض المخصص له,وهذا الفلم مغطي بمستحلب حساس ,بحيث يكون علي احد الأوجه من النوع السريع وعلي الوجه الآخر من النوع البطيء لكي يغطي مجالاً أوسع من الطاقات. وعندما يتم تحميض الفلم بعد فترة من استخدامه يمكن إن تظهر عتمة (سواد) عليه نتيجة لتعرضه للإشعاع بمعرفة درجة العتامة تعرف كمية الأشعة المتعرض لها الشخص عن طريق جهاز مقياس العتامة </a:t>
            </a:r>
            <a:r>
              <a:rPr lang="en-US" sz="2600" b="1" dirty="0" smtClean="0">
                <a:solidFill>
                  <a:schemeClr val="bg1">
                    <a:lumMod val="75000"/>
                  </a:schemeClr>
                </a:solidFill>
              </a:rPr>
              <a:t>densitometer</a:t>
            </a:r>
            <a:r>
              <a:rPr lang="ar-SA" sz="2600" b="1" dirty="0" smtClean="0">
                <a:solidFill>
                  <a:schemeClr val="bg1">
                    <a:lumMod val="75000"/>
                  </a:schemeClr>
                </a:solidFill>
              </a:rPr>
              <a:t>     </a:t>
            </a:r>
            <a:br>
              <a:rPr lang="ar-SA" sz="2600" b="1" dirty="0" smtClean="0">
                <a:solidFill>
                  <a:schemeClr val="bg1">
                    <a:lumMod val="75000"/>
                  </a:schemeClr>
                </a:solidFill>
              </a:rPr>
            </a:br>
            <a:r>
              <a:rPr lang="ar-SA" sz="2600" b="1" dirty="0" smtClean="0">
                <a:solidFill>
                  <a:schemeClr val="bg1">
                    <a:lumMod val="75000"/>
                  </a:schemeClr>
                </a:solidFill>
              </a:rPr>
              <a:t/>
            </a:r>
            <a:br>
              <a:rPr lang="ar-SA" sz="2600" b="1" dirty="0" smtClean="0">
                <a:solidFill>
                  <a:schemeClr val="bg1">
                    <a:lumMod val="75000"/>
                  </a:schemeClr>
                </a:solidFill>
              </a:rPr>
            </a:br>
            <a:endParaRPr lang="en-US" sz="2600" dirty="0">
              <a:solidFill>
                <a:schemeClr val="bg1">
                  <a:lumMod val="75000"/>
                </a:schemeClr>
              </a:solidFill>
            </a:endParaRPr>
          </a:p>
        </p:txBody>
      </p:sp>
      <p:pic>
        <p:nvPicPr>
          <p:cNvPr id="31745" name="Picture 1"/>
          <p:cNvPicPr>
            <a:picLocks noChangeAspect="1" noChangeArrowheads="1"/>
          </p:cNvPicPr>
          <p:nvPr/>
        </p:nvPicPr>
        <p:blipFill>
          <a:blip r:embed="rId3" cstate="print"/>
          <a:srcRect/>
          <a:stretch>
            <a:fillRect/>
          </a:stretch>
        </p:blipFill>
        <p:spPr bwMode="auto">
          <a:xfrm>
            <a:off x="3048000" y="3886200"/>
            <a:ext cx="5715000" cy="2667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745"/>
                                        </p:tgtEl>
                                        <p:attrNameLst>
                                          <p:attrName>style.visibility</p:attrName>
                                        </p:attrNameLst>
                                      </p:cBhvr>
                                      <p:to>
                                        <p:strVal val="visible"/>
                                      </p:to>
                                    </p:set>
                                    <p:anim calcmode="lin" valueType="num">
                                      <p:cBhvr additive="base">
                                        <p:cTn id="19" dur="500" fill="hold"/>
                                        <p:tgtEl>
                                          <p:spTgt spid="31745"/>
                                        </p:tgtEl>
                                        <p:attrNameLst>
                                          <p:attrName>ppt_x</p:attrName>
                                        </p:attrNameLst>
                                      </p:cBhvr>
                                      <p:tavLst>
                                        <p:tav tm="0">
                                          <p:val>
                                            <p:strVal val="#ppt_x"/>
                                          </p:val>
                                        </p:tav>
                                        <p:tav tm="100000">
                                          <p:val>
                                            <p:strVal val="#ppt_x"/>
                                          </p:val>
                                        </p:tav>
                                      </p:tavLst>
                                    </p:anim>
                                    <p:anim calcmode="lin" valueType="num">
                                      <p:cBhvr additive="base">
                                        <p:cTn id="20" dur="500" fill="hold"/>
                                        <p:tgtEl>
                                          <p:spTgt spid="317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4038600" y="228600"/>
            <a:ext cx="5105400" cy="523220"/>
          </a:xfrm>
          <a:prstGeom prst="rect">
            <a:avLst/>
          </a:prstGeom>
          <a:noFill/>
        </p:spPr>
        <p:txBody>
          <a:bodyPr wrap="square" rtlCol="0">
            <a:spAutoFit/>
          </a:bodyPr>
          <a:lstStyle/>
          <a:p>
            <a:pPr algn="ctr" rtl="1"/>
            <a:r>
              <a:rPr lang="ar-SA" sz="2800" b="1" dirty="0" smtClean="0">
                <a:solidFill>
                  <a:srgbClr val="92D050"/>
                </a:solidFill>
              </a:rPr>
              <a:t> مزايا الأفلام الحساسة </a:t>
            </a:r>
            <a:endParaRPr lang="en-US" sz="2800" b="1" dirty="0" smtClean="0">
              <a:solidFill>
                <a:srgbClr val="92D050"/>
              </a:solidFill>
            </a:endParaRPr>
          </a:p>
        </p:txBody>
      </p:sp>
      <p:sp>
        <p:nvSpPr>
          <p:cNvPr id="5" name="مستطيل مستدير الزوايا 4"/>
          <p:cNvSpPr/>
          <p:nvPr/>
        </p:nvSpPr>
        <p:spPr>
          <a:xfrm>
            <a:off x="1295400" y="990600"/>
            <a:ext cx="7239000" cy="5334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1. وسيله جيده لقراءة الجرعات المتراكمة</a:t>
            </a:r>
            <a:endParaRPr lang="en-US" sz="2600" dirty="0">
              <a:solidFill>
                <a:schemeClr val="accent6">
                  <a:lumMod val="60000"/>
                  <a:lumOff val="40000"/>
                </a:schemeClr>
              </a:solidFill>
            </a:endParaRPr>
          </a:p>
        </p:txBody>
      </p:sp>
      <p:sp>
        <p:nvSpPr>
          <p:cNvPr id="6" name="مستطيل مستدير الزوايا 5"/>
          <p:cNvSpPr/>
          <p:nvPr/>
        </p:nvSpPr>
        <p:spPr>
          <a:xfrm>
            <a:off x="1219200" y="1752600"/>
            <a:ext cx="7162800" cy="4572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2. رخص ثمنها </a:t>
            </a:r>
            <a:endParaRPr lang="en-US" sz="2600" dirty="0">
              <a:solidFill>
                <a:schemeClr val="accent6">
                  <a:lumMod val="60000"/>
                  <a:lumOff val="40000"/>
                </a:schemeClr>
              </a:solidFill>
            </a:endParaRPr>
          </a:p>
        </p:txBody>
      </p:sp>
      <p:sp>
        <p:nvSpPr>
          <p:cNvPr id="7" name="مستطيل مستدير الزوايا 6"/>
          <p:cNvSpPr/>
          <p:nvPr/>
        </p:nvSpPr>
        <p:spPr>
          <a:xfrm>
            <a:off x="1295400" y="2362200"/>
            <a:ext cx="7086600" cy="4572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3. إمكانية قراءتها في أي وقت حيث أنها تعتبر سجل دائم</a:t>
            </a:r>
            <a:endParaRPr lang="en-US" sz="2600" dirty="0">
              <a:solidFill>
                <a:schemeClr val="accent6">
                  <a:lumMod val="60000"/>
                  <a:lumOff val="40000"/>
                </a:schemeClr>
              </a:solidFill>
            </a:endParaRPr>
          </a:p>
        </p:txBody>
      </p:sp>
      <p:sp>
        <p:nvSpPr>
          <p:cNvPr id="8" name="مربع نص 7"/>
          <p:cNvSpPr txBox="1"/>
          <p:nvPr/>
        </p:nvSpPr>
        <p:spPr>
          <a:xfrm>
            <a:off x="5867400" y="2895600"/>
            <a:ext cx="3276600" cy="523220"/>
          </a:xfrm>
          <a:prstGeom prst="rect">
            <a:avLst/>
          </a:prstGeom>
          <a:noFill/>
        </p:spPr>
        <p:txBody>
          <a:bodyPr wrap="square" rtlCol="0">
            <a:spAutoFit/>
          </a:bodyPr>
          <a:lstStyle/>
          <a:p>
            <a:pPr algn="ctr" rtl="1"/>
            <a:r>
              <a:rPr lang="ar-SA" sz="2800" b="1" dirty="0" smtClean="0">
                <a:solidFill>
                  <a:srgbClr val="92D050"/>
                </a:solidFill>
              </a:rPr>
              <a:t>عيوب الأفلام الحساسة </a:t>
            </a:r>
            <a:endParaRPr lang="en-US" sz="2800" dirty="0" smtClean="0">
              <a:solidFill>
                <a:srgbClr val="92D050"/>
              </a:solidFill>
            </a:endParaRPr>
          </a:p>
        </p:txBody>
      </p:sp>
      <p:sp>
        <p:nvSpPr>
          <p:cNvPr id="9" name="مستطيل مستدير الزوايا 8"/>
          <p:cNvSpPr/>
          <p:nvPr/>
        </p:nvSpPr>
        <p:spPr>
          <a:xfrm>
            <a:off x="1066800" y="3581400"/>
            <a:ext cx="7848600" cy="381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A" sz="2600" b="1" dirty="0" smtClean="0">
                <a:solidFill>
                  <a:schemeClr val="accent6">
                    <a:lumMod val="60000"/>
                    <a:lumOff val="40000"/>
                  </a:schemeClr>
                </a:solidFill>
              </a:rPr>
              <a:t>1. كثر الإجراءات من حيث الإرسال والتحميض ومعرفة درجة العتامة..</a:t>
            </a:r>
            <a:endParaRPr lang="en-US" sz="2600" dirty="0">
              <a:solidFill>
                <a:schemeClr val="accent6">
                  <a:lumMod val="60000"/>
                  <a:lumOff val="40000"/>
                </a:schemeClr>
              </a:solidFill>
            </a:endParaRPr>
          </a:p>
        </p:txBody>
      </p:sp>
      <p:sp>
        <p:nvSpPr>
          <p:cNvPr id="10" name="مستطيل مستدير الزوايا 9"/>
          <p:cNvSpPr/>
          <p:nvPr/>
        </p:nvSpPr>
        <p:spPr>
          <a:xfrm>
            <a:off x="2133600" y="4953000"/>
            <a:ext cx="6781800" cy="381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600" b="1" dirty="0" smtClean="0">
                <a:solidFill>
                  <a:schemeClr val="accent6">
                    <a:lumMod val="60000"/>
                    <a:lumOff val="40000"/>
                  </a:schemeClr>
                </a:solidFill>
              </a:rPr>
              <a:t>3. يجب إن تحفظ الأفلام بعيدا عن الحرارة والضوء</a:t>
            </a:r>
            <a:endParaRPr lang="en-US" sz="2600" dirty="0">
              <a:solidFill>
                <a:schemeClr val="accent6">
                  <a:lumMod val="60000"/>
                  <a:lumOff val="40000"/>
                </a:schemeClr>
              </a:solidFill>
            </a:endParaRPr>
          </a:p>
        </p:txBody>
      </p:sp>
      <p:sp>
        <p:nvSpPr>
          <p:cNvPr id="11" name="مستطيل مستدير الزوايا 10"/>
          <p:cNvSpPr/>
          <p:nvPr/>
        </p:nvSpPr>
        <p:spPr>
          <a:xfrm>
            <a:off x="2286000" y="4191000"/>
            <a:ext cx="6629400" cy="381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A" sz="2600" b="1" dirty="0" smtClean="0">
                <a:solidFill>
                  <a:schemeClr val="accent6">
                    <a:lumMod val="60000"/>
                    <a:lumOff val="40000"/>
                  </a:schemeClr>
                </a:solidFill>
              </a:rPr>
              <a:t>2. النتائج تكون تقريبية وليست دقيقة</a:t>
            </a:r>
            <a:endParaRPr lang="en-US" sz="2600" dirty="0">
              <a:solidFill>
                <a:schemeClr val="accent6">
                  <a:lumMod val="60000"/>
                  <a:lumOff val="40000"/>
                </a:schemeClr>
              </a:solidFill>
            </a:endParaRPr>
          </a:p>
        </p:txBody>
      </p:sp>
      <p:sp>
        <p:nvSpPr>
          <p:cNvPr id="12" name="مستطيل مستدير الزوايا 11"/>
          <p:cNvSpPr/>
          <p:nvPr/>
        </p:nvSpPr>
        <p:spPr>
          <a:xfrm>
            <a:off x="2133600" y="5715000"/>
            <a:ext cx="6781800" cy="381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A" sz="2600" b="1" dirty="0" smtClean="0">
                <a:solidFill>
                  <a:schemeClr val="accent6">
                    <a:lumMod val="60000"/>
                    <a:lumOff val="40000"/>
                  </a:schemeClr>
                </a:solidFill>
              </a:rPr>
              <a:t>4. عدم استخدام الفلم الواحد لمده طويلة (أكثر من شهر).</a:t>
            </a:r>
            <a:endParaRPr lang="en-US" sz="2600" dirty="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calcmode="lin" valueType="num">
                                      <p:cBhvr additive="base">
                                        <p:cTn id="3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676400" y="533400"/>
            <a:ext cx="56388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مقياس الجرعة بالوميض الحراري </a:t>
            </a:r>
            <a:r>
              <a:rPr lang="en-US" sz="2600" b="1" dirty="0" smtClean="0">
                <a:solidFill>
                  <a:schemeClr val="accent2">
                    <a:lumMod val="60000"/>
                    <a:lumOff val="40000"/>
                  </a:schemeClr>
                </a:solidFill>
              </a:rPr>
              <a:t>TLD</a:t>
            </a:r>
            <a:r>
              <a:rPr lang="ar-SA" sz="2600" b="1" dirty="0" smtClean="0">
                <a:solidFill>
                  <a:schemeClr val="accent2">
                    <a:lumMod val="60000"/>
                    <a:lumOff val="40000"/>
                  </a:schemeClr>
                </a:solidFill>
              </a:rPr>
              <a:t>    </a:t>
            </a:r>
            <a:endParaRPr lang="en-US" sz="2600" b="1" dirty="0" smtClean="0">
              <a:solidFill>
                <a:schemeClr val="accent2">
                  <a:lumMod val="60000"/>
                  <a:lumOff val="40000"/>
                </a:schemeClr>
              </a:solidFill>
            </a:endParaRPr>
          </a:p>
        </p:txBody>
      </p:sp>
      <p:sp>
        <p:nvSpPr>
          <p:cNvPr id="4" name="مربع نص 3"/>
          <p:cNvSpPr txBox="1"/>
          <p:nvPr/>
        </p:nvSpPr>
        <p:spPr>
          <a:xfrm>
            <a:off x="1371600" y="1143000"/>
            <a:ext cx="7543800" cy="1692771"/>
          </a:xfrm>
          <a:prstGeom prst="rect">
            <a:avLst/>
          </a:prstGeom>
          <a:noFill/>
        </p:spPr>
        <p:txBody>
          <a:bodyPr wrap="square" rtlCol="0">
            <a:spAutoFit/>
          </a:bodyPr>
          <a:lstStyle/>
          <a:p>
            <a:pPr algn="r" rtl="1"/>
            <a:r>
              <a:rPr lang="ar-SA" sz="2600" b="1" dirty="0" smtClean="0">
                <a:solidFill>
                  <a:schemeClr val="bg1">
                    <a:lumMod val="75000"/>
                  </a:schemeClr>
                </a:solidFill>
              </a:rPr>
              <a:t>يستخدم مقياس الجرعة بالوميض الحراري لتحديد الجرعات الإشعاعية التي تتراكم في الجسم وكذلك لتحديد معدل التعرض ويستخدم لهذا الغرض كاشف خاص هو عبارة عن مادة لافلزية متبلورة من فلوريد الليثيوم أو فلوريد الكالسيوم . </a:t>
            </a:r>
            <a:endParaRPr lang="en-US" sz="2600" b="1" dirty="0" smtClean="0">
              <a:solidFill>
                <a:schemeClr val="bg1">
                  <a:lumMod val="75000"/>
                </a:schemeClr>
              </a:solidFill>
            </a:endParaRPr>
          </a:p>
        </p:txBody>
      </p:sp>
      <p:sp>
        <p:nvSpPr>
          <p:cNvPr id="5" name="مربع نص 4"/>
          <p:cNvSpPr txBox="1"/>
          <p:nvPr/>
        </p:nvSpPr>
        <p:spPr>
          <a:xfrm>
            <a:off x="3657600" y="3505200"/>
            <a:ext cx="5257800" cy="2492990"/>
          </a:xfrm>
          <a:prstGeom prst="rect">
            <a:avLst/>
          </a:prstGeom>
          <a:noFill/>
        </p:spPr>
        <p:txBody>
          <a:bodyPr wrap="square" rtlCol="0">
            <a:spAutoFit/>
          </a:bodyPr>
          <a:lstStyle/>
          <a:p>
            <a:pPr algn="r"/>
            <a:r>
              <a:rPr lang="ar-SA" sz="2600" b="1" dirty="0" smtClean="0">
                <a:solidFill>
                  <a:schemeClr val="accent6">
                    <a:lumMod val="60000"/>
                    <a:lumOff val="40000"/>
                  </a:schemeClr>
                </a:solidFill>
              </a:rPr>
              <a:t>عند سقوط الإشعاع على مثل هذه المواد فأن طاقه الإشعاع تنتقل منه إلى هذه المادة وتحتفظ بها إلي حين تسخينها إلي درجات حرارة عاليه حوالي 200 درجه مئوية ومن ثم تطلق هذه الطاقة علي شكل ضوء بقياس كميه الضوء يمكن معرفة كمية الإشعاع المتعرض له .</a:t>
            </a:r>
            <a:endParaRPr lang="en-US" sz="2600" dirty="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133600" y="228600"/>
            <a:ext cx="5334000" cy="523220"/>
          </a:xfrm>
          <a:prstGeom prst="rect">
            <a:avLst/>
          </a:prstGeom>
          <a:noFill/>
        </p:spPr>
        <p:txBody>
          <a:bodyPr wrap="square" rtlCol="0">
            <a:spAutoFit/>
          </a:bodyPr>
          <a:lstStyle/>
          <a:p>
            <a:pPr algn="ctr" rtl="1"/>
            <a:r>
              <a:rPr lang="ar-SA" sz="2800" b="1" dirty="0" smtClean="0">
                <a:solidFill>
                  <a:srgbClr val="92D050"/>
                </a:solidFill>
              </a:rPr>
              <a:t>مزايا مقياس الجرعة بالوميض الحراري</a:t>
            </a:r>
            <a:r>
              <a:rPr lang="en-US" sz="2800" b="1" dirty="0" smtClean="0">
                <a:solidFill>
                  <a:srgbClr val="92D050"/>
                </a:solidFill>
              </a:rPr>
              <a:t>TLD </a:t>
            </a:r>
            <a:endParaRPr lang="en-US" sz="2800" dirty="0">
              <a:solidFill>
                <a:srgbClr val="92D050"/>
              </a:solidFill>
            </a:endParaRPr>
          </a:p>
        </p:txBody>
      </p:sp>
      <p:sp>
        <p:nvSpPr>
          <p:cNvPr id="4" name="مستطيل مستدير الزوايا 3"/>
          <p:cNvSpPr/>
          <p:nvPr/>
        </p:nvSpPr>
        <p:spPr>
          <a:xfrm>
            <a:off x="5410200" y="1143000"/>
            <a:ext cx="3200400" cy="4572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1. إمكانية إعادة استخدامها</a:t>
            </a:r>
            <a:endParaRPr lang="en-US" sz="2600" b="1" dirty="0">
              <a:solidFill>
                <a:schemeClr val="accent6">
                  <a:lumMod val="60000"/>
                  <a:lumOff val="40000"/>
                </a:schemeClr>
              </a:solidFill>
            </a:endParaRPr>
          </a:p>
        </p:txBody>
      </p:sp>
      <p:sp>
        <p:nvSpPr>
          <p:cNvPr id="5" name="مستطيل مستدير الزوايا 4"/>
          <p:cNvSpPr/>
          <p:nvPr/>
        </p:nvSpPr>
        <p:spPr>
          <a:xfrm>
            <a:off x="5029200" y="1905000"/>
            <a:ext cx="3657600" cy="4572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2. سهولة تحديد الجرعة</a:t>
            </a:r>
            <a:endParaRPr lang="en-US" sz="2600" dirty="0">
              <a:solidFill>
                <a:schemeClr val="accent6">
                  <a:lumMod val="60000"/>
                  <a:lumOff val="40000"/>
                </a:schemeClr>
              </a:solidFill>
            </a:endParaRPr>
          </a:p>
        </p:txBody>
      </p:sp>
      <p:sp>
        <p:nvSpPr>
          <p:cNvPr id="6" name="مستطيل مستدير الزوايا 5"/>
          <p:cNvSpPr/>
          <p:nvPr/>
        </p:nvSpPr>
        <p:spPr>
          <a:xfrm>
            <a:off x="4114800" y="2590800"/>
            <a:ext cx="4572000" cy="6096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3. استجابتها لمجال </a:t>
            </a:r>
            <a:r>
              <a:rPr lang="ar-SA" sz="2600" b="1" dirty="0" err="1" smtClean="0">
                <a:solidFill>
                  <a:schemeClr val="accent6">
                    <a:lumMod val="60000"/>
                    <a:lumOff val="40000"/>
                  </a:schemeClr>
                </a:solidFill>
              </a:rPr>
              <a:t>اعلى</a:t>
            </a:r>
            <a:r>
              <a:rPr lang="ar-SA" sz="2600" b="1" dirty="0" smtClean="0">
                <a:solidFill>
                  <a:schemeClr val="accent6">
                    <a:lumMod val="60000"/>
                    <a:lumOff val="40000"/>
                  </a:schemeClr>
                </a:solidFill>
              </a:rPr>
              <a:t> من الطاقات</a:t>
            </a:r>
            <a:endParaRPr lang="en-US" sz="2600" dirty="0">
              <a:solidFill>
                <a:schemeClr val="accent6">
                  <a:lumMod val="60000"/>
                  <a:lumOff val="40000"/>
                </a:schemeClr>
              </a:solidFill>
            </a:endParaRPr>
          </a:p>
        </p:txBody>
      </p:sp>
      <p:sp>
        <p:nvSpPr>
          <p:cNvPr id="7" name="مستطيل مستدير الزوايا 6"/>
          <p:cNvSpPr/>
          <p:nvPr/>
        </p:nvSpPr>
        <p:spPr>
          <a:xfrm>
            <a:off x="4114800" y="3505200"/>
            <a:ext cx="4572000" cy="5334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600" b="1" dirty="0" smtClean="0">
                <a:solidFill>
                  <a:schemeClr val="accent6">
                    <a:lumMod val="60000"/>
                    <a:lumOff val="40000"/>
                  </a:schemeClr>
                </a:solidFill>
              </a:rPr>
              <a:t>4. لا تفقد الطاقة المختزنة إلا بالتسخين</a:t>
            </a:r>
            <a:endParaRPr lang="en-US" sz="2600" dirty="0">
              <a:solidFill>
                <a:schemeClr val="accent6">
                  <a:lumMod val="60000"/>
                  <a:lumOff val="40000"/>
                </a:schemeClr>
              </a:solidFill>
            </a:endParaRPr>
          </a:p>
        </p:txBody>
      </p:sp>
      <p:sp>
        <p:nvSpPr>
          <p:cNvPr id="8" name="مربع نص 7"/>
          <p:cNvSpPr txBox="1"/>
          <p:nvPr/>
        </p:nvSpPr>
        <p:spPr>
          <a:xfrm>
            <a:off x="3352800" y="4114800"/>
            <a:ext cx="5791200" cy="523220"/>
          </a:xfrm>
          <a:prstGeom prst="rect">
            <a:avLst/>
          </a:prstGeom>
          <a:noFill/>
        </p:spPr>
        <p:txBody>
          <a:bodyPr wrap="square" rtlCol="0">
            <a:spAutoFit/>
          </a:bodyPr>
          <a:lstStyle/>
          <a:p>
            <a:pPr algn="ctr" rtl="1"/>
            <a:r>
              <a:rPr lang="ar-SA" sz="2800" b="1" dirty="0" smtClean="0">
                <a:solidFill>
                  <a:srgbClr val="92D050"/>
                </a:solidFill>
              </a:rPr>
              <a:t>عيوب مقياس الجرعة بالوميض الحراري </a:t>
            </a:r>
            <a:r>
              <a:rPr lang="en-US" sz="2800" b="1" dirty="0" smtClean="0">
                <a:solidFill>
                  <a:srgbClr val="92D050"/>
                </a:solidFill>
              </a:rPr>
              <a:t>TLD</a:t>
            </a:r>
            <a:endParaRPr lang="en-US" sz="2800" b="1" dirty="0">
              <a:solidFill>
                <a:srgbClr val="92D050"/>
              </a:solidFill>
            </a:endParaRPr>
          </a:p>
        </p:txBody>
      </p:sp>
      <p:sp>
        <p:nvSpPr>
          <p:cNvPr id="9" name="مستطيل مستدير الزوايا 8"/>
          <p:cNvSpPr/>
          <p:nvPr/>
        </p:nvSpPr>
        <p:spPr>
          <a:xfrm>
            <a:off x="3581400" y="5029200"/>
            <a:ext cx="5105400" cy="381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1. زيادة التكلفة مقارنة بشارة الفلم الحساس </a:t>
            </a:r>
            <a:endParaRPr lang="en-US" sz="2600" dirty="0">
              <a:solidFill>
                <a:schemeClr val="accent6">
                  <a:lumMod val="60000"/>
                  <a:lumOff val="40000"/>
                </a:schemeClr>
              </a:solidFill>
            </a:endParaRPr>
          </a:p>
        </p:txBody>
      </p:sp>
      <p:sp>
        <p:nvSpPr>
          <p:cNvPr id="10" name="مستطيل مستدير الزوايا 9"/>
          <p:cNvSpPr/>
          <p:nvPr/>
        </p:nvSpPr>
        <p:spPr>
          <a:xfrm>
            <a:off x="3581400" y="5867400"/>
            <a:ext cx="5105400" cy="381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b="1" dirty="0" smtClean="0">
                <a:solidFill>
                  <a:schemeClr val="accent6">
                    <a:lumMod val="60000"/>
                    <a:lumOff val="40000"/>
                  </a:schemeClr>
                </a:solidFill>
              </a:rPr>
              <a:t>2. ضياع المعلومات من المادة بعد التسخين </a:t>
            </a:r>
            <a:endParaRPr lang="en-US" sz="2600" dirty="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 calcmode="lin" valueType="num">
                                      <p:cBhvr additive="base">
                                        <p:cTn id="3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438400" y="0"/>
            <a:ext cx="4038600" cy="492443"/>
          </a:xfrm>
          <a:prstGeom prst="rect">
            <a:avLst/>
          </a:prstGeom>
          <a:noFill/>
        </p:spPr>
        <p:txBody>
          <a:bodyPr wrap="square" rtlCol="0">
            <a:spAutoFit/>
          </a:bodyPr>
          <a:lstStyle/>
          <a:p>
            <a:pPr algn="r" rtl="1"/>
            <a:r>
              <a:rPr lang="ar-SA" sz="2600" b="1" dirty="0" smtClean="0">
                <a:solidFill>
                  <a:schemeClr val="accent2">
                    <a:lumMod val="60000"/>
                    <a:lumOff val="40000"/>
                  </a:schemeClr>
                </a:solidFill>
              </a:rPr>
              <a:t> ألواح أثر النيترونات السريعة </a:t>
            </a:r>
            <a:r>
              <a:rPr lang="en-US" sz="2600" b="1" dirty="0" smtClean="0">
                <a:solidFill>
                  <a:schemeClr val="accent2">
                    <a:lumMod val="60000"/>
                    <a:lumOff val="40000"/>
                  </a:schemeClr>
                </a:solidFill>
              </a:rPr>
              <a:t>:</a:t>
            </a:r>
          </a:p>
        </p:txBody>
      </p:sp>
      <p:sp>
        <p:nvSpPr>
          <p:cNvPr id="4" name="مربع نص 3"/>
          <p:cNvSpPr txBox="1"/>
          <p:nvPr/>
        </p:nvSpPr>
        <p:spPr>
          <a:xfrm>
            <a:off x="2362200" y="533400"/>
            <a:ext cx="6781800" cy="6586418"/>
          </a:xfrm>
          <a:prstGeom prst="rect">
            <a:avLst/>
          </a:prstGeom>
          <a:noFill/>
        </p:spPr>
        <p:txBody>
          <a:bodyPr wrap="square" rtlCol="0">
            <a:spAutoFit/>
          </a:bodyPr>
          <a:lstStyle/>
          <a:p>
            <a:pPr algn="r" rtl="1"/>
            <a:r>
              <a:rPr lang="ar-SA" sz="2600" b="1" dirty="0" smtClean="0">
                <a:solidFill>
                  <a:schemeClr val="bg1">
                    <a:lumMod val="75000"/>
                  </a:schemeClr>
                </a:solidFill>
              </a:rPr>
              <a:t>ألواح أثر النيترونات السريعة عبارة عن فيلم حساس من نوع خاص موضوع داخل حافظة (أو ماسك ) وهي تشبه إلى حد كبير مقياس الجرعة ذي الفيلم الحساس ويستخدم هذا المقياس لتحديد الجرعة الشخصية للنيترونات السريعة حيث تتفاعل هذه النيترونات مع المادة الحساسة للفيلم وينتج عن هذا التفاعل خروج بروتونات وتقوم هذه البروتونات بتأيين مادة المستحلب الحساسة ويظهر أثر البروتون عند إظهار وتثبيت الفيلم . ويتم قياس عدد هذه الآثار باستخدام ميكروسكوب خاص ويعتبر عدد الآثار في 1 سم2 بمثابة مقياس للجرعة الإشعاعية الناتجة عن النيترونات السريعة .</a:t>
            </a:r>
            <a:endParaRPr lang="en-US" sz="2600" b="1" dirty="0" smtClean="0">
              <a:solidFill>
                <a:schemeClr val="bg1">
                  <a:lumMod val="75000"/>
                </a:schemeClr>
              </a:solidFill>
            </a:endParaRPr>
          </a:p>
          <a:p>
            <a:pPr algn="r" rtl="1"/>
            <a:r>
              <a:rPr lang="ar-SA" sz="2600" b="1" dirty="0" smtClean="0">
                <a:solidFill>
                  <a:schemeClr val="bg1">
                    <a:lumMod val="75000"/>
                  </a:schemeClr>
                </a:solidFill>
              </a:rPr>
              <a:t>ويمكن استخدام هذا المقياس لقياس جرعات إشعاعية من النيترونات السريعة يتراوح مقدارها بين 1 ميللي سفرت , 1 سيفرت .</a:t>
            </a:r>
            <a:r>
              <a:rPr lang="ar-SA" sz="2800" dirty="0" smtClean="0"/>
              <a:t> </a:t>
            </a:r>
            <a:r>
              <a:rPr lang="ar-SA" sz="2800" b="1" dirty="0" smtClean="0">
                <a:solidFill>
                  <a:schemeClr val="bg1">
                    <a:lumMod val="75000"/>
                  </a:schemeClr>
                </a:solidFill>
              </a:rPr>
              <a:t>ومن أهم عيوب هذا المقياس صعوبة عملية الآثار تحت الميكروسكوب والتكلفة الكبيرة نسبيا لهذه العملية</a:t>
            </a:r>
            <a:endParaRPr lang="en-US" sz="2800" b="1" dirty="0" smtClean="0">
              <a:solidFill>
                <a:schemeClr val="bg1">
                  <a:lumMod val="75000"/>
                </a:schemeClr>
              </a:solidFill>
            </a:endParaRPr>
          </a:p>
          <a:p>
            <a:pPr algn="r" rtl="1"/>
            <a:endParaRPr lang="en-US" sz="2600" b="1" dirty="0" smtClean="0">
              <a:solidFill>
                <a:schemeClr val="bg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2667000" y="381000"/>
            <a:ext cx="3810000" cy="492443"/>
          </a:xfrm>
          <a:prstGeom prst="rect">
            <a:avLst/>
          </a:prstGeom>
          <a:noFill/>
        </p:spPr>
        <p:txBody>
          <a:bodyPr wrap="square" rtlCol="0">
            <a:spAutoFit/>
          </a:bodyPr>
          <a:lstStyle/>
          <a:p>
            <a:pPr algn="ctr" rtl="1"/>
            <a:r>
              <a:rPr lang="ar-SA" sz="2600" b="1" dirty="0" smtClean="0">
                <a:solidFill>
                  <a:schemeClr val="accent2">
                    <a:lumMod val="60000"/>
                    <a:lumOff val="40000"/>
                  </a:schemeClr>
                </a:solidFill>
              </a:rPr>
              <a:t>مقياس الجرعة الجيبي </a:t>
            </a:r>
            <a:endParaRPr lang="en-US" sz="2600" b="1" dirty="0" smtClean="0">
              <a:solidFill>
                <a:schemeClr val="accent2">
                  <a:lumMod val="60000"/>
                  <a:lumOff val="40000"/>
                </a:schemeClr>
              </a:solidFill>
            </a:endParaRPr>
          </a:p>
        </p:txBody>
      </p:sp>
      <p:sp>
        <p:nvSpPr>
          <p:cNvPr id="4" name="مربع نص 3"/>
          <p:cNvSpPr txBox="1"/>
          <p:nvPr/>
        </p:nvSpPr>
        <p:spPr>
          <a:xfrm>
            <a:off x="1828800" y="990600"/>
            <a:ext cx="7315200" cy="5693866"/>
          </a:xfrm>
          <a:prstGeom prst="rect">
            <a:avLst/>
          </a:prstGeom>
          <a:noFill/>
        </p:spPr>
        <p:txBody>
          <a:bodyPr wrap="square" rtlCol="0">
            <a:spAutoFit/>
          </a:bodyPr>
          <a:lstStyle/>
          <a:p>
            <a:pPr algn="r" rtl="1"/>
            <a:r>
              <a:rPr lang="ar-SA" sz="2600" b="1" dirty="0" smtClean="0">
                <a:solidFill>
                  <a:schemeClr val="bg1">
                    <a:lumMod val="75000"/>
                  </a:schemeClr>
                </a:solidFill>
              </a:rPr>
              <a:t>مقياس الجرعة الجيبي هو عبارة عن وسيلة لقياس التعرض الشخصي ( بالرينتجن ) ويشبه هذا المقياس قلم الحبر من حيث الشكل والحجم ويتركب من غرفة اسطوانية صغيرة تحتوي على قطبين أحدهما مثبت والآخر متحرك ويصنع القطب المتحرك من خيط رفيع من مادة الكوارتز . </a:t>
            </a:r>
            <a:endParaRPr lang="en-US" sz="2600" b="1" dirty="0" smtClean="0">
              <a:solidFill>
                <a:schemeClr val="bg1">
                  <a:lumMod val="75000"/>
                </a:schemeClr>
              </a:solidFill>
            </a:endParaRPr>
          </a:p>
          <a:p>
            <a:pPr algn="r" rtl="1"/>
            <a:r>
              <a:rPr lang="ar-SA" sz="2600" b="1" dirty="0" smtClean="0">
                <a:solidFill>
                  <a:schemeClr val="bg1">
                    <a:lumMod val="75000"/>
                  </a:schemeClr>
                </a:solidFill>
              </a:rPr>
              <a:t>وعند شحن القطبين بشحنة كهربية من نفس النوع يتنافر القطبان فيبتعد القطب المتحرك بعيدا بفعل قوة التنافر وعند سقوط الإشعاعات داخل غرف التأين وخاصة إشعاعات جاما أو الإشعاعات السينية تؤدي هذه الإشعاعات إلى تأيين الغاز داخل الغرفة .</a:t>
            </a:r>
            <a:endParaRPr lang="en-US" sz="2600" b="1" dirty="0" smtClean="0">
              <a:solidFill>
                <a:schemeClr val="bg1">
                  <a:lumMod val="75000"/>
                </a:schemeClr>
              </a:solidFill>
            </a:endParaRPr>
          </a:p>
          <a:p>
            <a:pPr algn="r" rtl="1"/>
            <a:r>
              <a:rPr lang="ar-SA" sz="2600" b="1" dirty="0" smtClean="0">
                <a:solidFill>
                  <a:schemeClr val="bg1">
                    <a:lumMod val="75000"/>
                  </a:schemeClr>
                </a:solidFill>
              </a:rPr>
              <a:t>ونتيجة للشحنة المتكونة من التأين تقل الشحنة على كل من القطبين فتقل قوة التنافر بينهما مما يؤدي إلى تحرك خيط الكوارتز الرفيع إلى وضعه الطبيعي بذلك يشبه عمل هذا المقياس جهاز قياس الشحنة الكهربائية ولذلك يطلق عليه اسم مقياس الكهرباء ذو الخيط الكوارتزي . </a:t>
            </a:r>
            <a:endParaRPr lang="en-US" sz="2600" b="1" dirty="0" smtClean="0">
              <a:solidFill>
                <a:schemeClr val="bg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صميم 2.jpg"/>
          <p:cNvPicPr>
            <a:picLocks noChangeAspect="1"/>
          </p:cNvPicPr>
          <p:nvPr/>
        </p:nvPicPr>
        <p:blipFill>
          <a:blip r:embed="rId2" cstate="print"/>
          <a:stretch>
            <a:fillRect/>
          </a:stretch>
        </p:blipFill>
        <p:spPr>
          <a:xfrm>
            <a:off x="0" y="0"/>
            <a:ext cx="9144000" cy="6858000"/>
          </a:xfrm>
          <a:prstGeom prst="rect">
            <a:avLst/>
          </a:prstGeom>
        </p:spPr>
      </p:pic>
      <p:pic>
        <p:nvPicPr>
          <p:cNvPr id="3" name="Picture 1" descr="http://upload.wikimedia.org/wikipedia/commons/thumb/7/7e/Direct-reading_dosimeter.jpg/300px-Direct-reading_dosimeter.jpg">
            <a:hlinkClick r:id="rId3"/>
          </p:cNvPr>
          <p:cNvPicPr/>
          <p:nvPr/>
        </p:nvPicPr>
        <p:blipFill>
          <a:blip r:embed="rId4" cstate="print"/>
          <a:srcRect/>
          <a:stretch>
            <a:fillRect/>
          </a:stretch>
        </p:blipFill>
        <p:spPr bwMode="auto">
          <a:xfrm>
            <a:off x="4191000" y="914400"/>
            <a:ext cx="2857500" cy="704850"/>
          </a:xfrm>
          <a:prstGeom prst="rect">
            <a:avLst/>
          </a:prstGeom>
          <a:noFill/>
          <a:ln w="9525">
            <a:noFill/>
            <a:miter lim="800000"/>
            <a:headEnd/>
            <a:tailEnd/>
          </a:ln>
        </p:spPr>
      </p:pic>
      <p:sp>
        <p:nvSpPr>
          <p:cNvPr id="4" name="مستطيل 3"/>
          <p:cNvSpPr/>
          <p:nvPr/>
        </p:nvSpPr>
        <p:spPr>
          <a:xfrm>
            <a:off x="4343400" y="2057400"/>
            <a:ext cx="2668889" cy="523220"/>
          </a:xfrm>
          <a:prstGeom prst="rect">
            <a:avLst/>
          </a:prstGeom>
        </p:spPr>
        <p:txBody>
          <a:bodyPr wrap="square">
            <a:spAutoFit/>
          </a:bodyPr>
          <a:lstStyle/>
          <a:p>
            <a:pPr algn="ctr" rtl="1"/>
            <a:r>
              <a:rPr lang="ar-SA" sz="2800" b="1" dirty="0" smtClean="0">
                <a:solidFill>
                  <a:srgbClr val="92D050"/>
                </a:solidFill>
              </a:rPr>
              <a:t>قياس الجرعة للأفراد</a:t>
            </a:r>
            <a:endParaRPr lang="en-US" sz="2800" b="1" dirty="0" smtClean="0">
              <a:solidFill>
                <a:srgbClr val="92D050"/>
              </a:solidFill>
            </a:endParaRPr>
          </a:p>
        </p:txBody>
      </p:sp>
      <p:pic>
        <p:nvPicPr>
          <p:cNvPr id="5" name="Picture 3" descr="http://upload.wikimedia.org/wikipedia/commons/thumb/7/7b/Dosimeter_ablesung.jpg/250px-Dosimeter_ablesung.jpg">
            <a:hlinkClick r:id="rId5"/>
          </p:cNvPr>
          <p:cNvPicPr/>
          <p:nvPr/>
        </p:nvPicPr>
        <p:blipFill>
          <a:blip r:embed="rId6" cstate="print"/>
          <a:srcRect/>
          <a:stretch>
            <a:fillRect/>
          </a:stretch>
        </p:blipFill>
        <p:spPr bwMode="auto">
          <a:xfrm>
            <a:off x="4343400" y="2743200"/>
            <a:ext cx="2381250" cy="2238375"/>
          </a:xfrm>
          <a:prstGeom prst="rect">
            <a:avLst/>
          </a:prstGeom>
          <a:noFill/>
          <a:ln w="9525">
            <a:noFill/>
            <a:miter lim="800000"/>
            <a:headEnd/>
            <a:tailEnd/>
          </a:ln>
        </p:spPr>
      </p:pic>
      <p:sp>
        <p:nvSpPr>
          <p:cNvPr id="8" name="مربع نص 7"/>
          <p:cNvSpPr txBox="1"/>
          <p:nvPr/>
        </p:nvSpPr>
        <p:spPr>
          <a:xfrm>
            <a:off x="3352800" y="5181600"/>
            <a:ext cx="3962400" cy="523220"/>
          </a:xfrm>
          <a:prstGeom prst="rect">
            <a:avLst/>
          </a:prstGeom>
          <a:noFill/>
        </p:spPr>
        <p:txBody>
          <a:bodyPr wrap="square" rtlCol="0">
            <a:spAutoFit/>
          </a:bodyPr>
          <a:lstStyle/>
          <a:p>
            <a:pPr algn="ctr" rtl="1"/>
            <a:r>
              <a:rPr lang="ar-SA" sz="2800" b="1" dirty="0" smtClean="0">
                <a:solidFill>
                  <a:srgbClr val="92D050"/>
                </a:solidFill>
              </a:rPr>
              <a:t>مقياس الجرعة القلمي</a:t>
            </a:r>
            <a:endParaRPr lang="en-US" sz="2800" dirty="0" smtClean="0">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TotalTime>
  <Words>1913</Words>
  <Application>Microsoft Office PowerPoint</Application>
  <PresentationFormat>عرض على الشاشة (3:4)‏</PresentationFormat>
  <Paragraphs>108</Paragraphs>
  <Slides>29</Slides>
  <Notes>0</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gaboo</dc:creator>
  <cp:lastModifiedBy>TOSHIBA</cp:lastModifiedBy>
  <cp:revision>52</cp:revision>
  <dcterms:created xsi:type="dcterms:W3CDTF">2011-03-24T17:14:26Z</dcterms:created>
  <dcterms:modified xsi:type="dcterms:W3CDTF">2011-04-05T22:05:01Z</dcterms:modified>
</cp:coreProperties>
</file>