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42"/>
  </p:notesMasterIdLst>
  <p:sldIdLst>
    <p:sldId id="256" r:id="rId2"/>
    <p:sldId id="257" r:id="rId3"/>
    <p:sldId id="288" r:id="rId4"/>
    <p:sldId id="258" r:id="rId5"/>
    <p:sldId id="260" r:id="rId6"/>
    <p:sldId id="290" r:id="rId7"/>
    <p:sldId id="289" r:id="rId8"/>
    <p:sldId id="259" r:id="rId9"/>
    <p:sldId id="261" r:id="rId10"/>
    <p:sldId id="262" r:id="rId11"/>
    <p:sldId id="263" r:id="rId12"/>
    <p:sldId id="264" r:id="rId13"/>
    <p:sldId id="265" r:id="rId14"/>
    <p:sldId id="291" r:id="rId15"/>
    <p:sldId id="266" r:id="rId16"/>
    <p:sldId id="292" r:id="rId17"/>
    <p:sldId id="269" r:id="rId18"/>
    <p:sldId id="293" r:id="rId19"/>
    <p:sldId id="267" r:id="rId20"/>
    <p:sldId id="268" r:id="rId21"/>
    <p:sldId id="270" r:id="rId22"/>
    <p:sldId id="271" r:id="rId23"/>
    <p:sldId id="272" r:id="rId24"/>
    <p:sldId id="273" r:id="rId25"/>
    <p:sldId id="274" r:id="rId26"/>
    <p:sldId id="275" r:id="rId27"/>
    <p:sldId id="276" r:id="rId28"/>
    <p:sldId id="277" r:id="rId29"/>
    <p:sldId id="278" r:id="rId30"/>
    <p:sldId id="279" r:id="rId31"/>
    <p:sldId id="280" r:id="rId32"/>
    <p:sldId id="294" r:id="rId33"/>
    <p:sldId id="281" r:id="rId34"/>
    <p:sldId id="282" r:id="rId35"/>
    <p:sldId id="283" r:id="rId36"/>
    <p:sldId id="295" r:id="rId37"/>
    <p:sldId id="284" r:id="rId38"/>
    <p:sldId id="285" r:id="rId39"/>
    <p:sldId id="286" r:id="rId40"/>
    <p:sldId id="296" r:id="rId41"/>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42" d="100"/>
          <a:sy n="42" d="100"/>
        </p:scale>
        <p:origin x="-132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3C837D9B-5B6E-4161-8B53-24DA472A437D}" type="datetimeFigureOut">
              <a:rPr lang="ar-SA" smtClean="0"/>
              <a:t>12/02/34</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470625F8-6A0B-4DEC-9A9A-3375802C82A7}" type="slidenum">
              <a:rPr lang="ar-SA" smtClean="0"/>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70625F8-6A0B-4DEC-9A9A-3375802C82A7}" type="slidenum">
              <a:rPr lang="ar-SA" smtClean="0"/>
              <a:t>19</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ar-SA" smtClean="0"/>
              <a:t>شاكرة</a:t>
            </a:r>
            <a:r>
              <a:rPr lang="ar-SA" baseline="0" smtClean="0"/>
              <a:t> حس</a:t>
            </a:r>
            <a:endParaRPr lang="ar-SA"/>
          </a:p>
        </p:txBody>
      </p:sp>
      <p:sp>
        <p:nvSpPr>
          <p:cNvPr id="4" name="عنصر نائب لرقم الشريحة 3"/>
          <p:cNvSpPr>
            <a:spLocks noGrp="1"/>
          </p:cNvSpPr>
          <p:nvPr>
            <p:ph type="sldNum" sz="quarter" idx="10"/>
          </p:nvPr>
        </p:nvSpPr>
        <p:spPr/>
        <p:txBody>
          <a:bodyPr/>
          <a:lstStyle/>
          <a:p>
            <a:fld id="{470625F8-6A0B-4DEC-9A9A-3375802C82A7}" type="slidenum">
              <a:rPr lang="ar-SA" smtClean="0"/>
              <a:t>40</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4"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3"/>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18"/>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0" name="Straight Connector 10"/>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1"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2" name="Straight Connector 1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3" name="Straight Connector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4"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5" name="Straight Connector 21"/>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6"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7"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8" name="Oval 22"/>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9" name="Oval 23"/>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0" name="Oval 25"/>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1" name="Oval 24"/>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Title 7"/>
          <p:cNvSpPr>
            <a:spLocks noGrp="1"/>
          </p:cNvSpPr>
          <p:nvPr>
            <p:ph type="ctrTitle"/>
          </p:nvPr>
        </p:nvSpPr>
        <p:spPr>
          <a:xfrm>
            <a:off x="2286000" y="3124200"/>
            <a:ext cx="6172200" cy="1894362"/>
          </a:xfrm>
        </p:spPr>
        <p:txBody>
          <a:bodyPr/>
          <a:lstStyle>
            <a:lvl1pPr>
              <a:defRPr b="1"/>
            </a:lvl1pPr>
          </a:lstStyle>
          <a:p>
            <a:r>
              <a:rPr lang="ar-SA" smtClean="0"/>
              <a:t>انقر لتحرير نمط العنوان الرئيسي</a:t>
            </a:r>
            <a:endParaRPr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ar-SA" smtClean="0"/>
              <a:t>انقر لتحرير نمط العنوان الثانوي الرئيسي</a:t>
            </a:r>
            <a:endParaRPr lang="en-US"/>
          </a:p>
        </p:txBody>
      </p:sp>
      <p:sp>
        <p:nvSpPr>
          <p:cNvPr id="22" name="Date Placeholder 27"/>
          <p:cNvSpPr>
            <a:spLocks noGrp="1"/>
          </p:cNvSpPr>
          <p:nvPr>
            <p:ph type="dt" sz="half" idx="10"/>
          </p:nvPr>
        </p:nvSpPr>
        <p:spPr bwMode="auto">
          <a:xfrm rot="5400000">
            <a:off x="7764463" y="1174750"/>
            <a:ext cx="2286000" cy="381000"/>
          </a:xfrm>
        </p:spPr>
        <p:txBody>
          <a:bodyPr/>
          <a:lstStyle>
            <a:lvl1pPr>
              <a:defRPr/>
            </a:lvl1pPr>
          </a:lstStyle>
          <a:p>
            <a:pPr>
              <a:defRPr/>
            </a:pPr>
            <a:fld id="{30C772D9-A42E-442B-960E-A5BF4DA5B8A2}" type="datetimeFigureOut">
              <a:rPr lang="ar-SA"/>
              <a:pPr>
                <a:defRPr/>
              </a:pPr>
              <a:t>12/02/34</a:t>
            </a:fld>
            <a:endParaRPr lang="ar-SA"/>
          </a:p>
        </p:txBody>
      </p:sp>
      <p:sp>
        <p:nvSpPr>
          <p:cNvPr id="23" name="Footer Placeholder 16"/>
          <p:cNvSpPr>
            <a:spLocks noGrp="1"/>
          </p:cNvSpPr>
          <p:nvPr>
            <p:ph type="ftr" sz="quarter" idx="11"/>
          </p:nvPr>
        </p:nvSpPr>
        <p:spPr bwMode="auto">
          <a:xfrm rot="5400000">
            <a:off x="7077076" y="4181475"/>
            <a:ext cx="3657600" cy="384175"/>
          </a:xfrm>
        </p:spPr>
        <p:txBody>
          <a:bodyPr/>
          <a:lstStyle>
            <a:lvl1pPr>
              <a:defRPr/>
            </a:lvl1pPr>
          </a:lstStyle>
          <a:p>
            <a:pPr>
              <a:defRPr/>
            </a:pPr>
            <a:endParaRPr lang="ar-SA"/>
          </a:p>
        </p:txBody>
      </p:sp>
      <p:sp>
        <p:nvSpPr>
          <p:cNvPr id="24" name="Slide Number Placeholder 28"/>
          <p:cNvSpPr>
            <a:spLocks noGrp="1"/>
          </p:cNvSpPr>
          <p:nvPr>
            <p:ph type="sldNum" sz="quarter" idx="12"/>
          </p:nvPr>
        </p:nvSpPr>
        <p:spPr bwMode="auto">
          <a:xfrm>
            <a:off x="1325563" y="4929188"/>
            <a:ext cx="609600" cy="517525"/>
          </a:xfrm>
        </p:spPr>
        <p:txBody>
          <a:bodyPr/>
          <a:lstStyle>
            <a:lvl1pPr>
              <a:defRPr/>
            </a:lvl1pPr>
          </a:lstStyle>
          <a:p>
            <a:pPr>
              <a:defRPr/>
            </a:pPr>
            <a:fld id="{0FA2CEAE-1EAC-43A3-AD0B-5412C0445588}" type="slidenum">
              <a:rPr lang="ar-SA"/>
              <a:pPr>
                <a:defRPr/>
              </a:pPr>
              <a:t>‹#›</a:t>
            </a:fld>
            <a:endParaRPr lang="ar-SA"/>
          </a:p>
        </p:txBody>
      </p:sp>
    </p:spTree>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8" name="Content Placeholder 7"/>
          <p:cNvSpPr>
            <a:spLocks noGrp="1"/>
          </p:cNvSpPr>
          <p:nvPr>
            <p:ph sz="quarter" idx="1"/>
          </p:nvPr>
        </p:nvSpPr>
        <p:spPr>
          <a:xfrm>
            <a:off x="457200" y="1600200"/>
            <a:ext cx="7467600" cy="4873752"/>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6"/>
          <p:cNvSpPr>
            <a:spLocks noGrp="1"/>
          </p:cNvSpPr>
          <p:nvPr>
            <p:ph type="dt" sz="half" idx="10"/>
          </p:nvPr>
        </p:nvSpPr>
        <p:spPr/>
        <p:txBody>
          <a:bodyPr rtlCol="0"/>
          <a:lstStyle>
            <a:lvl1pPr>
              <a:defRPr/>
            </a:lvl1pPr>
          </a:lstStyle>
          <a:p>
            <a:pPr>
              <a:defRPr/>
            </a:pPr>
            <a:fld id="{5E99BBE9-4636-46AB-9FEB-628DBAB7B304}" type="datetimeFigureOut">
              <a:rPr lang="ar-SA"/>
              <a:pPr>
                <a:defRPr/>
              </a:pPr>
              <a:t>12/02/34</a:t>
            </a:fld>
            <a:endParaRPr lang="ar-SA"/>
          </a:p>
        </p:txBody>
      </p:sp>
      <p:sp>
        <p:nvSpPr>
          <p:cNvPr id="5" name="Slide Number Placeholder 8"/>
          <p:cNvSpPr>
            <a:spLocks noGrp="1"/>
          </p:cNvSpPr>
          <p:nvPr>
            <p:ph type="sldNum" sz="quarter" idx="11"/>
          </p:nvPr>
        </p:nvSpPr>
        <p:spPr/>
        <p:txBody>
          <a:bodyPr rtlCol="0"/>
          <a:lstStyle>
            <a:lvl1pPr>
              <a:defRPr/>
            </a:lvl1pPr>
          </a:lstStyle>
          <a:p>
            <a:pPr>
              <a:defRPr/>
            </a:pPr>
            <a:fld id="{874466D2-F1D2-496C-B896-AC563130C809}" type="slidenum">
              <a:rPr lang="ar-SA"/>
              <a:pPr>
                <a:defRPr/>
              </a:pPr>
              <a:t>‹#›</a:t>
            </a:fld>
            <a:endParaRPr lang="ar-SA"/>
          </a:p>
        </p:txBody>
      </p:sp>
      <p:sp>
        <p:nvSpPr>
          <p:cNvPr id="6" name="Footer Placeholder 9"/>
          <p:cNvSpPr>
            <a:spLocks noGrp="1"/>
          </p:cNvSpPr>
          <p:nvPr>
            <p:ph type="ftr" sz="quarter" idx="12"/>
          </p:nvPr>
        </p:nvSpPr>
        <p:spPr/>
        <p:txBody>
          <a:bodyPr rtlCol="0"/>
          <a:lstStyle>
            <a:lvl1pPr>
              <a:defRPr/>
            </a:lvl1pPr>
          </a:lstStyle>
          <a:p>
            <a:pPr>
              <a:defRPr/>
            </a:pPr>
            <a:endParaRPr lang="ar-SA"/>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4"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9"/>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0"/>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11"/>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Straight Connector 12"/>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9"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0" name="Straight Connector 14"/>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1" name="Straight Connector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2"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3"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4"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5" name="Oval 19"/>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6" name="Oval 20"/>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7" name="Oval 21"/>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8" name="Oval 22"/>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9" name="Straight Connector 25"/>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ar-SA" smtClean="0"/>
              <a:t>انقر لتحرير أنماط النص الرئيسي</a:t>
            </a:r>
          </a:p>
        </p:txBody>
      </p:sp>
      <p:sp>
        <p:nvSpPr>
          <p:cNvPr id="20" name="Date Placeholder 3"/>
          <p:cNvSpPr>
            <a:spLocks noGrp="1"/>
          </p:cNvSpPr>
          <p:nvPr>
            <p:ph type="dt" sz="half" idx="10"/>
          </p:nvPr>
        </p:nvSpPr>
        <p:spPr bwMode="auto">
          <a:xfrm rot="5400000">
            <a:off x="7762875" y="1169988"/>
            <a:ext cx="2286000" cy="381000"/>
          </a:xfrm>
        </p:spPr>
        <p:txBody>
          <a:bodyPr/>
          <a:lstStyle>
            <a:lvl1pPr>
              <a:defRPr/>
            </a:lvl1pPr>
          </a:lstStyle>
          <a:p>
            <a:pPr>
              <a:defRPr/>
            </a:pPr>
            <a:fld id="{D6628130-44BA-484E-98E5-00CF04662656}" type="datetimeFigureOut">
              <a:rPr lang="ar-SA"/>
              <a:pPr>
                <a:defRPr/>
              </a:pPr>
              <a:t>12/02/34</a:t>
            </a:fld>
            <a:endParaRPr lang="ar-SA"/>
          </a:p>
        </p:txBody>
      </p:sp>
      <p:sp>
        <p:nvSpPr>
          <p:cNvPr id="21" name="Footer Placeholder 4"/>
          <p:cNvSpPr>
            <a:spLocks noGrp="1"/>
          </p:cNvSpPr>
          <p:nvPr>
            <p:ph type="ftr" sz="quarter" idx="11"/>
          </p:nvPr>
        </p:nvSpPr>
        <p:spPr bwMode="auto">
          <a:xfrm rot="5400000">
            <a:off x="7077076" y="4178300"/>
            <a:ext cx="3657600" cy="384175"/>
          </a:xfrm>
        </p:spPr>
        <p:txBody>
          <a:bodyPr/>
          <a:lstStyle>
            <a:lvl1pPr>
              <a:defRPr/>
            </a:lvl1pPr>
          </a:lstStyle>
          <a:p>
            <a:pPr>
              <a:defRPr/>
            </a:pPr>
            <a:endParaRPr lang="ar-SA"/>
          </a:p>
        </p:txBody>
      </p:sp>
      <p:sp>
        <p:nvSpPr>
          <p:cNvPr id="22" name="Slide Number Placeholder 5"/>
          <p:cNvSpPr>
            <a:spLocks noGrp="1"/>
          </p:cNvSpPr>
          <p:nvPr>
            <p:ph type="sldNum" sz="quarter" idx="12"/>
          </p:nvPr>
        </p:nvSpPr>
        <p:spPr bwMode="auto">
          <a:xfrm>
            <a:off x="1339850" y="4929188"/>
            <a:ext cx="609600" cy="517525"/>
          </a:xfrm>
        </p:spPr>
        <p:txBody>
          <a:bodyPr/>
          <a:lstStyle>
            <a:lvl1pPr>
              <a:defRPr/>
            </a:lvl1pPr>
          </a:lstStyle>
          <a:p>
            <a:pPr>
              <a:defRPr/>
            </a:pPr>
            <a:fld id="{6D3C6418-0511-4587-9067-019D3439C1C6}" type="slidenum">
              <a:rPr lang="ar-SA"/>
              <a:pPr>
                <a:defRPr/>
              </a:pPr>
              <a:t>‹#›</a:t>
            </a:fld>
            <a:endParaRPr lang="ar-SA"/>
          </a:p>
        </p:txBody>
      </p:sp>
    </p:spTree>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9" name="Content Placeholder 8"/>
          <p:cNvSpPr>
            <a:spLocks noGrp="1"/>
          </p:cNvSpPr>
          <p:nvPr>
            <p:ph sz="quarter" idx="1"/>
          </p:nvPr>
        </p:nvSpPr>
        <p:spPr>
          <a:xfrm>
            <a:off x="457200" y="1600200"/>
            <a:ext cx="3657600" cy="45720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1" name="Content Placeholder 10"/>
          <p:cNvSpPr>
            <a:spLocks noGrp="1"/>
          </p:cNvSpPr>
          <p:nvPr>
            <p:ph sz="quarter" idx="2"/>
          </p:nvPr>
        </p:nvSpPr>
        <p:spPr>
          <a:xfrm>
            <a:off x="4270248" y="1600200"/>
            <a:ext cx="3657600" cy="45720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Date Placeholder 13"/>
          <p:cNvSpPr>
            <a:spLocks noGrp="1"/>
          </p:cNvSpPr>
          <p:nvPr>
            <p:ph type="dt" sz="half" idx="10"/>
          </p:nvPr>
        </p:nvSpPr>
        <p:spPr/>
        <p:txBody>
          <a:bodyPr/>
          <a:lstStyle>
            <a:lvl1pPr>
              <a:defRPr/>
            </a:lvl1pPr>
          </a:lstStyle>
          <a:p>
            <a:pPr>
              <a:defRPr/>
            </a:pPr>
            <a:fld id="{939D9D6D-5229-4DD2-9264-D2C7BB555F00}" type="datetimeFigureOut">
              <a:rPr lang="ar-SA"/>
              <a:pPr>
                <a:defRPr/>
              </a:pPr>
              <a:t>12/02/34</a:t>
            </a:fld>
            <a:endParaRPr lang="ar-SA"/>
          </a:p>
        </p:txBody>
      </p:sp>
      <p:sp>
        <p:nvSpPr>
          <p:cNvPr id="6" name="Footer Placeholder 2"/>
          <p:cNvSpPr>
            <a:spLocks noGrp="1"/>
          </p:cNvSpPr>
          <p:nvPr>
            <p:ph type="ftr" sz="quarter" idx="11"/>
          </p:nvPr>
        </p:nvSpPr>
        <p:spPr/>
        <p:txBody>
          <a:bodyPr/>
          <a:lstStyle>
            <a:lvl1pPr>
              <a:defRPr/>
            </a:lvl1pPr>
          </a:lstStyle>
          <a:p>
            <a:pPr>
              <a:defRPr/>
            </a:pPr>
            <a:endParaRPr lang="ar-SA"/>
          </a:p>
        </p:txBody>
      </p:sp>
      <p:sp>
        <p:nvSpPr>
          <p:cNvPr id="7" name="Slide Number Placeholder 22"/>
          <p:cNvSpPr>
            <a:spLocks noGrp="1"/>
          </p:cNvSpPr>
          <p:nvPr>
            <p:ph type="sldNum" sz="quarter" idx="12"/>
          </p:nvPr>
        </p:nvSpPr>
        <p:spPr/>
        <p:txBody>
          <a:bodyPr/>
          <a:lstStyle>
            <a:lvl1pPr>
              <a:defRPr/>
            </a:lvl1pPr>
          </a:lstStyle>
          <a:p>
            <a:pPr>
              <a:defRPr/>
            </a:pPr>
            <a:fld id="{E21D2256-5309-4684-B8D9-D320D968861E}" type="slidenum">
              <a:rPr lang="ar-SA"/>
              <a:pPr>
                <a:defRPr/>
              </a:pPr>
              <a:t>‹#›</a:t>
            </a:fld>
            <a:endParaRPr lang="ar-SA"/>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lstStyle>
            <a:lvl1pPr>
              <a:defRPr/>
            </a:lvl1pPr>
          </a:lstStyle>
          <a:p>
            <a:r>
              <a:rPr lang="ar-SA" smtClean="0"/>
              <a:t>انقر لتحرير نمط العنوان الرئيسي</a:t>
            </a:r>
            <a:endParaRPr lang="en-US"/>
          </a:p>
        </p:txBody>
      </p:sp>
      <p:sp>
        <p:nvSpPr>
          <p:cNvPr id="11" name="Content Placeholder 10"/>
          <p:cNvSpPr>
            <a:spLocks noGrp="1"/>
          </p:cNvSpPr>
          <p:nvPr>
            <p:ph sz="quarter" idx="2"/>
          </p:nvPr>
        </p:nvSpPr>
        <p:spPr>
          <a:xfrm>
            <a:off x="457200" y="2362200"/>
            <a:ext cx="3657600" cy="3886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3" name="Content Placeholder 12"/>
          <p:cNvSpPr>
            <a:spLocks noGrp="1"/>
          </p:cNvSpPr>
          <p:nvPr>
            <p:ph sz="quarter" idx="4"/>
          </p:nvPr>
        </p:nvSpPr>
        <p:spPr>
          <a:xfrm>
            <a:off x="4371975" y="2362200"/>
            <a:ext cx="3657600" cy="3886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ar-SA" smtClean="0"/>
              <a:t>انقر لتحرير أنماط النص الرئيسي</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ar-SA" smtClean="0"/>
              <a:t>انقر لتحرير أنماط النص الرئيسي</a:t>
            </a:r>
          </a:p>
        </p:txBody>
      </p:sp>
      <p:sp>
        <p:nvSpPr>
          <p:cNvPr id="7" name="Date Placeholder 13"/>
          <p:cNvSpPr>
            <a:spLocks noGrp="1"/>
          </p:cNvSpPr>
          <p:nvPr>
            <p:ph type="dt" sz="half" idx="10"/>
          </p:nvPr>
        </p:nvSpPr>
        <p:spPr/>
        <p:txBody>
          <a:bodyPr/>
          <a:lstStyle>
            <a:lvl1pPr>
              <a:defRPr/>
            </a:lvl1pPr>
          </a:lstStyle>
          <a:p>
            <a:pPr>
              <a:defRPr/>
            </a:pPr>
            <a:fld id="{A7801D6B-EF4F-4661-9B12-6BB72D43CCDC}" type="datetimeFigureOut">
              <a:rPr lang="ar-SA"/>
              <a:pPr>
                <a:defRPr/>
              </a:pPr>
              <a:t>12/02/34</a:t>
            </a:fld>
            <a:endParaRPr lang="ar-SA"/>
          </a:p>
        </p:txBody>
      </p:sp>
      <p:sp>
        <p:nvSpPr>
          <p:cNvPr id="8" name="Footer Placeholder 2"/>
          <p:cNvSpPr>
            <a:spLocks noGrp="1"/>
          </p:cNvSpPr>
          <p:nvPr>
            <p:ph type="ftr" sz="quarter" idx="11"/>
          </p:nvPr>
        </p:nvSpPr>
        <p:spPr/>
        <p:txBody>
          <a:bodyPr/>
          <a:lstStyle>
            <a:lvl1pPr>
              <a:defRPr/>
            </a:lvl1pPr>
          </a:lstStyle>
          <a:p>
            <a:pPr>
              <a:defRPr/>
            </a:pPr>
            <a:endParaRPr lang="ar-SA"/>
          </a:p>
        </p:txBody>
      </p:sp>
      <p:sp>
        <p:nvSpPr>
          <p:cNvPr id="9" name="Slide Number Placeholder 22"/>
          <p:cNvSpPr>
            <a:spLocks noGrp="1"/>
          </p:cNvSpPr>
          <p:nvPr>
            <p:ph type="sldNum" sz="quarter" idx="12"/>
          </p:nvPr>
        </p:nvSpPr>
        <p:spPr/>
        <p:txBody>
          <a:bodyPr/>
          <a:lstStyle>
            <a:lvl1pPr>
              <a:defRPr/>
            </a:lvl1pPr>
          </a:lstStyle>
          <a:p>
            <a:pPr>
              <a:defRPr/>
            </a:pPr>
            <a:fld id="{FAE9BB92-914A-4C83-8EAB-4FDA59B3C1C0}" type="slidenum">
              <a:rPr lang="ar-SA"/>
              <a:pPr>
                <a:defRPr/>
              </a:pPr>
              <a:t>‹#›</a:t>
            </a:fld>
            <a:endParaRPr lang="ar-SA"/>
          </a:p>
        </p:txBody>
      </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5"/>
          <p:cNvSpPr>
            <a:spLocks noGrp="1"/>
          </p:cNvSpPr>
          <p:nvPr>
            <p:ph type="dt" sz="half" idx="10"/>
          </p:nvPr>
        </p:nvSpPr>
        <p:spPr/>
        <p:txBody>
          <a:bodyPr rtlCol="0"/>
          <a:lstStyle>
            <a:lvl1pPr>
              <a:defRPr/>
            </a:lvl1pPr>
          </a:lstStyle>
          <a:p>
            <a:pPr>
              <a:defRPr/>
            </a:pPr>
            <a:fld id="{E510CB01-E2A1-4061-9B99-16AACD3CE7D6}" type="datetimeFigureOut">
              <a:rPr lang="ar-SA"/>
              <a:pPr>
                <a:defRPr/>
              </a:pPr>
              <a:t>12/02/34</a:t>
            </a:fld>
            <a:endParaRPr lang="ar-SA"/>
          </a:p>
        </p:txBody>
      </p:sp>
      <p:sp>
        <p:nvSpPr>
          <p:cNvPr id="4" name="Slide Number Placeholder 6"/>
          <p:cNvSpPr>
            <a:spLocks noGrp="1"/>
          </p:cNvSpPr>
          <p:nvPr>
            <p:ph type="sldNum" sz="quarter" idx="11"/>
          </p:nvPr>
        </p:nvSpPr>
        <p:spPr/>
        <p:txBody>
          <a:bodyPr rtlCol="0"/>
          <a:lstStyle>
            <a:lvl1pPr>
              <a:defRPr/>
            </a:lvl1pPr>
          </a:lstStyle>
          <a:p>
            <a:pPr>
              <a:defRPr/>
            </a:pPr>
            <a:fld id="{703CE517-0FB3-466F-B7A4-842E65F69B18}" type="slidenum">
              <a:rPr lang="ar-SA"/>
              <a:pPr>
                <a:defRPr/>
              </a:pPr>
              <a:t>‹#›</a:t>
            </a:fld>
            <a:endParaRPr lang="ar-SA"/>
          </a:p>
        </p:txBody>
      </p:sp>
      <p:sp>
        <p:nvSpPr>
          <p:cNvPr id="5" name="Footer Placeholder 7"/>
          <p:cNvSpPr>
            <a:spLocks noGrp="1"/>
          </p:cNvSpPr>
          <p:nvPr>
            <p:ph type="ftr" sz="quarter" idx="12"/>
          </p:nvPr>
        </p:nvSpPr>
        <p:spPr/>
        <p:txBody>
          <a:bodyPr rtlCol="0"/>
          <a:lstStyle>
            <a:lvl1pPr>
              <a:defRPr/>
            </a:lvl1pPr>
          </a:lstStyle>
          <a:p>
            <a:pPr>
              <a:defRPr/>
            </a:pPr>
            <a:endParaRPr lang="ar-SA"/>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C4F8A26E-F852-4E8A-B059-6AB1D6A3189F}" type="datetimeFigureOut">
              <a:rPr lang="ar-SA"/>
              <a:pPr>
                <a:defRPr/>
              </a:pPr>
              <a:t>12/02/34</a:t>
            </a:fld>
            <a:endParaRPr lang="ar-SA"/>
          </a:p>
        </p:txBody>
      </p:sp>
      <p:sp>
        <p:nvSpPr>
          <p:cNvPr id="3" name="Footer Placeholder 2"/>
          <p:cNvSpPr>
            <a:spLocks noGrp="1"/>
          </p:cNvSpPr>
          <p:nvPr>
            <p:ph type="ftr" sz="quarter" idx="11"/>
          </p:nvPr>
        </p:nvSpPr>
        <p:spPr/>
        <p:txBody>
          <a:bodyPr/>
          <a:lstStyle>
            <a:lvl1pPr>
              <a:defRPr/>
            </a:lvl1pPr>
          </a:lstStyle>
          <a:p>
            <a:pPr>
              <a:defRPr/>
            </a:pPr>
            <a:endParaRPr lang="ar-SA"/>
          </a:p>
        </p:txBody>
      </p:sp>
      <p:sp>
        <p:nvSpPr>
          <p:cNvPr id="4" name="Slide Number Placeholder 22"/>
          <p:cNvSpPr>
            <a:spLocks noGrp="1"/>
          </p:cNvSpPr>
          <p:nvPr>
            <p:ph type="sldNum" sz="quarter" idx="12"/>
          </p:nvPr>
        </p:nvSpPr>
        <p:spPr/>
        <p:txBody>
          <a:bodyPr/>
          <a:lstStyle>
            <a:lvl1pPr>
              <a:defRPr/>
            </a:lvl1pPr>
          </a:lstStyle>
          <a:p>
            <a:pPr>
              <a:defRPr/>
            </a:pPr>
            <a:fld id="{516DB6B3-E45D-429B-BBA0-1003E4228514}" type="slidenum">
              <a:rPr lang="ar-SA"/>
              <a:pPr>
                <a:defRPr/>
              </a:pPr>
              <a:t>‹#›</a:t>
            </a:fld>
            <a:endParaRPr lang="ar-SA"/>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5"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dirty="0">
              <a:latin typeface="+mn-lt"/>
              <a:cs typeface="+mn-cs"/>
            </a:endParaRPr>
          </a:p>
        </p:txBody>
      </p:sp>
      <p:sp>
        <p:nvSpPr>
          <p:cNvPr id="6"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dirty="0">
              <a:latin typeface="+mn-lt"/>
              <a:cs typeface="+mn-cs"/>
            </a:endParaRPr>
          </a:p>
        </p:txBody>
      </p:sp>
      <p:sp>
        <p:nvSpPr>
          <p:cNvPr id="7" name="Straight Connector 8"/>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algn="l" rtl="0" fontAlgn="auto">
              <a:spcBef>
                <a:spcPts val="0"/>
              </a:spcBef>
              <a:spcAft>
                <a:spcPts val="0"/>
              </a:spcAft>
              <a:defRPr/>
            </a:pPr>
            <a:endParaRPr lang="en-US" dirty="0">
              <a:latin typeface="+mn-lt"/>
              <a:cs typeface="+mn-cs"/>
            </a:endParaRPr>
          </a:p>
        </p:txBody>
      </p:sp>
      <p:sp>
        <p:nvSpPr>
          <p:cNvPr id="8"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9"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0"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1" name="Oval 13"/>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rot="5400000">
            <a:off x="3371850" y="3200400"/>
            <a:ext cx="6309360" cy="457200"/>
          </a:xfrm>
        </p:spPr>
        <p:txBody>
          <a:bodyPr/>
          <a:lstStyle>
            <a:lvl1pPr algn="l">
              <a:buNone/>
              <a:defRPr sz="2000" b="1" cap="small" baseline="0"/>
            </a:lvl1pPr>
          </a:lstStyle>
          <a:p>
            <a:r>
              <a:rPr lang="ar-SA" smtClean="0"/>
              <a:t>انقر لتحرير نمط العنوان الرئيسي</a:t>
            </a:r>
            <a:endParaRPr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ar-SA" smtClean="0"/>
              <a:t>انقر لتحرير أنماط النص الرئيسي</a:t>
            </a:r>
          </a:p>
        </p:txBody>
      </p:sp>
      <p:sp>
        <p:nvSpPr>
          <p:cNvPr id="18" name="Content Placeholder 17"/>
          <p:cNvSpPr>
            <a:spLocks noGrp="1"/>
          </p:cNvSpPr>
          <p:nvPr>
            <p:ph sz="quarter" idx="1"/>
          </p:nvPr>
        </p:nvSpPr>
        <p:spPr>
          <a:xfrm>
            <a:off x="304800" y="274320"/>
            <a:ext cx="5638800" cy="632764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2" name="Date Placeholder 20"/>
          <p:cNvSpPr>
            <a:spLocks noGrp="1"/>
          </p:cNvSpPr>
          <p:nvPr>
            <p:ph type="dt" sz="half" idx="10"/>
          </p:nvPr>
        </p:nvSpPr>
        <p:spPr/>
        <p:txBody>
          <a:bodyPr rtlCol="0"/>
          <a:lstStyle>
            <a:lvl1pPr>
              <a:defRPr/>
            </a:lvl1pPr>
          </a:lstStyle>
          <a:p>
            <a:pPr>
              <a:defRPr/>
            </a:pPr>
            <a:fld id="{9B3C127E-F8DF-435F-9B9B-A1795F331D89}" type="datetimeFigureOut">
              <a:rPr lang="ar-SA"/>
              <a:pPr>
                <a:defRPr/>
              </a:pPr>
              <a:t>12/02/34</a:t>
            </a:fld>
            <a:endParaRPr lang="ar-SA"/>
          </a:p>
        </p:txBody>
      </p:sp>
      <p:sp>
        <p:nvSpPr>
          <p:cNvPr id="13" name="Slide Number Placeholder 21"/>
          <p:cNvSpPr>
            <a:spLocks noGrp="1"/>
          </p:cNvSpPr>
          <p:nvPr>
            <p:ph type="sldNum" sz="quarter" idx="11"/>
          </p:nvPr>
        </p:nvSpPr>
        <p:spPr/>
        <p:txBody>
          <a:bodyPr rtlCol="0"/>
          <a:lstStyle>
            <a:lvl1pPr>
              <a:defRPr/>
            </a:lvl1pPr>
          </a:lstStyle>
          <a:p>
            <a:pPr>
              <a:defRPr/>
            </a:pPr>
            <a:fld id="{853C44BA-6D55-4F2D-8A4A-B0ACB92D1E7C}" type="slidenum">
              <a:rPr lang="ar-SA"/>
              <a:pPr>
                <a:defRPr/>
              </a:pPr>
              <a:t>‹#›</a:t>
            </a:fld>
            <a:endParaRPr lang="ar-SA"/>
          </a:p>
        </p:txBody>
      </p:sp>
      <p:sp>
        <p:nvSpPr>
          <p:cNvPr id="14" name="Footer Placeholder 22"/>
          <p:cNvSpPr>
            <a:spLocks noGrp="1"/>
          </p:cNvSpPr>
          <p:nvPr>
            <p:ph type="ftr" sz="quarter" idx="12"/>
          </p:nvPr>
        </p:nvSpPr>
        <p:spPr/>
        <p:txBody>
          <a:bodyPr rtlCol="0"/>
          <a:lstStyle>
            <a:lvl1pPr>
              <a:defRPr/>
            </a:lvl1pPr>
          </a:lstStyle>
          <a:p>
            <a:pPr>
              <a:defRPr/>
            </a:pPr>
            <a:endParaRPr lang="ar-SA"/>
          </a:p>
        </p:txBody>
      </p:sp>
    </p:spTree>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5"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6" name="Oval 12"/>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8"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9"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0"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dirty="0">
              <a:latin typeface="+mn-lt"/>
              <a:cs typeface="+mn-cs"/>
            </a:endParaRPr>
          </a:p>
        </p:txBody>
      </p:sp>
      <p:sp>
        <p:nvSpPr>
          <p:cNvPr id="11" name="Straight Connector 19"/>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algn="l" rtl="0" fontAlgn="auto">
              <a:spcBef>
                <a:spcPts val="0"/>
              </a:spcBef>
              <a:spcAft>
                <a:spcPts val="0"/>
              </a:spcAft>
              <a:defRPr/>
            </a:pPr>
            <a:endParaRPr lang="en-US" dirty="0">
              <a:latin typeface="+mn-lt"/>
              <a:cs typeface="+mn-cs"/>
            </a:endParaRPr>
          </a:p>
        </p:txBody>
      </p:sp>
      <p:sp>
        <p:nvSpPr>
          <p:cNvPr id="2" name="Title 1"/>
          <p:cNvSpPr>
            <a:spLocks noGrp="1"/>
          </p:cNvSpPr>
          <p:nvPr>
            <p:ph type="title"/>
          </p:nvPr>
        </p:nvSpPr>
        <p:spPr>
          <a:xfrm rot="5400000">
            <a:off x="3350133" y="3200400"/>
            <a:ext cx="6309360" cy="457200"/>
          </a:xfrm>
        </p:spPr>
        <p:txBody>
          <a:bodyPr/>
          <a:lstStyle>
            <a:lvl1pPr algn="l">
              <a:buNone/>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ar-SA" noProof="0" smtClean="0"/>
              <a:t>انقر فوق الرمز لإضافة صورة</a:t>
            </a:r>
            <a:endParaRPr lang="en-US" noProof="0"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ar-SA" smtClean="0"/>
              <a:t>انقر لتحرير أنماط النص الرئيسي</a:t>
            </a:r>
          </a:p>
        </p:txBody>
      </p:sp>
      <p:sp>
        <p:nvSpPr>
          <p:cNvPr id="12" name="Date Placeholder 16"/>
          <p:cNvSpPr>
            <a:spLocks noGrp="1"/>
          </p:cNvSpPr>
          <p:nvPr>
            <p:ph type="dt" sz="half" idx="10"/>
          </p:nvPr>
        </p:nvSpPr>
        <p:spPr/>
        <p:txBody>
          <a:bodyPr rtlCol="0"/>
          <a:lstStyle>
            <a:lvl1pPr>
              <a:defRPr/>
            </a:lvl1pPr>
          </a:lstStyle>
          <a:p>
            <a:pPr>
              <a:defRPr/>
            </a:pPr>
            <a:fld id="{9EE29C07-3F48-4794-A6B0-43256C7CFF94}" type="datetimeFigureOut">
              <a:rPr lang="ar-SA"/>
              <a:pPr>
                <a:defRPr/>
              </a:pPr>
              <a:t>12/02/34</a:t>
            </a:fld>
            <a:endParaRPr lang="ar-SA"/>
          </a:p>
        </p:txBody>
      </p:sp>
      <p:sp>
        <p:nvSpPr>
          <p:cNvPr id="13" name="Slide Number Placeholder 17"/>
          <p:cNvSpPr>
            <a:spLocks noGrp="1"/>
          </p:cNvSpPr>
          <p:nvPr>
            <p:ph type="sldNum" sz="quarter" idx="11"/>
          </p:nvPr>
        </p:nvSpPr>
        <p:spPr/>
        <p:txBody>
          <a:bodyPr rtlCol="0"/>
          <a:lstStyle>
            <a:lvl1pPr>
              <a:defRPr/>
            </a:lvl1pPr>
          </a:lstStyle>
          <a:p>
            <a:pPr>
              <a:defRPr/>
            </a:pPr>
            <a:fld id="{F57B948C-A247-4A94-BEBB-1D56EAF41007}" type="slidenum">
              <a:rPr lang="ar-SA"/>
              <a:pPr>
                <a:defRPr/>
              </a:pPr>
              <a:t>‹#›</a:t>
            </a:fld>
            <a:endParaRPr lang="ar-SA"/>
          </a:p>
        </p:txBody>
      </p:sp>
      <p:sp>
        <p:nvSpPr>
          <p:cNvPr id="14" name="Footer Placeholder 20"/>
          <p:cNvSpPr>
            <a:spLocks noGrp="1"/>
          </p:cNvSpPr>
          <p:nvPr>
            <p:ph type="ftr" sz="quarter" idx="12"/>
          </p:nvPr>
        </p:nvSpPr>
        <p:spPr/>
        <p:txBody>
          <a:bodyPr rtlCol="0"/>
          <a:lstStyle>
            <a:lvl1pPr>
              <a:defRPr/>
            </a:lvl1pPr>
          </a:lstStyle>
          <a:p>
            <a:pPr>
              <a:defRPr/>
            </a:pPr>
            <a:endParaRPr lang="ar-SA"/>
          </a:p>
        </p:txBody>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13"/>
          <p:cNvSpPr>
            <a:spLocks noGrp="1"/>
          </p:cNvSpPr>
          <p:nvPr>
            <p:ph type="dt" sz="half" idx="10"/>
          </p:nvPr>
        </p:nvSpPr>
        <p:spPr/>
        <p:txBody>
          <a:bodyPr/>
          <a:lstStyle>
            <a:lvl1pPr>
              <a:defRPr/>
            </a:lvl1pPr>
          </a:lstStyle>
          <a:p>
            <a:pPr>
              <a:defRPr/>
            </a:pPr>
            <a:fld id="{8938C91E-8653-4DEA-AF8B-68FC4EFF2DB0}" type="datetimeFigureOut">
              <a:rPr lang="ar-SA"/>
              <a:pPr>
                <a:defRPr/>
              </a:pPr>
              <a:t>12/02/34</a:t>
            </a:fld>
            <a:endParaRPr lang="ar-SA"/>
          </a:p>
        </p:txBody>
      </p:sp>
      <p:sp>
        <p:nvSpPr>
          <p:cNvPr id="5" name="Footer Placeholder 2"/>
          <p:cNvSpPr>
            <a:spLocks noGrp="1"/>
          </p:cNvSpPr>
          <p:nvPr>
            <p:ph type="ftr" sz="quarter" idx="11"/>
          </p:nvPr>
        </p:nvSpPr>
        <p:spPr/>
        <p:txBody>
          <a:bodyPr/>
          <a:lstStyle>
            <a:lvl1pPr>
              <a:defRPr/>
            </a:lvl1pPr>
          </a:lstStyle>
          <a:p>
            <a:pPr>
              <a:defRPr/>
            </a:pPr>
            <a:endParaRPr lang="ar-SA"/>
          </a:p>
        </p:txBody>
      </p:sp>
      <p:sp>
        <p:nvSpPr>
          <p:cNvPr id="6" name="Slide Number Placeholder 22"/>
          <p:cNvSpPr>
            <a:spLocks noGrp="1"/>
          </p:cNvSpPr>
          <p:nvPr>
            <p:ph type="sldNum" sz="quarter" idx="12"/>
          </p:nvPr>
        </p:nvSpPr>
        <p:spPr/>
        <p:txBody>
          <a:bodyPr/>
          <a:lstStyle>
            <a:lvl1pPr>
              <a:defRPr/>
            </a:lvl1pPr>
          </a:lstStyle>
          <a:p>
            <a:pPr>
              <a:defRPr/>
            </a:pPr>
            <a:fld id="{827FF8DE-21E1-4D8E-B3F7-D5010732CDD7}" type="slidenum">
              <a:rPr lang="ar-SA"/>
              <a:pPr>
                <a:defRPr/>
              </a:pPr>
              <a:t>‹#›</a:t>
            </a:fld>
            <a:endParaRPr lang="ar-SA"/>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13"/>
          <p:cNvSpPr>
            <a:spLocks noGrp="1"/>
          </p:cNvSpPr>
          <p:nvPr>
            <p:ph type="dt" sz="half" idx="10"/>
          </p:nvPr>
        </p:nvSpPr>
        <p:spPr/>
        <p:txBody>
          <a:bodyPr/>
          <a:lstStyle>
            <a:lvl1pPr>
              <a:defRPr/>
            </a:lvl1pPr>
          </a:lstStyle>
          <a:p>
            <a:pPr>
              <a:defRPr/>
            </a:pPr>
            <a:fld id="{3DD7FCE4-880C-49D5-88A8-5527525F29D7}" type="datetimeFigureOut">
              <a:rPr lang="ar-SA"/>
              <a:pPr>
                <a:defRPr/>
              </a:pPr>
              <a:t>12/02/34</a:t>
            </a:fld>
            <a:endParaRPr lang="ar-SA"/>
          </a:p>
        </p:txBody>
      </p:sp>
      <p:sp>
        <p:nvSpPr>
          <p:cNvPr id="5" name="Footer Placeholder 2"/>
          <p:cNvSpPr>
            <a:spLocks noGrp="1"/>
          </p:cNvSpPr>
          <p:nvPr>
            <p:ph type="ftr" sz="quarter" idx="11"/>
          </p:nvPr>
        </p:nvSpPr>
        <p:spPr/>
        <p:txBody>
          <a:bodyPr/>
          <a:lstStyle>
            <a:lvl1pPr>
              <a:defRPr/>
            </a:lvl1pPr>
          </a:lstStyle>
          <a:p>
            <a:pPr>
              <a:defRPr/>
            </a:pPr>
            <a:endParaRPr lang="ar-SA"/>
          </a:p>
        </p:txBody>
      </p:sp>
      <p:sp>
        <p:nvSpPr>
          <p:cNvPr id="6" name="Slide Number Placeholder 22"/>
          <p:cNvSpPr>
            <a:spLocks noGrp="1"/>
          </p:cNvSpPr>
          <p:nvPr>
            <p:ph type="sldNum" sz="quarter" idx="12"/>
          </p:nvPr>
        </p:nvSpPr>
        <p:spPr/>
        <p:txBody>
          <a:bodyPr/>
          <a:lstStyle>
            <a:lvl1pPr>
              <a:defRPr/>
            </a:lvl1pPr>
          </a:lstStyle>
          <a:p>
            <a:pPr>
              <a:defRPr/>
            </a:pPr>
            <a:fld id="{838299AB-7E77-4AE2-9C7D-21E5839D44D6}" type="slidenum">
              <a:rPr lang="ar-SA"/>
              <a:pPr>
                <a:defRPr/>
              </a:pPr>
              <a:t>‹#›</a:t>
            </a:fld>
            <a:endParaRPr lang="ar-SA"/>
          </a:p>
        </p:txBody>
      </p:sp>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dirty="0">
              <a:latin typeface="+mn-lt"/>
              <a:cs typeface="+mn-cs"/>
            </a:endParaRPr>
          </a:p>
        </p:txBody>
      </p:sp>
      <p:sp>
        <p:nvSpPr>
          <p:cNvPr id="22" name="Title Placeholder 21"/>
          <p:cNvSpPr>
            <a:spLocks noGrp="1"/>
          </p:cNvSpPr>
          <p:nvPr>
            <p:ph type="title"/>
          </p:nvPr>
        </p:nvSpPr>
        <p:spPr>
          <a:xfrm>
            <a:off x="457200" y="274638"/>
            <a:ext cx="7467600" cy="1143000"/>
          </a:xfrm>
          <a:prstGeom prst="rect">
            <a:avLst/>
          </a:prstGeom>
        </p:spPr>
        <p:txBody>
          <a:bodyPr vert="horz" wrap="square" lIns="91440" tIns="45720" rIns="91440" bIns="45720" numCol="1" anchor="b" anchorCtr="0" compatLnSpc="1">
            <a:prstTxWarp prst="textNoShape">
              <a:avLst/>
            </a:prstTxWarp>
            <a:normAutofit/>
          </a:bodyPr>
          <a:lstStyle/>
          <a:p>
            <a:pPr lvl="0"/>
            <a:r>
              <a:rPr lang="ar-SA" smtClean="0"/>
              <a:t>انقر لتحرير نمط العنوان الرئيسي</a:t>
            </a:r>
          </a:p>
        </p:txBody>
      </p:sp>
      <p:sp>
        <p:nvSpPr>
          <p:cNvPr id="1028" name="Text Placeholder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4" name="Date Placeholder 13"/>
          <p:cNvSpPr>
            <a:spLocks noGrp="1"/>
          </p:cNvSpPr>
          <p:nvPr>
            <p:ph type="dt" sz="half" idx="2"/>
          </p:nvPr>
        </p:nvSpPr>
        <p:spPr>
          <a:xfrm rot="5400000">
            <a:off x="7589045" y="1081881"/>
            <a:ext cx="2011362" cy="384175"/>
          </a:xfrm>
          <a:prstGeom prst="rect">
            <a:avLst/>
          </a:prstGeom>
        </p:spPr>
        <p:txBody>
          <a:bodyPr vert="horz" anchor="ctr" anchorCtr="0"/>
          <a:lstStyle>
            <a:lvl1pPr algn="r" rtl="0" eaLnBrk="1" fontAlgn="auto" latinLnBrk="0" hangingPunct="1">
              <a:spcBef>
                <a:spcPts val="0"/>
              </a:spcBef>
              <a:spcAft>
                <a:spcPts val="0"/>
              </a:spcAft>
              <a:defRPr kumimoji="0" sz="1200">
                <a:solidFill>
                  <a:schemeClr val="tx2"/>
                </a:solidFill>
                <a:latin typeface="+mn-lt"/>
                <a:cs typeface="+mn-cs"/>
              </a:defRPr>
            </a:lvl1pPr>
          </a:lstStyle>
          <a:p>
            <a:pPr>
              <a:defRPr/>
            </a:pPr>
            <a:fld id="{819A4063-6D6F-454C-8498-2578B42FCC09}" type="datetimeFigureOut">
              <a:rPr lang="ar-SA"/>
              <a:pPr>
                <a:defRPr/>
              </a:pPr>
              <a:t>12/02/34</a:t>
            </a:fld>
            <a:endParaRPr lang="ar-SA"/>
          </a:p>
        </p:txBody>
      </p:sp>
      <p:sp>
        <p:nvSpPr>
          <p:cNvPr id="3" name="Footer Placeholder 2"/>
          <p:cNvSpPr>
            <a:spLocks noGrp="1"/>
          </p:cNvSpPr>
          <p:nvPr>
            <p:ph type="ftr" sz="quarter" idx="3"/>
          </p:nvPr>
        </p:nvSpPr>
        <p:spPr>
          <a:xfrm rot="5400000">
            <a:off x="6989763" y="3736975"/>
            <a:ext cx="3200400" cy="365125"/>
          </a:xfrm>
          <a:prstGeom prst="rect">
            <a:avLst/>
          </a:prstGeom>
        </p:spPr>
        <p:txBody>
          <a:bodyPr vert="horz" anchor="ctr" anchorCtr="0"/>
          <a:lstStyle>
            <a:lvl1pPr algn="l" rtl="0" eaLnBrk="1" fontAlgn="auto" latinLnBrk="0" hangingPunct="1">
              <a:spcBef>
                <a:spcPts val="0"/>
              </a:spcBef>
              <a:spcAft>
                <a:spcPts val="0"/>
              </a:spcAft>
              <a:defRPr kumimoji="0" sz="1200">
                <a:solidFill>
                  <a:schemeClr val="tx2"/>
                </a:solidFill>
                <a:latin typeface="+mn-lt"/>
                <a:cs typeface="+mn-cs"/>
              </a:defRPr>
            </a:lvl1pPr>
          </a:lstStyle>
          <a:p>
            <a:pPr>
              <a:defRPr/>
            </a:pPr>
            <a:endParaRPr lang="ar-SA"/>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2" name="Oval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3" name="Slide Number Placeholder 22"/>
          <p:cNvSpPr>
            <a:spLocks noGrp="1"/>
          </p:cNvSpPr>
          <p:nvPr>
            <p:ph type="sldNum" sz="quarter" idx="4"/>
          </p:nvPr>
        </p:nvSpPr>
        <p:spPr>
          <a:xfrm>
            <a:off x="8129588" y="5734050"/>
            <a:ext cx="609600" cy="520700"/>
          </a:xfrm>
          <a:prstGeom prst="rect">
            <a:avLst/>
          </a:prstGeom>
        </p:spPr>
        <p:txBody>
          <a:bodyPr vert="horz" anchor="ctr"/>
          <a:lstStyle>
            <a:lvl1pPr algn="ctr" rtl="0" eaLnBrk="1" fontAlgn="auto" latinLnBrk="0" hangingPunct="1">
              <a:spcBef>
                <a:spcPts val="0"/>
              </a:spcBef>
              <a:spcAft>
                <a:spcPts val="0"/>
              </a:spcAft>
              <a:defRPr kumimoji="0" sz="1400" b="1">
                <a:solidFill>
                  <a:srgbClr val="FFFFFF"/>
                </a:solidFill>
                <a:latin typeface="+mn-lt"/>
                <a:cs typeface="+mn-cs"/>
              </a:defRPr>
            </a:lvl1pPr>
          </a:lstStyle>
          <a:p>
            <a:pPr>
              <a:defRPr/>
            </a:pPr>
            <a:fld id="{087DF1B8-77BA-48E6-B83F-05CAEA49CCB0}" type="slidenum">
              <a:rPr lang="ar-SA"/>
              <a:pPr>
                <a:defRPr/>
              </a:pPr>
              <a:t>‹#›</a:t>
            </a:fld>
            <a:endParaRPr lang="ar-SA"/>
          </a:p>
        </p:txBody>
      </p:sp>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695" r:id="rId4"/>
    <p:sldLayoutId id="2147483696" r:id="rId5"/>
    <p:sldLayoutId id="2147483703" r:id="rId6"/>
    <p:sldLayoutId id="2147483697" r:id="rId7"/>
    <p:sldLayoutId id="2147483704" r:id="rId8"/>
    <p:sldLayoutId id="2147483705" r:id="rId9"/>
    <p:sldLayoutId id="2147483698" r:id="rId10"/>
    <p:sldLayoutId id="2147483699" r:id="rId11"/>
  </p:sldLayoutIdLst>
  <p:transition spd="slow">
    <p:push dir="u"/>
  </p:transition>
  <p:txStyles>
    <p:titleStyle>
      <a:lvl1pPr algn="l" rtl="1" eaLnBrk="0" fontAlgn="base" hangingPunct="0">
        <a:spcBef>
          <a:spcPct val="0"/>
        </a:spcBef>
        <a:spcAft>
          <a:spcPct val="0"/>
        </a:spcAft>
        <a:defRPr sz="3000" kern="1200" cap="small">
          <a:solidFill>
            <a:schemeClr val="tx2"/>
          </a:solidFill>
          <a:latin typeface="+mj-lt"/>
          <a:ea typeface="+mj-ea"/>
          <a:cs typeface="+mj-cs"/>
        </a:defRPr>
      </a:lvl1pPr>
      <a:lvl2pPr algn="l" rtl="1" eaLnBrk="0" fontAlgn="base" hangingPunct="0">
        <a:spcBef>
          <a:spcPct val="0"/>
        </a:spcBef>
        <a:spcAft>
          <a:spcPct val="0"/>
        </a:spcAft>
        <a:defRPr sz="3000">
          <a:solidFill>
            <a:schemeClr val="tx2"/>
          </a:solidFill>
          <a:latin typeface="Century Schoolbook" pitchFamily="18" charset="0"/>
          <a:cs typeface="Times New Roman" pitchFamily="18" charset="0"/>
        </a:defRPr>
      </a:lvl2pPr>
      <a:lvl3pPr algn="l" rtl="1" eaLnBrk="0" fontAlgn="base" hangingPunct="0">
        <a:spcBef>
          <a:spcPct val="0"/>
        </a:spcBef>
        <a:spcAft>
          <a:spcPct val="0"/>
        </a:spcAft>
        <a:defRPr sz="3000">
          <a:solidFill>
            <a:schemeClr val="tx2"/>
          </a:solidFill>
          <a:latin typeface="Century Schoolbook" pitchFamily="18" charset="0"/>
          <a:cs typeface="Times New Roman" pitchFamily="18" charset="0"/>
        </a:defRPr>
      </a:lvl3pPr>
      <a:lvl4pPr algn="l" rtl="1" eaLnBrk="0" fontAlgn="base" hangingPunct="0">
        <a:spcBef>
          <a:spcPct val="0"/>
        </a:spcBef>
        <a:spcAft>
          <a:spcPct val="0"/>
        </a:spcAft>
        <a:defRPr sz="3000">
          <a:solidFill>
            <a:schemeClr val="tx2"/>
          </a:solidFill>
          <a:latin typeface="Century Schoolbook" pitchFamily="18" charset="0"/>
          <a:cs typeface="Times New Roman" pitchFamily="18" charset="0"/>
        </a:defRPr>
      </a:lvl4pPr>
      <a:lvl5pPr algn="l" rtl="1" eaLnBrk="0" fontAlgn="base" hangingPunct="0">
        <a:spcBef>
          <a:spcPct val="0"/>
        </a:spcBef>
        <a:spcAft>
          <a:spcPct val="0"/>
        </a:spcAft>
        <a:defRPr sz="3000">
          <a:solidFill>
            <a:schemeClr val="tx2"/>
          </a:solidFill>
          <a:latin typeface="Century Schoolbook" pitchFamily="18" charset="0"/>
          <a:cs typeface="Times New Roman" pitchFamily="18" charset="0"/>
        </a:defRPr>
      </a:lvl5pPr>
      <a:lvl6pPr marL="457200" algn="l" rtl="1" eaLnBrk="1" fontAlgn="base" hangingPunct="1">
        <a:spcBef>
          <a:spcPct val="0"/>
        </a:spcBef>
        <a:spcAft>
          <a:spcPct val="0"/>
        </a:spcAft>
        <a:defRPr sz="3000">
          <a:solidFill>
            <a:schemeClr val="tx2"/>
          </a:solidFill>
          <a:latin typeface="Century Schoolbook" pitchFamily="18" charset="0"/>
        </a:defRPr>
      </a:lvl6pPr>
      <a:lvl7pPr marL="914400" algn="l" rtl="1" eaLnBrk="1" fontAlgn="base" hangingPunct="1">
        <a:spcBef>
          <a:spcPct val="0"/>
        </a:spcBef>
        <a:spcAft>
          <a:spcPct val="0"/>
        </a:spcAft>
        <a:defRPr sz="3000">
          <a:solidFill>
            <a:schemeClr val="tx2"/>
          </a:solidFill>
          <a:latin typeface="Century Schoolbook" pitchFamily="18" charset="0"/>
        </a:defRPr>
      </a:lvl7pPr>
      <a:lvl8pPr marL="1371600" algn="l" rtl="1" eaLnBrk="1" fontAlgn="base" hangingPunct="1">
        <a:spcBef>
          <a:spcPct val="0"/>
        </a:spcBef>
        <a:spcAft>
          <a:spcPct val="0"/>
        </a:spcAft>
        <a:defRPr sz="3000">
          <a:solidFill>
            <a:schemeClr val="tx2"/>
          </a:solidFill>
          <a:latin typeface="Century Schoolbook" pitchFamily="18" charset="0"/>
        </a:defRPr>
      </a:lvl8pPr>
      <a:lvl9pPr marL="1828800" algn="l" rtl="1" eaLnBrk="1" fontAlgn="base" hangingPunct="1">
        <a:spcBef>
          <a:spcPct val="0"/>
        </a:spcBef>
        <a:spcAft>
          <a:spcPct val="0"/>
        </a:spcAft>
        <a:defRPr sz="3000">
          <a:solidFill>
            <a:schemeClr val="tx2"/>
          </a:solidFill>
          <a:latin typeface="Century Schoolbook" pitchFamily="18" charset="0"/>
        </a:defRPr>
      </a:lvl9pPr>
    </p:titleStyle>
    <p:bodyStyle>
      <a:lvl1pPr marL="273050" indent="-273050" algn="r" rtl="1"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r" rtl="1"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r" rtl="1" eaLnBrk="0" fontAlgn="base" hangingPunct="0">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r" rtl="1" eaLnBrk="0" fontAlgn="base" hangingPunct="0">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r" rtl="1" eaLnBrk="0" fontAlgn="base" hangingPunct="0">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ctrTitle"/>
          </p:nvPr>
        </p:nvSpPr>
        <p:spPr>
          <a:xfrm>
            <a:off x="2500299" y="2285992"/>
            <a:ext cx="5500726" cy="1893887"/>
          </a:xfrm>
        </p:spPr>
        <p:txBody>
          <a:bodyPr>
            <a:noAutofit/>
          </a:bodyPr>
          <a:lstStyle/>
          <a:p>
            <a:pPr algn="ctr" eaLnBrk="1" hangingPunct="1">
              <a:defRPr/>
            </a:pPr>
            <a:r>
              <a:rPr lang="ar-SA" sz="4400" dirty="0" smtClean="0">
                <a:solidFill>
                  <a:srgbClr val="C00000"/>
                </a:solidFill>
                <a:latin typeface="Traditional Arabic" pitchFamily="18" charset="-78"/>
                <a:cs typeface="Traditional Arabic" pitchFamily="18" charset="-78"/>
              </a:rPr>
              <a:t>موازنة بين سينية البحتري </a:t>
            </a:r>
            <a:br>
              <a:rPr lang="ar-SA" sz="4400" dirty="0" smtClean="0">
                <a:solidFill>
                  <a:srgbClr val="C00000"/>
                </a:solidFill>
                <a:latin typeface="Traditional Arabic" pitchFamily="18" charset="-78"/>
                <a:cs typeface="Traditional Arabic" pitchFamily="18" charset="-78"/>
              </a:rPr>
            </a:br>
            <a:r>
              <a:rPr lang="ar-SA" sz="4400" dirty="0" smtClean="0">
                <a:solidFill>
                  <a:srgbClr val="C00000"/>
                </a:solidFill>
                <a:latin typeface="Traditional Arabic" pitchFamily="18" charset="-78"/>
                <a:cs typeface="Traditional Arabic" pitchFamily="18" charset="-78"/>
              </a:rPr>
              <a:t>وسينية أحمد شوقي </a:t>
            </a:r>
            <a:r>
              <a:rPr lang="en-US" sz="4000" b="0" dirty="0" smtClean="0">
                <a:solidFill>
                  <a:srgbClr val="FF0000"/>
                </a:solidFill>
                <a:cs typeface="AL-Mohanad Bold" pitchFamily="2" charset="-78"/>
              </a:rPr>
              <a:t/>
            </a:r>
            <a:br>
              <a:rPr lang="en-US" sz="4000" b="0" dirty="0" smtClean="0">
                <a:solidFill>
                  <a:srgbClr val="FF0000"/>
                </a:solidFill>
                <a:cs typeface="AL-Mohanad Bold" pitchFamily="2" charset="-78"/>
              </a:rPr>
            </a:br>
            <a:endParaRPr lang="ar-SA" sz="4000" b="0" dirty="0">
              <a:solidFill>
                <a:srgbClr val="FF0000"/>
              </a:solidFill>
              <a:cs typeface="AL-Mohanad Bold" pitchFamily="2" charset="-78"/>
            </a:endParaRPr>
          </a:p>
        </p:txBody>
      </p:sp>
      <p:pic>
        <p:nvPicPr>
          <p:cNvPr id="6" name="صورة 5" descr="DU.jpg"/>
          <p:cNvPicPr>
            <a:picLocks noChangeAspect="1"/>
          </p:cNvPicPr>
          <p:nvPr/>
        </p:nvPicPr>
        <p:blipFill>
          <a:blip r:embed="rId2" cstate="print">
            <a:duotone>
              <a:schemeClr val="accent2">
                <a:shade val="45000"/>
                <a:satMod val="135000"/>
              </a:schemeClr>
              <a:prstClr val="white"/>
            </a:duotone>
          </a:blip>
          <a:stretch>
            <a:fillRect/>
          </a:stretch>
        </p:blipFill>
        <p:spPr>
          <a:xfrm>
            <a:off x="676875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عنصر نائب للمحتوى 2"/>
          <p:cNvSpPr>
            <a:spLocks noGrp="1"/>
          </p:cNvSpPr>
          <p:nvPr>
            <p:ph sz="quarter" idx="1"/>
          </p:nvPr>
        </p:nvSpPr>
        <p:spPr>
          <a:xfrm>
            <a:off x="0" y="642918"/>
            <a:ext cx="8572528" cy="5643602"/>
          </a:xfrm>
        </p:spPr>
        <p:txBody>
          <a:bodyPr/>
          <a:lstStyle/>
          <a:p>
            <a:pPr algn="ctr" eaLnBrk="1" hangingPunct="1">
              <a:lnSpc>
                <a:spcPct val="150000"/>
              </a:lnSpc>
              <a:spcBef>
                <a:spcPts val="0"/>
              </a:spcBef>
              <a:buFont typeface="Wingdings" pitchFamily="2" charset="2"/>
              <a:buNone/>
            </a:pPr>
            <a:r>
              <a:rPr lang="ar-SA" sz="4400" b="1" cap="small" dirty="0" smtClean="0">
                <a:solidFill>
                  <a:srgbClr val="C00000"/>
                </a:solidFill>
                <a:latin typeface="Traditional Arabic" pitchFamily="18" charset="-78"/>
                <a:ea typeface="+mj-ea"/>
                <a:cs typeface="Traditional Arabic" pitchFamily="18" charset="-78"/>
              </a:rPr>
              <a:t>ما هو مفهوم المعارضة ؟</a:t>
            </a:r>
            <a:endParaRPr lang="en-US" sz="4400" b="1" cap="small" dirty="0" smtClean="0">
              <a:solidFill>
                <a:srgbClr val="C00000"/>
              </a:solidFill>
              <a:latin typeface="Traditional Arabic" pitchFamily="18" charset="-78"/>
              <a:ea typeface="+mj-ea"/>
              <a:cs typeface="Traditional Arabic" pitchFamily="18" charset="-78"/>
            </a:endParaRPr>
          </a:p>
          <a:p>
            <a:pPr algn="ctr" eaLnBrk="1" hangingPunct="1">
              <a:lnSpc>
                <a:spcPct val="150000"/>
              </a:lnSpc>
              <a:spcBef>
                <a:spcPts val="0"/>
              </a:spcBef>
              <a:buFont typeface="Wingdings" pitchFamily="2" charset="2"/>
              <a:buNone/>
            </a:pPr>
            <a:r>
              <a:rPr lang="ar-SA" sz="4000" cap="small" dirty="0" smtClean="0">
                <a:latin typeface="+mj-lt"/>
                <a:ea typeface="+mj-ea"/>
                <a:cs typeface="AL-Mohanad Bold" pitchFamily="2" charset="-78"/>
              </a:rPr>
              <a:t>  </a:t>
            </a:r>
            <a:r>
              <a:rPr lang="ar-SA" sz="4400" b="1" cap="small" dirty="0" smtClean="0">
                <a:solidFill>
                  <a:srgbClr val="C00000"/>
                </a:solidFill>
                <a:latin typeface="Traditional Arabic" pitchFamily="18" charset="-78"/>
                <a:ea typeface="+mj-ea"/>
                <a:cs typeface="Traditional Arabic" pitchFamily="18" charset="-78"/>
              </a:rPr>
              <a:t>المعارضة </a:t>
            </a:r>
            <a:r>
              <a:rPr lang="ar-SA" sz="4400" b="1" cap="small" dirty="0" err="1" smtClean="0">
                <a:solidFill>
                  <a:srgbClr val="C00000"/>
                </a:solidFill>
                <a:latin typeface="Traditional Arabic" pitchFamily="18" charset="-78"/>
                <a:ea typeface="+mj-ea"/>
                <a:cs typeface="Traditional Arabic" pitchFamily="18" charset="-78"/>
              </a:rPr>
              <a:t>هى</a:t>
            </a:r>
            <a:r>
              <a:rPr lang="ar-SA" sz="4400" b="1" cap="small" dirty="0" smtClean="0">
                <a:solidFill>
                  <a:srgbClr val="C00000"/>
                </a:solidFill>
                <a:latin typeface="Traditional Arabic" pitchFamily="18" charset="-78"/>
                <a:ea typeface="+mj-ea"/>
                <a:cs typeface="Traditional Arabic" pitchFamily="18" charset="-78"/>
              </a:rPr>
              <a:t> فن </a:t>
            </a:r>
            <a:r>
              <a:rPr lang="ar-SA" sz="4400" b="1" cap="small" dirty="0" err="1" smtClean="0">
                <a:solidFill>
                  <a:srgbClr val="C00000"/>
                </a:solidFill>
                <a:latin typeface="Traditional Arabic" pitchFamily="18" charset="-78"/>
                <a:ea typeface="+mj-ea"/>
                <a:cs typeface="Traditional Arabic" pitchFamily="18" charset="-78"/>
              </a:rPr>
              <a:t>شعرى</a:t>
            </a:r>
            <a:r>
              <a:rPr lang="ar-SA" sz="4400" b="1" cap="small" dirty="0" smtClean="0">
                <a:solidFill>
                  <a:srgbClr val="C00000"/>
                </a:solidFill>
                <a:latin typeface="Traditional Arabic" pitchFamily="18" charset="-78"/>
                <a:ea typeface="+mj-ea"/>
                <a:cs typeface="Traditional Arabic" pitchFamily="18" charset="-78"/>
              </a:rPr>
              <a:t> يحاكى فيه الشاعر شاعرا آخر </a:t>
            </a:r>
            <a:r>
              <a:rPr lang="ar-SA" sz="4400" b="1" cap="small" dirty="0" err="1" smtClean="0">
                <a:solidFill>
                  <a:srgbClr val="C00000"/>
                </a:solidFill>
                <a:latin typeface="Traditional Arabic" pitchFamily="18" charset="-78"/>
                <a:ea typeface="+mj-ea"/>
                <a:cs typeface="Traditional Arabic" pitchFamily="18" charset="-78"/>
              </a:rPr>
              <a:t>فى</a:t>
            </a:r>
            <a:r>
              <a:rPr lang="ar-SA" sz="4400" b="1" cap="small" dirty="0" smtClean="0">
                <a:solidFill>
                  <a:srgbClr val="C00000"/>
                </a:solidFill>
                <a:latin typeface="Traditional Arabic" pitchFamily="18" charset="-78"/>
                <a:ea typeface="+mj-ea"/>
                <a:cs typeface="Traditional Arabic" pitchFamily="18" charset="-78"/>
              </a:rPr>
              <a:t> إحدى قصائده ويلتزم وزنه وقافيته ويتتبع معانيه. </a:t>
            </a:r>
          </a:p>
        </p:txBody>
      </p:sp>
    </p:spTree>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عنصر نائب للمحتوى 2"/>
          <p:cNvSpPr>
            <a:spLocks noGrp="1"/>
          </p:cNvSpPr>
          <p:nvPr>
            <p:ph sz="quarter" idx="1"/>
          </p:nvPr>
        </p:nvSpPr>
        <p:spPr>
          <a:xfrm>
            <a:off x="214314" y="357166"/>
            <a:ext cx="8715404" cy="5929354"/>
          </a:xfrm>
        </p:spPr>
        <p:txBody>
          <a:bodyPr/>
          <a:lstStyle/>
          <a:p>
            <a:pPr algn="ctr" eaLnBrk="1" hangingPunct="1">
              <a:lnSpc>
                <a:spcPct val="150000"/>
              </a:lnSpc>
              <a:buFont typeface="Wingdings" pitchFamily="2" charset="2"/>
              <a:buNone/>
            </a:pPr>
            <a:r>
              <a:rPr lang="ar-SA" sz="4000" b="1" cap="small" dirty="0" smtClean="0">
                <a:solidFill>
                  <a:srgbClr val="C00000"/>
                </a:solidFill>
                <a:latin typeface="Traditional Arabic" pitchFamily="18" charset="-78"/>
                <a:ea typeface="+mj-ea"/>
                <a:cs typeface="Traditional Arabic" pitchFamily="18" charset="-78"/>
              </a:rPr>
              <a:t>وقد عارض شوقي قصيدة البحتري التي مطلعها :</a:t>
            </a:r>
            <a:endParaRPr lang="en-US" sz="4000" b="1" cap="small" dirty="0" smtClean="0">
              <a:solidFill>
                <a:srgbClr val="C00000"/>
              </a:solidFill>
              <a:latin typeface="Traditional Arabic" pitchFamily="18" charset="-78"/>
              <a:ea typeface="+mj-ea"/>
              <a:cs typeface="Traditional Arabic" pitchFamily="18" charset="-78"/>
            </a:endParaRPr>
          </a:p>
          <a:p>
            <a:pPr algn="ctr" eaLnBrk="1" hangingPunct="1">
              <a:lnSpc>
                <a:spcPct val="150000"/>
              </a:lnSpc>
              <a:buFont typeface="Wingdings" pitchFamily="2" charset="2"/>
              <a:buNone/>
            </a:pPr>
            <a:r>
              <a:rPr lang="ar-SA" sz="4000" b="1" cap="small" dirty="0" smtClean="0">
                <a:solidFill>
                  <a:srgbClr val="C00000"/>
                </a:solidFill>
                <a:latin typeface="Traditional Arabic" pitchFamily="18" charset="-78"/>
                <a:ea typeface="+mj-ea"/>
                <a:cs typeface="Traditional Arabic" pitchFamily="18" charset="-78"/>
              </a:rPr>
              <a:t>  صنت نفسي عما يدنس نفسي</a:t>
            </a:r>
          </a:p>
          <a:p>
            <a:pPr algn="ctr" eaLnBrk="1" hangingPunct="1">
              <a:lnSpc>
                <a:spcPct val="150000"/>
              </a:lnSpc>
              <a:buFont typeface="Wingdings" pitchFamily="2" charset="2"/>
              <a:buNone/>
            </a:pPr>
            <a:r>
              <a:rPr lang="ar-SA" sz="4000" b="1" cap="small" dirty="0" smtClean="0">
                <a:solidFill>
                  <a:srgbClr val="C00000"/>
                </a:solidFill>
                <a:latin typeface="Traditional Arabic" pitchFamily="18" charset="-78"/>
                <a:ea typeface="+mj-ea"/>
                <a:cs typeface="Traditional Arabic" pitchFamily="18" charset="-78"/>
              </a:rPr>
              <a:t>-وشوقي في معارضته يثبت أن المتذوق للعمل الأدبي بطول صحبته لأعمال الأدباء الكبار ينتقل من التقدير إلى الاستمتاع حتى يصل إلى المحاكاة حينما تتوفر دواعي الإلهام والموهبة </a:t>
            </a:r>
            <a:r>
              <a:rPr lang="ar-SA" sz="4000" cap="small" dirty="0" smtClean="0">
                <a:solidFill>
                  <a:srgbClr val="FF0000"/>
                </a:solidFill>
                <a:latin typeface="+mj-lt"/>
                <a:ea typeface="+mj-ea"/>
                <a:cs typeface="AL-Mohanad Bold" pitchFamily="2" charset="-78"/>
              </a:rPr>
              <a:t>.</a:t>
            </a:r>
          </a:p>
        </p:txBody>
      </p:sp>
    </p:spTree>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500166" y="2357430"/>
            <a:ext cx="5715040" cy="1571628"/>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3">
            <a:schemeClr val="lt1"/>
          </a:lnRef>
          <a:fillRef idx="1">
            <a:schemeClr val="accent1"/>
          </a:fillRef>
          <a:effectRef idx="1">
            <a:schemeClr val="accent1"/>
          </a:effectRef>
          <a:fontRef idx="minor">
            <a:schemeClr val="lt1"/>
          </a:fontRef>
        </p:style>
        <p:txBody>
          <a:bodyPr anchor="ctr">
            <a:noAutofit/>
          </a:bodyPr>
          <a:lstStyle/>
          <a:p>
            <a:pPr algn="ctr" eaLnBrk="1" hangingPunct="1">
              <a:defRPr/>
            </a:pPr>
            <a:r>
              <a:rPr lang="ar-SA" sz="4400" b="1" dirty="0" smtClean="0"/>
              <a:t/>
            </a:r>
            <a:br>
              <a:rPr lang="ar-SA" sz="4400" b="1" dirty="0" smtClean="0"/>
            </a:br>
            <a:r>
              <a:rPr lang="ar-SA" sz="4400" b="1" dirty="0" smtClean="0">
                <a:solidFill>
                  <a:schemeClr val="bg1"/>
                </a:solidFill>
                <a:latin typeface="Traditional Arabic" pitchFamily="18" charset="-78"/>
                <a:cs typeface="Traditional Arabic" pitchFamily="18" charset="-78"/>
              </a:rPr>
              <a:t>سينية البُحتري</a:t>
            </a:r>
            <a:br>
              <a:rPr lang="ar-SA" sz="4400" b="1" dirty="0" smtClean="0">
                <a:solidFill>
                  <a:schemeClr val="bg1"/>
                </a:solidFill>
                <a:latin typeface="Traditional Arabic" pitchFamily="18" charset="-78"/>
                <a:cs typeface="Traditional Arabic" pitchFamily="18" charset="-78"/>
              </a:rPr>
            </a:br>
            <a:r>
              <a:rPr lang="ar-SA" sz="4400" b="1" dirty="0" smtClean="0">
                <a:solidFill>
                  <a:schemeClr val="bg1"/>
                </a:solidFill>
                <a:latin typeface="Traditional Arabic" pitchFamily="18" charset="-78"/>
                <a:cs typeface="Traditional Arabic" pitchFamily="18" charset="-78"/>
              </a:rPr>
              <a:t> في وصف إيوان كسرى </a:t>
            </a:r>
            <a:r>
              <a:rPr lang="en-US" sz="4400" dirty="0" smtClean="0">
                <a:cs typeface="AL-Mohanad Bold" pitchFamily="2" charset="-78"/>
              </a:rPr>
              <a:t/>
            </a:r>
            <a:br>
              <a:rPr lang="en-US" sz="4400" dirty="0" smtClean="0">
                <a:cs typeface="AL-Mohanad Bold" pitchFamily="2" charset="-78"/>
              </a:rPr>
            </a:br>
            <a:endParaRPr lang="ar-SA" sz="4400" dirty="0">
              <a:cs typeface="AL-Mohanad Bold" pitchFamily="2" charset="-78"/>
            </a:endParaRPr>
          </a:p>
        </p:txBody>
      </p:sp>
    </p:spTree>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عنصر نائب للمحتوى 2"/>
          <p:cNvSpPr>
            <a:spLocks noGrp="1"/>
          </p:cNvSpPr>
          <p:nvPr>
            <p:ph sz="quarter" idx="1"/>
          </p:nvPr>
        </p:nvSpPr>
        <p:spPr>
          <a:xfrm>
            <a:off x="0" y="785794"/>
            <a:ext cx="8786842" cy="5643602"/>
          </a:xfrm>
        </p:spPr>
        <p:txBody>
          <a:bodyPr/>
          <a:lstStyle/>
          <a:p>
            <a:pPr eaLnBrk="1" hangingPunct="1">
              <a:lnSpc>
                <a:spcPct val="150000"/>
              </a:lnSpc>
              <a:buFont typeface="Wingdings" pitchFamily="2" charset="2"/>
              <a:buNone/>
            </a:pPr>
            <a:r>
              <a:rPr lang="en-US" b="1" dirty="0" smtClean="0">
                <a:cs typeface="Times New Roman" pitchFamily="18" charset="0"/>
              </a:rPr>
              <a:t> </a:t>
            </a:r>
            <a:r>
              <a:rPr lang="ar-SA" sz="3600" b="1" dirty="0" smtClean="0">
                <a:solidFill>
                  <a:schemeClr val="accent1">
                    <a:lumMod val="75000"/>
                  </a:schemeClr>
                </a:solidFill>
                <a:latin typeface="Traditional Arabic" pitchFamily="18" charset="-78"/>
                <a:cs typeface="Traditional Arabic" pitchFamily="18" charset="-78"/>
              </a:rPr>
              <a:t>صُنْتُ نَفسي عَمَّا يُدَنِسُ نَفْسي 	 وتَرَفَّعْتُ عن جَدا كل جِبْسِ</a:t>
            </a:r>
            <a:r>
              <a:rPr lang="en-US" sz="3600" b="1" dirty="0" smtClean="0">
                <a:solidFill>
                  <a:schemeClr val="accent1">
                    <a:lumMod val="75000"/>
                  </a:schemeClr>
                </a:solidFill>
                <a:latin typeface="Traditional Arabic" pitchFamily="18" charset="-78"/>
                <a:cs typeface="Traditional Arabic" pitchFamily="18" charset="-78"/>
              </a:rPr>
              <a:t> </a:t>
            </a:r>
            <a:br>
              <a:rPr lang="en-US" sz="3600" b="1" dirty="0" smtClean="0">
                <a:solidFill>
                  <a:schemeClr val="accent1">
                    <a:lumMod val="75000"/>
                  </a:schemeClr>
                </a:solidFill>
                <a:latin typeface="Traditional Arabic" pitchFamily="18" charset="-78"/>
                <a:cs typeface="Traditional Arabic" pitchFamily="18" charset="-78"/>
              </a:rPr>
            </a:br>
            <a:r>
              <a:rPr lang="ar-SA" sz="3600" b="1" dirty="0" smtClean="0">
                <a:solidFill>
                  <a:schemeClr val="accent1">
                    <a:lumMod val="75000"/>
                  </a:schemeClr>
                </a:solidFill>
                <a:latin typeface="Traditional Arabic" pitchFamily="18" charset="-78"/>
                <a:cs typeface="Traditional Arabic" pitchFamily="18" charset="-78"/>
              </a:rPr>
              <a:t>وتماسَكتُ حينَ زَعزَعني </a:t>
            </a:r>
            <a:r>
              <a:rPr lang="ar-SA" sz="3600" b="1" dirty="0" err="1" smtClean="0">
                <a:solidFill>
                  <a:schemeClr val="accent1">
                    <a:lumMod val="75000"/>
                  </a:schemeClr>
                </a:solidFill>
                <a:latin typeface="Traditional Arabic" pitchFamily="18" charset="-78"/>
                <a:cs typeface="Traditional Arabic" pitchFamily="18" charset="-78"/>
              </a:rPr>
              <a:t>الدَّهـ</a:t>
            </a:r>
            <a:r>
              <a:rPr lang="ar-SA" sz="3600" b="1" dirty="0" smtClean="0">
                <a:solidFill>
                  <a:schemeClr val="accent1">
                    <a:lumMod val="75000"/>
                  </a:schemeClr>
                </a:solidFill>
                <a:latin typeface="Traditional Arabic" pitchFamily="18" charset="-78"/>
                <a:cs typeface="Traditional Arabic" pitchFamily="18" charset="-78"/>
              </a:rPr>
              <a:t>	ـرُ التماساً منه </a:t>
            </a:r>
            <a:r>
              <a:rPr lang="ar-SA" sz="3600" b="1" dirty="0" err="1" smtClean="0">
                <a:solidFill>
                  <a:schemeClr val="accent1">
                    <a:lumMod val="75000"/>
                  </a:schemeClr>
                </a:solidFill>
                <a:latin typeface="Traditional Arabic" pitchFamily="18" charset="-78"/>
                <a:cs typeface="Traditional Arabic" pitchFamily="18" charset="-78"/>
              </a:rPr>
              <a:t>لتَعْسِي</a:t>
            </a:r>
            <a:r>
              <a:rPr lang="ar-SA" sz="3600" b="1" dirty="0" smtClean="0">
                <a:solidFill>
                  <a:schemeClr val="accent1">
                    <a:lumMod val="75000"/>
                  </a:schemeClr>
                </a:solidFill>
                <a:latin typeface="Traditional Arabic" pitchFamily="18" charset="-78"/>
                <a:cs typeface="Traditional Arabic" pitchFamily="18" charset="-78"/>
              </a:rPr>
              <a:t> ونَكْسي</a:t>
            </a:r>
            <a:r>
              <a:rPr lang="en-US" sz="3600" b="1" dirty="0" smtClean="0">
                <a:solidFill>
                  <a:schemeClr val="accent1">
                    <a:lumMod val="75000"/>
                  </a:schemeClr>
                </a:solidFill>
                <a:latin typeface="Traditional Arabic" pitchFamily="18" charset="-78"/>
                <a:cs typeface="Traditional Arabic" pitchFamily="18" charset="-78"/>
              </a:rPr>
              <a:t> </a:t>
            </a:r>
            <a:br>
              <a:rPr lang="en-US" sz="3600" b="1" dirty="0" smtClean="0">
                <a:solidFill>
                  <a:schemeClr val="accent1">
                    <a:lumMod val="75000"/>
                  </a:schemeClr>
                </a:solidFill>
                <a:latin typeface="Traditional Arabic" pitchFamily="18" charset="-78"/>
                <a:cs typeface="Traditional Arabic" pitchFamily="18" charset="-78"/>
              </a:rPr>
            </a:br>
            <a:r>
              <a:rPr lang="ar-SA" sz="3600" b="1" dirty="0" smtClean="0">
                <a:solidFill>
                  <a:schemeClr val="accent1">
                    <a:lumMod val="75000"/>
                  </a:schemeClr>
                </a:solidFill>
                <a:latin typeface="Traditional Arabic" pitchFamily="18" charset="-78"/>
                <a:cs typeface="Traditional Arabic" pitchFamily="18" charset="-78"/>
              </a:rPr>
              <a:t>حَضَرَتْ رَحْـلِيَ الهُمــومُ فــوجَّـ      ـهتُ إلى أبيضِ المدائنِ عَنْسي</a:t>
            </a:r>
            <a:r>
              <a:rPr lang="en-US" sz="3600" b="1" dirty="0" smtClean="0">
                <a:solidFill>
                  <a:schemeClr val="accent1">
                    <a:lumMod val="75000"/>
                  </a:schemeClr>
                </a:solidFill>
                <a:latin typeface="Traditional Arabic" pitchFamily="18" charset="-78"/>
                <a:cs typeface="Traditional Arabic" pitchFamily="18" charset="-78"/>
              </a:rPr>
              <a:t> </a:t>
            </a:r>
          </a:p>
          <a:p>
            <a:pPr eaLnBrk="1" hangingPunct="1">
              <a:lnSpc>
                <a:spcPct val="150000"/>
              </a:lnSpc>
              <a:buFont typeface="Wingdings" pitchFamily="2" charset="2"/>
              <a:buNone/>
            </a:pPr>
            <a:r>
              <a:rPr lang="en-US" sz="3600" b="1" dirty="0" smtClean="0">
                <a:solidFill>
                  <a:schemeClr val="accent1">
                    <a:lumMod val="75000"/>
                  </a:schemeClr>
                </a:solidFill>
                <a:latin typeface="Traditional Arabic" pitchFamily="18" charset="-78"/>
                <a:cs typeface="Traditional Arabic" pitchFamily="18" charset="-78"/>
              </a:rPr>
              <a:t>  </a:t>
            </a:r>
            <a:r>
              <a:rPr lang="ar-SA" sz="3600" b="1" dirty="0" smtClean="0">
                <a:solidFill>
                  <a:schemeClr val="accent1">
                    <a:lumMod val="75000"/>
                  </a:schemeClr>
                </a:solidFill>
                <a:latin typeface="Traditional Arabic" pitchFamily="18" charset="-78"/>
                <a:cs typeface="Traditional Arabic" pitchFamily="18" charset="-78"/>
              </a:rPr>
              <a:t>ذَكَّرتْنيِهُمُ الخُطوبُ التّوالي 	</a:t>
            </a:r>
            <a:r>
              <a:rPr lang="en-US" sz="3600" b="1" dirty="0" smtClean="0">
                <a:solidFill>
                  <a:schemeClr val="accent1">
                    <a:lumMod val="75000"/>
                  </a:schemeClr>
                </a:solidFill>
                <a:latin typeface="Traditional Arabic" pitchFamily="18" charset="-78"/>
                <a:cs typeface="Traditional Arabic" pitchFamily="18" charset="-78"/>
              </a:rPr>
              <a:t>       </a:t>
            </a:r>
            <a:r>
              <a:rPr lang="ar-SA" sz="3600" b="1" dirty="0" smtClean="0">
                <a:solidFill>
                  <a:schemeClr val="accent1">
                    <a:lumMod val="75000"/>
                  </a:schemeClr>
                </a:solidFill>
                <a:latin typeface="Traditional Arabic" pitchFamily="18" charset="-78"/>
                <a:cs typeface="Traditional Arabic" pitchFamily="18" charset="-78"/>
              </a:rPr>
              <a:t> ولقد تُذْكِرُ الخطوبُ وتُنْسي</a:t>
            </a:r>
            <a:r>
              <a:rPr lang="en-US" sz="3600" b="1" dirty="0" smtClean="0">
                <a:solidFill>
                  <a:schemeClr val="accent1">
                    <a:lumMod val="75000"/>
                  </a:schemeClr>
                </a:solidFill>
                <a:latin typeface="Traditional Arabic" pitchFamily="18" charset="-78"/>
                <a:cs typeface="Traditional Arabic" pitchFamily="18" charset="-78"/>
              </a:rPr>
              <a:t> </a:t>
            </a:r>
            <a:br>
              <a:rPr lang="en-US" sz="3600" b="1" dirty="0" smtClean="0">
                <a:solidFill>
                  <a:schemeClr val="accent1">
                    <a:lumMod val="75000"/>
                  </a:schemeClr>
                </a:solidFill>
                <a:latin typeface="Traditional Arabic" pitchFamily="18" charset="-78"/>
                <a:cs typeface="Traditional Arabic" pitchFamily="18" charset="-78"/>
              </a:rPr>
            </a:br>
            <a:r>
              <a:rPr lang="ar-SA" sz="3600" b="1" dirty="0" smtClean="0">
                <a:solidFill>
                  <a:schemeClr val="accent1">
                    <a:lumMod val="75000"/>
                  </a:schemeClr>
                </a:solidFill>
                <a:latin typeface="Traditional Arabic" pitchFamily="18" charset="-78"/>
                <a:cs typeface="Traditional Arabic" pitchFamily="18" charset="-78"/>
              </a:rPr>
              <a:t>لــو تـراهُ عَــلِـمْتَ أنّ اللّــيالي 		جَـــعـَلَتْ فيهِ مأتماً بعدَ عُـــرْسِ</a:t>
            </a:r>
            <a:r>
              <a:rPr lang="en-US" sz="3600" b="1" dirty="0" smtClean="0">
                <a:solidFill>
                  <a:schemeClr val="accent1">
                    <a:lumMod val="75000"/>
                  </a:schemeClr>
                </a:solidFill>
                <a:latin typeface="Traditional Arabic" pitchFamily="18" charset="-78"/>
                <a:cs typeface="Traditional Arabic" pitchFamily="18" charset="-78"/>
              </a:rPr>
              <a:t> </a:t>
            </a:r>
            <a:endParaRPr lang="ar-SA" sz="3600" b="1" dirty="0" smtClean="0">
              <a:solidFill>
                <a:schemeClr val="accent1">
                  <a:lumMod val="75000"/>
                </a:schemeClr>
              </a:solidFill>
              <a:latin typeface="Traditional Arabic" pitchFamily="18" charset="-78"/>
              <a:cs typeface="Traditional Arabic" pitchFamily="18" charset="-78"/>
            </a:endParaRPr>
          </a:p>
        </p:txBody>
      </p:sp>
    </p:spTree>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عنصر نائب للمحتوى 2"/>
          <p:cNvSpPr>
            <a:spLocks noGrp="1"/>
          </p:cNvSpPr>
          <p:nvPr>
            <p:ph sz="quarter" idx="1"/>
          </p:nvPr>
        </p:nvSpPr>
        <p:spPr>
          <a:xfrm>
            <a:off x="142876" y="549275"/>
            <a:ext cx="8858280" cy="3879857"/>
          </a:xfrm>
        </p:spPr>
        <p:txBody>
          <a:bodyPr/>
          <a:lstStyle/>
          <a:p>
            <a:pPr eaLnBrk="1" hangingPunct="1">
              <a:lnSpc>
                <a:spcPct val="150000"/>
              </a:lnSpc>
              <a:spcBef>
                <a:spcPts val="0"/>
              </a:spcBef>
              <a:buFont typeface="Wingdings" pitchFamily="2" charset="2"/>
              <a:buNone/>
            </a:pPr>
            <a:r>
              <a:rPr lang="ar-SA" sz="3200" dirty="0" smtClean="0">
                <a:solidFill>
                  <a:schemeClr val="accent1">
                    <a:lumMod val="75000"/>
                  </a:schemeClr>
                </a:solidFill>
                <a:cs typeface="AL-Mohanad Bold" pitchFamily="2" charset="-78"/>
              </a:rPr>
              <a:t>      </a:t>
            </a:r>
            <a:r>
              <a:rPr lang="ar-SA" sz="4000" b="1" dirty="0" smtClean="0">
                <a:solidFill>
                  <a:schemeClr val="accent1">
                    <a:lumMod val="75000"/>
                  </a:schemeClr>
                </a:solidFill>
                <a:latin typeface="Traditional Arabic" pitchFamily="18" charset="-78"/>
                <a:cs typeface="Traditional Arabic" pitchFamily="18" charset="-78"/>
              </a:rPr>
              <a:t>والمنايا </a:t>
            </a:r>
            <a:r>
              <a:rPr lang="ar-SA" sz="4000" b="1" dirty="0" err="1" smtClean="0">
                <a:solidFill>
                  <a:schemeClr val="accent1">
                    <a:lumMod val="75000"/>
                  </a:schemeClr>
                </a:solidFill>
                <a:latin typeface="Traditional Arabic" pitchFamily="18" charset="-78"/>
                <a:cs typeface="Traditional Arabic" pitchFamily="18" charset="-78"/>
              </a:rPr>
              <a:t>مــواثِلٌ</a:t>
            </a:r>
            <a:r>
              <a:rPr lang="ar-SA" sz="4000" b="1" dirty="0" smtClean="0">
                <a:solidFill>
                  <a:schemeClr val="accent1">
                    <a:lumMod val="75000"/>
                  </a:schemeClr>
                </a:solidFill>
                <a:latin typeface="Traditional Arabic" pitchFamily="18" charset="-78"/>
                <a:cs typeface="Traditional Arabic" pitchFamily="18" charset="-78"/>
              </a:rPr>
              <a:t> </a:t>
            </a:r>
            <a:r>
              <a:rPr lang="ar-SA" sz="4000" b="1" dirty="0" err="1" smtClean="0">
                <a:solidFill>
                  <a:schemeClr val="accent1">
                    <a:lumMod val="75000"/>
                  </a:schemeClr>
                </a:solidFill>
                <a:latin typeface="Traditional Arabic" pitchFamily="18" charset="-78"/>
                <a:cs typeface="Traditional Arabic" pitchFamily="18" charset="-78"/>
              </a:rPr>
              <a:t>وأنوشِرْ</a:t>
            </a:r>
            <a:r>
              <a:rPr lang="ar-SA" sz="4000" b="1" dirty="0" smtClean="0">
                <a:solidFill>
                  <a:schemeClr val="accent1">
                    <a:lumMod val="75000"/>
                  </a:schemeClr>
                </a:solidFill>
                <a:latin typeface="Traditional Arabic" pitchFamily="18" charset="-78"/>
                <a:cs typeface="Traditional Arabic" pitchFamily="18" charset="-78"/>
              </a:rPr>
              <a:t> وانَ     يُزجي الصّفوفَ تحت </a:t>
            </a:r>
            <a:r>
              <a:rPr lang="ar-SA" sz="4000" b="1" dirty="0" err="1" smtClean="0">
                <a:solidFill>
                  <a:schemeClr val="accent1">
                    <a:lumMod val="75000"/>
                  </a:schemeClr>
                </a:solidFill>
                <a:latin typeface="Traditional Arabic" pitchFamily="18" charset="-78"/>
                <a:cs typeface="Traditional Arabic" pitchFamily="18" charset="-78"/>
              </a:rPr>
              <a:t>الدِّرَفْسِ</a:t>
            </a:r>
            <a:r>
              <a:rPr lang="en-US" sz="4000" b="1" dirty="0" smtClean="0">
                <a:solidFill>
                  <a:schemeClr val="accent1">
                    <a:lumMod val="75000"/>
                  </a:schemeClr>
                </a:solidFill>
                <a:latin typeface="Traditional Arabic" pitchFamily="18" charset="-78"/>
                <a:cs typeface="Traditional Arabic" pitchFamily="18" charset="-78"/>
              </a:rPr>
              <a:t/>
            </a:r>
            <a:br>
              <a:rPr lang="en-US" sz="4000" b="1" dirty="0" smtClean="0">
                <a:solidFill>
                  <a:schemeClr val="accent1">
                    <a:lumMod val="75000"/>
                  </a:schemeClr>
                </a:solidFill>
                <a:latin typeface="Traditional Arabic" pitchFamily="18" charset="-78"/>
                <a:cs typeface="Traditional Arabic" pitchFamily="18" charset="-78"/>
              </a:rPr>
            </a:br>
            <a:r>
              <a:rPr lang="ar-SA" sz="4000" b="1" dirty="0" smtClean="0">
                <a:solidFill>
                  <a:schemeClr val="accent1">
                    <a:lumMod val="75000"/>
                  </a:schemeClr>
                </a:solidFill>
                <a:latin typeface="Traditional Arabic" pitchFamily="18" charset="-78"/>
                <a:cs typeface="Traditional Arabic" pitchFamily="18" charset="-78"/>
              </a:rPr>
              <a:t> وعراكُ الرِّجالِ بينَ يَدَيْهِ فـي</a:t>
            </a:r>
            <a:r>
              <a:rPr lang="en-US" sz="4000" b="1" dirty="0" smtClean="0">
                <a:solidFill>
                  <a:schemeClr val="accent1">
                    <a:lumMod val="75000"/>
                  </a:schemeClr>
                </a:solidFill>
                <a:latin typeface="Traditional Arabic" pitchFamily="18" charset="-78"/>
                <a:cs typeface="Traditional Arabic" pitchFamily="18" charset="-78"/>
              </a:rPr>
              <a:t>    </a:t>
            </a:r>
            <a:r>
              <a:rPr lang="ar-SA" sz="4000" b="1" dirty="0" smtClean="0">
                <a:solidFill>
                  <a:schemeClr val="accent1">
                    <a:lumMod val="75000"/>
                  </a:schemeClr>
                </a:solidFill>
                <a:latin typeface="Traditional Arabic" pitchFamily="18" charset="-78"/>
                <a:cs typeface="Traditional Arabic" pitchFamily="18" charset="-78"/>
              </a:rPr>
              <a:t> خُفوتٍ مِنْهُم وإغماضِ جَرسِ</a:t>
            </a:r>
            <a:r>
              <a:rPr lang="en-US" sz="4000" b="1" dirty="0" smtClean="0">
                <a:solidFill>
                  <a:schemeClr val="accent1">
                    <a:lumMod val="75000"/>
                  </a:schemeClr>
                </a:solidFill>
                <a:latin typeface="Traditional Arabic" pitchFamily="18" charset="-78"/>
                <a:cs typeface="Traditional Arabic" pitchFamily="18" charset="-78"/>
              </a:rPr>
              <a:t/>
            </a:r>
            <a:br>
              <a:rPr lang="en-US" sz="4000" b="1" dirty="0" smtClean="0">
                <a:solidFill>
                  <a:schemeClr val="accent1">
                    <a:lumMod val="75000"/>
                  </a:schemeClr>
                </a:solidFill>
                <a:latin typeface="Traditional Arabic" pitchFamily="18" charset="-78"/>
                <a:cs typeface="Traditional Arabic" pitchFamily="18" charset="-78"/>
              </a:rPr>
            </a:br>
            <a:r>
              <a:rPr lang="ar-SA" sz="4000" b="1" dirty="0" smtClean="0">
                <a:solidFill>
                  <a:schemeClr val="accent1">
                    <a:lumMod val="75000"/>
                  </a:schemeClr>
                </a:solidFill>
                <a:latin typeface="Traditional Arabic" pitchFamily="18" charset="-78"/>
                <a:cs typeface="Traditional Arabic" pitchFamily="18" charset="-78"/>
              </a:rPr>
              <a:t>تَصِفُ العينُ أَنَّهم جِدُّ أحياءِ </a:t>
            </a:r>
            <a:r>
              <a:rPr lang="en-US" sz="4000" b="1" dirty="0" smtClean="0">
                <a:solidFill>
                  <a:schemeClr val="accent1">
                    <a:lumMod val="75000"/>
                  </a:schemeClr>
                </a:solidFill>
                <a:latin typeface="Traditional Arabic" pitchFamily="18" charset="-78"/>
                <a:cs typeface="Traditional Arabic" pitchFamily="18" charset="-78"/>
              </a:rPr>
              <a:t>    </a:t>
            </a:r>
            <a:r>
              <a:rPr lang="ar-SA" sz="4000" b="1" dirty="0" smtClean="0">
                <a:solidFill>
                  <a:schemeClr val="accent1">
                    <a:lumMod val="75000"/>
                  </a:schemeClr>
                </a:solidFill>
                <a:latin typeface="Traditional Arabic" pitchFamily="18" charset="-78"/>
                <a:cs typeface="Traditional Arabic" pitchFamily="18" charset="-78"/>
              </a:rPr>
              <a:t>	لَهُم بَيْنَهُمُ إشارةُ خُرْسِ</a:t>
            </a:r>
            <a:r>
              <a:rPr lang="en-US" sz="4000" b="1" dirty="0" smtClean="0">
                <a:solidFill>
                  <a:schemeClr val="accent1">
                    <a:lumMod val="75000"/>
                  </a:schemeClr>
                </a:solidFill>
                <a:latin typeface="Traditional Arabic" pitchFamily="18" charset="-78"/>
                <a:cs typeface="Traditional Arabic" pitchFamily="18" charset="-78"/>
              </a:rPr>
              <a:t/>
            </a:r>
            <a:br>
              <a:rPr lang="en-US" sz="4000" b="1" dirty="0" smtClean="0">
                <a:solidFill>
                  <a:schemeClr val="accent1">
                    <a:lumMod val="75000"/>
                  </a:schemeClr>
                </a:solidFill>
                <a:latin typeface="Traditional Arabic" pitchFamily="18" charset="-78"/>
                <a:cs typeface="Traditional Arabic" pitchFamily="18" charset="-78"/>
              </a:rPr>
            </a:br>
            <a:r>
              <a:rPr lang="ar-SA" sz="4000" b="1" dirty="0" err="1" smtClean="0">
                <a:solidFill>
                  <a:schemeClr val="accent1">
                    <a:lumMod val="75000"/>
                  </a:schemeClr>
                </a:solidFill>
                <a:latin typeface="Traditional Arabic" pitchFamily="18" charset="-78"/>
                <a:cs typeface="Traditional Arabic" pitchFamily="18" charset="-78"/>
              </a:rPr>
              <a:t>يَغْتلي</a:t>
            </a:r>
            <a:r>
              <a:rPr lang="ar-SA" sz="4000" b="1" dirty="0" smtClean="0">
                <a:solidFill>
                  <a:schemeClr val="accent1">
                    <a:lumMod val="75000"/>
                  </a:schemeClr>
                </a:solidFill>
                <a:latin typeface="Traditional Arabic" pitchFamily="18" charset="-78"/>
                <a:cs typeface="Traditional Arabic" pitchFamily="18" charset="-78"/>
              </a:rPr>
              <a:t> فيهمُ ارتيابيَ حتّى 		     </a:t>
            </a:r>
            <a:r>
              <a:rPr lang="ar-SA" sz="4000" b="1" dirty="0" err="1" smtClean="0">
                <a:solidFill>
                  <a:schemeClr val="accent1">
                    <a:lumMod val="75000"/>
                  </a:schemeClr>
                </a:solidFill>
                <a:latin typeface="Traditional Arabic" pitchFamily="18" charset="-78"/>
                <a:cs typeface="Traditional Arabic" pitchFamily="18" charset="-78"/>
              </a:rPr>
              <a:t>تَتَقَرَّاهُمُ</a:t>
            </a:r>
            <a:r>
              <a:rPr lang="ar-SA" sz="4000" b="1" dirty="0" smtClean="0">
                <a:solidFill>
                  <a:schemeClr val="accent1">
                    <a:lumMod val="75000"/>
                  </a:schemeClr>
                </a:solidFill>
                <a:latin typeface="Traditional Arabic" pitchFamily="18" charset="-78"/>
                <a:cs typeface="Traditional Arabic" pitchFamily="18" charset="-78"/>
              </a:rPr>
              <a:t> يَدايَ بِلَمْسِ</a:t>
            </a:r>
            <a:endParaRPr lang="en-US" sz="4000" b="1" dirty="0" smtClean="0">
              <a:solidFill>
                <a:schemeClr val="accent1">
                  <a:lumMod val="75000"/>
                </a:schemeClr>
              </a:solidFill>
              <a:latin typeface="Traditional Arabic" pitchFamily="18" charset="-78"/>
              <a:cs typeface="Traditional Arabic" pitchFamily="18" charset="-78"/>
            </a:endParaRPr>
          </a:p>
          <a:p>
            <a:pPr eaLnBrk="1" hangingPunct="1">
              <a:lnSpc>
                <a:spcPct val="200000"/>
              </a:lnSpc>
              <a:spcBef>
                <a:spcPts val="0"/>
              </a:spcBef>
            </a:pPr>
            <a:endParaRPr lang="ar-SA" dirty="0" smtClean="0"/>
          </a:p>
        </p:txBody>
      </p:sp>
    </p:spTree>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عنصر نائب للمحتوى 2"/>
          <p:cNvSpPr>
            <a:spLocks noGrp="1"/>
          </p:cNvSpPr>
          <p:nvPr>
            <p:ph sz="quarter" idx="1"/>
          </p:nvPr>
        </p:nvSpPr>
        <p:spPr>
          <a:xfrm>
            <a:off x="428596" y="1428736"/>
            <a:ext cx="8286808" cy="5357850"/>
          </a:xfrm>
        </p:spPr>
        <p:txBody>
          <a:bodyPr/>
          <a:lstStyle/>
          <a:p>
            <a:pPr algn="just" eaLnBrk="1" hangingPunct="1">
              <a:lnSpc>
                <a:spcPct val="150000"/>
              </a:lnSpc>
              <a:buNone/>
            </a:pPr>
            <a:r>
              <a:rPr lang="ar-SA" sz="3200" dirty="0" smtClean="0">
                <a:cs typeface="AL-Mohanad Bold" pitchFamily="2" charset="-78"/>
              </a:rPr>
              <a:t> هو أبو عبادة ، الوليد بن عبيد ، لقب بالبحتري نسبة إلى أحد أجداده " </a:t>
            </a:r>
            <a:r>
              <a:rPr lang="ar-SA" sz="3200" dirty="0" err="1" smtClean="0">
                <a:cs typeface="AL-Mohanad Bold" pitchFamily="2" charset="-78"/>
              </a:rPr>
              <a:t>بحتر</a:t>
            </a:r>
            <a:r>
              <a:rPr lang="ar-SA" sz="3200" dirty="0" smtClean="0">
                <a:cs typeface="AL-Mohanad Bold" pitchFamily="2" charset="-78"/>
              </a:rPr>
              <a:t> " ، ولد </a:t>
            </a:r>
            <a:r>
              <a:rPr lang="ar-SA" sz="3200" dirty="0" err="1" smtClean="0">
                <a:cs typeface="AL-Mohanad Bold" pitchFamily="2" charset="-78"/>
              </a:rPr>
              <a:t>بمنبج</a:t>
            </a:r>
            <a:r>
              <a:rPr lang="ar-SA" sz="3200" dirty="0" smtClean="0">
                <a:cs typeface="AL-Mohanad Bold" pitchFamily="2" charset="-78"/>
              </a:rPr>
              <a:t> قرب حلب عام 204هـ ، اتصل بأبي تمام فتأثر به وأكتسب منه فصاحة اللسان وجمال الأسلوب ، ذهب إلى بغداد واتصل بالخلفاء والوزراء ومدحهم وخاصة الخليفة المتوكل ووزيره الفتح بن خاقان ، وتوفي عام 284هـ ،  برع البحتري في الوصف والغزل</a:t>
            </a:r>
            <a:r>
              <a:rPr lang="en-US" sz="3200" dirty="0" smtClean="0">
                <a:cs typeface="AL-Mohanad Bold" pitchFamily="2" charset="-78"/>
              </a:rPr>
              <a:t> .. </a:t>
            </a:r>
            <a:r>
              <a:rPr lang="en-US" sz="2800" b="1" dirty="0" smtClean="0">
                <a:cs typeface="Times New Roman" pitchFamily="18" charset="0"/>
              </a:rPr>
              <a:t/>
            </a:r>
            <a:br>
              <a:rPr lang="en-US" sz="2800" b="1" dirty="0" smtClean="0">
                <a:cs typeface="Times New Roman" pitchFamily="18" charset="0"/>
              </a:rPr>
            </a:br>
            <a:endParaRPr lang="ar-SA" sz="2800" dirty="0" smtClean="0"/>
          </a:p>
        </p:txBody>
      </p:sp>
      <p:sp>
        <p:nvSpPr>
          <p:cNvPr id="5" name="مستطيل 4"/>
          <p:cNvSpPr/>
          <p:nvPr/>
        </p:nvSpPr>
        <p:spPr>
          <a:xfrm>
            <a:off x="5214942" y="500042"/>
            <a:ext cx="2988319" cy="646331"/>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3">
            <a:schemeClr val="lt1"/>
          </a:lnRef>
          <a:fillRef idx="1">
            <a:schemeClr val="accent1"/>
          </a:fillRef>
          <a:effectRef idx="1">
            <a:schemeClr val="accent1"/>
          </a:effectRef>
          <a:fontRef idx="minor">
            <a:schemeClr val="lt1"/>
          </a:fontRef>
        </p:style>
        <p:txBody>
          <a:bodyPr wrap="none">
            <a:spAutoFit/>
          </a:bodyPr>
          <a:lstStyle/>
          <a:p>
            <a:pPr algn="ctr"/>
            <a:r>
              <a:rPr lang="ar-SA" sz="3600" dirty="0" smtClean="0">
                <a:solidFill>
                  <a:schemeClr val="bg1"/>
                </a:solidFill>
                <a:cs typeface="AL-Mohanad Bold" pitchFamily="2" charset="-78"/>
              </a:rPr>
              <a:t>التعريف بالشاعر</a:t>
            </a:r>
            <a:r>
              <a:rPr lang="en-US" sz="3600" dirty="0" smtClean="0">
                <a:solidFill>
                  <a:schemeClr val="bg1"/>
                </a:solidFill>
                <a:cs typeface="AL-Mohanad Bold" pitchFamily="2" charset="-78"/>
              </a:rPr>
              <a:t> : </a:t>
            </a:r>
            <a:endParaRPr lang="ar-SA" sz="3600" dirty="0">
              <a:solidFill>
                <a:schemeClr val="bg1"/>
              </a:solidFill>
            </a:endParaRPr>
          </a:p>
        </p:txBody>
      </p:sp>
    </p:spTree>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عنصر نائب للمحتوى 2"/>
          <p:cNvSpPr>
            <a:spLocks noGrp="1"/>
          </p:cNvSpPr>
          <p:nvPr>
            <p:ph sz="quarter" idx="1"/>
          </p:nvPr>
        </p:nvSpPr>
        <p:spPr>
          <a:xfrm>
            <a:off x="428596" y="1643050"/>
            <a:ext cx="8001056" cy="4143404"/>
          </a:xfrm>
          <a:ln w="38100"/>
        </p:spPr>
        <p:style>
          <a:lnRef idx="2">
            <a:schemeClr val="accent1"/>
          </a:lnRef>
          <a:fillRef idx="1">
            <a:schemeClr val="lt1"/>
          </a:fillRef>
          <a:effectRef idx="0">
            <a:schemeClr val="accent1"/>
          </a:effectRef>
          <a:fontRef idx="minor">
            <a:schemeClr val="dk1"/>
          </a:fontRef>
        </p:style>
        <p:txBody>
          <a:bodyPr/>
          <a:lstStyle/>
          <a:p>
            <a:pPr algn="just" eaLnBrk="1" hangingPunct="1">
              <a:lnSpc>
                <a:spcPct val="150000"/>
              </a:lnSpc>
            </a:pPr>
            <a:r>
              <a:rPr lang="ar-SA" sz="3600" b="1" dirty="0" smtClean="0">
                <a:latin typeface="Traditional Arabic" pitchFamily="18" charset="-78"/>
                <a:cs typeface="Traditional Arabic" pitchFamily="18" charset="-78"/>
              </a:rPr>
              <a:t>زار البحتري إيوان كسرى ، وهو قصر الأكاسرة بالمدائن جنوب بغداد إثر مقتل الخليفة المتوكل ، فأعجب به أشد الإعجاب ، واستلهم من بنائه الضخم ، ومن الرسوم الرائعة على جدرانه سينيته هذه والتي اشتكى فيها من ضيقه وهمومه وتصبر بآثار كسرى والفرس</a:t>
            </a:r>
            <a:endParaRPr lang="en-US" sz="3600" b="1" dirty="0" smtClean="0">
              <a:latin typeface="Traditional Arabic" pitchFamily="18" charset="-78"/>
              <a:cs typeface="Traditional Arabic" pitchFamily="18" charset="-78"/>
            </a:endParaRPr>
          </a:p>
          <a:p>
            <a:pPr eaLnBrk="1" hangingPunct="1"/>
            <a:endParaRPr lang="ar-SA" sz="3200" dirty="0" smtClean="0"/>
          </a:p>
        </p:txBody>
      </p:sp>
      <p:sp>
        <p:nvSpPr>
          <p:cNvPr id="5" name="مستطيل 4"/>
          <p:cNvSpPr/>
          <p:nvPr/>
        </p:nvSpPr>
        <p:spPr>
          <a:xfrm>
            <a:off x="5214942" y="500042"/>
            <a:ext cx="2135520" cy="85408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3">
            <a:schemeClr val="lt1"/>
          </a:lnRef>
          <a:fillRef idx="1">
            <a:schemeClr val="accent1"/>
          </a:fillRef>
          <a:effectRef idx="1">
            <a:schemeClr val="accent1"/>
          </a:effectRef>
          <a:fontRef idx="minor">
            <a:schemeClr val="lt1"/>
          </a:fontRef>
        </p:style>
        <p:txBody>
          <a:bodyPr wrap="none">
            <a:spAutoFit/>
          </a:bodyPr>
          <a:lstStyle/>
          <a:p>
            <a:pPr algn="ctr">
              <a:lnSpc>
                <a:spcPct val="150000"/>
              </a:lnSpc>
            </a:pPr>
            <a:r>
              <a:rPr lang="ar-SA" sz="3600" dirty="0" smtClean="0">
                <a:cs typeface="AL-Mohanad Bold" pitchFamily="2" charset="-78"/>
              </a:rPr>
              <a:t>مناسبة النص</a:t>
            </a:r>
            <a:endParaRPr lang="ar-SA" sz="3600" dirty="0">
              <a:solidFill>
                <a:schemeClr val="bg1"/>
              </a:solidFill>
              <a:cs typeface="AL-Mohanad Bold" pitchFamily="2" charset="-78"/>
            </a:endParaRPr>
          </a:p>
        </p:txBody>
      </p:sp>
    </p:spTree>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عنصر نائب للمحتوى 2"/>
          <p:cNvSpPr>
            <a:spLocks noGrp="1"/>
          </p:cNvSpPr>
          <p:nvPr>
            <p:ph sz="quarter" idx="1"/>
          </p:nvPr>
        </p:nvSpPr>
        <p:spPr>
          <a:xfrm>
            <a:off x="323850" y="1484313"/>
            <a:ext cx="8064500" cy="5040312"/>
          </a:xfrm>
        </p:spPr>
        <p:txBody>
          <a:bodyPr/>
          <a:lstStyle/>
          <a:p>
            <a:pPr eaLnBrk="1" hangingPunct="1"/>
            <a:r>
              <a:rPr lang="ar-SA" sz="3200" dirty="0" smtClean="0">
                <a:cs typeface="AL-Mohanad Bold" pitchFamily="2" charset="-78"/>
              </a:rPr>
              <a:t> </a:t>
            </a:r>
            <a:r>
              <a:rPr lang="ar-SA" sz="3600" b="1" dirty="0" smtClean="0">
                <a:solidFill>
                  <a:schemeClr val="accent1">
                    <a:lumMod val="75000"/>
                  </a:schemeClr>
                </a:solidFill>
                <a:latin typeface="Traditional Arabic" pitchFamily="18" charset="-78"/>
                <a:cs typeface="Traditional Arabic" pitchFamily="18" charset="-78"/>
              </a:rPr>
              <a:t>صنت</a:t>
            </a:r>
            <a:r>
              <a:rPr lang="en-US" sz="3600" b="1" dirty="0" smtClean="0">
                <a:solidFill>
                  <a:schemeClr val="accent1">
                    <a:lumMod val="75000"/>
                  </a:schemeClr>
                </a:solidFill>
                <a:latin typeface="Traditional Arabic" pitchFamily="18" charset="-78"/>
                <a:cs typeface="Traditional Arabic" pitchFamily="18" charset="-78"/>
              </a:rPr>
              <a:t> : </a:t>
            </a:r>
            <a:r>
              <a:rPr lang="ar-SA" sz="3600" b="1" dirty="0" smtClean="0">
                <a:latin typeface="Traditional Arabic" pitchFamily="18" charset="-78"/>
                <a:cs typeface="Traditional Arabic" pitchFamily="18" charset="-78"/>
              </a:rPr>
              <a:t>حفظت ، </a:t>
            </a:r>
            <a:r>
              <a:rPr lang="ar-SA" sz="3600" b="1" dirty="0" smtClean="0">
                <a:solidFill>
                  <a:schemeClr val="accent1">
                    <a:lumMod val="75000"/>
                  </a:schemeClr>
                </a:solidFill>
                <a:latin typeface="Traditional Arabic" pitchFamily="18" charset="-78"/>
                <a:cs typeface="Traditional Arabic" pitchFamily="18" charset="-78"/>
              </a:rPr>
              <a:t>يدنس </a:t>
            </a:r>
            <a:r>
              <a:rPr lang="ar-SA" sz="3600" b="1" dirty="0" smtClean="0">
                <a:latin typeface="Traditional Arabic" pitchFamily="18" charset="-78"/>
                <a:cs typeface="Traditional Arabic" pitchFamily="18" charset="-78"/>
              </a:rPr>
              <a:t>: يوسخ ، جدا ( </a:t>
            </a:r>
            <a:r>
              <a:rPr lang="ar-SA" sz="3600" b="1" dirty="0" err="1" smtClean="0">
                <a:latin typeface="Traditional Arabic" pitchFamily="18" charset="-78"/>
                <a:cs typeface="Traditional Arabic" pitchFamily="18" charset="-78"/>
              </a:rPr>
              <a:t>جدو</a:t>
            </a:r>
            <a:r>
              <a:rPr lang="ar-SA" sz="3600" b="1" dirty="0" smtClean="0">
                <a:latin typeface="Traditional Arabic" pitchFamily="18" charset="-78"/>
                <a:cs typeface="Traditional Arabic" pitchFamily="18" charset="-78"/>
              </a:rPr>
              <a:t> ) : العطاء ، </a:t>
            </a:r>
            <a:r>
              <a:rPr lang="ar-SA" sz="3600" b="1" dirty="0" smtClean="0">
                <a:solidFill>
                  <a:schemeClr val="accent1">
                    <a:lumMod val="75000"/>
                  </a:schemeClr>
                </a:solidFill>
                <a:latin typeface="Traditional Arabic" pitchFamily="18" charset="-78"/>
                <a:cs typeface="Traditional Arabic" pitchFamily="18" charset="-78"/>
              </a:rPr>
              <a:t>جبس </a:t>
            </a:r>
            <a:r>
              <a:rPr lang="ar-SA" sz="3600" b="1" dirty="0" smtClean="0">
                <a:latin typeface="Traditional Arabic" pitchFamily="18" charset="-78"/>
                <a:cs typeface="Traditional Arabic" pitchFamily="18" charset="-78"/>
              </a:rPr>
              <a:t>: اللئيم الجبان</a:t>
            </a:r>
            <a:r>
              <a:rPr lang="en-US" sz="3600" b="1" dirty="0" smtClean="0">
                <a:latin typeface="Traditional Arabic" pitchFamily="18" charset="-78"/>
                <a:cs typeface="Traditional Arabic" pitchFamily="18" charset="-78"/>
              </a:rPr>
              <a:t>..</a:t>
            </a:r>
          </a:p>
          <a:p>
            <a:pPr eaLnBrk="1" hangingPunct="1"/>
            <a:r>
              <a:rPr lang="en-US" sz="3600" b="1" dirty="0" smtClean="0">
                <a:latin typeface="Traditional Arabic" pitchFamily="18" charset="-78"/>
                <a:cs typeface="Traditional Arabic" pitchFamily="18" charset="-78"/>
              </a:rPr>
              <a:t> </a:t>
            </a:r>
            <a:r>
              <a:rPr lang="ar-SA" sz="3600" b="1" dirty="0" smtClean="0">
                <a:solidFill>
                  <a:schemeClr val="accent1">
                    <a:lumMod val="75000"/>
                  </a:schemeClr>
                </a:solidFill>
                <a:latin typeface="Traditional Arabic" pitchFamily="18" charset="-78"/>
                <a:cs typeface="Traditional Arabic" pitchFamily="18" charset="-78"/>
              </a:rPr>
              <a:t>زعزعني</a:t>
            </a:r>
            <a:r>
              <a:rPr lang="en-US" sz="3600" b="1" dirty="0" smtClean="0">
                <a:solidFill>
                  <a:schemeClr val="accent1">
                    <a:lumMod val="75000"/>
                  </a:schemeClr>
                </a:solidFill>
                <a:latin typeface="Traditional Arabic" pitchFamily="18" charset="-78"/>
                <a:cs typeface="Traditional Arabic" pitchFamily="18" charset="-78"/>
              </a:rPr>
              <a:t> : </a:t>
            </a:r>
            <a:r>
              <a:rPr lang="ar-SA" sz="3600" b="1" dirty="0" smtClean="0">
                <a:latin typeface="Traditional Arabic" pitchFamily="18" charset="-78"/>
                <a:cs typeface="Traditional Arabic" pitchFamily="18" charset="-78"/>
              </a:rPr>
              <a:t>حركني بشدة ، نكسي : إذلالي</a:t>
            </a:r>
            <a:endParaRPr lang="en-US" sz="3600" b="1" dirty="0" smtClean="0">
              <a:latin typeface="Traditional Arabic" pitchFamily="18" charset="-78"/>
              <a:cs typeface="Traditional Arabic" pitchFamily="18" charset="-78"/>
            </a:endParaRPr>
          </a:p>
          <a:p>
            <a:pPr eaLnBrk="1" hangingPunct="1"/>
            <a:r>
              <a:rPr lang="ar-SA" sz="3600" b="1" dirty="0" smtClean="0">
                <a:solidFill>
                  <a:schemeClr val="accent1">
                    <a:lumMod val="75000"/>
                  </a:schemeClr>
                </a:solidFill>
                <a:latin typeface="Traditional Arabic" pitchFamily="18" charset="-78"/>
                <a:cs typeface="Traditional Arabic" pitchFamily="18" charset="-78"/>
              </a:rPr>
              <a:t>(رحلي</a:t>
            </a:r>
            <a:r>
              <a:rPr lang="en-US" sz="3600" b="1" dirty="0" smtClean="0">
                <a:solidFill>
                  <a:schemeClr val="accent1">
                    <a:lumMod val="75000"/>
                  </a:schemeClr>
                </a:solidFill>
                <a:latin typeface="Traditional Arabic" pitchFamily="18" charset="-78"/>
                <a:cs typeface="Traditional Arabic" pitchFamily="18" charset="-78"/>
              </a:rPr>
              <a:t> : </a:t>
            </a:r>
            <a:r>
              <a:rPr lang="en-US" sz="3600" b="1" dirty="0" smtClean="0">
                <a:latin typeface="Traditional Arabic" pitchFamily="18" charset="-78"/>
                <a:cs typeface="Traditional Arabic" pitchFamily="18" charset="-78"/>
              </a:rPr>
              <a:t>(</a:t>
            </a:r>
            <a:r>
              <a:rPr lang="ar-SA" sz="3600" b="1" dirty="0" smtClean="0">
                <a:latin typeface="Traditional Arabic" pitchFamily="18" charset="-78"/>
                <a:cs typeface="Traditional Arabic" pitchFamily="18" charset="-78"/>
              </a:rPr>
              <a:t>الرَّحْلُ : كل شيء يعد للرحيل من وعاء للمتاع وغيره ، </a:t>
            </a:r>
            <a:r>
              <a:rPr lang="ar-SA" sz="3600" b="1" dirty="0" smtClean="0">
                <a:solidFill>
                  <a:schemeClr val="accent1">
                    <a:lumMod val="75000"/>
                  </a:schemeClr>
                </a:solidFill>
                <a:latin typeface="Traditional Arabic" pitchFamily="18" charset="-78"/>
                <a:cs typeface="Traditional Arabic" pitchFamily="18" charset="-78"/>
              </a:rPr>
              <a:t>أبيض المدائن </a:t>
            </a:r>
            <a:r>
              <a:rPr lang="ar-SA" sz="3600" b="1" dirty="0" smtClean="0">
                <a:latin typeface="Traditional Arabic" pitchFamily="18" charset="-78"/>
                <a:cs typeface="Traditional Arabic" pitchFamily="18" charset="-78"/>
              </a:rPr>
              <a:t>: المراد عاصمة الفرس وهي تتألف من مدائن عدة ، </a:t>
            </a:r>
            <a:r>
              <a:rPr lang="ar-SA" sz="3600" b="1" dirty="0" err="1" smtClean="0">
                <a:solidFill>
                  <a:schemeClr val="accent1">
                    <a:lumMod val="75000"/>
                  </a:schemeClr>
                </a:solidFill>
                <a:latin typeface="Traditional Arabic" pitchFamily="18" charset="-78"/>
                <a:cs typeface="Traditional Arabic" pitchFamily="18" charset="-78"/>
              </a:rPr>
              <a:t>عنسي</a:t>
            </a:r>
            <a:r>
              <a:rPr lang="ar-SA" sz="3600" b="1" dirty="0" smtClean="0">
                <a:latin typeface="Traditional Arabic" pitchFamily="18" charset="-78"/>
                <a:cs typeface="Traditional Arabic" pitchFamily="18" charset="-78"/>
              </a:rPr>
              <a:t> : ناقتي</a:t>
            </a:r>
            <a:r>
              <a:rPr lang="en-US" sz="3600" b="1" dirty="0" smtClean="0">
                <a:latin typeface="Traditional Arabic" pitchFamily="18" charset="-78"/>
                <a:cs typeface="Traditional Arabic" pitchFamily="18" charset="-78"/>
              </a:rPr>
              <a:t/>
            </a:r>
            <a:br>
              <a:rPr lang="en-US" sz="3600" b="1" dirty="0" smtClean="0">
                <a:latin typeface="Traditional Arabic" pitchFamily="18" charset="-78"/>
                <a:cs typeface="Traditional Arabic" pitchFamily="18" charset="-78"/>
              </a:rPr>
            </a:br>
            <a:r>
              <a:rPr lang="ar-SA" sz="3600" b="1" dirty="0" smtClean="0">
                <a:latin typeface="Traditional Arabic" pitchFamily="18" charset="-78"/>
                <a:cs typeface="Traditional Arabic" pitchFamily="18" charset="-78"/>
              </a:rPr>
              <a:t>4-</a:t>
            </a:r>
            <a:r>
              <a:rPr lang="ar-SA" sz="3600" b="1" dirty="0" smtClean="0">
                <a:solidFill>
                  <a:schemeClr val="accent1">
                    <a:lumMod val="75000"/>
                  </a:schemeClr>
                </a:solidFill>
                <a:latin typeface="Traditional Arabic" pitchFamily="18" charset="-78"/>
                <a:cs typeface="Traditional Arabic" pitchFamily="18" charset="-78"/>
              </a:rPr>
              <a:t>الخطوب </a:t>
            </a:r>
            <a:r>
              <a:rPr lang="ar-SA" sz="3600" b="1" dirty="0" smtClean="0">
                <a:latin typeface="Traditional Arabic" pitchFamily="18" charset="-78"/>
                <a:cs typeface="Traditional Arabic" pitchFamily="18" charset="-78"/>
              </a:rPr>
              <a:t>: مفردها الخَطْبُ وهو الحال والشأن والأمر الشديد . </a:t>
            </a:r>
            <a:r>
              <a:rPr lang="ar-SA" sz="3600" b="1" dirty="0" smtClean="0">
                <a:solidFill>
                  <a:schemeClr val="accent1">
                    <a:lumMod val="75000"/>
                  </a:schemeClr>
                </a:solidFill>
                <a:latin typeface="Traditional Arabic" pitchFamily="18" charset="-78"/>
                <a:cs typeface="Traditional Arabic" pitchFamily="18" charset="-78"/>
              </a:rPr>
              <a:t>التوالي</a:t>
            </a:r>
            <a:r>
              <a:rPr lang="en-US" sz="3600" b="1" dirty="0" smtClean="0">
                <a:solidFill>
                  <a:schemeClr val="accent1">
                    <a:lumMod val="75000"/>
                  </a:schemeClr>
                </a:solidFill>
                <a:latin typeface="Traditional Arabic" pitchFamily="18" charset="-78"/>
                <a:cs typeface="Traditional Arabic" pitchFamily="18" charset="-78"/>
              </a:rPr>
              <a:t>: </a:t>
            </a:r>
            <a:r>
              <a:rPr lang="ar-SA" sz="3600" b="1" dirty="0" smtClean="0">
                <a:latin typeface="Traditional Arabic" pitchFamily="18" charset="-78"/>
                <a:cs typeface="Traditional Arabic" pitchFamily="18" charset="-78"/>
              </a:rPr>
              <a:t>المتتابعة</a:t>
            </a:r>
            <a:endParaRPr lang="en-US" sz="3600" b="1" dirty="0" smtClean="0">
              <a:latin typeface="Traditional Arabic" pitchFamily="18" charset="-78"/>
              <a:cs typeface="Traditional Arabic" pitchFamily="18" charset="-78"/>
            </a:endParaRPr>
          </a:p>
          <a:p>
            <a:pPr eaLnBrk="1" hangingPunct="1"/>
            <a:endParaRPr lang="ar-SA" sz="2800" dirty="0" smtClean="0"/>
          </a:p>
        </p:txBody>
      </p:sp>
      <p:sp>
        <p:nvSpPr>
          <p:cNvPr id="5" name="مستطيل 4"/>
          <p:cNvSpPr/>
          <p:nvPr/>
        </p:nvSpPr>
        <p:spPr>
          <a:xfrm>
            <a:off x="5214942" y="357166"/>
            <a:ext cx="2428892" cy="938719"/>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3">
            <a:schemeClr val="lt1"/>
          </a:lnRef>
          <a:fillRef idx="1">
            <a:schemeClr val="accent1"/>
          </a:fillRef>
          <a:effectRef idx="1">
            <a:schemeClr val="accent1"/>
          </a:effectRef>
          <a:fontRef idx="minor">
            <a:schemeClr val="lt1"/>
          </a:fontRef>
        </p:style>
        <p:txBody>
          <a:bodyPr wrap="square">
            <a:spAutoFit/>
          </a:bodyPr>
          <a:lstStyle/>
          <a:p>
            <a:pPr algn="ctr">
              <a:lnSpc>
                <a:spcPct val="150000"/>
              </a:lnSpc>
              <a:spcAft>
                <a:spcPts val="600"/>
              </a:spcAft>
            </a:pPr>
            <a:r>
              <a:rPr lang="ar-SA" sz="4000" dirty="0" smtClean="0">
                <a:solidFill>
                  <a:schemeClr val="bg1"/>
                </a:solidFill>
                <a:cs typeface="AL-Mohanad Bold" pitchFamily="2" charset="-78"/>
              </a:rPr>
              <a:t>المفردات </a:t>
            </a:r>
            <a:endParaRPr lang="ar-SA" sz="4000" dirty="0">
              <a:solidFill>
                <a:schemeClr val="bg1"/>
              </a:solidFill>
              <a:cs typeface="AL-Mohanad Bold" pitchFamily="2" charset="-78"/>
            </a:endParaRPr>
          </a:p>
        </p:txBody>
      </p:sp>
    </p:spTree>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عنصر نائب للمحتوى 2"/>
          <p:cNvSpPr>
            <a:spLocks noGrp="1"/>
          </p:cNvSpPr>
          <p:nvPr>
            <p:ph sz="quarter" idx="1"/>
          </p:nvPr>
        </p:nvSpPr>
        <p:spPr>
          <a:xfrm>
            <a:off x="179388" y="785794"/>
            <a:ext cx="8496300" cy="6072230"/>
          </a:xfrm>
        </p:spPr>
        <p:txBody>
          <a:bodyPr/>
          <a:lstStyle/>
          <a:p>
            <a:pPr eaLnBrk="1" hangingPunct="1"/>
            <a:r>
              <a:rPr lang="en-US" sz="3600" b="1" dirty="0" smtClean="0">
                <a:latin typeface="Traditional Arabic" pitchFamily="18" charset="-78"/>
                <a:cs typeface="Traditional Arabic" pitchFamily="18" charset="-78"/>
              </a:rPr>
              <a:t>..</a:t>
            </a:r>
            <a:r>
              <a:rPr lang="ar-SA" sz="3600" b="1" dirty="0" smtClean="0">
                <a:solidFill>
                  <a:schemeClr val="accent1">
                    <a:lumMod val="75000"/>
                  </a:schemeClr>
                </a:solidFill>
                <a:latin typeface="Traditional Arabic" pitchFamily="18" charset="-78"/>
                <a:cs typeface="Traditional Arabic" pitchFamily="18" charset="-78"/>
              </a:rPr>
              <a:t> مأتماً </a:t>
            </a:r>
            <a:r>
              <a:rPr lang="ar-SA" sz="3600" b="1" dirty="0" smtClean="0">
                <a:latin typeface="Traditional Arabic" pitchFamily="18" charset="-78"/>
                <a:cs typeface="Traditional Arabic" pitchFamily="18" charset="-78"/>
              </a:rPr>
              <a:t>( أَتَمَ ) : الجماعة من الناس في حزن ..جمع مَآتِم </a:t>
            </a:r>
            <a:r>
              <a:rPr lang="en-US" sz="3600" b="1" dirty="0" smtClean="0">
                <a:latin typeface="Traditional Arabic" pitchFamily="18" charset="-78"/>
                <a:cs typeface="Traditional Arabic" pitchFamily="18" charset="-78"/>
              </a:rPr>
              <a:t>.</a:t>
            </a:r>
            <a:br>
              <a:rPr lang="en-US" sz="3600" b="1" dirty="0" smtClean="0">
                <a:latin typeface="Traditional Arabic" pitchFamily="18" charset="-78"/>
                <a:cs typeface="Traditional Arabic" pitchFamily="18" charset="-78"/>
              </a:rPr>
            </a:br>
            <a:r>
              <a:rPr lang="ar-SA" sz="3600" b="1" dirty="0" smtClean="0">
                <a:solidFill>
                  <a:schemeClr val="accent1">
                    <a:lumMod val="75000"/>
                  </a:schemeClr>
                </a:solidFill>
                <a:latin typeface="Traditional Arabic" pitchFamily="18" charset="-78"/>
                <a:cs typeface="Traditional Arabic" pitchFamily="18" charset="-78"/>
              </a:rPr>
              <a:t>أنطاكية </a:t>
            </a:r>
            <a:r>
              <a:rPr lang="ar-SA" sz="3600" b="1" dirty="0" smtClean="0">
                <a:latin typeface="Traditional Arabic" pitchFamily="18" charset="-78"/>
                <a:cs typeface="Traditional Arabic" pitchFamily="18" charset="-78"/>
              </a:rPr>
              <a:t>: أنطاكية مدينة عريقة وكبيرة تقع في جنوب تركيا  وتبعد عن الحدود السورية بنحو 30 كيلومترا ، </a:t>
            </a:r>
            <a:r>
              <a:rPr lang="ar-SA" sz="3600" b="1" dirty="0" smtClean="0">
                <a:solidFill>
                  <a:schemeClr val="accent1">
                    <a:lumMod val="75000"/>
                  </a:schemeClr>
                </a:solidFill>
                <a:latin typeface="Traditional Arabic" pitchFamily="18" charset="-78"/>
                <a:cs typeface="Traditional Arabic" pitchFamily="18" charset="-78"/>
              </a:rPr>
              <a:t>ارتعت </a:t>
            </a:r>
            <a:r>
              <a:rPr lang="ar-SA" sz="3600" b="1" dirty="0" smtClean="0">
                <a:latin typeface="Traditional Arabic" pitchFamily="18" charset="-78"/>
                <a:cs typeface="Traditional Arabic" pitchFamily="18" charset="-78"/>
              </a:rPr>
              <a:t>: فزعت</a:t>
            </a:r>
            <a:r>
              <a:rPr lang="en-US" sz="3600" b="1" dirty="0" smtClean="0">
                <a:latin typeface="Traditional Arabic" pitchFamily="18" charset="-78"/>
                <a:cs typeface="Traditional Arabic" pitchFamily="18" charset="-78"/>
              </a:rPr>
              <a:t> </a:t>
            </a:r>
            <a:br>
              <a:rPr lang="en-US" sz="3600" b="1" dirty="0" smtClean="0">
                <a:latin typeface="Traditional Arabic" pitchFamily="18" charset="-78"/>
                <a:cs typeface="Traditional Arabic" pitchFamily="18" charset="-78"/>
              </a:rPr>
            </a:br>
            <a:r>
              <a:rPr lang="ar-SA" sz="3600" b="1" dirty="0" smtClean="0">
                <a:latin typeface="Traditional Arabic" pitchFamily="18" charset="-78"/>
                <a:cs typeface="Traditional Arabic" pitchFamily="18" charset="-78"/>
              </a:rPr>
              <a:t> </a:t>
            </a:r>
            <a:r>
              <a:rPr lang="ar-SA" sz="3600" b="1" dirty="0" smtClean="0">
                <a:solidFill>
                  <a:schemeClr val="accent1">
                    <a:lumMod val="75000"/>
                  </a:schemeClr>
                </a:solidFill>
                <a:latin typeface="Traditional Arabic" pitchFamily="18" charset="-78"/>
                <a:cs typeface="Traditional Arabic" pitchFamily="18" charset="-78"/>
              </a:rPr>
              <a:t>المنايا: </a:t>
            </a:r>
            <a:r>
              <a:rPr lang="ar-SA" sz="3600" b="1" dirty="0" smtClean="0">
                <a:latin typeface="Traditional Arabic" pitchFamily="18" charset="-78"/>
                <a:cs typeface="Traditional Arabic" pitchFamily="18" charset="-78"/>
              </a:rPr>
              <a:t>مفردها المنيّة وهي الموت ، </a:t>
            </a:r>
            <a:r>
              <a:rPr lang="ar-SA" sz="3600" b="1" dirty="0" err="1" smtClean="0">
                <a:solidFill>
                  <a:schemeClr val="accent1">
                    <a:lumMod val="75000"/>
                  </a:schemeClr>
                </a:solidFill>
                <a:latin typeface="Traditional Arabic" pitchFamily="18" charset="-78"/>
                <a:cs typeface="Traditional Arabic" pitchFamily="18" charset="-78"/>
              </a:rPr>
              <a:t>مواثِلٌ</a:t>
            </a:r>
            <a:r>
              <a:rPr lang="ar-SA" sz="3600" b="1" dirty="0" smtClean="0">
                <a:solidFill>
                  <a:schemeClr val="accent1">
                    <a:lumMod val="75000"/>
                  </a:schemeClr>
                </a:solidFill>
                <a:latin typeface="Traditional Arabic" pitchFamily="18" charset="-78"/>
                <a:cs typeface="Traditional Arabic" pitchFamily="18" charset="-78"/>
              </a:rPr>
              <a:t> </a:t>
            </a:r>
            <a:r>
              <a:rPr lang="ar-SA" sz="3600" b="1" dirty="0" smtClean="0">
                <a:latin typeface="Traditional Arabic" pitchFamily="18" charset="-78"/>
                <a:cs typeface="Traditional Arabic" pitchFamily="18" charset="-78"/>
              </a:rPr>
              <a:t>:ماثلة وشاخصة وقائمة ، </a:t>
            </a:r>
            <a:r>
              <a:rPr lang="ar-SA" sz="3600" b="1" dirty="0" smtClean="0">
                <a:solidFill>
                  <a:schemeClr val="accent1">
                    <a:lumMod val="75000"/>
                  </a:schemeClr>
                </a:solidFill>
                <a:latin typeface="Traditional Arabic" pitchFamily="18" charset="-78"/>
                <a:cs typeface="Traditional Arabic" pitchFamily="18" charset="-78"/>
              </a:rPr>
              <a:t>أنو </a:t>
            </a:r>
            <a:r>
              <a:rPr lang="ar-SA" sz="3600" b="1" dirty="0" err="1" smtClean="0">
                <a:solidFill>
                  <a:schemeClr val="accent1">
                    <a:lumMod val="75000"/>
                  </a:schemeClr>
                </a:solidFill>
                <a:latin typeface="Traditional Arabic" pitchFamily="18" charset="-78"/>
                <a:cs typeface="Traditional Arabic" pitchFamily="18" charset="-78"/>
              </a:rPr>
              <a:t>شِروان</a:t>
            </a:r>
            <a:r>
              <a:rPr lang="ar-SA" sz="3600" b="1" dirty="0" smtClean="0">
                <a:solidFill>
                  <a:schemeClr val="accent1">
                    <a:lumMod val="75000"/>
                  </a:schemeClr>
                </a:solidFill>
                <a:latin typeface="Traditional Arabic" pitchFamily="18" charset="-78"/>
                <a:cs typeface="Traditional Arabic" pitchFamily="18" charset="-78"/>
              </a:rPr>
              <a:t> </a:t>
            </a:r>
            <a:r>
              <a:rPr lang="ar-SA" sz="3600" b="1" dirty="0" smtClean="0">
                <a:latin typeface="Traditional Arabic" pitchFamily="18" charset="-78"/>
                <a:cs typeface="Traditional Arabic" pitchFamily="18" charset="-78"/>
              </a:rPr>
              <a:t>: من أشهر ملوك الفرس ، </a:t>
            </a:r>
            <a:r>
              <a:rPr lang="ar-SA" sz="3600" b="1" dirty="0" smtClean="0">
                <a:solidFill>
                  <a:schemeClr val="accent1">
                    <a:lumMod val="75000"/>
                  </a:schemeClr>
                </a:solidFill>
                <a:latin typeface="Traditional Arabic" pitchFamily="18" charset="-78"/>
                <a:cs typeface="Traditional Arabic" pitchFamily="18" charset="-78"/>
              </a:rPr>
              <a:t>يزجي :</a:t>
            </a:r>
            <a:r>
              <a:rPr lang="ar-SA" sz="3600" b="1" dirty="0" smtClean="0">
                <a:latin typeface="Traditional Arabic" pitchFamily="18" charset="-78"/>
                <a:cs typeface="Traditional Arabic" pitchFamily="18" charset="-78"/>
              </a:rPr>
              <a:t>يرسل ويوجه ، </a:t>
            </a:r>
            <a:r>
              <a:rPr lang="ar-SA" sz="3600" b="1" dirty="0" err="1" smtClean="0">
                <a:solidFill>
                  <a:schemeClr val="accent1">
                    <a:lumMod val="75000"/>
                  </a:schemeClr>
                </a:solidFill>
                <a:latin typeface="Traditional Arabic" pitchFamily="18" charset="-78"/>
                <a:cs typeface="Traditional Arabic" pitchFamily="18" charset="-78"/>
              </a:rPr>
              <a:t>الدّرفس</a:t>
            </a:r>
            <a:r>
              <a:rPr lang="ar-SA" sz="3600" b="1" dirty="0" smtClean="0">
                <a:latin typeface="Traditional Arabic" pitchFamily="18" charset="-78"/>
                <a:cs typeface="Traditional Arabic" pitchFamily="18" charset="-78"/>
              </a:rPr>
              <a:t> : العلم أو الراية</a:t>
            </a:r>
            <a:r>
              <a:rPr lang="en-US" sz="3600" b="1" dirty="0" smtClean="0">
                <a:latin typeface="Traditional Arabic" pitchFamily="18" charset="-78"/>
                <a:cs typeface="Traditional Arabic" pitchFamily="18" charset="-78"/>
              </a:rPr>
              <a:t> .. </a:t>
            </a:r>
            <a:br>
              <a:rPr lang="en-US" sz="3600" b="1" dirty="0" smtClean="0">
                <a:latin typeface="Traditional Arabic" pitchFamily="18" charset="-78"/>
                <a:cs typeface="Traditional Arabic" pitchFamily="18" charset="-78"/>
              </a:rPr>
            </a:br>
            <a:r>
              <a:rPr lang="ar-SA" sz="3600" b="1" dirty="0" smtClean="0">
                <a:solidFill>
                  <a:schemeClr val="accent1">
                    <a:lumMod val="75000"/>
                  </a:schemeClr>
                </a:solidFill>
                <a:latin typeface="Traditional Arabic" pitchFamily="18" charset="-78"/>
                <a:cs typeface="Traditional Arabic" pitchFamily="18" charset="-78"/>
              </a:rPr>
              <a:t>عراك : </a:t>
            </a:r>
            <a:r>
              <a:rPr lang="ar-SA" sz="3600" b="1" dirty="0" smtClean="0">
                <a:latin typeface="Traditional Arabic" pitchFamily="18" charset="-78"/>
                <a:cs typeface="Traditional Arabic" pitchFamily="18" charset="-78"/>
              </a:rPr>
              <a:t>قتال ، إغماض : خفاء ، جرس : الخفي من الصوت</a:t>
            </a:r>
            <a:r>
              <a:rPr lang="en-US" sz="3600" b="1" dirty="0" smtClean="0">
                <a:latin typeface="Traditional Arabic" pitchFamily="18" charset="-78"/>
                <a:cs typeface="Traditional Arabic" pitchFamily="18" charset="-78"/>
              </a:rPr>
              <a:t> .. </a:t>
            </a:r>
            <a:br>
              <a:rPr lang="en-US" sz="3600" b="1" dirty="0" smtClean="0">
                <a:latin typeface="Traditional Arabic" pitchFamily="18" charset="-78"/>
                <a:cs typeface="Traditional Arabic" pitchFamily="18" charset="-78"/>
              </a:rPr>
            </a:br>
            <a:r>
              <a:rPr lang="ar-SA" sz="3600" b="1" dirty="0" smtClean="0">
                <a:latin typeface="Traditional Arabic" pitchFamily="18" charset="-78"/>
                <a:cs typeface="Traditional Arabic" pitchFamily="18" charset="-78"/>
              </a:rPr>
              <a:t> </a:t>
            </a:r>
            <a:r>
              <a:rPr lang="ar-SA" sz="3600" b="1" dirty="0" err="1" smtClean="0">
                <a:solidFill>
                  <a:schemeClr val="accent1">
                    <a:lumMod val="75000"/>
                  </a:schemeClr>
                </a:solidFill>
                <a:latin typeface="Traditional Arabic" pitchFamily="18" charset="-78"/>
                <a:cs typeface="Traditional Arabic" pitchFamily="18" charset="-78"/>
              </a:rPr>
              <a:t>يغتلي</a:t>
            </a:r>
            <a:r>
              <a:rPr lang="ar-SA" sz="3600" b="1" dirty="0" smtClean="0">
                <a:solidFill>
                  <a:schemeClr val="accent1">
                    <a:lumMod val="75000"/>
                  </a:schemeClr>
                </a:solidFill>
                <a:latin typeface="Traditional Arabic" pitchFamily="18" charset="-78"/>
                <a:cs typeface="Traditional Arabic" pitchFamily="18" charset="-78"/>
              </a:rPr>
              <a:t> </a:t>
            </a:r>
            <a:r>
              <a:rPr lang="ar-SA" sz="3600" b="1" dirty="0" smtClean="0">
                <a:latin typeface="Traditional Arabic" pitchFamily="18" charset="-78"/>
                <a:cs typeface="Traditional Arabic" pitchFamily="18" charset="-78"/>
              </a:rPr>
              <a:t>( غلو ) : يتعاظم ، </a:t>
            </a:r>
            <a:r>
              <a:rPr lang="ar-SA" sz="3600" b="1" dirty="0" err="1" smtClean="0">
                <a:solidFill>
                  <a:schemeClr val="accent1">
                    <a:lumMod val="75000"/>
                  </a:schemeClr>
                </a:solidFill>
                <a:latin typeface="Traditional Arabic" pitchFamily="18" charset="-78"/>
                <a:cs typeface="Traditional Arabic" pitchFamily="18" charset="-78"/>
              </a:rPr>
              <a:t>تتقرّاهم</a:t>
            </a:r>
            <a:r>
              <a:rPr lang="ar-SA" sz="3600" b="1" dirty="0" smtClean="0">
                <a:solidFill>
                  <a:schemeClr val="accent1">
                    <a:lumMod val="75000"/>
                  </a:schemeClr>
                </a:solidFill>
                <a:latin typeface="Traditional Arabic" pitchFamily="18" charset="-78"/>
                <a:cs typeface="Traditional Arabic" pitchFamily="18" charset="-78"/>
              </a:rPr>
              <a:t>:</a:t>
            </a:r>
            <a:r>
              <a:rPr lang="ar-SA" sz="3600" b="1" dirty="0" smtClean="0">
                <a:latin typeface="Traditional Arabic" pitchFamily="18" charset="-78"/>
                <a:cs typeface="Traditional Arabic" pitchFamily="18" charset="-78"/>
              </a:rPr>
              <a:t> تتّبعه لتتحقق </a:t>
            </a:r>
            <a:r>
              <a:rPr lang="ar-SA" sz="3600" b="1" dirty="0" smtClean="0">
                <a:latin typeface="Traditional Arabic" pitchFamily="18" charset="-78"/>
                <a:cs typeface="Traditional Arabic" pitchFamily="18" charset="-78"/>
              </a:rPr>
              <a:t>منه</a:t>
            </a:r>
            <a:endParaRPr lang="en-US" sz="3600" b="1" dirty="0" smtClean="0">
              <a:latin typeface="Traditional Arabic" pitchFamily="18" charset="-78"/>
              <a:cs typeface="Traditional Arabic" pitchFamily="18" charset="-78"/>
            </a:endParaRPr>
          </a:p>
        </p:txBody>
      </p:sp>
    </p:spTree>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143108" y="285728"/>
            <a:ext cx="505145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3">
            <a:schemeClr val="lt1"/>
          </a:lnRef>
          <a:fillRef idx="1">
            <a:schemeClr val="accent1"/>
          </a:fillRef>
          <a:effectRef idx="1">
            <a:schemeClr val="accent1"/>
          </a:effectRef>
          <a:fontRef idx="minor">
            <a:schemeClr val="lt1"/>
          </a:fontRef>
        </p:style>
        <p:txBody>
          <a:bodyPr>
            <a:noAutofit/>
          </a:bodyPr>
          <a:lstStyle/>
          <a:p>
            <a:pPr algn="ctr" eaLnBrk="1" hangingPunct="1">
              <a:spcBef>
                <a:spcPts val="600"/>
              </a:spcBef>
              <a:defRPr/>
            </a:pPr>
            <a:r>
              <a:rPr lang="ar-SA" sz="3600" dirty="0" smtClean="0">
                <a:cs typeface="AL-Mohanad Bold" pitchFamily="2" charset="-78"/>
              </a:rPr>
              <a:t> </a:t>
            </a:r>
            <a:r>
              <a:rPr lang="ar-SA" sz="3600" dirty="0" smtClean="0">
                <a:cs typeface="AL-Mohanad Bold" pitchFamily="2" charset="-78"/>
              </a:rPr>
              <a:t/>
            </a:r>
            <a:br>
              <a:rPr lang="ar-SA" sz="3600" dirty="0" smtClean="0">
                <a:cs typeface="AL-Mohanad Bold" pitchFamily="2" charset="-78"/>
              </a:rPr>
            </a:br>
            <a:r>
              <a:rPr lang="ar-SA" sz="3600" dirty="0" smtClean="0">
                <a:cs typeface="AL-Mohanad Bold" pitchFamily="2" charset="-78"/>
              </a:rPr>
              <a:t/>
            </a:r>
            <a:br>
              <a:rPr lang="ar-SA" sz="3600" dirty="0" smtClean="0">
                <a:cs typeface="AL-Mohanad Bold" pitchFamily="2" charset="-78"/>
              </a:rPr>
            </a:br>
            <a:r>
              <a:rPr lang="ar-SA" sz="3600" dirty="0" smtClean="0">
                <a:cs typeface="AL-Mohanad Bold" pitchFamily="2" charset="-78"/>
              </a:rPr>
              <a:t/>
            </a:r>
            <a:br>
              <a:rPr lang="ar-SA" sz="3600" dirty="0" smtClean="0">
                <a:cs typeface="AL-Mohanad Bold" pitchFamily="2" charset="-78"/>
              </a:rPr>
            </a:br>
            <a:r>
              <a:rPr lang="ar-SA" sz="3600" dirty="0" smtClean="0">
                <a:cs typeface="AL-Mohanad Bold" pitchFamily="2" charset="-78"/>
              </a:rPr>
              <a:t/>
            </a:r>
            <a:br>
              <a:rPr lang="ar-SA" sz="3600" dirty="0" smtClean="0">
                <a:cs typeface="AL-Mohanad Bold" pitchFamily="2" charset="-78"/>
              </a:rPr>
            </a:br>
            <a:r>
              <a:rPr lang="ar-SA" sz="3600" dirty="0" smtClean="0">
                <a:cs typeface="AL-Mohanad Bold" pitchFamily="2" charset="-78"/>
              </a:rPr>
              <a:t/>
            </a:r>
            <a:br>
              <a:rPr lang="ar-SA" sz="3600" dirty="0" smtClean="0">
                <a:cs typeface="AL-Mohanad Bold" pitchFamily="2" charset="-78"/>
              </a:rPr>
            </a:br>
            <a:r>
              <a:rPr lang="ar-SA" sz="3600" b="1" dirty="0" smtClean="0">
                <a:latin typeface="Traditional Arabic" pitchFamily="18" charset="-78"/>
                <a:cs typeface="Traditional Arabic" pitchFamily="18" charset="-78"/>
              </a:rPr>
              <a:t>الأفكار </a:t>
            </a:r>
            <a:r>
              <a:rPr lang="ar-SA" sz="3600" b="1" dirty="0" smtClean="0">
                <a:latin typeface="Traditional Arabic" pitchFamily="18" charset="-78"/>
                <a:cs typeface="Traditional Arabic" pitchFamily="18" charset="-78"/>
              </a:rPr>
              <a:t>الرئيسة في القصيدة </a:t>
            </a:r>
            <a:r>
              <a:rPr lang="ar-SA" sz="3600" b="1" i="1" dirty="0" smtClean="0">
                <a:latin typeface="Traditional Arabic" pitchFamily="18" charset="-78"/>
                <a:cs typeface="Traditional Arabic" pitchFamily="18" charset="-78"/>
              </a:rPr>
              <a:t>:</a:t>
            </a:r>
            <a:r>
              <a:rPr lang="en-US" sz="3600" b="1" dirty="0" smtClean="0">
                <a:latin typeface="Traditional Arabic" pitchFamily="18" charset="-78"/>
                <a:cs typeface="Traditional Arabic" pitchFamily="18" charset="-78"/>
              </a:rPr>
              <a:t/>
            </a:r>
            <a:br>
              <a:rPr lang="en-US" sz="3600" b="1" dirty="0" smtClean="0">
                <a:latin typeface="Traditional Arabic" pitchFamily="18" charset="-78"/>
                <a:cs typeface="Traditional Arabic" pitchFamily="18" charset="-78"/>
              </a:rPr>
            </a:br>
            <a:endParaRPr lang="ar-SA" sz="3600" b="1" dirty="0">
              <a:latin typeface="Traditional Arabic" pitchFamily="18" charset="-78"/>
              <a:cs typeface="Traditional Arabic" pitchFamily="18" charset="-78"/>
            </a:endParaRPr>
          </a:p>
        </p:txBody>
      </p:sp>
      <p:sp>
        <p:nvSpPr>
          <p:cNvPr id="15363" name="عنصر نائب للمحتوى 2"/>
          <p:cNvSpPr>
            <a:spLocks noGrp="1"/>
          </p:cNvSpPr>
          <p:nvPr>
            <p:ph sz="quarter" idx="1"/>
          </p:nvPr>
        </p:nvSpPr>
        <p:spPr>
          <a:xfrm>
            <a:off x="457200" y="1600200"/>
            <a:ext cx="7467600" cy="4873625"/>
          </a:xfrm>
        </p:spPr>
        <p:txBody>
          <a:bodyPr/>
          <a:lstStyle/>
          <a:p>
            <a:pPr eaLnBrk="1" hangingPunct="1">
              <a:buFont typeface="Wingdings" pitchFamily="2" charset="2"/>
              <a:buNone/>
            </a:pPr>
            <a:r>
              <a:rPr lang="ar-SA" sz="3600" cap="small" dirty="0" smtClean="0">
                <a:solidFill>
                  <a:srgbClr val="FF0000"/>
                </a:solidFill>
                <a:cs typeface="AL-Mohanad Bold" pitchFamily="2" charset="-78"/>
              </a:rPr>
              <a:t>- </a:t>
            </a:r>
            <a:r>
              <a:rPr lang="ar-SA" sz="3600" b="1" cap="small" dirty="0" smtClean="0">
                <a:solidFill>
                  <a:srgbClr val="FF0000"/>
                </a:solidFill>
                <a:latin typeface="Traditional Arabic" pitchFamily="18" charset="-78"/>
                <a:cs typeface="Traditional Arabic" pitchFamily="18" charset="-78"/>
              </a:rPr>
              <a:t>في البيتين 1-2 الفخر بالنفس </a:t>
            </a:r>
          </a:p>
          <a:p>
            <a:pPr eaLnBrk="1" hangingPunct="1">
              <a:buNone/>
            </a:pPr>
            <a:endParaRPr lang="en-US" sz="3600" b="1" cap="small" dirty="0" smtClean="0">
              <a:latin typeface="Traditional Arabic" pitchFamily="18" charset="-78"/>
              <a:cs typeface="Traditional Arabic" pitchFamily="18" charset="-78"/>
            </a:endParaRPr>
          </a:p>
          <a:p>
            <a:pPr eaLnBrk="1" hangingPunct="1"/>
            <a:r>
              <a:rPr lang="ar-SA" sz="3600" b="1" cap="small" dirty="0" smtClean="0">
                <a:latin typeface="Traditional Arabic" pitchFamily="18" charset="-78"/>
                <a:cs typeface="Traditional Arabic" pitchFamily="18" charset="-78"/>
              </a:rPr>
              <a:t>1- يفتخر الشاعر بنفسه حيث أنه حفظ نفسه من كل ما يسيء إليه ويلوث سمعته ، فقد ترفع عن طلب العطاء من الجبان اللئيم</a:t>
            </a:r>
            <a:r>
              <a:rPr lang="en-US" sz="3600" b="1" cap="small" dirty="0" smtClean="0">
                <a:latin typeface="Traditional Arabic" pitchFamily="18" charset="-78"/>
                <a:cs typeface="Traditional Arabic" pitchFamily="18" charset="-78"/>
              </a:rPr>
              <a:t> .. </a:t>
            </a:r>
            <a:br>
              <a:rPr lang="en-US" sz="3600" b="1" cap="small" dirty="0" smtClean="0">
                <a:latin typeface="Traditional Arabic" pitchFamily="18" charset="-78"/>
                <a:cs typeface="Traditional Arabic" pitchFamily="18" charset="-78"/>
              </a:rPr>
            </a:br>
            <a:r>
              <a:rPr lang="ar-SA" sz="3600" b="1" cap="small" dirty="0" smtClean="0">
                <a:latin typeface="Traditional Arabic" pitchFamily="18" charset="-78"/>
                <a:cs typeface="Traditional Arabic" pitchFamily="18" charset="-78"/>
              </a:rPr>
              <a:t>2- وقد أراد الدهر أن يذله ويقهره لكننه تماسك أمام عوادي الدهر وقابلها بخلق قوي وعزم راسخ</a:t>
            </a:r>
            <a:r>
              <a:rPr lang="en-US" sz="3600" b="1" cap="small" dirty="0" smtClean="0">
                <a:latin typeface="Traditional Arabic" pitchFamily="18" charset="-78"/>
                <a:cs typeface="Traditional Arabic" pitchFamily="18" charset="-78"/>
              </a:rPr>
              <a:t> ..</a:t>
            </a:r>
          </a:p>
          <a:p>
            <a:pPr eaLnBrk="1" hangingPunct="1"/>
            <a:endParaRPr lang="ar-SA" sz="3200" dirty="0" smtClean="0"/>
          </a:p>
        </p:txBody>
      </p:sp>
    </p:spTree>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عنصر نائب للمحتوى 2"/>
          <p:cNvSpPr>
            <a:spLocks noGrp="1"/>
          </p:cNvSpPr>
          <p:nvPr>
            <p:ph sz="quarter" idx="1"/>
          </p:nvPr>
        </p:nvSpPr>
        <p:spPr>
          <a:xfrm>
            <a:off x="285720" y="357166"/>
            <a:ext cx="8358246" cy="6143668"/>
          </a:xfrm>
        </p:spPr>
        <p:txBody>
          <a:bodyPr/>
          <a:lstStyle/>
          <a:p>
            <a:pPr eaLnBrk="1" hangingPunct="1">
              <a:buFont typeface="Wingdings" pitchFamily="2" charset="2"/>
              <a:buNone/>
            </a:pPr>
            <a:r>
              <a:rPr lang="ar-SA" sz="3600" cap="small" dirty="0" smtClean="0">
                <a:cs typeface="AL-Mohanad Bold" pitchFamily="2" charset="-78"/>
              </a:rPr>
              <a:t>- </a:t>
            </a:r>
            <a:r>
              <a:rPr lang="ar-SA" sz="3600" b="1" cap="small" dirty="0" smtClean="0">
                <a:solidFill>
                  <a:schemeClr val="accent1">
                    <a:lumMod val="75000"/>
                  </a:schemeClr>
                </a:solidFill>
                <a:latin typeface="Traditional Arabic" pitchFamily="18" charset="-78"/>
                <a:cs typeface="Traditional Arabic" pitchFamily="18" charset="-78"/>
              </a:rPr>
              <a:t>في البيتين 3-4 سبب رحيل الشاعر للمدائن</a:t>
            </a:r>
          </a:p>
          <a:p>
            <a:pPr eaLnBrk="1" hangingPunct="1"/>
            <a:endParaRPr lang="en-US" sz="1100" b="1" cap="small" dirty="0" smtClean="0">
              <a:latin typeface="Traditional Arabic" pitchFamily="18" charset="-78"/>
              <a:cs typeface="Traditional Arabic" pitchFamily="18" charset="-78"/>
            </a:endParaRPr>
          </a:p>
          <a:p>
            <a:pPr algn="just" eaLnBrk="1" hangingPunct="1"/>
            <a:r>
              <a:rPr lang="ar-SA" sz="3600" b="1" cap="small" dirty="0" smtClean="0">
                <a:latin typeface="Traditional Arabic" pitchFamily="18" charset="-78"/>
                <a:cs typeface="Traditional Arabic" pitchFamily="18" charset="-78"/>
              </a:rPr>
              <a:t>3-يبين الشاعر سبب رحيله حيث كثرت الهموم عليه وكثرت أحزانه لمقتل الخليفة المتوكل ووزيره مما جعله في ضيق من العيش ؛ فدفعه ذلك إلى توجيه ناقته للمدينة البيضاء ليسرِّي عن نفسه بعض ما فيها من الأحزان</a:t>
            </a:r>
            <a:r>
              <a:rPr lang="en-US" sz="3600" b="1" cap="small" dirty="0" smtClean="0">
                <a:latin typeface="Traditional Arabic" pitchFamily="18" charset="-78"/>
                <a:cs typeface="Traditional Arabic" pitchFamily="18" charset="-78"/>
              </a:rPr>
              <a:t> .. </a:t>
            </a:r>
            <a:br>
              <a:rPr lang="en-US" sz="3600" b="1" cap="small" dirty="0" smtClean="0">
                <a:latin typeface="Traditional Arabic" pitchFamily="18" charset="-78"/>
                <a:cs typeface="Traditional Arabic" pitchFamily="18" charset="-78"/>
              </a:rPr>
            </a:br>
            <a:endParaRPr lang="ar-SA" sz="1100" b="1" cap="small" dirty="0" smtClean="0">
              <a:latin typeface="Traditional Arabic" pitchFamily="18" charset="-78"/>
              <a:cs typeface="Traditional Arabic" pitchFamily="18" charset="-78"/>
            </a:endParaRPr>
          </a:p>
          <a:p>
            <a:pPr algn="just" eaLnBrk="1" hangingPunct="1"/>
            <a:r>
              <a:rPr lang="ar-SA" sz="3600" b="1" cap="small" dirty="0" smtClean="0">
                <a:latin typeface="Traditional Arabic" pitchFamily="18" charset="-78"/>
                <a:cs typeface="Traditional Arabic" pitchFamily="18" charset="-78"/>
              </a:rPr>
              <a:t>4- وإن أحداث الدهر والمعاناة التي يعانيها الشاعر في معيشته ومقتل المتوكل ووزيره دفعته لتذكر مصير هؤلاء القوم ، فلا عجب فإن المصائب منها ما يذكرك ومنها ما ينسيك</a:t>
            </a:r>
            <a:endParaRPr lang="en-US" sz="3600" b="1" cap="small" dirty="0" smtClean="0">
              <a:latin typeface="Traditional Arabic" pitchFamily="18" charset="-78"/>
              <a:cs typeface="Traditional Arabic" pitchFamily="18" charset="-78"/>
            </a:endParaRPr>
          </a:p>
          <a:p>
            <a:pPr eaLnBrk="1" hangingPunct="1"/>
            <a:endParaRPr lang="ar-SA" sz="2800" dirty="0" smtClean="0"/>
          </a:p>
        </p:txBody>
      </p:sp>
    </p:spTree>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عنصر نائب للمحتوى 2"/>
          <p:cNvSpPr>
            <a:spLocks noGrp="1"/>
          </p:cNvSpPr>
          <p:nvPr>
            <p:ph sz="quarter" idx="1"/>
          </p:nvPr>
        </p:nvSpPr>
        <p:spPr>
          <a:xfrm>
            <a:off x="285720" y="620713"/>
            <a:ext cx="7958168" cy="5951559"/>
          </a:xfrm>
        </p:spPr>
        <p:txBody>
          <a:bodyPr/>
          <a:lstStyle/>
          <a:p>
            <a:pPr eaLnBrk="1" hangingPunct="1">
              <a:buFont typeface="Wingdings" pitchFamily="2" charset="2"/>
              <a:buNone/>
            </a:pPr>
            <a:r>
              <a:rPr lang="ar-SA" b="1" u="sng" dirty="0" smtClean="0"/>
              <a:t> </a:t>
            </a:r>
            <a:r>
              <a:rPr lang="ar-SA" sz="3600" b="1" cap="small" dirty="0" smtClean="0">
                <a:solidFill>
                  <a:schemeClr val="accent1">
                    <a:lumMod val="75000"/>
                  </a:schemeClr>
                </a:solidFill>
                <a:latin typeface="Traditional Arabic" pitchFamily="18" charset="-78"/>
                <a:cs typeface="Traditional Arabic" pitchFamily="18" charset="-78"/>
              </a:rPr>
              <a:t>الأبيات من 5-10 وصف لإيوان كسرى :</a:t>
            </a:r>
          </a:p>
          <a:p>
            <a:pPr eaLnBrk="1" hangingPunct="1">
              <a:buFont typeface="Wingdings" pitchFamily="2" charset="2"/>
              <a:buNone/>
            </a:pPr>
            <a:endParaRPr lang="en-US" b="1" dirty="0" smtClean="0">
              <a:latin typeface="Traditional Arabic" pitchFamily="18" charset="-78"/>
              <a:cs typeface="Traditional Arabic" pitchFamily="18" charset="-78"/>
            </a:endParaRPr>
          </a:p>
          <a:p>
            <a:pPr eaLnBrk="1" hangingPunct="1"/>
            <a:r>
              <a:rPr lang="ar-SA" b="1" dirty="0" smtClean="0">
                <a:latin typeface="Traditional Arabic" pitchFamily="18" charset="-78"/>
                <a:cs typeface="Traditional Arabic" pitchFamily="18" charset="-78"/>
              </a:rPr>
              <a:t>5- </a:t>
            </a:r>
            <a:r>
              <a:rPr lang="ar-SA" sz="3600" b="1" cap="small" dirty="0" smtClean="0">
                <a:latin typeface="Traditional Arabic" pitchFamily="18" charset="-78"/>
                <a:cs typeface="Traditional Arabic" pitchFamily="18" charset="-78"/>
              </a:rPr>
              <a:t>يصف الشاعر إيوان كسرى الذي من يراه يوقن بأن الأيام والليالي قد جعلت الحزن سمة له بعد أن كانت لا تفارقه الأفراح</a:t>
            </a:r>
            <a:r>
              <a:rPr lang="en-US" sz="3600" b="1" cap="small" dirty="0" smtClean="0">
                <a:latin typeface="Traditional Arabic" pitchFamily="18" charset="-78"/>
                <a:cs typeface="Traditional Arabic" pitchFamily="18" charset="-78"/>
              </a:rPr>
              <a:t>. </a:t>
            </a:r>
            <a:endParaRPr lang="ar-SA" sz="3600" b="1" cap="small" dirty="0" smtClean="0">
              <a:latin typeface="Traditional Arabic" pitchFamily="18" charset="-78"/>
              <a:cs typeface="Traditional Arabic" pitchFamily="18" charset="-78"/>
            </a:endParaRPr>
          </a:p>
          <a:p>
            <a:pPr eaLnBrk="1" hangingPunct="1">
              <a:buNone/>
            </a:pPr>
            <a:r>
              <a:rPr lang="en-US" sz="3600" b="1" cap="small" dirty="0" smtClean="0">
                <a:latin typeface="Traditional Arabic" pitchFamily="18" charset="-78"/>
                <a:cs typeface="Traditional Arabic" pitchFamily="18" charset="-78"/>
              </a:rPr>
              <a:t/>
            </a:r>
            <a:br>
              <a:rPr lang="en-US" sz="3600" b="1" cap="small" dirty="0" smtClean="0">
                <a:latin typeface="Traditional Arabic" pitchFamily="18" charset="-78"/>
                <a:cs typeface="Traditional Arabic" pitchFamily="18" charset="-78"/>
              </a:rPr>
            </a:br>
            <a:r>
              <a:rPr lang="ar-SA" sz="3600" b="1" cap="small" dirty="0" smtClean="0">
                <a:latin typeface="Traditional Arabic" pitchFamily="18" charset="-78"/>
                <a:cs typeface="Traditional Arabic" pitchFamily="18" charset="-78"/>
              </a:rPr>
              <a:t>6- وقد امتلأ القصر باللوحات </a:t>
            </a:r>
            <a:r>
              <a:rPr lang="ar-SA" sz="3600" b="1" cap="small" dirty="0" err="1" smtClean="0">
                <a:latin typeface="Traditional Arabic" pitchFamily="18" charset="-78"/>
                <a:cs typeface="Traditional Arabic" pitchFamily="18" charset="-78"/>
              </a:rPr>
              <a:t>الجدارية</a:t>
            </a:r>
            <a:r>
              <a:rPr lang="ar-SA" sz="3600" b="1" cap="small" dirty="0" smtClean="0">
                <a:latin typeface="Traditional Arabic" pitchFamily="18" charset="-78"/>
                <a:cs typeface="Traditional Arabic" pitchFamily="18" charset="-78"/>
              </a:rPr>
              <a:t> الجميلة التي تصور حروب ومعارك الفرس مع الروم وقد شد انتباه الشاعر مشهدا على جدار القصر يمثل معركة دائرة بين الروم والفرس ويصفها وصفا دقيقا</a:t>
            </a:r>
            <a:r>
              <a:rPr lang="en-US" sz="3600" b="1" cap="small" dirty="0" smtClean="0">
                <a:latin typeface="Traditional Arabic" pitchFamily="18" charset="-78"/>
                <a:cs typeface="Traditional Arabic" pitchFamily="18" charset="-78"/>
              </a:rPr>
              <a:t>. </a:t>
            </a:r>
            <a:endParaRPr lang="ar-SA" sz="3600" b="1" cap="small" dirty="0" smtClean="0">
              <a:latin typeface="Traditional Arabic" pitchFamily="18" charset="-78"/>
              <a:cs typeface="Traditional Arabic" pitchFamily="18" charset="-78"/>
            </a:endParaRPr>
          </a:p>
          <a:p>
            <a:pPr eaLnBrk="1" hangingPunct="1"/>
            <a:r>
              <a:rPr lang="en-US" sz="3600" cap="small" dirty="0" smtClean="0">
                <a:cs typeface="AL-Mohanad Bold" pitchFamily="2" charset="-78"/>
              </a:rPr>
              <a:t/>
            </a:r>
            <a:br>
              <a:rPr lang="en-US" sz="3600" cap="small" dirty="0" smtClean="0">
                <a:cs typeface="AL-Mohanad Bold" pitchFamily="2" charset="-78"/>
              </a:rPr>
            </a:br>
            <a:endParaRPr lang="ar-SA" dirty="0" smtClean="0"/>
          </a:p>
        </p:txBody>
      </p:sp>
    </p:spTree>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عنصر نائب للمحتوى 2"/>
          <p:cNvSpPr>
            <a:spLocks noGrp="1"/>
          </p:cNvSpPr>
          <p:nvPr>
            <p:ph sz="quarter" idx="1"/>
          </p:nvPr>
        </p:nvSpPr>
        <p:spPr>
          <a:xfrm>
            <a:off x="285720" y="620713"/>
            <a:ext cx="7958168" cy="4873625"/>
          </a:xfrm>
        </p:spPr>
        <p:txBody>
          <a:bodyPr/>
          <a:lstStyle/>
          <a:p>
            <a:pPr eaLnBrk="1" hangingPunct="1">
              <a:buFont typeface="Wingdings" pitchFamily="2" charset="2"/>
              <a:buNone/>
            </a:pPr>
            <a:r>
              <a:rPr lang="ar-SA" sz="3200" u="sng" dirty="0" smtClean="0">
                <a:solidFill>
                  <a:schemeClr val="accent1">
                    <a:lumMod val="75000"/>
                  </a:schemeClr>
                </a:solidFill>
                <a:cs typeface="AL-Mohanad Bold" pitchFamily="2" charset="-78"/>
              </a:rPr>
              <a:t> </a:t>
            </a:r>
            <a:r>
              <a:rPr lang="ar-SA" sz="3600" b="1" u="sng" dirty="0" smtClean="0">
                <a:solidFill>
                  <a:schemeClr val="accent1">
                    <a:lumMod val="75000"/>
                  </a:schemeClr>
                </a:solidFill>
                <a:latin typeface="Traditional Arabic" pitchFamily="18" charset="-78"/>
                <a:cs typeface="Traditional Arabic" pitchFamily="18" charset="-78"/>
              </a:rPr>
              <a:t>الأبيات من 5-10 وصف لإيوان كسرى :</a:t>
            </a:r>
          </a:p>
          <a:p>
            <a:pPr eaLnBrk="1" hangingPunct="1">
              <a:buNone/>
            </a:pPr>
            <a:r>
              <a:rPr lang="en-US" sz="1100" b="1" cap="small" dirty="0" smtClean="0">
                <a:latin typeface="Traditional Arabic" pitchFamily="18" charset="-78"/>
                <a:cs typeface="Traditional Arabic" pitchFamily="18" charset="-78"/>
              </a:rPr>
              <a:t/>
            </a:r>
            <a:br>
              <a:rPr lang="en-US" sz="1100" b="1" cap="small" dirty="0" smtClean="0">
                <a:latin typeface="Traditional Arabic" pitchFamily="18" charset="-78"/>
                <a:cs typeface="Traditional Arabic" pitchFamily="18" charset="-78"/>
              </a:rPr>
            </a:br>
            <a:r>
              <a:rPr lang="ar-SA" sz="3600" b="1" cap="small" dirty="0" smtClean="0">
                <a:latin typeface="Traditional Arabic" pitchFamily="18" charset="-78"/>
                <a:cs typeface="Traditional Arabic" pitchFamily="18" charset="-78"/>
              </a:rPr>
              <a:t>7-وقد شُخِص فيها الموت وعنف اللقاء ، ويظهر فيها </a:t>
            </a:r>
            <a:r>
              <a:rPr lang="ar-SA" sz="3600" b="1" cap="small" dirty="0" err="1" smtClean="0">
                <a:latin typeface="Traditional Arabic" pitchFamily="18" charset="-78"/>
                <a:cs typeface="Traditional Arabic" pitchFamily="18" charset="-78"/>
              </a:rPr>
              <a:t>أنوشروان</a:t>
            </a:r>
            <a:r>
              <a:rPr lang="ar-SA" sz="3600" b="1" cap="small" dirty="0" smtClean="0">
                <a:latin typeface="Traditional Arabic" pitchFamily="18" charset="-78"/>
                <a:cs typeface="Traditional Arabic" pitchFamily="18" charset="-78"/>
              </a:rPr>
              <a:t> وهو يوجه جنوده ويدفعهم تحت رايته</a:t>
            </a:r>
            <a:r>
              <a:rPr lang="en-US" sz="3600" b="1" cap="small" dirty="0" smtClean="0">
                <a:latin typeface="Traditional Arabic" pitchFamily="18" charset="-78"/>
                <a:cs typeface="Traditional Arabic" pitchFamily="18" charset="-78"/>
              </a:rPr>
              <a:t> . </a:t>
            </a:r>
            <a:endParaRPr lang="ar-SA" sz="3600" b="1" cap="small" dirty="0" smtClean="0">
              <a:latin typeface="Traditional Arabic" pitchFamily="18" charset="-78"/>
              <a:cs typeface="Traditional Arabic" pitchFamily="18" charset="-78"/>
            </a:endParaRPr>
          </a:p>
          <a:p>
            <a:pPr eaLnBrk="1" hangingPunct="1"/>
            <a:r>
              <a:rPr lang="en-US" b="1" dirty="0" smtClean="0">
                <a:latin typeface="Traditional Arabic" pitchFamily="18" charset="-78"/>
                <a:cs typeface="Traditional Arabic" pitchFamily="18" charset="-78"/>
              </a:rPr>
              <a:t/>
            </a:r>
            <a:br>
              <a:rPr lang="en-US" b="1" dirty="0" smtClean="0">
                <a:latin typeface="Traditional Arabic" pitchFamily="18" charset="-78"/>
                <a:cs typeface="Traditional Arabic" pitchFamily="18" charset="-78"/>
              </a:rPr>
            </a:br>
            <a:r>
              <a:rPr lang="ar-SA" sz="3600" b="1" cap="small" dirty="0" smtClean="0">
                <a:latin typeface="Traditional Arabic" pitchFamily="18" charset="-78"/>
                <a:cs typeface="Traditional Arabic" pitchFamily="18" charset="-78"/>
              </a:rPr>
              <a:t>8- وتدور رحى المعركة بين المقاتلين في سكون وهدوء وصوت خفي ، يكاد الشاعر يسمع صوت جرسا خافتا مبهما لا وضوح فيه من شدة إتقان الصورة</a:t>
            </a:r>
            <a:r>
              <a:rPr lang="en-US" sz="3600" b="1" cap="small" dirty="0" smtClean="0">
                <a:latin typeface="Traditional Arabic" pitchFamily="18" charset="-78"/>
                <a:cs typeface="Traditional Arabic" pitchFamily="18" charset="-78"/>
              </a:rPr>
              <a:t>.</a:t>
            </a:r>
            <a:br>
              <a:rPr lang="en-US" sz="3600" b="1" cap="small" dirty="0" smtClean="0">
                <a:latin typeface="Traditional Arabic" pitchFamily="18" charset="-78"/>
                <a:cs typeface="Traditional Arabic" pitchFamily="18" charset="-78"/>
              </a:rPr>
            </a:br>
            <a:endParaRPr lang="ar-SA" sz="3600" b="1" cap="small" dirty="0" smtClean="0">
              <a:latin typeface="Traditional Arabic" pitchFamily="18" charset="-78"/>
              <a:cs typeface="Traditional Arabic" pitchFamily="18" charset="-78"/>
            </a:endParaRPr>
          </a:p>
        </p:txBody>
      </p:sp>
    </p:spTree>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عنصر نائب للمحتوى 2"/>
          <p:cNvSpPr>
            <a:spLocks noGrp="1"/>
          </p:cNvSpPr>
          <p:nvPr>
            <p:ph sz="quarter" idx="1"/>
          </p:nvPr>
        </p:nvSpPr>
        <p:spPr>
          <a:xfrm>
            <a:off x="785786" y="928670"/>
            <a:ext cx="7467600" cy="4873625"/>
          </a:xfrm>
        </p:spPr>
        <p:txBody>
          <a:bodyPr/>
          <a:lstStyle/>
          <a:p>
            <a:pPr eaLnBrk="1" hangingPunct="1"/>
            <a:r>
              <a:rPr lang="ar-SA" sz="3600" cap="small" dirty="0" smtClean="0">
                <a:cs typeface="AL-Mohanad Bold" pitchFamily="2" charset="-78"/>
              </a:rPr>
              <a:t>9- فالعين بكل ما تراه من حركة تكاد تقر أنهم أحياء ولكنهم يستعملون بينهم لغة الإشارة</a:t>
            </a:r>
            <a:r>
              <a:rPr lang="en-US" sz="3600" cap="small" dirty="0" smtClean="0">
                <a:cs typeface="AL-Mohanad Bold" pitchFamily="2" charset="-78"/>
              </a:rPr>
              <a:t>. </a:t>
            </a:r>
          </a:p>
          <a:p>
            <a:pPr eaLnBrk="1" hangingPunct="1">
              <a:buFont typeface="Wingdings" pitchFamily="2" charset="2"/>
              <a:buNone/>
            </a:pPr>
            <a:r>
              <a:rPr lang="en-US" sz="3600" cap="small" dirty="0" smtClean="0">
                <a:cs typeface="AL-Mohanad Bold" pitchFamily="2" charset="-78"/>
              </a:rPr>
              <a:t/>
            </a:r>
            <a:br>
              <a:rPr lang="en-US" sz="3600" cap="small" dirty="0" smtClean="0">
                <a:cs typeface="AL-Mohanad Bold" pitchFamily="2" charset="-78"/>
              </a:rPr>
            </a:br>
            <a:r>
              <a:rPr lang="ar-SA" sz="3600" cap="small" dirty="0" smtClean="0">
                <a:cs typeface="AL-Mohanad Bold" pitchFamily="2" charset="-78"/>
              </a:rPr>
              <a:t>10- تعاظم شكي في هذه اللوحة حتى ظننت أنهم أحياء بالفعل ، مما دفعني إلى لمسهم بيدي حتى أتأكد من كونها صورة لا حقيقة</a:t>
            </a:r>
            <a:r>
              <a:rPr lang="en-US" sz="3600" cap="small" dirty="0" smtClean="0">
                <a:cs typeface="AL-Mohanad Bold" pitchFamily="2" charset="-78"/>
              </a:rPr>
              <a:t>. </a:t>
            </a:r>
          </a:p>
        </p:txBody>
      </p:sp>
    </p:spTree>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1643042" y="2357430"/>
            <a:ext cx="4937125" cy="107157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3">
            <a:schemeClr val="lt1"/>
          </a:lnRef>
          <a:fillRef idx="1">
            <a:schemeClr val="accent1"/>
          </a:fillRef>
          <a:effectRef idx="1">
            <a:schemeClr val="accent1"/>
          </a:effectRef>
          <a:fontRef idx="minor">
            <a:schemeClr val="lt1"/>
          </a:fontRef>
        </p:style>
        <p:txBody>
          <a:bodyPr>
            <a:noAutofit/>
          </a:bodyPr>
          <a:lstStyle/>
          <a:p>
            <a:pPr algn="ctr" eaLnBrk="1" hangingPunct="1">
              <a:lnSpc>
                <a:spcPct val="150000"/>
              </a:lnSpc>
              <a:spcBef>
                <a:spcPts val="600"/>
              </a:spcBef>
              <a:spcAft>
                <a:spcPts val="600"/>
              </a:spcAft>
              <a:defRPr/>
            </a:pPr>
            <a:r>
              <a:rPr lang="ar-SA" sz="4000" b="1" dirty="0" smtClean="0">
                <a:latin typeface="Traditional Arabic" pitchFamily="18" charset="-78"/>
                <a:cs typeface="Traditional Arabic" pitchFamily="18" charset="-78"/>
              </a:rPr>
              <a:t>شوقي يعارض سينية البحتري</a:t>
            </a:r>
            <a:endParaRPr lang="ar-SA" sz="4000" b="1" dirty="0">
              <a:latin typeface="Traditional Arabic" pitchFamily="18" charset="-78"/>
              <a:cs typeface="Traditional Arabic" pitchFamily="18" charset="-78"/>
            </a:endParaRPr>
          </a:p>
        </p:txBody>
      </p:sp>
    </p:spTree>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عنصر نائب للمحتوى 2"/>
          <p:cNvSpPr>
            <a:spLocks noGrp="1"/>
          </p:cNvSpPr>
          <p:nvPr>
            <p:ph sz="quarter" idx="1"/>
          </p:nvPr>
        </p:nvSpPr>
        <p:spPr>
          <a:xfrm>
            <a:off x="0" y="357167"/>
            <a:ext cx="9144000" cy="5643602"/>
          </a:xfrm>
        </p:spPr>
        <p:txBody>
          <a:bodyPr/>
          <a:lstStyle/>
          <a:p>
            <a:pPr eaLnBrk="1" hangingPunct="1">
              <a:buFont typeface="Wingdings" pitchFamily="2" charset="2"/>
              <a:buNone/>
            </a:pPr>
            <a:endParaRPr lang="en-US" sz="2500" dirty="0" smtClean="0">
              <a:cs typeface="Times New Roman" pitchFamily="18" charset="0"/>
            </a:endParaRPr>
          </a:p>
          <a:p>
            <a:pPr eaLnBrk="1" hangingPunct="1">
              <a:lnSpc>
                <a:spcPct val="150000"/>
              </a:lnSpc>
              <a:spcAft>
                <a:spcPts val="600"/>
              </a:spcAft>
              <a:buFont typeface="Wingdings" pitchFamily="2" charset="2"/>
              <a:buNone/>
            </a:pPr>
            <a:r>
              <a:rPr lang="ar-SA" sz="2500" b="1" dirty="0" smtClean="0"/>
              <a:t>    </a:t>
            </a:r>
            <a:r>
              <a:rPr lang="ar-SA" sz="4000" b="1" dirty="0" smtClean="0">
                <a:solidFill>
                  <a:schemeClr val="accent1">
                    <a:lumMod val="75000"/>
                  </a:schemeClr>
                </a:solidFill>
                <a:latin typeface="Traditional Arabic" pitchFamily="18" charset="-78"/>
                <a:cs typeface="Traditional Arabic" pitchFamily="18" charset="-78"/>
              </a:rPr>
              <a:t>اختلاف النهار والليل ينسي 	</a:t>
            </a:r>
            <a:r>
              <a:rPr lang="ar-SA" sz="4000" b="1" dirty="0" smtClean="0">
                <a:solidFill>
                  <a:schemeClr val="accent1">
                    <a:lumMod val="75000"/>
                  </a:schemeClr>
                </a:solidFill>
                <a:latin typeface="Traditional Arabic" pitchFamily="18" charset="-78"/>
                <a:cs typeface="Traditional Arabic" pitchFamily="18" charset="-78"/>
              </a:rPr>
              <a:t>     اذكرا </a:t>
            </a:r>
            <a:r>
              <a:rPr lang="ar-SA" sz="4000" b="1" dirty="0" smtClean="0">
                <a:solidFill>
                  <a:schemeClr val="accent1">
                    <a:lumMod val="75000"/>
                  </a:schemeClr>
                </a:solidFill>
                <a:latin typeface="Traditional Arabic" pitchFamily="18" charset="-78"/>
                <a:cs typeface="Traditional Arabic" pitchFamily="18" charset="-78"/>
              </a:rPr>
              <a:t>لي الصبا وأيام أنسي</a:t>
            </a:r>
            <a:r>
              <a:rPr lang="en-US" sz="4000" b="1" dirty="0" smtClean="0">
                <a:solidFill>
                  <a:schemeClr val="accent1">
                    <a:lumMod val="75000"/>
                  </a:schemeClr>
                </a:solidFill>
                <a:latin typeface="Traditional Arabic" pitchFamily="18" charset="-78"/>
                <a:cs typeface="Traditional Arabic" pitchFamily="18" charset="-78"/>
              </a:rPr>
              <a:t> </a:t>
            </a:r>
            <a:br>
              <a:rPr lang="en-US" sz="4000" b="1" dirty="0" smtClean="0">
                <a:solidFill>
                  <a:schemeClr val="accent1">
                    <a:lumMod val="75000"/>
                  </a:schemeClr>
                </a:solidFill>
                <a:latin typeface="Traditional Arabic" pitchFamily="18" charset="-78"/>
                <a:cs typeface="Traditional Arabic" pitchFamily="18" charset="-78"/>
              </a:rPr>
            </a:br>
            <a:r>
              <a:rPr lang="ar-SA" sz="4000" b="1" dirty="0" smtClean="0">
                <a:solidFill>
                  <a:schemeClr val="accent1">
                    <a:lumMod val="75000"/>
                  </a:schemeClr>
                </a:solidFill>
                <a:latin typeface="Traditional Arabic" pitchFamily="18" charset="-78"/>
                <a:cs typeface="Traditional Arabic" pitchFamily="18" charset="-78"/>
              </a:rPr>
              <a:t> وسلا مصر هل سلا القلب عنها </a:t>
            </a:r>
            <a:r>
              <a:rPr lang="ar-SA" sz="4000" b="1" dirty="0" smtClean="0">
                <a:solidFill>
                  <a:schemeClr val="accent1">
                    <a:lumMod val="75000"/>
                  </a:schemeClr>
                </a:solidFill>
                <a:latin typeface="Traditional Arabic" pitchFamily="18" charset="-78"/>
                <a:cs typeface="Traditional Arabic" pitchFamily="18" charset="-78"/>
              </a:rPr>
              <a:t> أو </a:t>
            </a:r>
            <a:r>
              <a:rPr lang="ar-SA" sz="4000" b="1" dirty="0" smtClean="0">
                <a:solidFill>
                  <a:schemeClr val="accent1">
                    <a:lumMod val="75000"/>
                  </a:schemeClr>
                </a:solidFill>
                <a:latin typeface="Traditional Arabic" pitchFamily="18" charset="-78"/>
                <a:cs typeface="Traditional Arabic" pitchFamily="18" charset="-78"/>
              </a:rPr>
              <a:t>أسا جرحها الزمان </a:t>
            </a:r>
            <a:r>
              <a:rPr lang="ar-SA" sz="4000" b="1" dirty="0" err="1" smtClean="0">
                <a:solidFill>
                  <a:schemeClr val="accent1">
                    <a:lumMod val="75000"/>
                  </a:schemeClr>
                </a:solidFill>
                <a:latin typeface="Traditional Arabic" pitchFamily="18" charset="-78"/>
                <a:cs typeface="Traditional Arabic" pitchFamily="18" charset="-78"/>
              </a:rPr>
              <a:t>المؤسي</a:t>
            </a:r>
            <a:r>
              <a:rPr lang="en-US" sz="4000" b="1" dirty="0" smtClean="0">
                <a:solidFill>
                  <a:schemeClr val="accent1">
                    <a:lumMod val="75000"/>
                  </a:schemeClr>
                </a:solidFill>
                <a:latin typeface="Traditional Arabic" pitchFamily="18" charset="-78"/>
                <a:cs typeface="Traditional Arabic" pitchFamily="18" charset="-78"/>
              </a:rPr>
              <a:t/>
            </a:r>
            <a:br>
              <a:rPr lang="en-US" sz="4000" b="1" dirty="0" smtClean="0">
                <a:solidFill>
                  <a:schemeClr val="accent1">
                    <a:lumMod val="75000"/>
                  </a:schemeClr>
                </a:solidFill>
                <a:latin typeface="Traditional Arabic" pitchFamily="18" charset="-78"/>
                <a:cs typeface="Traditional Arabic" pitchFamily="18" charset="-78"/>
              </a:rPr>
            </a:br>
            <a:r>
              <a:rPr lang="ar-SA" sz="4000" b="1" dirty="0" smtClean="0">
                <a:solidFill>
                  <a:schemeClr val="accent1">
                    <a:lumMod val="75000"/>
                  </a:schemeClr>
                </a:solidFill>
                <a:latin typeface="Traditional Arabic" pitchFamily="18" charset="-78"/>
                <a:cs typeface="Traditional Arabic" pitchFamily="18" charset="-78"/>
              </a:rPr>
              <a:t>أحرام على بلابله </a:t>
            </a:r>
            <a:r>
              <a:rPr lang="ar-SA" sz="4000" b="1" dirty="0" err="1" smtClean="0">
                <a:solidFill>
                  <a:schemeClr val="accent1">
                    <a:lumMod val="75000"/>
                  </a:schemeClr>
                </a:solidFill>
                <a:latin typeface="Traditional Arabic" pitchFamily="18" charset="-78"/>
                <a:cs typeface="Traditional Arabic" pitchFamily="18" charset="-78"/>
              </a:rPr>
              <a:t>الدوح</a:t>
            </a:r>
            <a:r>
              <a:rPr lang="ar-SA" sz="4000" b="1" dirty="0" smtClean="0">
                <a:solidFill>
                  <a:schemeClr val="accent1">
                    <a:lumMod val="75000"/>
                  </a:schemeClr>
                </a:solidFill>
                <a:latin typeface="Traditional Arabic" pitchFamily="18" charset="-78"/>
                <a:cs typeface="Traditional Arabic" pitchFamily="18" charset="-78"/>
              </a:rPr>
              <a:t> </a:t>
            </a:r>
            <a:r>
              <a:rPr lang="ar-SA" sz="4000" b="1" dirty="0" smtClean="0">
                <a:solidFill>
                  <a:schemeClr val="accent1">
                    <a:lumMod val="75000"/>
                  </a:schemeClr>
                </a:solidFill>
                <a:latin typeface="Traditional Arabic" pitchFamily="18" charset="-78"/>
                <a:cs typeface="Traditional Arabic" pitchFamily="18" charset="-78"/>
              </a:rPr>
              <a:t>             حلال للطير </a:t>
            </a:r>
            <a:r>
              <a:rPr lang="ar-SA" sz="4000" b="1" dirty="0" smtClean="0">
                <a:solidFill>
                  <a:schemeClr val="accent1">
                    <a:lumMod val="75000"/>
                  </a:schemeClr>
                </a:solidFill>
                <a:latin typeface="Traditional Arabic" pitchFamily="18" charset="-78"/>
                <a:cs typeface="Traditional Arabic" pitchFamily="18" charset="-78"/>
              </a:rPr>
              <a:t>من كل جنس</a:t>
            </a:r>
            <a:r>
              <a:rPr lang="en-US" sz="4000" b="1" dirty="0" smtClean="0">
                <a:solidFill>
                  <a:schemeClr val="accent1">
                    <a:lumMod val="75000"/>
                  </a:schemeClr>
                </a:solidFill>
                <a:latin typeface="Traditional Arabic" pitchFamily="18" charset="-78"/>
                <a:cs typeface="Traditional Arabic" pitchFamily="18" charset="-78"/>
              </a:rPr>
              <a:t> </a:t>
            </a:r>
            <a:br>
              <a:rPr lang="en-US" sz="4000" b="1" dirty="0" smtClean="0">
                <a:solidFill>
                  <a:schemeClr val="accent1">
                    <a:lumMod val="75000"/>
                  </a:schemeClr>
                </a:solidFill>
                <a:latin typeface="Traditional Arabic" pitchFamily="18" charset="-78"/>
                <a:cs typeface="Traditional Arabic" pitchFamily="18" charset="-78"/>
              </a:rPr>
            </a:br>
            <a:r>
              <a:rPr lang="ar-SA" sz="4000" b="1" dirty="0" smtClean="0">
                <a:solidFill>
                  <a:schemeClr val="accent1">
                    <a:lumMod val="75000"/>
                  </a:schemeClr>
                </a:solidFill>
                <a:latin typeface="Traditional Arabic" pitchFamily="18" charset="-78"/>
                <a:cs typeface="Traditional Arabic" pitchFamily="18" charset="-78"/>
              </a:rPr>
              <a:t>وعظَ البحتريَ إيوانُ كسرى 	وشَفَّتْنِي القصورُ من عبدِ شمسِ</a:t>
            </a:r>
            <a:r>
              <a:rPr lang="en-US" sz="4000" b="1" dirty="0" smtClean="0">
                <a:solidFill>
                  <a:schemeClr val="accent1">
                    <a:lumMod val="75000"/>
                  </a:schemeClr>
                </a:solidFill>
                <a:latin typeface="Traditional Arabic" pitchFamily="18" charset="-78"/>
                <a:cs typeface="Traditional Arabic" pitchFamily="18" charset="-78"/>
              </a:rPr>
              <a:t> </a:t>
            </a:r>
            <a:br>
              <a:rPr lang="en-US" sz="4000" b="1" dirty="0" smtClean="0">
                <a:solidFill>
                  <a:schemeClr val="accent1">
                    <a:lumMod val="75000"/>
                  </a:schemeClr>
                </a:solidFill>
                <a:latin typeface="Traditional Arabic" pitchFamily="18" charset="-78"/>
                <a:cs typeface="Traditional Arabic" pitchFamily="18" charset="-78"/>
              </a:rPr>
            </a:br>
            <a:r>
              <a:rPr lang="ar-SA" sz="4000" b="1" dirty="0" smtClean="0">
                <a:solidFill>
                  <a:schemeClr val="accent1">
                    <a:lumMod val="75000"/>
                  </a:schemeClr>
                </a:solidFill>
                <a:latin typeface="Traditional Arabic" pitchFamily="18" charset="-78"/>
                <a:cs typeface="Traditional Arabic" pitchFamily="18" charset="-78"/>
              </a:rPr>
              <a:t> لم يَرُعني سوى ثَرى قُرْطبي	لمَسَتْ فيه عبرةَ الدَّهرِ خمسي</a:t>
            </a:r>
          </a:p>
        </p:txBody>
      </p:sp>
    </p:spTree>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عنصر نائب للمحتوى 2"/>
          <p:cNvSpPr>
            <a:spLocks noGrp="1"/>
          </p:cNvSpPr>
          <p:nvPr>
            <p:ph sz="quarter" idx="1"/>
          </p:nvPr>
        </p:nvSpPr>
        <p:spPr>
          <a:xfrm>
            <a:off x="0" y="357167"/>
            <a:ext cx="8858280" cy="5643602"/>
          </a:xfrm>
        </p:spPr>
        <p:txBody>
          <a:bodyPr/>
          <a:lstStyle/>
          <a:p>
            <a:pPr eaLnBrk="1" hangingPunct="1">
              <a:buFont typeface="Wingdings" pitchFamily="2" charset="2"/>
              <a:buNone/>
            </a:pPr>
            <a:endParaRPr lang="en-US" sz="2500" dirty="0" smtClean="0">
              <a:cs typeface="Times New Roman" pitchFamily="18" charset="0"/>
            </a:endParaRPr>
          </a:p>
          <a:p>
            <a:pPr lvl="0" eaLnBrk="1" hangingPunct="1">
              <a:lnSpc>
                <a:spcPct val="150000"/>
              </a:lnSpc>
              <a:buClr>
                <a:srgbClr val="FE8637"/>
              </a:buClr>
              <a:buNone/>
            </a:pPr>
            <a:r>
              <a:rPr lang="ar-SA" sz="2500" b="1" dirty="0" smtClean="0"/>
              <a:t>    </a:t>
            </a:r>
            <a:r>
              <a:rPr lang="ar-SA" sz="3600" b="1" dirty="0">
                <a:solidFill>
                  <a:schemeClr val="accent1">
                    <a:lumMod val="75000"/>
                  </a:schemeClr>
                </a:solidFill>
                <a:latin typeface="Traditional Arabic" pitchFamily="18" charset="-78"/>
                <a:cs typeface="Traditional Arabic" pitchFamily="18" charset="-78"/>
              </a:rPr>
              <a:t>وإذا الدار ما بها من أنيسٍ	</a:t>
            </a:r>
            <a:r>
              <a:rPr lang="en-US" sz="3600" b="1" dirty="0" smtClean="0">
                <a:solidFill>
                  <a:schemeClr val="accent1">
                    <a:lumMod val="75000"/>
                  </a:schemeClr>
                </a:solidFill>
                <a:latin typeface="Traditional Arabic" pitchFamily="18" charset="-78"/>
                <a:cs typeface="Traditional Arabic" pitchFamily="18" charset="-78"/>
              </a:rPr>
              <a:t>      </a:t>
            </a:r>
            <a:r>
              <a:rPr lang="ar-SA" sz="3600" b="1" dirty="0" smtClean="0">
                <a:solidFill>
                  <a:schemeClr val="accent1">
                    <a:lumMod val="75000"/>
                  </a:schemeClr>
                </a:solidFill>
                <a:latin typeface="Traditional Arabic" pitchFamily="18" charset="-78"/>
                <a:cs typeface="Traditional Arabic" pitchFamily="18" charset="-78"/>
              </a:rPr>
              <a:t> </a:t>
            </a:r>
            <a:r>
              <a:rPr lang="ar-SA" sz="3600" b="1" dirty="0">
                <a:solidFill>
                  <a:schemeClr val="accent1">
                    <a:lumMod val="75000"/>
                  </a:schemeClr>
                </a:solidFill>
                <a:latin typeface="Traditional Arabic" pitchFamily="18" charset="-78"/>
                <a:cs typeface="Traditional Arabic" pitchFamily="18" charset="-78"/>
              </a:rPr>
              <a:t>وإذا القوم ما لهم من مُحِّس</a:t>
            </a:r>
            <a:r>
              <a:rPr lang="en-US" sz="3600" b="1" dirty="0">
                <a:solidFill>
                  <a:schemeClr val="accent1">
                    <a:lumMod val="75000"/>
                  </a:schemeClr>
                </a:solidFill>
                <a:latin typeface="Traditional Arabic" pitchFamily="18" charset="-78"/>
                <a:cs typeface="Traditional Arabic" pitchFamily="18" charset="-78"/>
              </a:rPr>
              <a:t> </a:t>
            </a:r>
            <a:br>
              <a:rPr lang="en-US" sz="3600" b="1" dirty="0">
                <a:solidFill>
                  <a:schemeClr val="accent1">
                    <a:lumMod val="75000"/>
                  </a:schemeClr>
                </a:solidFill>
                <a:latin typeface="Traditional Arabic" pitchFamily="18" charset="-78"/>
                <a:cs typeface="Traditional Arabic" pitchFamily="18" charset="-78"/>
              </a:rPr>
            </a:br>
            <a:r>
              <a:rPr lang="ar-SA" sz="3600" b="1" dirty="0" smtClean="0">
                <a:solidFill>
                  <a:schemeClr val="accent1">
                    <a:lumMod val="75000"/>
                  </a:schemeClr>
                </a:solidFill>
                <a:latin typeface="Traditional Arabic" pitchFamily="18" charset="-78"/>
                <a:cs typeface="Traditional Arabic" pitchFamily="18" charset="-78"/>
              </a:rPr>
              <a:t>مشت </a:t>
            </a:r>
            <a:r>
              <a:rPr lang="ar-SA" sz="3600" b="1" dirty="0">
                <a:solidFill>
                  <a:schemeClr val="accent1">
                    <a:lumMod val="75000"/>
                  </a:schemeClr>
                </a:solidFill>
                <a:latin typeface="Traditional Arabic" pitchFamily="18" charset="-78"/>
                <a:cs typeface="Traditional Arabic" pitchFamily="18" charset="-78"/>
              </a:rPr>
              <a:t>الحادثاتُ في غرف </a:t>
            </a:r>
            <a:r>
              <a:rPr lang="ar-SA" sz="3600" b="1" dirty="0" smtClean="0">
                <a:solidFill>
                  <a:schemeClr val="accent1">
                    <a:lumMod val="75000"/>
                  </a:schemeClr>
                </a:solidFill>
                <a:latin typeface="Traditional Arabic" pitchFamily="18" charset="-78"/>
                <a:cs typeface="Traditional Arabic" pitchFamily="18" charset="-78"/>
              </a:rPr>
              <a:t>الحمــ    ــراء </a:t>
            </a:r>
            <a:r>
              <a:rPr lang="ar-SA" sz="3600" b="1" dirty="0">
                <a:solidFill>
                  <a:schemeClr val="accent1">
                    <a:lumMod val="75000"/>
                  </a:schemeClr>
                </a:solidFill>
                <a:latin typeface="Traditional Arabic" pitchFamily="18" charset="-78"/>
                <a:cs typeface="Traditional Arabic" pitchFamily="18" charset="-78"/>
              </a:rPr>
              <a:t>مشي النّعي في دار عُرسِ</a:t>
            </a:r>
            <a:r>
              <a:rPr lang="en-US" sz="3600" b="1" dirty="0">
                <a:solidFill>
                  <a:schemeClr val="accent1">
                    <a:lumMod val="75000"/>
                  </a:schemeClr>
                </a:solidFill>
                <a:latin typeface="Traditional Arabic" pitchFamily="18" charset="-78"/>
                <a:cs typeface="Traditional Arabic" pitchFamily="18" charset="-78"/>
              </a:rPr>
              <a:t> </a:t>
            </a:r>
            <a:r>
              <a:rPr lang="en-US" sz="3600" b="1" dirty="0" smtClean="0">
                <a:solidFill>
                  <a:schemeClr val="accent1">
                    <a:lumMod val="75000"/>
                  </a:schemeClr>
                </a:solidFill>
                <a:latin typeface="Traditional Arabic" pitchFamily="18" charset="-78"/>
                <a:cs typeface="Traditional Arabic" pitchFamily="18" charset="-78"/>
              </a:rPr>
              <a:t/>
            </a:r>
            <a:br>
              <a:rPr lang="en-US" sz="3600" b="1" dirty="0" smtClean="0">
                <a:solidFill>
                  <a:schemeClr val="accent1">
                    <a:lumMod val="75000"/>
                  </a:schemeClr>
                </a:solidFill>
                <a:latin typeface="Traditional Arabic" pitchFamily="18" charset="-78"/>
                <a:cs typeface="Traditional Arabic" pitchFamily="18" charset="-78"/>
              </a:rPr>
            </a:br>
            <a:r>
              <a:rPr lang="ar-SA" sz="3600" b="1" dirty="0" smtClean="0">
                <a:solidFill>
                  <a:schemeClr val="accent1">
                    <a:lumMod val="75000"/>
                  </a:schemeClr>
                </a:solidFill>
                <a:latin typeface="Traditional Arabic" pitchFamily="18" charset="-78"/>
                <a:cs typeface="Traditional Arabic" pitchFamily="18" charset="-78"/>
              </a:rPr>
              <a:t> </a:t>
            </a:r>
            <a:r>
              <a:rPr lang="ar-SA" sz="3600" b="1" dirty="0">
                <a:solidFill>
                  <a:schemeClr val="accent1">
                    <a:lumMod val="75000"/>
                  </a:schemeClr>
                </a:solidFill>
                <a:latin typeface="Traditional Arabic" pitchFamily="18" charset="-78"/>
                <a:cs typeface="Traditional Arabic" pitchFamily="18" charset="-78"/>
              </a:rPr>
              <a:t>مرمرٌ قامت الأسودُ عليه 	</a:t>
            </a:r>
            <a:r>
              <a:rPr lang="ar-SA" sz="3600" b="1" dirty="0" smtClean="0">
                <a:solidFill>
                  <a:schemeClr val="accent1">
                    <a:lumMod val="75000"/>
                  </a:schemeClr>
                </a:solidFill>
                <a:latin typeface="Traditional Arabic" pitchFamily="18" charset="-78"/>
                <a:cs typeface="Traditional Arabic" pitchFamily="18" charset="-78"/>
              </a:rPr>
              <a:t>        </a:t>
            </a:r>
            <a:r>
              <a:rPr lang="ar-SA" sz="3600" b="1" dirty="0">
                <a:solidFill>
                  <a:schemeClr val="accent1">
                    <a:lumMod val="75000"/>
                  </a:schemeClr>
                </a:solidFill>
                <a:latin typeface="Traditional Arabic" pitchFamily="18" charset="-78"/>
                <a:cs typeface="Traditional Arabic" pitchFamily="18" charset="-78"/>
              </a:rPr>
              <a:t>	كلَّةُ الظُّفر ليّنات المجسّ </a:t>
            </a:r>
            <a:endParaRPr lang="en-US" sz="3600" b="1" dirty="0">
              <a:solidFill>
                <a:schemeClr val="accent1">
                  <a:lumMod val="75000"/>
                </a:schemeClr>
              </a:solidFill>
              <a:latin typeface="Traditional Arabic" pitchFamily="18" charset="-78"/>
              <a:cs typeface="Traditional Arabic" pitchFamily="18" charset="-78"/>
            </a:endParaRPr>
          </a:p>
          <a:p>
            <a:pPr lvl="0" eaLnBrk="1" hangingPunct="1">
              <a:lnSpc>
                <a:spcPct val="150000"/>
              </a:lnSpc>
              <a:buClr>
                <a:srgbClr val="FE8637"/>
              </a:buClr>
              <a:buNone/>
            </a:pPr>
            <a:r>
              <a:rPr lang="ar-SA" sz="3600" b="1" dirty="0">
                <a:solidFill>
                  <a:schemeClr val="accent1">
                    <a:lumMod val="75000"/>
                  </a:schemeClr>
                </a:solidFill>
                <a:latin typeface="Traditional Arabic" pitchFamily="18" charset="-78"/>
                <a:cs typeface="Traditional Arabic" pitchFamily="18" charset="-78"/>
              </a:rPr>
              <a:t>   </a:t>
            </a:r>
            <a:r>
              <a:rPr lang="ar-SA" sz="3600" b="1" dirty="0" smtClean="0">
                <a:solidFill>
                  <a:schemeClr val="accent1">
                    <a:lumMod val="75000"/>
                  </a:schemeClr>
                </a:solidFill>
                <a:latin typeface="Traditional Arabic" pitchFamily="18" charset="-78"/>
                <a:cs typeface="Traditional Arabic" pitchFamily="18" charset="-78"/>
              </a:rPr>
              <a:t>خرج </a:t>
            </a:r>
            <a:r>
              <a:rPr lang="ar-SA" sz="3600" b="1" dirty="0">
                <a:solidFill>
                  <a:schemeClr val="accent1">
                    <a:lumMod val="75000"/>
                  </a:schemeClr>
                </a:solidFill>
                <a:latin typeface="Traditional Arabic" pitchFamily="18" charset="-78"/>
                <a:cs typeface="Traditional Arabic" pitchFamily="18" charset="-78"/>
              </a:rPr>
              <a:t>القوم في كتائبَ صُمٍّ </a:t>
            </a:r>
            <a:r>
              <a:rPr lang="ar-SA" sz="3600" b="1" dirty="0" smtClean="0">
                <a:solidFill>
                  <a:schemeClr val="accent1">
                    <a:lumMod val="75000"/>
                  </a:schemeClr>
                </a:solidFill>
                <a:latin typeface="Traditional Arabic" pitchFamily="18" charset="-78"/>
                <a:cs typeface="Traditional Arabic" pitchFamily="18" charset="-78"/>
              </a:rPr>
              <a:t>عن</a:t>
            </a:r>
            <a:r>
              <a:rPr lang="ar-SA" sz="3600" b="1" dirty="0">
                <a:solidFill>
                  <a:schemeClr val="accent1">
                    <a:lumMod val="75000"/>
                  </a:schemeClr>
                </a:solidFill>
                <a:latin typeface="Traditional Arabic" pitchFamily="18" charset="-78"/>
                <a:cs typeface="Traditional Arabic" pitchFamily="18" charset="-78"/>
              </a:rPr>
              <a:t>	 حفاظ كموكب الدّفن خرس</a:t>
            </a:r>
            <a:r>
              <a:rPr lang="en-US" sz="3600" b="1" dirty="0">
                <a:solidFill>
                  <a:schemeClr val="accent1">
                    <a:lumMod val="75000"/>
                  </a:schemeClr>
                </a:solidFill>
                <a:latin typeface="Traditional Arabic" pitchFamily="18" charset="-78"/>
                <a:cs typeface="Traditional Arabic" pitchFamily="18" charset="-78"/>
              </a:rPr>
              <a:t> </a:t>
            </a:r>
            <a:br>
              <a:rPr lang="en-US" sz="3600" b="1" dirty="0">
                <a:solidFill>
                  <a:schemeClr val="accent1">
                    <a:lumMod val="75000"/>
                  </a:schemeClr>
                </a:solidFill>
                <a:latin typeface="Traditional Arabic" pitchFamily="18" charset="-78"/>
                <a:cs typeface="Traditional Arabic" pitchFamily="18" charset="-78"/>
              </a:rPr>
            </a:br>
            <a:r>
              <a:rPr lang="ar-SA" sz="3600" b="1" dirty="0" smtClean="0">
                <a:solidFill>
                  <a:schemeClr val="accent1">
                    <a:lumMod val="75000"/>
                  </a:schemeClr>
                </a:solidFill>
                <a:latin typeface="Traditional Arabic" pitchFamily="18" charset="-78"/>
                <a:cs typeface="Traditional Arabic" pitchFamily="18" charset="-78"/>
              </a:rPr>
              <a:t> </a:t>
            </a:r>
            <a:r>
              <a:rPr lang="ar-SA" sz="3600" b="1" dirty="0">
                <a:solidFill>
                  <a:schemeClr val="accent1">
                    <a:lumMod val="75000"/>
                  </a:schemeClr>
                </a:solidFill>
                <a:latin typeface="Traditional Arabic" pitchFamily="18" charset="-78"/>
                <a:cs typeface="Traditional Arabic" pitchFamily="18" charset="-78"/>
              </a:rPr>
              <a:t>ركبوا بالبحار نعشاً </a:t>
            </a:r>
            <a:r>
              <a:rPr lang="ar-SA" sz="3600" b="1" dirty="0" smtClean="0">
                <a:solidFill>
                  <a:schemeClr val="accent1">
                    <a:lumMod val="75000"/>
                  </a:schemeClr>
                </a:solidFill>
                <a:latin typeface="Traditional Arabic" pitchFamily="18" charset="-78"/>
                <a:cs typeface="Traditional Arabic" pitchFamily="18" charset="-78"/>
              </a:rPr>
              <a:t>وكانت</a:t>
            </a:r>
            <a:r>
              <a:rPr lang="ar-SA" sz="3600" b="1" dirty="0">
                <a:solidFill>
                  <a:schemeClr val="accent1">
                    <a:lumMod val="75000"/>
                  </a:schemeClr>
                </a:solidFill>
                <a:latin typeface="Traditional Arabic" pitchFamily="18" charset="-78"/>
                <a:cs typeface="Traditional Arabic" pitchFamily="18" charset="-78"/>
              </a:rPr>
              <a:t>	 </a:t>
            </a:r>
            <a:r>
              <a:rPr lang="ar-SA" sz="3600" b="1" dirty="0" smtClean="0">
                <a:solidFill>
                  <a:schemeClr val="accent1">
                    <a:lumMod val="75000"/>
                  </a:schemeClr>
                </a:solidFill>
                <a:latin typeface="Traditional Arabic" pitchFamily="18" charset="-78"/>
                <a:cs typeface="Traditional Arabic" pitchFamily="18" charset="-78"/>
              </a:rPr>
              <a:t>        تحت </a:t>
            </a:r>
            <a:r>
              <a:rPr lang="ar-SA" sz="3600" b="1" dirty="0">
                <a:solidFill>
                  <a:schemeClr val="accent1">
                    <a:lumMod val="75000"/>
                  </a:schemeClr>
                </a:solidFill>
                <a:latin typeface="Traditional Arabic" pitchFamily="18" charset="-78"/>
                <a:cs typeface="Traditional Arabic" pitchFamily="18" charset="-78"/>
              </a:rPr>
              <a:t>إبائهم هي العرش أمسِ</a:t>
            </a:r>
            <a:r>
              <a:rPr lang="en-US" sz="3600" b="1" dirty="0">
                <a:solidFill>
                  <a:schemeClr val="accent1">
                    <a:lumMod val="75000"/>
                  </a:schemeClr>
                </a:solidFill>
                <a:latin typeface="Traditional Arabic" pitchFamily="18" charset="-78"/>
                <a:cs typeface="Traditional Arabic" pitchFamily="18" charset="-78"/>
              </a:rPr>
              <a:t> </a:t>
            </a:r>
            <a:br>
              <a:rPr lang="en-US" sz="3600" b="1" dirty="0">
                <a:solidFill>
                  <a:schemeClr val="accent1">
                    <a:lumMod val="75000"/>
                  </a:schemeClr>
                </a:solidFill>
                <a:latin typeface="Traditional Arabic" pitchFamily="18" charset="-78"/>
                <a:cs typeface="Traditional Arabic" pitchFamily="18" charset="-78"/>
              </a:rPr>
            </a:br>
            <a:r>
              <a:rPr lang="ar-SA" sz="3600" b="1" dirty="0" smtClean="0">
                <a:solidFill>
                  <a:schemeClr val="accent1">
                    <a:lumMod val="75000"/>
                  </a:schemeClr>
                </a:solidFill>
                <a:latin typeface="Traditional Arabic" pitchFamily="18" charset="-78"/>
                <a:cs typeface="Traditional Arabic" pitchFamily="18" charset="-78"/>
              </a:rPr>
              <a:t> </a:t>
            </a:r>
            <a:r>
              <a:rPr lang="ar-SA" sz="3600" b="1" dirty="0">
                <a:solidFill>
                  <a:schemeClr val="accent1">
                    <a:lumMod val="75000"/>
                  </a:schemeClr>
                </a:solidFill>
                <a:latin typeface="Traditional Arabic" pitchFamily="18" charset="-78"/>
                <a:cs typeface="Traditional Arabic" pitchFamily="18" charset="-78"/>
              </a:rPr>
              <a:t>وإذا ما فاتك التفاتٌ إلى الماضي	 فقد غاب عنك وجه التأسّي </a:t>
            </a:r>
            <a:endParaRPr lang="en-US" sz="3600" b="1" dirty="0">
              <a:solidFill>
                <a:schemeClr val="accent1">
                  <a:lumMod val="75000"/>
                </a:schemeClr>
              </a:solidFill>
              <a:latin typeface="Traditional Arabic" pitchFamily="18" charset="-78"/>
              <a:cs typeface="Traditional Arabic" pitchFamily="18" charset="-78"/>
            </a:endParaRPr>
          </a:p>
        </p:txBody>
      </p:sp>
    </p:spTree>
    <p:extLst>
      <p:ext uri="{BB962C8B-B14F-4D97-AF65-F5344CB8AC3E}">
        <p14:creationId xmlns:p14="http://schemas.microsoft.com/office/powerpoint/2010/main" xmlns="" val="1926813700"/>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عنصر نائب للمحتوى 2"/>
          <p:cNvSpPr>
            <a:spLocks noGrp="1"/>
          </p:cNvSpPr>
          <p:nvPr>
            <p:ph sz="quarter" idx="1"/>
          </p:nvPr>
        </p:nvSpPr>
        <p:spPr>
          <a:xfrm>
            <a:off x="285720" y="1000108"/>
            <a:ext cx="8572560" cy="5857892"/>
          </a:xfrm>
        </p:spPr>
        <p:txBody>
          <a:bodyPr/>
          <a:lstStyle/>
          <a:p>
            <a:pPr rtl="0" eaLnBrk="1" hangingPunct="1">
              <a:lnSpc>
                <a:spcPct val="150000"/>
              </a:lnSpc>
              <a:buFont typeface="Wingdings" pitchFamily="2" charset="2"/>
              <a:buNone/>
            </a:pPr>
            <a:r>
              <a:rPr lang="ar-SA" sz="3200" b="1" dirty="0" smtClean="0">
                <a:latin typeface="Traditional Arabic" pitchFamily="18" charset="-78"/>
                <a:cs typeface="Traditional Arabic" pitchFamily="18" charset="-78"/>
              </a:rPr>
              <a:t>شاعر مصري عربي ، </a:t>
            </a:r>
            <a:r>
              <a:rPr lang="ar-SA" sz="3200" b="1" dirty="0" err="1" smtClean="0">
                <a:latin typeface="Traditional Arabic" pitchFamily="18" charset="-78"/>
                <a:cs typeface="Traditional Arabic" pitchFamily="18" charset="-78"/>
              </a:rPr>
              <a:t>جركسي</a:t>
            </a:r>
            <a:r>
              <a:rPr lang="ar-SA" sz="3200" b="1" dirty="0" smtClean="0">
                <a:latin typeface="Traditional Arabic" pitchFamily="18" charset="-78"/>
                <a:cs typeface="Traditional Arabic" pitchFamily="18" charset="-78"/>
              </a:rPr>
              <a:t> الأصل ، تعلم تعليمه الثانوي بالقاهرة ودرس الحقوق في فرنسا أعجب بالشعر الأموي والعباسي وتمثل أشعار البحتري وعارض الكثير من القصائد على نهج الإحيائيين</a:t>
            </a:r>
            <a:r>
              <a:rPr lang="en-US" sz="3200" b="1" dirty="0" smtClean="0">
                <a:latin typeface="Traditional Arabic" pitchFamily="18" charset="-78"/>
                <a:cs typeface="Traditional Arabic" pitchFamily="18" charset="-78"/>
              </a:rPr>
              <a:t> .. </a:t>
            </a:r>
            <a:br>
              <a:rPr lang="en-US" sz="3200" b="1" dirty="0" smtClean="0">
                <a:latin typeface="Traditional Arabic" pitchFamily="18" charset="-78"/>
                <a:cs typeface="Traditional Arabic" pitchFamily="18" charset="-78"/>
              </a:rPr>
            </a:br>
            <a:r>
              <a:rPr lang="ar-SA" sz="3200" b="1" dirty="0" smtClean="0">
                <a:latin typeface="Traditional Arabic" pitchFamily="18" charset="-78"/>
                <a:cs typeface="Traditional Arabic" pitchFamily="18" charset="-78"/>
              </a:rPr>
              <a:t>نفي لإسبانيا ( برشلونة ) وعاد لمصر وقد اتسعت جوانب ثقافته ما بين العربية والتركية والفرنسية ، وفي عام 1927 بويع أميرا لشعراء </a:t>
            </a:r>
            <a:r>
              <a:rPr lang="ar-SA" sz="3200" b="1" dirty="0" smtClean="0">
                <a:latin typeface="Traditional Arabic" pitchFamily="18" charset="-78"/>
                <a:cs typeface="Traditional Arabic" pitchFamily="18" charset="-78"/>
              </a:rPr>
              <a:t>العرب .. </a:t>
            </a:r>
            <a:r>
              <a:rPr lang="en-US" sz="3200" b="1" dirty="0" smtClean="0">
                <a:latin typeface="Traditional Arabic" pitchFamily="18" charset="-78"/>
                <a:cs typeface="Traditional Arabic" pitchFamily="18" charset="-78"/>
              </a:rPr>
              <a:t>. </a:t>
            </a:r>
            <a:br>
              <a:rPr lang="en-US" sz="3200" b="1" dirty="0" smtClean="0">
                <a:latin typeface="Traditional Arabic" pitchFamily="18" charset="-78"/>
                <a:cs typeface="Traditional Arabic" pitchFamily="18" charset="-78"/>
              </a:rPr>
            </a:br>
            <a:r>
              <a:rPr lang="ar-SA" sz="3200" b="1" dirty="0" smtClean="0">
                <a:latin typeface="Traditional Arabic" pitchFamily="18" charset="-78"/>
                <a:cs typeface="Traditional Arabic" pitchFamily="18" charset="-78"/>
              </a:rPr>
              <a:t>وقد </a:t>
            </a:r>
            <a:r>
              <a:rPr lang="ar-SA" sz="3200" b="1" dirty="0" smtClean="0">
                <a:latin typeface="Traditional Arabic" pitchFamily="18" charset="-78"/>
                <a:cs typeface="Traditional Arabic" pitchFamily="18" charset="-78"/>
              </a:rPr>
              <a:t>نظم شوقي في معظم الأغراض الشعرية القديمة كما برع في </a:t>
            </a:r>
            <a:r>
              <a:rPr lang="ar-SA" sz="3600" b="1" dirty="0" smtClean="0">
                <a:latin typeface="Traditional Arabic" pitchFamily="18" charset="-78"/>
                <a:cs typeface="Traditional Arabic" pitchFamily="18" charset="-78"/>
              </a:rPr>
              <a:t>الشعر </a:t>
            </a:r>
            <a:r>
              <a:rPr lang="ar-SA" sz="3200" b="1" dirty="0" smtClean="0">
                <a:latin typeface="Traditional Arabic" pitchFamily="18" charset="-78"/>
                <a:cs typeface="Traditional Arabic" pitchFamily="18" charset="-78"/>
              </a:rPr>
              <a:t>الوطني والديني والاجتماعي</a:t>
            </a:r>
            <a:r>
              <a:rPr lang="en-US" sz="3200" b="1" dirty="0" smtClean="0">
                <a:latin typeface="Traditional Arabic" pitchFamily="18" charset="-78"/>
                <a:cs typeface="Traditional Arabic" pitchFamily="18" charset="-78"/>
              </a:rPr>
              <a:t> </a:t>
            </a:r>
            <a:r>
              <a:rPr lang="en-US" sz="3600" b="1" dirty="0" smtClean="0">
                <a:latin typeface="Traditional Arabic" pitchFamily="18" charset="-78"/>
                <a:cs typeface="Traditional Arabic" pitchFamily="18" charset="-78"/>
              </a:rPr>
              <a:t>.</a:t>
            </a:r>
          </a:p>
          <a:p>
            <a:pPr rtl="0" eaLnBrk="1" hangingPunct="1"/>
            <a:endParaRPr lang="ar-SA" sz="2800" dirty="0" smtClean="0"/>
          </a:p>
        </p:txBody>
      </p:sp>
      <p:sp>
        <p:nvSpPr>
          <p:cNvPr id="3" name="مستطيل 2"/>
          <p:cNvSpPr/>
          <p:nvPr/>
        </p:nvSpPr>
        <p:spPr>
          <a:xfrm>
            <a:off x="5756057" y="285728"/>
            <a:ext cx="2310248" cy="769441"/>
          </a:xfrm>
          <a:prstGeom prst="rect">
            <a:avLst/>
          </a:prstGeom>
        </p:spPr>
        <p:style>
          <a:lnRef idx="3">
            <a:schemeClr val="lt1"/>
          </a:lnRef>
          <a:fillRef idx="1">
            <a:schemeClr val="accent1"/>
          </a:fillRef>
          <a:effectRef idx="1">
            <a:schemeClr val="accent1"/>
          </a:effectRef>
          <a:fontRef idx="minor">
            <a:schemeClr val="lt1"/>
          </a:fontRef>
        </p:style>
        <p:txBody>
          <a:bodyPr wrap="none">
            <a:spAutoFit/>
          </a:bodyPr>
          <a:lstStyle/>
          <a:p>
            <a:r>
              <a:rPr lang="ar-SA" sz="4400" b="1" dirty="0" smtClean="0">
                <a:latin typeface="Traditional Arabic" pitchFamily="18" charset="-78"/>
                <a:cs typeface="Traditional Arabic" pitchFamily="18" charset="-78"/>
              </a:rPr>
              <a:t>أحمد شوقي :</a:t>
            </a:r>
            <a:endParaRPr lang="ar-SA" sz="4400" b="1" dirty="0">
              <a:latin typeface="Traditional Arabic" pitchFamily="18" charset="-78"/>
              <a:cs typeface="Traditional Arabic" pitchFamily="18" charset="-78"/>
            </a:endParaRPr>
          </a:p>
        </p:txBody>
      </p:sp>
    </p:spTree>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عنصر نائب للمحتوى 2"/>
          <p:cNvSpPr>
            <a:spLocks noGrp="1"/>
          </p:cNvSpPr>
          <p:nvPr>
            <p:ph sz="quarter" idx="1"/>
          </p:nvPr>
        </p:nvSpPr>
        <p:spPr>
          <a:xfrm>
            <a:off x="928662" y="1555771"/>
            <a:ext cx="7467600" cy="4873625"/>
          </a:xfrm>
        </p:spPr>
        <p:txBody>
          <a:bodyPr/>
          <a:lstStyle/>
          <a:p>
            <a:pPr eaLnBrk="1" hangingPunct="1">
              <a:buFont typeface="Wingdings" pitchFamily="2" charset="2"/>
              <a:buNone/>
            </a:pPr>
            <a:endParaRPr lang="en-US" sz="2800" dirty="0" smtClean="0">
              <a:cs typeface="Times New Roman" pitchFamily="18" charset="0"/>
            </a:endParaRPr>
          </a:p>
          <a:p>
            <a:pPr algn="just" eaLnBrk="1" hangingPunct="1"/>
            <a:r>
              <a:rPr lang="en-US" sz="2800" b="1" dirty="0" smtClean="0">
                <a:cs typeface="Times New Roman" pitchFamily="18" charset="0"/>
              </a:rPr>
              <a:t/>
            </a:r>
            <a:br>
              <a:rPr lang="en-US" sz="2800" b="1" dirty="0" smtClean="0">
                <a:cs typeface="Times New Roman" pitchFamily="18" charset="0"/>
              </a:rPr>
            </a:br>
            <a:r>
              <a:rPr lang="ar-SA" sz="3600" b="1" dirty="0" smtClean="0">
                <a:latin typeface="Traditional Arabic" pitchFamily="18" charset="-78"/>
                <a:cs typeface="Traditional Arabic" pitchFamily="18" charset="-78"/>
              </a:rPr>
              <a:t>نفي أحمد شوقي إلى الأندلس ومر بقصر الحمراء فهاجت الذكرى في نفسه فكتب هذه القصيدة</a:t>
            </a:r>
            <a:r>
              <a:rPr lang="en-US" sz="3600" b="1" dirty="0" smtClean="0">
                <a:latin typeface="Traditional Arabic" pitchFamily="18" charset="-78"/>
                <a:cs typeface="Traditional Arabic" pitchFamily="18" charset="-78"/>
              </a:rPr>
              <a:t> </a:t>
            </a:r>
            <a:br>
              <a:rPr lang="en-US" sz="3600" b="1" dirty="0" smtClean="0">
                <a:latin typeface="Traditional Arabic" pitchFamily="18" charset="-78"/>
                <a:cs typeface="Traditional Arabic" pitchFamily="18" charset="-78"/>
              </a:rPr>
            </a:br>
            <a:r>
              <a:rPr lang="ar-SA" sz="3600" b="1" dirty="0" smtClean="0">
                <a:latin typeface="Traditional Arabic" pitchFamily="18" charset="-78"/>
                <a:cs typeface="Traditional Arabic" pitchFamily="18" charset="-78"/>
              </a:rPr>
              <a:t>وقد بلغت قصيدة شوقي (110) أبيات تحدّث فيها عن مصر ومعالمها، وبثَّ حنينه وشوقه إلى رؤيتها، كما تناول الأندلس وآثارها الخالدة وزوال دول المسلمين بها مستوحيا قصيدته هذه من سينية البحتري</a:t>
            </a:r>
            <a:endParaRPr lang="en-US" sz="3600" b="1" dirty="0" smtClean="0">
              <a:latin typeface="Traditional Arabic" pitchFamily="18" charset="-78"/>
              <a:cs typeface="Traditional Arabic" pitchFamily="18" charset="-78"/>
            </a:endParaRPr>
          </a:p>
          <a:p>
            <a:pPr eaLnBrk="1" hangingPunct="1"/>
            <a:endParaRPr lang="ar-SA" sz="3200" dirty="0" smtClean="0"/>
          </a:p>
        </p:txBody>
      </p:sp>
      <p:sp>
        <p:nvSpPr>
          <p:cNvPr id="5" name="مستطيل 4"/>
          <p:cNvSpPr/>
          <p:nvPr/>
        </p:nvSpPr>
        <p:spPr>
          <a:xfrm>
            <a:off x="4912740" y="785794"/>
            <a:ext cx="2629246" cy="707886"/>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3">
            <a:schemeClr val="lt1"/>
          </a:lnRef>
          <a:fillRef idx="1">
            <a:schemeClr val="accent1"/>
          </a:fillRef>
          <a:effectRef idx="1">
            <a:schemeClr val="accent1"/>
          </a:effectRef>
          <a:fontRef idx="minor">
            <a:schemeClr val="lt1"/>
          </a:fontRef>
        </p:style>
        <p:txBody>
          <a:bodyPr wrap="none">
            <a:spAutoFit/>
          </a:bodyPr>
          <a:lstStyle/>
          <a:p>
            <a:r>
              <a:rPr lang="ar-SA" sz="4000" dirty="0" smtClean="0">
                <a:cs typeface="AL-Mohanad Bold" pitchFamily="2" charset="-78"/>
              </a:rPr>
              <a:t>جو القصيدة</a:t>
            </a:r>
            <a:r>
              <a:rPr lang="en-US" sz="4000" dirty="0" smtClean="0">
                <a:cs typeface="AL-Mohanad Bold" pitchFamily="2" charset="-78"/>
              </a:rPr>
              <a:t> : </a:t>
            </a:r>
            <a:endParaRPr lang="ar-SA" sz="4000" dirty="0">
              <a:cs typeface="AL-Mohanad Bold" pitchFamily="2" charset="-78"/>
            </a:endParaRPr>
          </a:p>
        </p:txBody>
      </p:sp>
    </p:spTree>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219700" y="274638"/>
            <a:ext cx="27051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3">
            <a:schemeClr val="lt1"/>
          </a:lnRef>
          <a:fillRef idx="1">
            <a:schemeClr val="accent1"/>
          </a:fillRef>
          <a:effectRef idx="1">
            <a:schemeClr val="accent1"/>
          </a:effectRef>
          <a:fontRef idx="minor">
            <a:schemeClr val="lt1"/>
          </a:fontRef>
        </p:style>
        <p:txBody>
          <a:bodyPr>
            <a:normAutofit/>
          </a:bodyPr>
          <a:lstStyle/>
          <a:p>
            <a:pPr algn="ctr" eaLnBrk="1" hangingPunct="1">
              <a:defRPr/>
            </a:pPr>
            <a:r>
              <a:rPr lang="ar-SA" sz="4000" b="1" dirty="0" smtClean="0">
                <a:cs typeface="AL-Mohanad Bold" pitchFamily="2" charset="-78"/>
              </a:rPr>
              <a:t>ا</a:t>
            </a:r>
            <a:r>
              <a:rPr lang="ar-SA" sz="4000" dirty="0" smtClean="0">
                <a:cs typeface="AL-Mohanad Bold" pitchFamily="2" charset="-78"/>
              </a:rPr>
              <a:t>لمفردات</a:t>
            </a:r>
            <a:r>
              <a:rPr lang="en-US" sz="4000" dirty="0" smtClean="0">
                <a:cs typeface="AL-Mohanad Bold" pitchFamily="2" charset="-78"/>
              </a:rPr>
              <a:t> </a:t>
            </a:r>
            <a:r>
              <a:rPr lang="en-US" sz="4000" b="1" dirty="0" smtClean="0">
                <a:cs typeface="AL-Mohanad Bold" pitchFamily="2" charset="-78"/>
              </a:rPr>
              <a:t>: </a:t>
            </a:r>
            <a:endParaRPr lang="ar-SA" sz="4000" dirty="0">
              <a:cs typeface="AL-Mohanad Bold" pitchFamily="2" charset="-78"/>
            </a:endParaRPr>
          </a:p>
        </p:txBody>
      </p:sp>
      <p:sp>
        <p:nvSpPr>
          <p:cNvPr id="22531" name="عنصر نائب للمحتوى 2"/>
          <p:cNvSpPr>
            <a:spLocks noGrp="1"/>
          </p:cNvSpPr>
          <p:nvPr>
            <p:ph sz="quarter" idx="1"/>
          </p:nvPr>
        </p:nvSpPr>
        <p:spPr>
          <a:xfrm>
            <a:off x="285720" y="1357298"/>
            <a:ext cx="8358246" cy="4873625"/>
          </a:xfrm>
        </p:spPr>
        <p:txBody>
          <a:bodyPr/>
          <a:lstStyle/>
          <a:p>
            <a:pPr eaLnBrk="1" hangingPunct="1"/>
            <a:r>
              <a:rPr lang="en-US" b="1" dirty="0" smtClean="0">
                <a:cs typeface="Times New Roman" pitchFamily="18" charset="0"/>
              </a:rPr>
              <a:t/>
            </a:r>
            <a:br>
              <a:rPr lang="en-US" b="1" dirty="0" smtClean="0">
                <a:cs typeface="Times New Roman" pitchFamily="18" charset="0"/>
              </a:rPr>
            </a:br>
            <a:r>
              <a:rPr lang="ar-SA" sz="3600" b="1" dirty="0" smtClean="0">
                <a:latin typeface="Traditional Arabic" pitchFamily="18" charset="-78"/>
                <a:cs typeface="Traditional Arabic" pitchFamily="18" charset="-78"/>
              </a:rPr>
              <a:t>1</a:t>
            </a:r>
            <a:r>
              <a:rPr lang="ar-SA" sz="3600" b="1" dirty="0" smtClean="0">
                <a:solidFill>
                  <a:srgbClr val="FF0000"/>
                </a:solidFill>
                <a:latin typeface="Traditional Arabic" pitchFamily="18" charset="-78"/>
                <a:cs typeface="Traditional Arabic" pitchFamily="18" charset="-78"/>
              </a:rPr>
              <a:t>-اختلاف </a:t>
            </a:r>
            <a:r>
              <a:rPr lang="ar-SA" sz="3600" b="1" dirty="0" smtClean="0">
                <a:latin typeface="Traditional Arabic" pitchFamily="18" charset="-78"/>
                <a:cs typeface="Traditional Arabic" pitchFamily="18" charset="-78"/>
              </a:rPr>
              <a:t>: تعاقب وتتابع ، اذكرا : يخاطب الشاعر صاحبيه على عادة القدامى ، الصِّبا : عهد الحداثة وصغر السن ، أنسي : سعادتي وفرحتي</a:t>
            </a:r>
            <a:r>
              <a:rPr lang="en-US" sz="3600" b="1" dirty="0" smtClean="0">
                <a:latin typeface="Traditional Arabic" pitchFamily="18" charset="-78"/>
                <a:cs typeface="Traditional Arabic" pitchFamily="18" charset="-78"/>
              </a:rPr>
              <a:t>. </a:t>
            </a:r>
            <a:endParaRPr lang="ar-SA" sz="3600" b="1" dirty="0" smtClean="0">
              <a:latin typeface="Traditional Arabic" pitchFamily="18" charset="-78"/>
              <a:cs typeface="Traditional Arabic" pitchFamily="18" charset="-78"/>
            </a:endParaRPr>
          </a:p>
          <a:p>
            <a:pPr eaLnBrk="1" hangingPunct="1"/>
            <a:r>
              <a:rPr lang="ar-SA" sz="3600" b="1" dirty="0" smtClean="0">
                <a:latin typeface="Traditional Arabic" pitchFamily="18" charset="-78"/>
                <a:cs typeface="Traditional Arabic" pitchFamily="18" charset="-78"/>
              </a:rPr>
              <a:t>2- </a:t>
            </a:r>
            <a:r>
              <a:rPr lang="ar-SA" sz="3600" b="1" dirty="0" smtClean="0">
                <a:solidFill>
                  <a:srgbClr val="FF0000"/>
                </a:solidFill>
                <a:latin typeface="Traditional Arabic" pitchFamily="18" charset="-78"/>
                <a:cs typeface="Traditional Arabic" pitchFamily="18" charset="-78"/>
              </a:rPr>
              <a:t>سلا </a:t>
            </a:r>
            <a:r>
              <a:rPr lang="ar-SA" sz="3600" b="1" dirty="0" smtClean="0">
                <a:latin typeface="Traditional Arabic" pitchFamily="18" charset="-78"/>
                <a:cs typeface="Traditional Arabic" pitchFamily="18" charset="-78"/>
              </a:rPr>
              <a:t>: اسألا، والخطاب لصاحبيه ، أسا</a:t>
            </a:r>
            <a:r>
              <a:rPr lang="en-US" sz="3600" b="1" dirty="0" smtClean="0">
                <a:latin typeface="Traditional Arabic" pitchFamily="18" charset="-78"/>
                <a:cs typeface="Traditional Arabic" pitchFamily="18" charset="-78"/>
              </a:rPr>
              <a:t> : </a:t>
            </a:r>
            <a:r>
              <a:rPr lang="ar-SA" sz="3600" b="1" dirty="0" smtClean="0">
                <a:latin typeface="Traditional Arabic" pitchFamily="18" charset="-78"/>
                <a:cs typeface="Traditional Arabic" pitchFamily="18" charset="-78"/>
              </a:rPr>
              <a:t>عالج وداوى ، </a:t>
            </a:r>
            <a:r>
              <a:rPr lang="ar-SA" sz="3600" b="1" dirty="0" err="1" smtClean="0">
                <a:latin typeface="Traditional Arabic" pitchFamily="18" charset="-78"/>
                <a:cs typeface="Traditional Arabic" pitchFamily="18" charset="-78"/>
              </a:rPr>
              <a:t>المؤسي</a:t>
            </a:r>
            <a:r>
              <a:rPr lang="ar-SA" sz="3600" b="1" dirty="0" smtClean="0">
                <a:latin typeface="Traditional Arabic" pitchFamily="18" charset="-78"/>
                <a:cs typeface="Traditional Arabic" pitchFamily="18" charset="-78"/>
              </a:rPr>
              <a:t> : المعالج ، وهي اسم فاعل فعله أسا.</a:t>
            </a:r>
          </a:p>
          <a:p>
            <a:pPr eaLnBrk="1" hangingPunct="1"/>
            <a:r>
              <a:rPr lang="ar-SA" sz="3600" b="1" dirty="0" smtClean="0">
                <a:latin typeface="Traditional Arabic" pitchFamily="18" charset="-78"/>
                <a:cs typeface="Traditional Arabic" pitchFamily="18" charset="-78"/>
              </a:rPr>
              <a:t>3- </a:t>
            </a:r>
            <a:r>
              <a:rPr lang="ar-SA" sz="3600" b="1" dirty="0" err="1" smtClean="0">
                <a:solidFill>
                  <a:srgbClr val="FF0000"/>
                </a:solidFill>
                <a:latin typeface="Traditional Arabic" pitchFamily="18" charset="-78"/>
                <a:cs typeface="Traditional Arabic" pitchFamily="18" charset="-78"/>
              </a:rPr>
              <a:t>الدوح</a:t>
            </a:r>
            <a:r>
              <a:rPr lang="ar-SA" sz="3600" b="1" dirty="0" smtClean="0">
                <a:solidFill>
                  <a:srgbClr val="FF0000"/>
                </a:solidFill>
                <a:latin typeface="Traditional Arabic" pitchFamily="18" charset="-78"/>
                <a:cs typeface="Traditional Arabic" pitchFamily="18" charset="-78"/>
              </a:rPr>
              <a:t> : </a:t>
            </a:r>
            <a:r>
              <a:rPr lang="ar-SA" sz="3600" b="1" dirty="0" smtClean="0">
                <a:latin typeface="Traditional Arabic" pitchFamily="18" charset="-78"/>
                <a:cs typeface="Traditional Arabic" pitchFamily="18" charset="-78"/>
              </a:rPr>
              <a:t>الشجر العظيم ممتد الفروع المتشابك الأغصان ومفردها ( دوحة ) ويقصد الوطن ، بلابله : جمع (بلبل ) ويقصد بالبلابل ( المصريين )، الطير : يقصد به المستعمرين</a:t>
            </a:r>
            <a:r>
              <a:rPr lang="en-US" sz="3600" b="1" dirty="0" smtClean="0">
                <a:latin typeface="Traditional Arabic" pitchFamily="18" charset="-78"/>
                <a:cs typeface="Traditional Arabic" pitchFamily="18" charset="-78"/>
              </a:rPr>
              <a:t>. </a:t>
            </a:r>
            <a:br>
              <a:rPr lang="en-US" sz="3600" b="1" dirty="0" smtClean="0">
                <a:latin typeface="Traditional Arabic" pitchFamily="18" charset="-78"/>
                <a:cs typeface="Traditional Arabic" pitchFamily="18" charset="-78"/>
              </a:rPr>
            </a:br>
            <a:endParaRPr lang="ar-SA" sz="3600" b="1" dirty="0" smtClean="0">
              <a:latin typeface="Traditional Arabic" pitchFamily="18" charset="-78"/>
              <a:cs typeface="Traditional Arabic" pitchFamily="18" charset="-78"/>
            </a:endParaRPr>
          </a:p>
        </p:txBody>
      </p:sp>
    </p:spTree>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عنصر نائب للمحتوى 2"/>
          <p:cNvSpPr>
            <a:spLocks noGrp="1"/>
          </p:cNvSpPr>
          <p:nvPr>
            <p:ph sz="quarter" idx="1"/>
          </p:nvPr>
        </p:nvSpPr>
        <p:spPr>
          <a:xfrm>
            <a:off x="0" y="285728"/>
            <a:ext cx="8572528" cy="6572272"/>
          </a:xfrm>
        </p:spPr>
        <p:txBody>
          <a:bodyPr/>
          <a:lstStyle/>
          <a:p>
            <a:pPr eaLnBrk="1" hangingPunct="1"/>
            <a:r>
              <a:rPr lang="ar-SA" dirty="0" smtClean="0"/>
              <a:t> </a:t>
            </a:r>
            <a:endParaRPr lang="en-US" dirty="0" smtClean="0">
              <a:cs typeface="Times New Roman" pitchFamily="18" charset="0"/>
            </a:endParaRPr>
          </a:p>
          <a:p>
            <a:pPr eaLnBrk="1" hangingPunct="1"/>
            <a:r>
              <a:rPr lang="ar-SA" sz="3200" b="1" dirty="0" smtClean="0">
                <a:solidFill>
                  <a:srgbClr val="FF0000"/>
                </a:solidFill>
                <a:latin typeface="Traditional Arabic" pitchFamily="18" charset="-78"/>
                <a:cs typeface="Traditional Arabic" pitchFamily="18" charset="-78"/>
              </a:rPr>
              <a:t>4- إيوان كسرى </a:t>
            </a:r>
            <a:r>
              <a:rPr lang="ar-SA" sz="3200" b="1" dirty="0" smtClean="0">
                <a:latin typeface="Traditional Arabic" pitchFamily="18" charset="-78"/>
                <a:cs typeface="Traditional Arabic" pitchFamily="18" charset="-78"/>
              </a:rPr>
              <a:t>: قصر كسرى ، شفتني : وعظتني ، عبد شمس</a:t>
            </a:r>
            <a:r>
              <a:rPr lang="en-US" sz="3200" b="1" dirty="0" smtClean="0">
                <a:latin typeface="Traditional Arabic" pitchFamily="18" charset="-78"/>
                <a:cs typeface="Traditional Arabic" pitchFamily="18" charset="-78"/>
              </a:rPr>
              <a:t> </a:t>
            </a:r>
          </a:p>
          <a:p>
            <a:pPr eaLnBrk="1" hangingPunct="1"/>
            <a:endParaRPr lang="ar-SA" sz="3200" b="1" dirty="0" smtClean="0">
              <a:latin typeface="Traditional Arabic" pitchFamily="18" charset="-78"/>
              <a:cs typeface="Traditional Arabic" pitchFamily="18" charset="-78"/>
            </a:endParaRPr>
          </a:p>
          <a:p>
            <a:pPr eaLnBrk="1" hangingPunct="1"/>
            <a:r>
              <a:rPr lang="ar-SA" sz="3200" b="1" dirty="0" smtClean="0">
                <a:solidFill>
                  <a:srgbClr val="FF0000"/>
                </a:solidFill>
                <a:latin typeface="Traditional Arabic" pitchFamily="18" charset="-78"/>
                <a:cs typeface="Traditional Arabic" pitchFamily="18" charset="-78"/>
              </a:rPr>
              <a:t>5-يرعني ( روع ) </a:t>
            </a:r>
            <a:r>
              <a:rPr lang="ar-SA" sz="3200" b="1" dirty="0" smtClean="0">
                <a:latin typeface="Traditional Arabic" pitchFamily="18" charset="-78"/>
                <a:cs typeface="Traditional Arabic" pitchFamily="18" charset="-78"/>
              </a:rPr>
              <a:t>: يفزعني ، ثرى : التراب الندي ، قرطبي : نسبة إلى قرطبة ، لمست : أحسست وشعرت ، عبرة : جمعها ( عبرات) وهي العظة</a:t>
            </a:r>
            <a:r>
              <a:rPr lang="en-US" sz="3200" b="1" dirty="0" smtClean="0">
                <a:latin typeface="Traditional Arabic" pitchFamily="18" charset="-78"/>
                <a:cs typeface="Traditional Arabic" pitchFamily="18" charset="-78"/>
              </a:rPr>
              <a:t>.</a:t>
            </a:r>
            <a:endParaRPr lang="ar-SA" sz="3200" b="1" dirty="0" smtClean="0">
              <a:latin typeface="Traditional Arabic" pitchFamily="18" charset="-78"/>
              <a:cs typeface="Traditional Arabic" pitchFamily="18" charset="-78"/>
            </a:endParaRPr>
          </a:p>
          <a:p>
            <a:pPr eaLnBrk="1" hangingPunct="1">
              <a:buNone/>
            </a:pPr>
            <a:r>
              <a:rPr lang="ar-SA" sz="3200" b="1" dirty="0" smtClean="0">
                <a:latin typeface="Traditional Arabic" pitchFamily="18" charset="-78"/>
                <a:cs typeface="Traditional Arabic" pitchFamily="18" charset="-78"/>
              </a:rPr>
              <a:t>  </a:t>
            </a:r>
            <a:r>
              <a:rPr lang="ar-SA" sz="3200" b="1" dirty="0" smtClean="0">
                <a:solidFill>
                  <a:srgbClr val="FF0000"/>
                </a:solidFill>
                <a:latin typeface="Traditional Arabic" pitchFamily="18" charset="-78"/>
                <a:cs typeface="Traditional Arabic" pitchFamily="18" charset="-78"/>
              </a:rPr>
              <a:t> محس </a:t>
            </a:r>
            <a:r>
              <a:rPr lang="ar-SA" sz="3200" b="1" dirty="0" smtClean="0">
                <a:latin typeface="Traditional Arabic" pitchFamily="18" charset="-78"/>
                <a:cs typeface="Traditional Arabic" pitchFamily="18" charset="-78"/>
              </a:rPr>
              <a:t>: من يحسّ بالحياة</a:t>
            </a:r>
            <a:r>
              <a:rPr lang="en-US" sz="3200" b="1" dirty="0" smtClean="0">
                <a:latin typeface="Traditional Arabic" pitchFamily="18" charset="-78"/>
                <a:cs typeface="Traditional Arabic" pitchFamily="18" charset="-78"/>
              </a:rPr>
              <a:t> .. </a:t>
            </a:r>
            <a:endParaRPr lang="ar-SA" sz="3200" b="1" dirty="0" smtClean="0">
              <a:latin typeface="Traditional Arabic" pitchFamily="18" charset="-78"/>
              <a:cs typeface="Traditional Arabic" pitchFamily="18" charset="-78"/>
            </a:endParaRPr>
          </a:p>
          <a:p>
            <a:pPr eaLnBrk="1" hangingPunct="1"/>
            <a:r>
              <a:rPr lang="ar-SA" sz="3200" b="1" dirty="0" smtClean="0">
                <a:latin typeface="Traditional Arabic" pitchFamily="18" charset="-78"/>
                <a:cs typeface="Traditional Arabic" pitchFamily="18" charset="-78"/>
              </a:rPr>
              <a:t>7- </a:t>
            </a:r>
            <a:r>
              <a:rPr lang="ar-SA" sz="3200" b="1" dirty="0" smtClean="0">
                <a:solidFill>
                  <a:srgbClr val="FF0000"/>
                </a:solidFill>
                <a:latin typeface="Traditional Arabic" pitchFamily="18" charset="-78"/>
                <a:cs typeface="Traditional Arabic" pitchFamily="18" charset="-78"/>
              </a:rPr>
              <a:t>الحادثات </a:t>
            </a:r>
            <a:r>
              <a:rPr lang="ar-SA" sz="3200" b="1" dirty="0" smtClean="0">
                <a:latin typeface="Traditional Arabic" pitchFamily="18" charset="-78"/>
                <a:cs typeface="Traditional Arabic" pitchFamily="18" charset="-78"/>
              </a:rPr>
              <a:t>: مفردها</a:t>
            </a:r>
            <a:r>
              <a:rPr lang="en-US" sz="3200" b="1" dirty="0" smtClean="0">
                <a:latin typeface="Traditional Arabic" pitchFamily="18" charset="-78"/>
                <a:cs typeface="Traditional Arabic" pitchFamily="18" charset="-78"/>
              </a:rPr>
              <a:t>  </a:t>
            </a:r>
            <a:r>
              <a:rPr lang="ar-SA" sz="3200" b="1" dirty="0" smtClean="0">
                <a:latin typeface="Traditional Arabic" pitchFamily="18" charset="-78"/>
                <a:cs typeface="Traditional Arabic" pitchFamily="18" charset="-78"/>
              </a:rPr>
              <a:t>حادثة  وهي الأمور العظيمة أو المصائب ، النّعي ( نعي ) : الناعي، وهو الذي يأتي بخبر الموت ، عرس : الزفاف للتزويج</a:t>
            </a:r>
            <a:r>
              <a:rPr lang="en-US" sz="3200" b="1" dirty="0" smtClean="0">
                <a:latin typeface="Traditional Arabic" pitchFamily="18" charset="-78"/>
                <a:cs typeface="Traditional Arabic" pitchFamily="18" charset="-78"/>
              </a:rPr>
              <a:t> .. </a:t>
            </a:r>
            <a:br>
              <a:rPr lang="en-US" sz="3200" b="1" dirty="0" smtClean="0">
                <a:latin typeface="Traditional Arabic" pitchFamily="18" charset="-78"/>
                <a:cs typeface="Traditional Arabic" pitchFamily="18" charset="-78"/>
              </a:rPr>
            </a:br>
            <a:endParaRPr lang="ar-SA" sz="3200" b="1" dirty="0" smtClean="0">
              <a:latin typeface="Traditional Arabic" pitchFamily="18" charset="-78"/>
              <a:cs typeface="Traditional Arabic" pitchFamily="18" charset="-78"/>
            </a:endParaRPr>
          </a:p>
        </p:txBody>
      </p:sp>
    </p:spTree>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عنصر نائب للمحتوى 2"/>
          <p:cNvSpPr>
            <a:spLocks noGrp="1"/>
          </p:cNvSpPr>
          <p:nvPr>
            <p:ph sz="quarter" idx="1"/>
          </p:nvPr>
        </p:nvSpPr>
        <p:spPr>
          <a:xfrm>
            <a:off x="0" y="571480"/>
            <a:ext cx="8643966" cy="5715040"/>
          </a:xfrm>
        </p:spPr>
        <p:txBody>
          <a:bodyPr/>
          <a:lstStyle/>
          <a:p>
            <a:pPr eaLnBrk="1" hangingPunct="1"/>
            <a:r>
              <a:rPr lang="ar-SA" sz="3200" b="1" dirty="0" smtClean="0">
                <a:solidFill>
                  <a:srgbClr val="C00000"/>
                </a:solidFill>
                <a:latin typeface="Traditional Arabic" pitchFamily="18" charset="-78"/>
                <a:cs typeface="Traditional Arabic" pitchFamily="18" charset="-78"/>
              </a:rPr>
              <a:t>8-مرمر :</a:t>
            </a:r>
            <a:r>
              <a:rPr lang="ar-SA" sz="3200" b="1" dirty="0" smtClean="0">
                <a:latin typeface="Traditional Arabic" pitchFamily="18" charset="-78"/>
                <a:cs typeface="Traditional Arabic" pitchFamily="18" charset="-78"/>
              </a:rPr>
              <a:t> الرُخامُ ، </a:t>
            </a:r>
            <a:r>
              <a:rPr lang="ar-SA" sz="3200" b="1" dirty="0" err="1" smtClean="0">
                <a:solidFill>
                  <a:srgbClr val="C00000"/>
                </a:solidFill>
                <a:latin typeface="Traditional Arabic" pitchFamily="18" charset="-78"/>
                <a:cs typeface="Traditional Arabic" pitchFamily="18" charset="-78"/>
              </a:rPr>
              <a:t>كلّةُ</a:t>
            </a:r>
            <a:r>
              <a:rPr lang="ar-SA" sz="3200" b="1" dirty="0" smtClean="0">
                <a:solidFill>
                  <a:srgbClr val="C00000"/>
                </a:solidFill>
                <a:latin typeface="Traditional Arabic" pitchFamily="18" charset="-78"/>
                <a:cs typeface="Traditional Arabic" pitchFamily="18" charset="-78"/>
              </a:rPr>
              <a:t> :</a:t>
            </a:r>
            <a:r>
              <a:rPr lang="ar-SA" sz="3200" b="1" dirty="0" smtClean="0">
                <a:latin typeface="Traditional Arabic" pitchFamily="18" charset="-78"/>
                <a:cs typeface="Traditional Arabic" pitchFamily="18" charset="-78"/>
              </a:rPr>
              <a:t> غير حادة ، </a:t>
            </a:r>
            <a:r>
              <a:rPr lang="ar-SA" sz="3200" b="1" dirty="0" smtClean="0">
                <a:solidFill>
                  <a:srgbClr val="C00000"/>
                </a:solidFill>
                <a:latin typeface="Traditional Arabic" pitchFamily="18" charset="-78"/>
                <a:cs typeface="Traditional Arabic" pitchFamily="18" charset="-78"/>
              </a:rPr>
              <a:t>لينات :</a:t>
            </a:r>
            <a:r>
              <a:rPr lang="ar-SA" sz="3200" b="1" dirty="0" smtClean="0">
                <a:latin typeface="Traditional Arabic" pitchFamily="18" charset="-78"/>
                <a:cs typeface="Traditional Arabic" pitchFamily="18" charset="-78"/>
              </a:rPr>
              <a:t> اللين ضد الخشونة وهو الناعم الأملس ، المجس : موضع اللمس.</a:t>
            </a:r>
            <a:endParaRPr lang="en-US" sz="3200" b="1" dirty="0" smtClean="0">
              <a:latin typeface="Traditional Arabic" pitchFamily="18" charset="-78"/>
              <a:cs typeface="Traditional Arabic" pitchFamily="18" charset="-78"/>
            </a:endParaRPr>
          </a:p>
          <a:p>
            <a:pPr eaLnBrk="1" hangingPunct="1"/>
            <a:endParaRPr lang="ar-SA" sz="3200" b="1" dirty="0" smtClean="0">
              <a:latin typeface="Traditional Arabic" pitchFamily="18" charset="-78"/>
              <a:cs typeface="Traditional Arabic" pitchFamily="18" charset="-78"/>
            </a:endParaRPr>
          </a:p>
          <a:p>
            <a:pPr eaLnBrk="1" hangingPunct="1"/>
            <a:r>
              <a:rPr lang="ar-SA" sz="3200" b="1" dirty="0" smtClean="0">
                <a:solidFill>
                  <a:srgbClr val="C00000"/>
                </a:solidFill>
                <a:latin typeface="Traditional Arabic" pitchFamily="18" charset="-78"/>
                <a:cs typeface="Traditional Arabic" pitchFamily="18" charset="-78"/>
              </a:rPr>
              <a:t>9-كتائب :</a:t>
            </a:r>
            <a:r>
              <a:rPr lang="ar-SA" sz="3200" b="1" dirty="0" smtClean="0">
                <a:latin typeface="Traditional Arabic" pitchFamily="18" charset="-78"/>
                <a:cs typeface="Traditional Arabic" pitchFamily="18" charset="-78"/>
              </a:rPr>
              <a:t> مفردها كتيبة وهي الجيش ، صم : لا يسمعون ، حفاظ : الدفاع عن المحارم ، موكب الدفن : الجنازة ، خرس : لا يتكلمون</a:t>
            </a:r>
            <a:r>
              <a:rPr lang="en-US" sz="3200" b="1" dirty="0" smtClean="0">
                <a:latin typeface="Traditional Arabic" pitchFamily="18" charset="-78"/>
                <a:cs typeface="Traditional Arabic" pitchFamily="18" charset="-78"/>
              </a:rPr>
              <a:t> .. </a:t>
            </a:r>
            <a:endParaRPr lang="ar-SA" sz="3200" b="1" dirty="0" smtClean="0">
              <a:latin typeface="Traditional Arabic" pitchFamily="18" charset="-78"/>
              <a:cs typeface="Traditional Arabic" pitchFamily="18" charset="-78"/>
            </a:endParaRPr>
          </a:p>
          <a:p>
            <a:pPr eaLnBrk="1" hangingPunct="1"/>
            <a:r>
              <a:rPr lang="ar-SA" sz="3200" b="1" dirty="0" smtClean="0">
                <a:solidFill>
                  <a:srgbClr val="C00000"/>
                </a:solidFill>
                <a:latin typeface="Traditional Arabic" pitchFamily="18" charset="-78"/>
                <a:cs typeface="Traditional Arabic" pitchFamily="18" charset="-78"/>
              </a:rPr>
              <a:t>10- نعشا : </a:t>
            </a:r>
            <a:r>
              <a:rPr lang="ar-SA" sz="3200" b="1" dirty="0" smtClean="0">
                <a:latin typeface="Traditional Arabic" pitchFamily="18" charset="-78"/>
                <a:cs typeface="Traditional Arabic" pitchFamily="18" charset="-78"/>
              </a:rPr>
              <a:t>: سرير الميِّت، سمِّي بذلك لارتفاعه. فإذا لم يكنْ عليه ميّت فهو سرير، والمراد السفن ، العرش : سريرُ الملك</a:t>
            </a:r>
            <a:r>
              <a:rPr lang="en-US" sz="3200" b="1" dirty="0" smtClean="0">
                <a:latin typeface="Traditional Arabic" pitchFamily="18" charset="-78"/>
                <a:cs typeface="Traditional Arabic" pitchFamily="18" charset="-78"/>
              </a:rPr>
              <a:t> ..</a:t>
            </a:r>
            <a:endParaRPr lang="ar-SA" sz="3200" b="1" dirty="0" smtClean="0">
              <a:latin typeface="Traditional Arabic" pitchFamily="18" charset="-78"/>
              <a:cs typeface="Traditional Arabic" pitchFamily="18" charset="-78"/>
            </a:endParaRPr>
          </a:p>
          <a:p>
            <a:pPr eaLnBrk="1" hangingPunct="1"/>
            <a:r>
              <a:rPr lang="ar-SA" sz="3200" b="1" dirty="0" smtClean="0">
                <a:latin typeface="Traditional Arabic" pitchFamily="18" charset="-78"/>
                <a:cs typeface="Traditional Arabic" pitchFamily="18" charset="-78"/>
              </a:rPr>
              <a:t>11- </a:t>
            </a:r>
            <a:r>
              <a:rPr lang="ar-SA" sz="3200" b="1" dirty="0" smtClean="0">
                <a:solidFill>
                  <a:srgbClr val="C00000"/>
                </a:solidFill>
                <a:latin typeface="Traditional Arabic" pitchFamily="18" charset="-78"/>
                <a:cs typeface="Traditional Arabic" pitchFamily="18" charset="-78"/>
              </a:rPr>
              <a:t>فاتك</a:t>
            </a:r>
            <a:r>
              <a:rPr lang="en-US" sz="3200" b="1" dirty="0" smtClean="0">
                <a:solidFill>
                  <a:srgbClr val="C00000"/>
                </a:solidFill>
                <a:latin typeface="Traditional Arabic" pitchFamily="18" charset="-78"/>
                <a:cs typeface="Traditional Arabic" pitchFamily="18" charset="-78"/>
              </a:rPr>
              <a:t> ( </a:t>
            </a:r>
            <a:r>
              <a:rPr lang="ar-SA" sz="3200" b="1" dirty="0" smtClean="0">
                <a:latin typeface="Traditional Arabic" pitchFamily="18" charset="-78"/>
                <a:cs typeface="Traditional Arabic" pitchFamily="18" charset="-78"/>
              </a:rPr>
              <a:t>فوت) : الفوات والترك عن جهل ، التفات : الإكثار من التلفت ، ا</a:t>
            </a:r>
            <a:r>
              <a:rPr lang="ar-SA" sz="3200" b="1" dirty="0" smtClean="0">
                <a:solidFill>
                  <a:srgbClr val="C00000"/>
                </a:solidFill>
                <a:latin typeface="Traditional Arabic" pitchFamily="18" charset="-78"/>
                <a:cs typeface="Traditional Arabic" pitchFamily="18" charset="-78"/>
              </a:rPr>
              <a:t>لتأسي</a:t>
            </a:r>
            <a:r>
              <a:rPr lang="ar-SA" sz="3200" b="1" dirty="0" smtClean="0">
                <a:latin typeface="Traditional Arabic" pitchFamily="18" charset="-78"/>
                <a:cs typeface="Traditional Arabic" pitchFamily="18" charset="-78"/>
              </a:rPr>
              <a:t> (أسي</a:t>
            </a:r>
            <a:r>
              <a:rPr lang="en-US" sz="3200" b="1" dirty="0" smtClean="0">
                <a:latin typeface="Traditional Arabic" pitchFamily="18" charset="-78"/>
                <a:cs typeface="Traditional Arabic" pitchFamily="18" charset="-78"/>
              </a:rPr>
              <a:t> ) : </a:t>
            </a:r>
            <a:r>
              <a:rPr lang="ar-SA" sz="3200" b="1" dirty="0" smtClean="0">
                <a:latin typeface="Traditional Arabic" pitchFamily="18" charset="-78"/>
                <a:cs typeface="Traditional Arabic" pitchFamily="18" charset="-78"/>
              </a:rPr>
              <a:t>التجمّل والتصبّر</a:t>
            </a:r>
            <a:r>
              <a:rPr lang="en-US" sz="3200" b="1" dirty="0" smtClean="0">
                <a:latin typeface="Traditional Arabic" pitchFamily="18" charset="-78"/>
                <a:cs typeface="Traditional Arabic" pitchFamily="18" charset="-78"/>
              </a:rPr>
              <a:t> .. </a:t>
            </a:r>
            <a:endParaRPr lang="ar-SA" sz="3200" b="1" dirty="0" smtClean="0">
              <a:latin typeface="Traditional Arabic" pitchFamily="18" charset="-78"/>
              <a:cs typeface="Traditional Arabic" pitchFamily="18" charset="-78"/>
            </a:endParaRPr>
          </a:p>
        </p:txBody>
      </p:sp>
    </p:spTree>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63900" y="285728"/>
            <a:ext cx="5008562" cy="857248"/>
          </a:xfrm>
        </p:spPr>
        <p:style>
          <a:lnRef idx="3">
            <a:schemeClr val="lt1"/>
          </a:lnRef>
          <a:fillRef idx="1">
            <a:schemeClr val="accent1"/>
          </a:fillRef>
          <a:effectRef idx="1">
            <a:schemeClr val="accent1"/>
          </a:effectRef>
          <a:fontRef idx="minor">
            <a:schemeClr val="lt1"/>
          </a:fontRef>
        </p:style>
        <p:txBody>
          <a:bodyPr>
            <a:normAutofit/>
          </a:bodyPr>
          <a:lstStyle/>
          <a:p>
            <a:pPr algn="ctr" eaLnBrk="1" hangingPunct="1">
              <a:defRPr/>
            </a:pPr>
            <a:r>
              <a:rPr lang="ar-SA" sz="3200" b="1" dirty="0" smtClean="0">
                <a:latin typeface="Traditional Arabic" pitchFamily="18" charset="-78"/>
                <a:cs typeface="Traditional Arabic" pitchFamily="18" charset="-78"/>
              </a:rPr>
              <a:t>شرح الأبيات والأفكار الرئيسة للنص</a:t>
            </a:r>
            <a:endParaRPr lang="ar-SA" sz="3200" b="1" dirty="0">
              <a:latin typeface="Traditional Arabic" pitchFamily="18" charset="-78"/>
              <a:cs typeface="Traditional Arabic" pitchFamily="18" charset="-78"/>
            </a:endParaRPr>
          </a:p>
        </p:txBody>
      </p:sp>
      <p:sp>
        <p:nvSpPr>
          <p:cNvPr id="25603" name="عنصر نائب للمحتوى 2"/>
          <p:cNvSpPr>
            <a:spLocks noGrp="1"/>
          </p:cNvSpPr>
          <p:nvPr>
            <p:ph sz="quarter" idx="1"/>
          </p:nvPr>
        </p:nvSpPr>
        <p:spPr>
          <a:xfrm>
            <a:off x="1" y="1341457"/>
            <a:ext cx="8858280" cy="4873625"/>
          </a:xfrm>
        </p:spPr>
        <p:txBody>
          <a:bodyPr/>
          <a:lstStyle/>
          <a:p>
            <a:pPr eaLnBrk="1" hangingPunct="1"/>
            <a:r>
              <a:rPr lang="ar-SA" sz="3200" b="1" dirty="0" smtClean="0">
                <a:solidFill>
                  <a:srgbClr val="C00000"/>
                </a:solidFill>
                <a:latin typeface="Traditional Arabic" pitchFamily="18" charset="-78"/>
                <a:cs typeface="Traditional Arabic" pitchFamily="18" charset="-78"/>
              </a:rPr>
              <a:t>1-الأبيات من 1-3 الحنين والشوق للوطن :</a:t>
            </a:r>
            <a:r>
              <a:rPr lang="en-US" sz="3200" b="1" dirty="0" smtClean="0">
                <a:solidFill>
                  <a:srgbClr val="C00000"/>
                </a:solidFill>
                <a:latin typeface="Traditional Arabic" pitchFamily="18" charset="-78"/>
                <a:cs typeface="Traditional Arabic" pitchFamily="18" charset="-78"/>
              </a:rPr>
              <a:t> </a:t>
            </a:r>
            <a:r>
              <a:rPr lang="en-US" sz="3200" b="1" dirty="0" smtClean="0">
                <a:latin typeface="Traditional Arabic" pitchFamily="18" charset="-78"/>
                <a:cs typeface="Traditional Arabic" pitchFamily="18" charset="-78"/>
              </a:rPr>
              <a:t/>
            </a:r>
            <a:br>
              <a:rPr lang="en-US" sz="3200" b="1" dirty="0" smtClean="0">
                <a:latin typeface="Traditional Arabic" pitchFamily="18" charset="-78"/>
                <a:cs typeface="Traditional Arabic" pitchFamily="18" charset="-78"/>
              </a:rPr>
            </a:br>
            <a:r>
              <a:rPr lang="ar-SA" sz="3200" b="1" dirty="0" smtClean="0">
                <a:latin typeface="Traditional Arabic" pitchFamily="18" charset="-78"/>
                <a:cs typeface="Traditional Arabic" pitchFamily="18" charset="-78"/>
              </a:rPr>
              <a:t>1- إن مرور الأيام وتعاقب الليل والنهار يجعل الإنسان ينسى ما تقادم عهده من أحداث ، فأرجو منكما يا رفيقي أن تذكراني بأيام الصبا الجميلة ، وما كنت أشعر به من سعادة وسرور ، وأنا أمرح بأرض مصر الحبيبة</a:t>
            </a:r>
            <a:r>
              <a:rPr lang="en-US" sz="3200" b="1" dirty="0" smtClean="0">
                <a:latin typeface="Traditional Arabic" pitchFamily="18" charset="-78"/>
                <a:cs typeface="Traditional Arabic" pitchFamily="18" charset="-78"/>
              </a:rPr>
              <a:t> .. </a:t>
            </a:r>
            <a:br>
              <a:rPr lang="en-US" sz="3200" b="1" dirty="0" smtClean="0">
                <a:latin typeface="Traditional Arabic" pitchFamily="18" charset="-78"/>
                <a:cs typeface="Traditional Arabic" pitchFamily="18" charset="-78"/>
              </a:rPr>
            </a:br>
            <a:r>
              <a:rPr lang="ar-SA" sz="3200" b="1" dirty="0" smtClean="0">
                <a:latin typeface="Traditional Arabic" pitchFamily="18" charset="-78"/>
                <a:cs typeface="Traditional Arabic" pitchFamily="18" charset="-78"/>
              </a:rPr>
              <a:t>2-وأرجو منكما يا صديقيّ أن تسألا مصر الحبيبة الغالية ، هل نسيها الفؤاد أو غابت صورتها لحظة عن الوجدان ، أو تمكن الزمان من علاج ذلك القلب الذي جدّ به الشوق إليها ، فاندمل الجرح وشفي ذلك القلب ؟</a:t>
            </a:r>
            <a:r>
              <a:rPr lang="en-US" sz="3200" b="1" dirty="0" smtClean="0">
                <a:latin typeface="Traditional Arabic" pitchFamily="18" charset="-78"/>
                <a:cs typeface="Traditional Arabic" pitchFamily="18" charset="-78"/>
              </a:rPr>
              <a:t> </a:t>
            </a:r>
            <a:br>
              <a:rPr lang="en-US" sz="3200" b="1" dirty="0" smtClean="0">
                <a:latin typeface="Traditional Arabic" pitchFamily="18" charset="-78"/>
                <a:cs typeface="Traditional Arabic" pitchFamily="18" charset="-78"/>
              </a:rPr>
            </a:br>
            <a:r>
              <a:rPr lang="ar-SA" sz="3200" b="1" dirty="0" smtClean="0">
                <a:latin typeface="Traditional Arabic" pitchFamily="18" charset="-78"/>
                <a:cs typeface="Traditional Arabic" pitchFamily="18" charset="-78"/>
              </a:rPr>
              <a:t>3- ومما يدعو إلى العجب أن يحرمنا الاستعمار الإقامة بأرضنا ، والتمتع بخيراتها ، ويحتلها هو ومن جاء معه من جنود الغرب ، وكأننا بلابل حرمت من أشجارها التي تربت ونشأت فيها ، ولتتمتع بها طيور غريبة مختلفة الأنواع والأجناس</a:t>
            </a:r>
            <a:r>
              <a:rPr lang="en-US" sz="3200" b="1" dirty="0" smtClean="0">
                <a:latin typeface="Traditional Arabic" pitchFamily="18" charset="-78"/>
                <a:cs typeface="Traditional Arabic" pitchFamily="18" charset="-78"/>
              </a:rPr>
              <a:t> ..</a:t>
            </a:r>
            <a:br>
              <a:rPr lang="en-US" sz="3200" b="1" dirty="0" smtClean="0">
                <a:latin typeface="Traditional Arabic" pitchFamily="18" charset="-78"/>
                <a:cs typeface="Traditional Arabic" pitchFamily="18" charset="-78"/>
              </a:rPr>
            </a:br>
            <a:endParaRPr lang="en-US" sz="3200" b="1" dirty="0" smtClean="0">
              <a:latin typeface="Traditional Arabic" pitchFamily="18" charset="-78"/>
              <a:cs typeface="Traditional Arabic" pitchFamily="18" charset="-78"/>
            </a:endParaRPr>
          </a:p>
          <a:p>
            <a:pPr eaLnBrk="1" hangingPunct="1"/>
            <a:endParaRPr lang="ar-SA" dirty="0" smtClean="0"/>
          </a:p>
        </p:txBody>
      </p:sp>
    </p:spTree>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عنصر نائب للمحتوى 2"/>
          <p:cNvSpPr>
            <a:spLocks noGrp="1"/>
          </p:cNvSpPr>
          <p:nvPr>
            <p:ph sz="quarter" idx="1"/>
          </p:nvPr>
        </p:nvSpPr>
        <p:spPr>
          <a:xfrm>
            <a:off x="0" y="357166"/>
            <a:ext cx="8572528" cy="5715040"/>
          </a:xfrm>
        </p:spPr>
        <p:txBody>
          <a:bodyPr/>
          <a:lstStyle/>
          <a:p>
            <a:pPr eaLnBrk="1" hangingPunct="1"/>
            <a:r>
              <a:rPr lang="ar-SA" sz="3600" b="1" dirty="0" smtClean="0">
                <a:latin typeface="Traditional Arabic" pitchFamily="18" charset="-78"/>
                <a:cs typeface="Traditional Arabic" pitchFamily="18" charset="-78"/>
              </a:rPr>
              <a:t>2- الأبيات من 4-5 (قصر الحمراء أثار في نفسه الأشجان</a:t>
            </a:r>
            <a:r>
              <a:rPr lang="en-US" sz="3600" b="1" dirty="0" smtClean="0">
                <a:latin typeface="Traditional Arabic" pitchFamily="18" charset="-78"/>
                <a:cs typeface="Traditional Arabic" pitchFamily="18" charset="-78"/>
              </a:rPr>
              <a:t>( </a:t>
            </a:r>
            <a:br>
              <a:rPr lang="en-US" sz="3600" b="1" dirty="0" smtClean="0">
                <a:latin typeface="Traditional Arabic" pitchFamily="18" charset="-78"/>
                <a:cs typeface="Traditional Arabic" pitchFamily="18" charset="-78"/>
              </a:rPr>
            </a:br>
            <a:r>
              <a:rPr lang="en-US" sz="3600" b="1" dirty="0" smtClean="0">
                <a:latin typeface="Traditional Arabic" pitchFamily="18" charset="-78"/>
                <a:cs typeface="Traditional Arabic" pitchFamily="18" charset="-78"/>
              </a:rPr>
              <a:t/>
            </a:r>
            <a:br>
              <a:rPr lang="en-US" sz="3600" b="1" dirty="0" smtClean="0">
                <a:latin typeface="Traditional Arabic" pitchFamily="18" charset="-78"/>
                <a:cs typeface="Traditional Arabic" pitchFamily="18" charset="-78"/>
              </a:rPr>
            </a:br>
            <a:r>
              <a:rPr lang="ar-SA" sz="3600" b="1" dirty="0" smtClean="0">
                <a:latin typeface="Traditional Arabic" pitchFamily="18" charset="-78"/>
                <a:cs typeface="Traditional Arabic" pitchFamily="18" charset="-78"/>
              </a:rPr>
              <a:t>-التمس البحتري العبرة والعظة في إيوان كسرى ، وشاعرنا مثله وعظته قصور الأندلس التي أقامها العرب المسلمين من القدم</a:t>
            </a:r>
            <a:r>
              <a:rPr lang="en-US" sz="3600" b="1" dirty="0" smtClean="0">
                <a:latin typeface="Traditional Arabic" pitchFamily="18" charset="-78"/>
                <a:cs typeface="Traditional Arabic" pitchFamily="18" charset="-78"/>
              </a:rPr>
              <a:t> .. </a:t>
            </a:r>
            <a:endParaRPr lang="ar-SA" sz="3600" b="1" dirty="0" smtClean="0">
              <a:latin typeface="Traditional Arabic" pitchFamily="18" charset="-78"/>
              <a:cs typeface="Traditional Arabic" pitchFamily="18" charset="-78"/>
            </a:endParaRPr>
          </a:p>
          <a:p>
            <a:pPr eaLnBrk="1" hangingPunct="1"/>
            <a:r>
              <a:rPr lang="en-US" sz="3600" b="1" dirty="0" smtClean="0">
                <a:latin typeface="Traditional Arabic" pitchFamily="18" charset="-78"/>
                <a:cs typeface="Traditional Arabic" pitchFamily="18" charset="-78"/>
              </a:rPr>
              <a:t/>
            </a:r>
            <a:br>
              <a:rPr lang="en-US" sz="3600" b="1" dirty="0" smtClean="0">
                <a:latin typeface="Traditional Arabic" pitchFamily="18" charset="-78"/>
                <a:cs typeface="Traditional Arabic" pitchFamily="18" charset="-78"/>
              </a:rPr>
            </a:br>
            <a:r>
              <a:rPr lang="en-US" sz="3600" b="1" dirty="0" smtClean="0">
                <a:latin typeface="Traditional Arabic" pitchFamily="18" charset="-78"/>
                <a:cs typeface="Traditional Arabic" pitchFamily="18" charset="-78"/>
              </a:rPr>
              <a:t>- </a:t>
            </a:r>
            <a:r>
              <a:rPr lang="ar-SA" sz="3600" b="1" dirty="0" smtClean="0">
                <a:latin typeface="Traditional Arabic" pitchFamily="18" charset="-78"/>
                <a:cs typeface="Traditional Arabic" pitchFamily="18" charset="-78"/>
              </a:rPr>
              <a:t>لم يفزعه فيما رأى بقرطبة سوى الحال الذي كانت عليه والواضح من خلال القصور والحدائق والبساتين وما آل إليه العرب فيها مما أكسبه العظات الكثيرة</a:t>
            </a:r>
            <a:endParaRPr lang="en-US" sz="3600" b="1" dirty="0" smtClean="0">
              <a:latin typeface="Traditional Arabic" pitchFamily="18" charset="-78"/>
              <a:cs typeface="Traditional Arabic" pitchFamily="18" charset="-78"/>
            </a:endParaRPr>
          </a:p>
          <a:p>
            <a:pPr eaLnBrk="1" hangingPunct="1"/>
            <a:endParaRPr lang="ar-SA" dirty="0" smtClean="0"/>
          </a:p>
        </p:txBody>
      </p:sp>
    </p:spTree>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عنصر نائب للمحتوى 2"/>
          <p:cNvSpPr>
            <a:spLocks noGrp="1"/>
          </p:cNvSpPr>
          <p:nvPr>
            <p:ph sz="quarter" idx="1"/>
          </p:nvPr>
        </p:nvSpPr>
        <p:spPr>
          <a:xfrm>
            <a:off x="0" y="428604"/>
            <a:ext cx="8643966" cy="6143668"/>
          </a:xfrm>
        </p:spPr>
        <p:txBody>
          <a:bodyPr/>
          <a:lstStyle/>
          <a:p>
            <a:pPr eaLnBrk="1" hangingPunct="1"/>
            <a:r>
              <a:rPr lang="ar-SA" sz="3600" b="1" dirty="0" smtClean="0">
                <a:latin typeface="Traditional Arabic" pitchFamily="18" charset="-78"/>
                <a:cs typeface="Traditional Arabic" pitchFamily="18" charset="-78"/>
              </a:rPr>
              <a:t>3</a:t>
            </a:r>
            <a:r>
              <a:rPr lang="ar-SA" sz="3600" b="1" dirty="0" smtClean="0">
                <a:solidFill>
                  <a:srgbClr val="C00000"/>
                </a:solidFill>
                <a:latin typeface="Traditional Arabic" pitchFamily="18" charset="-78"/>
                <a:cs typeface="Traditional Arabic" pitchFamily="18" charset="-78"/>
              </a:rPr>
              <a:t>- الأبيات 6-8 (وصف حال قصر الحمراء)</a:t>
            </a:r>
          </a:p>
          <a:p>
            <a:pPr eaLnBrk="1" hangingPunct="1"/>
            <a:endParaRPr lang="en-US" sz="1100" dirty="0" smtClean="0">
              <a:latin typeface="Traditional Arabic" pitchFamily="18" charset="-78"/>
              <a:cs typeface="Traditional Arabic" pitchFamily="18" charset="-78"/>
            </a:endParaRPr>
          </a:p>
          <a:p>
            <a:pPr eaLnBrk="1" hangingPunct="1">
              <a:buFont typeface="Wingdings" pitchFamily="2" charset="2"/>
              <a:buNone/>
            </a:pPr>
            <a:r>
              <a:rPr lang="ar-SA" sz="3600" b="1" dirty="0" smtClean="0">
                <a:latin typeface="Traditional Arabic" pitchFamily="18" charset="-78"/>
                <a:cs typeface="Traditional Arabic" pitchFamily="18" charset="-78"/>
              </a:rPr>
              <a:t>   6-يتحسر الشاعر على مجد العرب الذي اندثر، فيرى قصر الحمراء لم يعد به إنسان ، ولا يستشعر لأصحابه حياة فيه</a:t>
            </a:r>
            <a:r>
              <a:rPr lang="en-US" sz="3600" b="1" dirty="0" smtClean="0">
                <a:latin typeface="Traditional Arabic" pitchFamily="18" charset="-78"/>
                <a:cs typeface="Traditional Arabic" pitchFamily="18" charset="-78"/>
              </a:rPr>
              <a:t> .. </a:t>
            </a:r>
            <a:endParaRPr lang="ar-SA" sz="3600" b="1" dirty="0" smtClean="0">
              <a:latin typeface="Traditional Arabic" pitchFamily="18" charset="-78"/>
              <a:cs typeface="Traditional Arabic" pitchFamily="18" charset="-78"/>
            </a:endParaRPr>
          </a:p>
          <a:p>
            <a:pPr eaLnBrk="1" hangingPunct="1">
              <a:buFont typeface="Wingdings" pitchFamily="2" charset="2"/>
              <a:buNone/>
            </a:pPr>
            <a:r>
              <a:rPr lang="en-US" sz="3600" b="1" dirty="0" smtClean="0">
                <a:latin typeface="Traditional Arabic" pitchFamily="18" charset="-78"/>
                <a:cs typeface="Traditional Arabic" pitchFamily="18" charset="-78"/>
              </a:rPr>
              <a:t/>
            </a:r>
            <a:br>
              <a:rPr lang="en-US" sz="3600" b="1" dirty="0" smtClean="0">
                <a:latin typeface="Traditional Arabic" pitchFamily="18" charset="-78"/>
                <a:cs typeface="Traditional Arabic" pitchFamily="18" charset="-78"/>
              </a:rPr>
            </a:br>
            <a:r>
              <a:rPr lang="ar-SA" sz="3600" b="1" dirty="0" smtClean="0">
                <a:latin typeface="Traditional Arabic" pitchFamily="18" charset="-78"/>
                <a:cs typeface="Traditional Arabic" pitchFamily="18" charset="-78"/>
              </a:rPr>
              <a:t>7- فقد أتت المصائب المتوالية عليه ومشت في أرجائه وكأنها تحمل خبر وفاة مجد العرب فيها بعد أن كانوا يحيون فيها</a:t>
            </a:r>
            <a:r>
              <a:rPr lang="en-US" sz="3600" b="1" dirty="0" smtClean="0">
                <a:latin typeface="Traditional Arabic" pitchFamily="18" charset="-78"/>
                <a:cs typeface="Traditional Arabic" pitchFamily="18" charset="-78"/>
              </a:rPr>
              <a:t> .. </a:t>
            </a:r>
            <a:br>
              <a:rPr lang="en-US" sz="3600" b="1" dirty="0" smtClean="0">
                <a:latin typeface="Traditional Arabic" pitchFamily="18" charset="-78"/>
                <a:cs typeface="Traditional Arabic" pitchFamily="18" charset="-78"/>
              </a:rPr>
            </a:br>
            <a:endParaRPr lang="ar-SA" sz="3600" b="1" dirty="0" smtClean="0">
              <a:latin typeface="Traditional Arabic" pitchFamily="18" charset="-78"/>
              <a:cs typeface="Traditional Arabic" pitchFamily="18" charset="-78"/>
            </a:endParaRPr>
          </a:p>
          <a:p>
            <a:pPr eaLnBrk="1" hangingPunct="1">
              <a:buFont typeface="Wingdings" pitchFamily="2" charset="2"/>
              <a:buNone/>
            </a:pPr>
            <a:r>
              <a:rPr lang="ar-SA" sz="3600" b="1" dirty="0" smtClean="0">
                <a:latin typeface="Traditional Arabic" pitchFamily="18" charset="-78"/>
                <a:cs typeface="Traditional Arabic" pitchFamily="18" charset="-78"/>
              </a:rPr>
              <a:t>8- فترى في القصر كتل من الرخام وقد مثلت عليها الأسود لكن أظافرها أصبحت غير حادة وصار ملمسها ناعم من بعد الخشونة</a:t>
            </a:r>
            <a:r>
              <a:rPr lang="en-US" sz="3600" b="1" dirty="0" smtClean="0">
                <a:latin typeface="Traditional Arabic" pitchFamily="18" charset="-78"/>
                <a:cs typeface="Traditional Arabic" pitchFamily="18" charset="-78"/>
              </a:rPr>
              <a:t> .. </a:t>
            </a:r>
            <a:endParaRPr lang="en-US" sz="3600" dirty="0" smtClean="0">
              <a:latin typeface="Traditional Arabic" pitchFamily="18" charset="-78"/>
              <a:cs typeface="Traditional Arabic" pitchFamily="18" charset="-78"/>
            </a:endParaRPr>
          </a:p>
          <a:p>
            <a:pPr eaLnBrk="1" hangingPunct="1"/>
            <a:endParaRPr lang="ar-SA" dirty="0" smtClean="0"/>
          </a:p>
        </p:txBody>
      </p:sp>
    </p:spTree>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عنصر نائب للمحتوى 2"/>
          <p:cNvSpPr>
            <a:spLocks noGrp="1"/>
          </p:cNvSpPr>
          <p:nvPr>
            <p:ph sz="quarter" idx="1"/>
          </p:nvPr>
        </p:nvSpPr>
        <p:spPr>
          <a:xfrm>
            <a:off x="457200" y="214290"/>
            <a:ext cx="8043890" cy="6929486"/>
          </a:xfrm>
        </p:spPr>
        <p:txBody>
          <a:bodyPr/>
          <a:lstStyle/>
          <a:p>
            <a:pPr eaLnBrk="1" hangingPunct="1"/>
            <a:r>
              <a:rPr lang="ar-SA" sz="3600" b="1" dirty="0" smtClean="0">
                <a:solidFill>
                  <a:srgbClr val="C00000"/>
                </a:solidFill>
              </a:rPr>
              <a:t>4- </a:t>
            </a:r>
            <a:r>
              <a:rPr lang="ar-SA" sz="3600" b="1" dirty="0" smtClean="0">
                <a:solidFill>
                  <a:srgbClr val="C00000"/>
                </a:solidFill>
                <a:latin typeface="Traditional Arabic" pitchFamily="18" charset="-78"/>
                <a:cs typeface="Traditional Arabic" pitchFamily="18" charset="-78"/>
              </a:rPr>
              <a:t>الأبيات 9-11 وصف خروج العرب من الأندلس</a:t>
            </a:r>
            <a:r>
              <a:rPr lang="en-US" sz="3600" b="1" dirty="0" smtClean="0">
                <a:solidFill>
                  <a:srgbClr val="C00000"/>
                </a:solidFill>
                <a:latin typeface="Traditional Arabic" pitchFamily="18" charset="-78"/>
                <a:cs typeface="Traditional Arabic" pitchFamily="18" charset="-78"/>
              </a:rPr>
              <a:t> </a:t>
            </a:r>
            <a:endParaRPr lang="ar-SA" sz="3600" b="1" dirty="0" smtClean="0">
              <a:solidFill>
                <a:srgbClr val="C00000"/>
              </a:solidFill>
              <a:latin typeface="Traditional Arabic" pitchFamily="18" charset="-78"/>
              <a:cs typeface="Traditional Arabic" pitchFamily="18" charset="-78"/>
            </a:endParaRPr>
          </a:p>
          <a:p>
            <a:pPr eaLnBrk="1" hangingPunct="1"/>
            <a:r>
              <a:rPr lang="en-US" sz="3600" b="1" dirty="0" smtClean="0">
                <a:latin typeface="Traditional Arabic" pitchFamily="18" charset="-78"/>
                <a:cs typeface="Traditional Arabic" pitchFamily="18" charset="-78"/>
              </a:rPr>
              <a:t/>
            </a:r>
            <a:br>
              <a:rPr lang="en-US" sz="3600" b="1" dirty="0" smtClean="0">
                <a:latin typeface="Traditional Arabic" pitchFamily="18" charset="-78"/>
                <a:cs typeface="Traditional Arabic" pitchFamily="18" charset="-78"/>
              </a:rPr>
            </a:br>
            <a:r>
              <a:rPr lang="ar-SA" sz="3600" b="1" dirty="0" smtClean="0">
                <a:latin typeface="Traditional Arabic" pitchFamily="18" charset="-78"/>
                <a:cs typeface="Traditional Arabic" pitchFamily="18" charset="-78"/>
              </a:rPr>
              <a:t>9-فقد خرج المسلمون منها تاركين حضارتهم لا يملكون فعل شيء للدفاع عن محارمهم وكأنهم يسيرون في جنازة ساكتين صامتين</a:t>
            </a:r>
            <a:r>
              <a:rPr lang="en-US" sz="3600" b="1" dirty="0" smtClean="0">
                <a:latin typeface="Traditional Arabic" pitchFamily="18" charset="-78"/>
                <a:cs typeface="Traditional Arabic" pitchFamily="18" charset="-78"/>
              </a:rPr>
              <a:t> .. </a:t>
            </a:r>
            <a:br>
              <a:rPr lang="en-US" sz="3600" b="1" dirty="0" smtClean="0">
                <a:latin typeface="Traditional Arabic" pitchFamily="18" charset="-78"/>
                <a:cs typeface="Traditional Arabic" pitchFamily="18" charset="-78"/>
              </a:rPr>
            </a:br>
            <a:endParaRPr lang="ar-SA" sz="800" b="1" dirty="0" smtClean="0">
              <a:latin typeface="Traditional Arabic" pitchFamily="18" charset="-78"/>
              <a:cs typeface="Traditional Arabic" pitchFamily="18" charset="-78"/>
            </a:endParaRPr>
          </a:p>
          <a:p>
            <a:pPr eaLnBrk="1" hangingPunct="1"/>
            <a:r>
              <a:rPr lang="ar-SA" sz="3600" b="1" dirty="0" smtClean="0">
                <a:latin typeface="Traditional Arabic" pitchFamily="18" charset="-78"/>
                <a:cs typeface="Traditional Arabic" pitchFamily="18" charset="-78"/>
              </a:rPr>
              <a:t>10- خرجوا منها مستقلين السفن وكأنها نعوشهم والتي كانت في عهد آبائهم تستخدم في إقرار الحكم لهم وإبراز قوتهم</a:t>
            </a:r>
            <a:r>
              <a:rPr lang="en-US" sz="3600" b="1" dirty="0" smtClean="0">
                <a:latin typeface="Traditional Arabic" pitchFamily="18" charset="-78"/>
                <a:cs typeface="Traditional Arabic" pitchFamily="18" charset="-78"/>
              </a:rPr>
              <a:t> .. </a:t>
            </a:r>
            <a:r>
              <a:rPr lang="en-US" sz="800" b="1" dirty="0" smtClean="0">
                <a:latin typeface="Traditional Arabic" pitchFamily="18" charset="-78"/>
                <a:cs typeface="Traditional Arabic" pitchFamily="18" charset="-78"/>
              </a:rPr>
              <a:t/>
            </a:r>
            <a:br>
              <a:rPr lang="en-US" sz="800" b="1" dirty="0" smtClean="0">
                <a:latin typeface="Traditional Arabic" pitchFamily="18" charset="-78"/>
                <a:cs typeface="Traditional Arabic" pitchFamily="18" charset="-78"/>
              </a:rPr>
            </a:br>
            <a:endParaRPr lang="ar-SA" sz="800" b="1" dirty="0" smtClean="0">
              <a:latin typeface="Traditional Arabic" pitchFamily="18" charset="-78"/>
              <a:cs typeface="Traditional Arabic" pitchFamily="18" charset="-78"/>
            </a:endParaRPr>
          </a:p>
          <a:p>
            <a:pPr eaLnBrk="1" hangingPunct="1"/>
            <a:r>
              <a:rPr lang="ar-SA" sz="3600" b="1" dirty="0" smtClean="0">
                <a:latin typeface="Traditional Arabic" pitchFamily="18" charset="-78"/>
                <a:cs typeface="Traditional Arabic" pitchFamily="18" charset="-78"/>
              </a:rPr>
              <a:t>11- فإذا فات الإنسان عن جهل أن يعود ويتأمل ماضيه فلن يجد ما يعينه على التجمل والتصبر على ما يصيبه</a:t>
            </a:r>
            <a:r>
              <a:rPr lang="en-US" sz="3600" b="1" dirty="0" smtClean="0">
                <a:latin typeface="Traditional Arabic" pitchFamily="18" charset="-78"/>
                <a:cs typeface="Traditional Arabic" pitchFamily="18" charset="-78"/>
              </a:rPr>
              <a:t> .. </a:t>
            </a:r>
            <a:r>
              <a:rPr lang="en-US" b="1" dirty="0" smtClean="0">
                <a:cs typeface="Times New Roman" pitchFamily="18" charset="0"/>
              </a:rPr>
              <a:t/>
            </a:r>
            <a:br>
              <a:rPr lang="en-US" b="1" dirty="0" smtClean="0">
                <a:cs typeface="Times New Roman" pitchFamily="18" charset="0"/>
              </a:rPr>
            </a:br>
            <a:endParaRPr lang="ar-SA" dirty="0" smtClean="0"/>
          </a:p>
        </p:txBody>
      </p:sp>
    </p:spTree>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عنصر نائب للمحتوى 2"/>
          <p:cNvSpPr>
            <a:spLocks noGrp="1"/>
          </p:cNvSpPr>
          <p:nvPr>
            <p:ph sz="quarter" idx="1"/>
          </p:nvPr>
        </p:nvSpPr>
        <p:spPr>
          <a:xfrm>
            <a:off x="0" y="428604"/>
            <a:ext cx="8786842" cy="5929354"/>
          </a:xfrm>
        </p:spPr>
        <p:txBody>
          <a:bodyPr/>
          <a:lstStyle/>
          <a:p>
            <a:pPr eaLnBrk="1" hangingPunct="1">
              <a:buFont typeface="Wingdings" pitchFamily="2" charset="2"/>
              <a:buNone/>
            </a:pPr>
            <a:endParaRPr lang="en-US" dirty="0" smtClean="0">
              <a:cs typeface="Times New Roman" pitchFamily="18" charset="0"/>
            </a:endParaRPr>
          </a:p>
          <a:p>
            <a:pPr eaLnBrk="1" hangingPunct="1"/>
            <a:r>
              <a:rPr lang="ar-SA" sz="3600" b="1" dirty="0" smtClean="0">
                <a:latin typeface="Traditional Arabic" pitchFamily="18" charset="-78"/>
                <a:cs typeface="Traditional Arabic" pitchFamily="18" charset="-78"/>
              </a:rPr>
              <a:t>حين نوازن بين هاتين القصيدتين ، فإننا نوازن بين القديم والجديد ، فنجد أن البحتري يفخر بنفسه ويعبر عن ذاته ويستحضر العبرة والعظة مما آل إليه الفرس ، بينما نجد شوقي يمزج بين الذاتية والتجربة العامة ، وهو يستلهم التراث ، ويتذكر ويقول الحكمة التي تنم عن فكر عميق وتأمل دقيق ؛ لذا تفوق شوقي على البحتري</a:t>
            </a:r>
            <a:r>
              <a:rPr lang="en-US" sz="3600" b="1" dirty="0" smtClean="0">
                <a:latin typeface="Traditional Arabic" pitchFamily="18" charset="-78"/>
                <a:cs typeface="Traditional Arabic" pitchFamily="18" charset="-78"/>
              </a:rPr>
              <a:t> .. </a:t>
            </a:r>
            <a:br>
              <a:rPr lang="en-US" sz="3600" b="1" dirty="0" smtClean="0">
                <a:latin typeface="Traditional Arabic" pitchFamily="18" charset="-78"/>
                <a:cs typeface="Traditional Arabic" pitchFamily="18" charset="-78"/>
              </a:rPr>
            </a:br>
            <a:r>
              <a:rPr lang="ar-SA" sz="3600" b="1" dirty="0" smtClean="0">
                <a:latin typeface="Traditional Arabic" pitchFamily="18" charset="-78"/>
                <a:cs typeface="Traditional Arabic" pitchFamily="18" charset="-78"/>
              </a:rPr>
              <a:t>اتفق الشاعران في إحساسهما بالألم ؛ فشوقي يتألم لضياع مجد العرب وتراثهم في الأندلس ، والبحتري يتألم لضياع إيوان كسرى ، إلا أن عاطفة شوقي وإحساسه بالمرارة أكثر وأشد إيلاما وعمقا</a:t>
            </a:r>
            <a:r>
              <a:rPr lang="en-US" sz="3600" b="1" dirty="0" smtClean="0">
                <a:latin typeface="Traditional Arabic" pitchFamily="18" charset="-78"/>
                <a:cs typeface="Traditional Arabic" pitchFamily="18" charset="-78"/>
              </a:rPr>
              <a:t> .. </a:t>
            </a:r>
            <a:br>
              <a:rPr lang="en-US" sz="3600" b="1" dirty="0" smtClean="0">
                <a:latin typeface="Traditional Arabic" pitchFamily="18" charset="-78"/>
                <a:cs typeface="Traditional Arabic" pitchFamily="18" charset="-78"/>
              </a:rPr>
            </a:br>
            <a:r>
              <a:rPr lang="ar-SA" sz="3600" b="1" dirty="0" smtClean="0">
                <a:latin typeface="Traditional Arabic" pitchFamily="18" charset="-78"/>
                <a:cs typeface="Traditional Arabic" pitchFamily="18" charset="-78"/>
              </a:rPr>
              <a:t>كلاهما أجاد في التعبير ، وكذلك أجادا في التصوير</a:t>
            </a:r>
            <a:r>
              <a:rPr lang="en-US" sz="3600" b="1" dirty="0" smtClean="0">
                <a:latin typeface="Traditional Arabic" pitchFamily="18" charset="-78"/>
                <a:cs typeface="Traditional Arabic" pitchFamily="18" charset="-78"/>
              </a:rPr>
              <a:t> .. </a:t>
            </a:r>
            <a:br>
              <a:rPr lang="en-US" sz="3600" b="1" dirty="0" smtClean="0">
                <a:latin typeface="Traditional Arabic" pitchFamily="18" charset="-78"/>
                <a:cs typeface="Traditional Arabic" pitchFamily="18" charset="-78"/>
              </a:rPr>
            </a:br>
            <a:endParaRPr lang="ar-SA" sz="3600" dirty="0" smtClean="0">
              <a:latin typeface="Traditional Arabic" pitchFamily="18" charset="-78"/>
              <a:cs typeface="Traditional Arabic" pitchFamily="18" charset="-78"/>
            </a:endParaRPr>
          </a:p>
        </p:txBody>
      </p:sp>
    </p:spTree>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786182" y="285728"/>
            <a:ext cx="4138618" cy="928686"/>
          </a:xfrm>
        </p:spPr>
        <p:style>
          <a:lnRef idx="3">
            <a:schemeClr val="lt1"/>
          </a:lnRef>
          <a:fillRef idx="1">
            <a:schemeClr val="accent1"/>
          </a:fillRef>
          <a:effectRef idx="1">
            <a:schemeClr val="accent1"/>
          </a:effectRef>
          <a:fontRef idx="minor">
            <a:schemeClr val="lt1"/>
          </a:fontRef>
        </p:style>
        <p:txBody>
          <a:bodyPr>
            <a:normAutofit/>
          </a:bodyPr>
          <a:lstStyle/>
          <a:p>
            <a:pPr algn="ctr" eaLnBrk="1" hangingPunct="1">
              <a:defRPr/>
            </a:pPr>
            <a:r>
              <a:rPr lang="ar-SA" sz="4000" b="1" dirty="0" smtClean="0">
                <a:latin typeface="Traditional Arabic" pitchFamily="18" charset="-78"/>
                <a:cs typeface="Traditional Arabic" pitchFamily="18" charset="-78"/>
              </a:rPr>
              <a:t>الأفكار بين القصيدتين</a:t>
            </a:r>
            <a:r>
              <a:rPr lang="en-US" sz="4000" b="1" dirty="0" smtClean="0">
                <a:latin typeface="Traditional Arabic" pitchFamily="18" charset="-78"/>
                <a:cs typeface="Traditional Arabic" pitchFamily="18" charset="-78"/>
              </a:rPr>
              <a:t> : </a:t>
            </a:r>
            <a:endParaRPr lang="ar-SA" sz="4000" b="1" dirty="0">
              <a:latin typeface="Traditional Arabic" pitchFamily="18" charset="-78"/>
              <a:cs typeface="Traditional Arabic" pitchFamily="18" charset="-78"/>
            </a:endParaRPr>
          </a:p>
        </p:txBody>
      </p:sp>
      <p:sp>
        <p:nvSpPr>
          <p:cNvPr id="30723" name="عنصر نائب للمحتوى 2"/>
          <p:cNvSpPr>
            <a:spLocks noGrp="1"/>
          </p:cNvSpPr>
          <p:nvPr>
            <p:ph sz="quarter" idx="1"/>
          </p:nvPr>
        </p:nvSpPr>
        <p:spPr>
          <a:xfrm>
            <a:off x="250825" y="1071546"/>
            <a:ext cx="8393141" cy="5643578"/>
          </a:xfrm>
        </p:spPr>
        <p:txBody>
          <a:bodyPr/>
          <a:lstStyle/>
          <a:p>
            <a:pPr eaLnBrk="1" hangingPunct="1"/>
            <a:r>
              <a:rPr lang="en-US" sz="2800" b="1" dirty="0" smtClean="0">
                <a:cs typeface="Times New Roman" pitchFamily="18" charset="0"/>
              </a:rPr>
              <a:t/>
            </a:r>
            <a:br>
              <a:rPr lang="en-US" sz="2800" b="1" dirty="0" smtClean="0">
                <a:cs typeface="Times New Roman" pitchFamily="18" charset="0"/>
              </a:rPr>
            </a:br>
            <a:r>
              <a:rPr lang="ar-SA" sz="3200" b="1" dirty="0" smtClean="0">
                <a:latin typeface="Traditional Arabic" pitchFamily="18" charset="-78"/>
                <a:cs typeface="Traditional Arabic" pitchFamily="18" charset="-78"/>
              </a:rPr>
              <a:t>نرى البحتري يبين سبب الألم والحزن الذي أصابه ، ثم ذهابه للمدائن للتسري ، ووصفه إيوان كسرى الذي يدل على مصير الفرس وأخذ العبرة من كل ذلك . كما رأينا شوقي يبدأ قصيدته بالحنين للوطن ، ثم تعرض للتاريخ وعبره واصفا قصر الحمراء والذي يدل على المصير الذي لحق بالمسلمين وخروجهم من الأندلس مطرودين</a:t>
            </a:r>
            <a:r>
              <a:rPr lang="en-US" sz="3200" b="1" dirty="0" smtClean="0">
                <a:latin typeface="Traditional Arabic" pitchFamily="18" charset="-78"/>
                <a:cs typeface="Traditional Arabic" pitchFamily="18" charset="-78"/>
              </a:rPr>
              <a:t> .. </a:t>
            </a:r>
            <a:br>
              <a:rPr lang="en-US" sz="3200" b="1" dirty="0" smtClean="0">
                <a:latin typeface="Traditional Arabic" pitchFamily="18" charset="-78"/>
                <a:cs typeface="Traditional Arabic" pitchFamily="18" charset="-78"/>
              </a:rPr>
            </a:br>
            <a:r>
              <a:rPr lang="ar-SA" sz="3200" b="1" dirty="0" smtClean="0">
                <a:latin typeface="Traditional Arabic" pitchFamily="18" charset="-78"/>
                <a:cs typeface="Traditional Arabic" pitchFamily="18" charset="-78"/>
              </a:rPr>
              <a:t>فنجد الأفكار عند كليهما فيها ترابط وعمق ، واضحة لا تعقيد فيها ولا غموض ، وقد مال الشاعران إلى التحليل والتعليل ، وبالرغم من تعدد الأفكار عندهما إلا أن أفكار البحتري يربطها خيط واحد وهو أخذ العبرة والعظة من أثار السابقين ، بينما أفكار شوقي يربطها رابط واحد وهو الحنين إلى الوطن والأمل في العودة إليه</a:t>
            </a:r>
            <a:r>
              <a:rPr lang="en-US" sz="3200" b="1" dirty="0" smtClean="0">
                <a:latin typeface="Traditional Arabic" pitchFamily="18" charset="-78"/>
                <a:cs typeface="Traditional Arabic" pitchFamily="18" charset="-78"/>
              </a:rPr>
              <a:t> .. </a:t>
            </a:r>
            <a:r>
              <a:rPr lang="en-US" sz="2800" b="1" dirty="0" smtClean="0">
                <a:cs typeface="Times New Roman" pitchFamily="18" charset="0"/>
              </a:rPr>
              <a:t/>
            </a:r>
            <a:br>
              <a:rPr lang="en-US" sz="2800" b="1" dirty="0" smtClean="0">
                <a:cs typeface="Times New Roman" pitchFamily="18" charset="0"/>
              </a:rPr>
            </a:br>
            <a:endParaRPr lang="ar-SA" sz="2800" dirty="0" smtClean="0"/>
          </a:p>
        </p:txBody>
      </p:sp>
    </p:spTree>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140200" y="500042"/>
            <a:ext cx="3640138" cy="903308"/>
          </a:xfrm>
        </p:spPr>
        <p:style>
          <a:lnRef idx="3">
            <a:schemeClr val="lt1"/>
          </a:lnRef>
          <a:fillRef idx="1">
            <a:schemeClr val="accent1"/>
          </a:fillRef>
          <a:effectRef idx="1">
            <a:schemeClr val="accent1"/>
          </a:effectRef>
          <a:fontRef idx="minor">
            <a:schemeClr val="lt1"/>
          </a:fontRef>
        </p:style>
        <p:txBody>
          <a:bodyPr>
            <a:normAutofit/>
          </a:bodyPr>
          <a:lstStyle/>
          <a:p>
            <a:pPr algn="ctr" eaLnBrk="1" hangingPunct="1">
              <a:defRPr/>
            </a:pPr>
            <a:r>
              <a:rPr lang="ar-SA" sz="4000" b="1" dirty="0" smtClean="0">
                <a:latin typeface="Traditional Arabic" pitchFamily="18" charset="-78"/>
                <a:cs typeface="Traditional Arabic" pitchFamily="18" charset="-78"/>
              </a:rPr>
              <a:t>العاطفة في القصيدتين</a:t>
            </a:r>
            <a:r>
              <a:rPr lang="en-US" sz="4000" b="1" dirty="0" smtClean="0">
                <a:latin typeface="Traditional Arabic" pitchFamily="18" charset="-78"/>
                <a:cs typeface="Traditional Arabic" pitchFamily="18" charset="-78"/>
              </a:rPr>
              <a:t> : </a:t>
            </a:r>
            <a:endParaRPr lang="ar-SA" sz="4000" dirty="0">
              <a:latin typeface="Traditional Arabic" pitchFamily="18" charset="-78"/>
              <a:cs typeface="Traditional Arabic" pitchFamily="18" charset="-78"/>
            </a:endParaRPr>
          </a:p>
        </p:txBody>
      </p:sp>
      <p:sp>
        <p:nvSpPr>
          <p:cNvPr id="31747" name="عنصر نائب للمحتوى 2"/>
          <p:cNvSpPr>
            <a:spLocks noGrp="1"/>
          </p:cNvSpPr>
          <p:nvPr>
            <p:ph sz="quarter" idx="1"/>
          </p:nvPr>
        </p:nvSpPr>
        <p:spPr>
          <a:xfrm>
            <a:off x="747738" y="1285860"/>
            <a:ext cx="7467600" cy="4873625"/>
          </a:xfrm>
        </p:spPr>
        <p:txBody>
          <a:bodyPr/>
          <a:lstStyle/>
          <a:p>
            <a:pPr eaLnBrk="1" hangingPunct="1">
              <a:lnSpc>
                <a:spcPct val="150000"/>
              </a:lnSpc>
            </a:pPr>
            <a:r>
              <a:rPr lang="en-US" sz="3200" dirty="0" smtClean="0">
                <a:cs typeface="Times New Roman" pitchFamily="18" charset="0"/>
              </a:rPr>
              <a:t/>
            </a:r>
            <a:br>
              <a:rPr lang="en-US" sz="3200" dirty="0" smtClean="0">
                <a:cs typeface="Times New Roman" pitchFamily="18" charset="0"/>
              </a:rPr>
            </a:br>
            <a:r>
              <a:rPr lang="ar-SA" sz="3600" b="1" dirty="0" smtClean="0">
                <a:latin typeface="Traditional Arabic" pitchFamily="18" charset="-78"/>
                <a:cs typeface="Traditional Arabic" pitchFamily="18" charset="-78"/>
              </a:rPr>
              <a:t>سيطر على كلا الشاعرين عاطفة الحزن والألم ؛ فشوقي يتألم لضياع مجد العرب وتراثهم في الأندلس ، والبحتري يتألم لضياع إيوان كسرى ، إلا أن عاطفة شوقي وإحساسه بالمرارة أكثر وأشد إيلاما وعمقا .. وقد كان لهذه العاطفة أثرها في التعبير والتصوير</a:t>
            </a:r>
            <a:r>
              <a:rPr lang="en-US" sz="3600" b="1" dirty="0" smtClean="0">
                <a:latin typeface="Traditional Arabic" pitchFamily="18" charset="-78"/>
                <a:cs typeface="Traditional Arabic" pitchFamily="18" charset="-78"/>
              </a:rPr>
              <a:t> .. </a:t>
            </a:r>
            <a:r>
              <a:rPr lang="en-US" sz="3200" dirty="0" smtClean="0">
                <a:cs typeface="Times New Roman" pitchFamily="18" charset="0"/>
              </a:rPr>
              <a:t/>
            </a:r>
            <a:br>
              <a:rPr lang="en-US" sz="3200" dirty="0" smtClean="0">
                <a:cs typeface="Times New Roman" pitchFamily="18" charset="0"/>
              </a:rPr>
            </a:br>
            <a:endParaRPr lang="ar-SA" sz="3200" dirty="0" smtClean="0"/>
          </a:p>
        </p:txBody>
      </p:sp>
    </p:spTree>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429256" y="285728"/>
            <a:ext cx="3065462" cy="857249"/>
          </a:xfrm>
        </p:spPr>
        <p:style>
          <a:lnRef idx="3">
            <a:schemeClr val="lt1"/>
          </a:lnRef>
          <a:fillRef idx="1">
            <a:schemeClr val="accent1"/>
          </a:fillRef>
          <a:effectRef idx="1">
            <a:schemeClr val="accent1"/>
          </a:effectRef>
          <a:fontRef idx="minor">
            <a:schemeClr val="lt1"/>
          </a:fontRef>
        </p:style>
        <p:txBody>
          <a:bodyPr>
            <a:normAutofit/>
          </a:bodyPr>
          <a:lstStyle/>
          <a:p>
            <a:pPr eaLnBrk="1" hangingPunct="1">
              <a:defRPr/>
            </a:pPr>
            <a:r>
              <a:rPr lang="ar-SA" sz="4000" b="1" dirty="0" smtClean="0">
                <a:latin typeface="Traditional Arabic" pitchFamily="18" charset="-78"/>
                <a:cs typeface="Traditional Arabic" pitchFamily="18" charset="-78"/>
              </a:rPr>
              <a:t>الصور والأخيلة</a:t>
            </a:r>
            <a:r>
              <a:rPr lang="en-US" sz="4000" b="1" dirty="0" smtClean="0">
                <a:latin typeface="Traditional Arabic" pitchFamily="18" charset="-78"/>
                <a:cs typeface="Traditional Arabic" pitchFamily="18" charset="-78"/>
              </a:rPr>
              <a:t> : </a:t>
            </a:r>
            <a:endParaRPr lang="ar-SA" sz="4000" dirty="0">
              <a:latin typeface="Traditional Arabic" pitchFamily="18" charset="-78"/>
              <a:cs typeface="Traditional Arabic" pitchFamily="18" charset="-78"/>
            </a:endParaRPr>
          </a:p>
        </p:txBody>
      </p:sp>
      <p:sp>
        <p:nvSpPr>
          <p:cNvPr id="32771" name="عنصر نائب للمحتوى 2"/>
          <p:cNvSpPr>
            <a:spLocks noGrp="1"/>
          </p:cNvSpPr>
          <p:nvPr>
            <p:ph sz="quarter" idx="1"/>
          </p:nvPr>
        </p:nvSpPr>
        <p:spPr>
          <a:xfrm>
            <a:off x="428596" y="1142984"/>
            <a:ext cx="8215370" cy="5143512"/>
          </a:xfrm>
        </p:spPr>
        <p:txBody>
          <a:bodyPr/>
          <a:lstStyle/>
          <a:p>
            <a:pPr eaLnBrk="1" hangingPunct="1">
              <a:lnSpc>
                <a:spcPct val="150000"/>
              </a:lnSpc>
              <a:buFont typeface="Wingdings" pitchFamily="2" charset="2"/>
              <a:buNone/>
            </a:pPr>
            <a:r>
              <a:rPr lang="en-US" sz="2600" b="1" dirty="0" smtClean="0">
                <a:cs typeface="Times New Roman" pitchFamily="18" charset="0"/>
              </a:rPr>
              <a:t/>
            </a:r>
            <a:br>
              <a:rPr lang="en-US" sz="2600" b="1" dirty="0" smtClean="0">
                <a:cs typeface="Times New Roman" pitchFamily="18" charset="0"/>
              </a:rPr>
            </a:br>
            <a:r>
              <a:rPr lang="ar-SA" sz="3600" b="1" dirty="0" smtClean="0">
                <a:latin typeface="Traditional Arabic" pitchFamily="18" charset="-78"/>
                <a:cs typeface="Traditional Arabic" pitchFamily="18" charset="-78"/>
              </a:rPr>
              <a:t>لقد عبر الشاعران عن عواطفهما بصورة دالة جميلة معبرة كان للبحتري الفضل في ابتكارها فنجد البحتري يصف تبدل حال الإيوان ( لو تراه علمت أن الليالي جعلت فيه مأتما من بعد عرس ) ويقلده شوقي في الصورة ( مشت الحادثات في القصر مشي النعي في دار عرس </a:t>
            </a:r>
            <a:r>
              <a:rPr lang="en-US" sz="3600" b="1" dirty="0" smtClean="0">
                <a:latin typeface="Traditional Arabic" pitchFamily="18" charset="-78"/>
                <a:cs typeface="Traditional Arabic" pitchFamily="18" charset="-78"/>
              </a:rPr>
              <a:t>(</a:t>
            </a:r>
            <a:r>
              <a:rPr lang="en-US" sz="3200" b="1" dirty="0" smtClean="0">
                <a:latin typeface="Traditional Arabic" pitchFamily="18" charset="-78"/>
                <a:cs typeface="Traditional Arabic" pitchFamily="18" charset="-78"/>
              </a:rPr>
              <a:t/>
            </a:r>
            <a:br>
              <a:rPr lang="en-US" sz="3200" b="1" dirty="0" smtClean="0">
                <a:latin typeface="Traditional Arabic" pitchFamily="18" charset="-78"/>
                <a:cs typeface="Traditional Arabic" pitchFamily="18" charset="-78"/>
              </a:rPr>
            </a:br>
            <a:endParaRPr lang="ar-SA" sz="2600" b="1" dirty="0" smtClean="0"/>
          </a:p>
        </p:txBody>
      </p:sp>
    </p:spTree>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429256" y="285728"/>
            <a:ext cx="3065462" cy="857249"/>
          </a:xfrm>
        </p:spPr>
        <p:style>
          <a:lnRef idx="3">
            <a:schemeClr val="lt1"/>
          </a:lnRef>
          <a:fillRef idx="1">
            <a:schemeClr val="accent1"/>
          </a:fillRef>
          <a:effectRef idx="1">
            <a:schemeClr val="accent1"/>
          </a:effectRef>
          <a:fontRef idx="minor">
            <a:schemeClr val="lt1"/>
          </a:fontRef>
        </p:style>
        <p:txBody>
          <a:bodyPr>
            <a:normAutofit/>
          </a:bodyPr>
          <a:lstStyle/>
          <a:p>
            <a:pPr eaLnBrk="1" hangingPunct="1">
              <a:defRPr/>
            </a:pPr>
            <a:r>
              <a:rPr lang="ar-SA" sz="4000" b="1" dirty="0" smtClean="0">
                <a:latin typeface="Traditional Arabic" pitchFamily="18" charset="-78"/>
                <a:cs typeface="Traditional Arabic" pitchFamily="18" charset="-78"/>
              </a:rPr>
              <a:t>الصور والأخيلة</a:t>
            </a:r>
            <a:r>
              <a:rPr lang="en-US" sz="4000" b="1" dirty="0" smtClean="0">
                <a:latin typeface="Traditional Arabic" pitchFamily="18" charset="-78"/>
                <a:cs typeface="Traditional Arabic" pitchFamily="18" charset="-78"/>
              </a:rPr>
              <a:t> : </a:t>
            </a:r>
            <a:endParaRPr lang="ar-SA" sz="4000" dirty="0">
              <a:latin typeface="Traditional Arabic" pitchFamily="18" charset="-78"/>
              <a:cs typeface="Traditional Arabic" pitchFamily="18" charset="-78"/>
            </a:endParaRPr>
          </a:p>
        </p:txBody>
      </p:sp>
      <p:sp>
        <p:nvSpPr>
          <p:cNvPr id="32771" name="عنصر نائب للمحتوى 2"/>
          <p:cNvSpPr>
            <a:spLocks noGrp="1"/>
          </p:cNvSpPr>
          <p:nvPr>
            <p:ph sz="quarter" idx="1"/>
          </p:nvPr>
        </p:nvSpPr>
        <p:spPr>
          <a:xfrm>
            <a:off x="428595" y="1142984"/>
            <a:ext cx="8358247" cy="5214974"/>
          </a:xfrm>
        </p:spPr>
        <p:txBody>
          <a:bodyPr/>
          <a:lstStyle/>
          <a:p>
            <a:pPr eaLnBrk="1" hangingPunct="1">
              <a:buFont typeface="Wingdings" pitchFamily="2" charset="2"/>
              <a:buNone/>
            </a:pPr>
            <a:r>
              <a:rPr lang="en-US" sz="3200" b="1" dirty="0" smtClean="0">
                <a:latin typeface="Traditional Arabic" pitchFamily="18" charset="-78"/>
                <a:cs typeface="Traditional Arabic" pitchFamily="18" charset="-78"/>
              </a:rPr>
              <a:t/>
            </a:r>
            <a:br>
              <a:rPr lang="en-US" sz="3200" b="1" dirty="0" smtClean="0">
                <a:latin typeface="Traditional Arabic" pitchFamily="18" charset="-78"/>
                <a:cs typeface="Traditional Arabic" pitchFamily="18" charset="-78"/>
              </a:rPr>
            </a:br>
            <a:r>
              <a:rPr lang="ar-SA" sz="3600" b="1" dirty="0" smtClean="0">
                <a:latin typeface="Traditional Arabic" pitchFamily="18" charset="-78"/>
                <a:cs typeface="Traditional Arabic" pitchFamily="18" charset="-78"/>
              </a:rPr>
              <a:t>ونجد الصور عندهما جزئية جاءت لتوضيح الفكرة وإبراز العاطفة ويميل الشاعران فيها إلى التشخيص  والنصان </a:t>
            </a:r>
            <a:r>
              <a:rPr lang="ar-SA" sz="3600" b="1" dirty="0" err="1" smtClean="0">
                <a:latin typeface="Traditional Arabic" pitchFamily="18" charset="-78"/>
                <a:cs typeface="Traditional Arabic" pitchFamily="18" charset="-78"/>
              </a:rPr>
              <a:t>مليآن</a:t>
            </a:r>
            <a:r>
              <a:rPr lang="ar-SA" sz="3600" b="1" dirty="0" smtClean="0">
                <a:latin typeface="Traditional Arabic" pitchFamily="18" charset="-78"/>
                <a:cs typeface="Traditional Arabic" pitchFamily="18" charset="-78"/>
              </a:rPr>
              <a:t> بالاستعارات والتشبيهات</a:t>
            </a:r>
            <a:r>
              <a:rPr lang="en-US" sz="3600" b="1" dirty="0" smtClean="0">
                <a:latin typeface="Traditional Arabic" pitchFamily="18" charset="-78"/>
                <a:cs typeface="Traditional Arabic" pitchFamily="18" charset="-78"/>
              </a:rPr>
              <a:t> .</a:t>
            </a:r>
            <a:r>
              <a:rPr lang="ar-SA" sz="3600" b="1" dirty="0" smtClean="0">
                <a:latin typeface="Traditional Arabic" pitchFamily="18" charset="-78"/>
                <a:cs typeface="Traditional Arabic" pitchFamily="18" charset="-78"/>
              </a:rPr>
              <a:t>كقول البحتري :( </a:t>
            </a:r>
            <a:r>
              <a:rPr lang="ar-SA" sz="3600" b="1" dirty="0" smtClean="0">
                <a:solidFill>
                  <a:srgbClr val="C00000"/>
                </a:solidFill>
                <a:latin typeface="Traditional Arabic" pitchFamily="18" charset="-78"/>
                <a:cs typeface="Traditional Arabic" pitchFamily="18" charset="-78"/>
              </a:rPr>
              <a:t>الليالي جعلت فيه مأتما </a:t>
            </a:r>
            <a:r>
              <a:rPr lang="ar-SA" sz="3600" b="1" dirty="0" smtClean="0">
                <a:latin typeface="Traditional Arabic" pitchFamily="18" charset="-78"/>
                <a:cs typeface="Traditional Arabic" pitchFamily="18" charset="-78"/>
              </a:rPr>
              <a:t>) استعارة مكنية شبه الليالي بالإنسان وحذف المشبه به وأتى بشيء من لوازمه وهو ( جعلت )</a:t>
            </a:r>
            <a:r>
              <a:rPr lang="en-US" sz="3600" b="1" dirty="0" smtClean="0">
                <a:latin typeface="Traditional Arabic" pitchFamily="18" charset="-78"/>
                <a:cs typeface="Traditional Arabic" pitchFamily="18" charset="-78"/>
              </a:rPr>
              <a:t> ..</a:t>
            </a:r>
            <a:r>
              <a:rPr lang="ar-SA" sz="3600" b="1" dirty="0" smtClean="0">
                <a:latin typeface="Traditional Arabic" pitchFamily="18" charset="-78"/>
                <a:cs typeface="Traditional Arabic" pitchFamily="18" charset="-78"/>
              </a:rPr>
              <a:t>وقوله :( </a:t>
            </a:r>
            <a:r>
              <a:rPr lang="ar-SA" sz="3600" b="1" dirty="0" smtClean="0">
                <a:solidFill>
                  <a:srgbClr val="C00000"/>
                </a:solidFill>
                <a:latin typeface="Traditional Arabic" pitchFamily="18" charset="-78"/>
                <a:cs typeface="Traditional Arabic" pitchFamily="18" charset="-78"/>
              </a:rPr>
              <a:t>المنايا </a:t>
            </a:r>
            <a:r>
              <a:rPr lang="ar-SA" sz="3600" b="1" dirty="0" err="1" smtClean="0">
                <a:solidFill>
                  <a:srgbClr val="C00000"/>
                </a:solidFill>
                <a:latin typeface="Traditional Arabic" pitchFamily="18" charset="-78"/>
                <a:cs typeface="Traditional Arabic" pitchFamily="18" charset="-78"/>
              </a:rPr>
              <a:t>مواثل</a:t>
            </a:r>
            <a:r>
              <a:rPr lang="ar-SA" sz="3600" b="1" dirty="0" smtClean="0">
                <a:solidFill>
                  <a:srgbClr val="C00000"/>
                </a:solidFill>
                <a:latin typeface="Traditional Arabic" pitchFamily="18" charset="-78"/>
                <a:cs typeface="Traditional Arabic" pitchFamily="18" charset="-78"/>
              </a:rPr>
              <a:t> </a:t>
            </a:r>
            <a:r>
              <a:rPr lang="ar-SA" sz="3600" b="1" dirty="0" smtClean="0">
                <a:latin typeface="Traditional Arabic" pitchFamily="18" charset="-78"/>
                <a:cs typeface="Traditional Arabic" pitchFamily="18" charset="-78"/>
              </a:rPr>
              <a:t>) استعارة مكنية شبه المنايا بالإنسان وحذف المشبه به وأتى بما يدل عليه</a:t>
            </a:r>
            <a:r>
              <a:rPr lang="en-US" sz="3600" b="1" dirty="0" smtClean="0">
                <a:latin typeface="Traditional Arabic" pitchFamily="18" charset="-78"/>
                <a:cs typeface="Traditional Arabic" pitchFamily="18" charset="-78"/>
              </a:rPr>
              <a:t> ( </a:t>
            </a:r>
            <a:r>
              <a:rPr lang="ar-SA" sz="3600" b="1" dirty="0" err="1" smtClean="0">
                <a:latin typeface="Traditional Arabic" pitchFamily="18" charset="-78"/>
                <a:cs typeface="Traditional Arabic" pitchFamily="18" charset="-78"/>
              </a:rPr>
              <a:t>مواثل</a:t>
            </a:r>
            <a:r>
              <a:rPr lang="en-US" sz="3600" b="1" dirty="0" smtClean="0">
                <a:latin typeface="Traditional Arabic" pitchFamily="18" charset="-78"/>
                <a:cs typeface="Traditional Arabic" pitchFamily="18" charset="-78"/>
              </a:rPr>
              <a:t> </a:t>
            </a:r>
            <a:r>
              <a:rPr lang="ar-SA" sz="3600" b="1" dirty="0" smtClean="0">
                <a:latin typeface="Traditional Arabic" pitchFamily="18" charset="-78"/>
                <a:cs typeface="Traditional Arabic" pitchFamily="18" charset="-78"/>
              </a:rPr>
              <a:t> ، وسر </a:t>
            </a:r>
            <a:r>
              <a:rPr lang="ar-SA" sz="3600" b="1" dirty="0" smtClean="0">
                <a:latin typeface="Traditional Arabic" pitchFamily="18" charset="-78"/>
                <a:cs typeface="Traditional Arabic" pitchFamily="18" charset="-78"/>
              </a:rPr>
              <a:t>جمالها التشخيص ، وهي تدل على الرعب الذي أضفته الصورة في نفس الشاعر</a:t>
            </a:r>
            <a:endParaRPr lang="en-US" sz="3600" b="1" dirty="0" smtClean="0">
              <a:latin typeface="Traditional Arabic" pitchFamily="18" charset="-78"/>
              <a:cs typeface="Traditional Arabic" pitchFamily="18" charset="-78"/>
            </a:endParaRPr>
          </a:p>
          <a:p>
            <a:pPr eaLnBrk="1" hangingPunct="1"/>
            <a:endParaRPr lang="ar-SA" sz="2600" b="1" dirty="0" smtClean="0"/>
          </a:p>
        </p:txBody>
      </p:sp>
    </p:spTree>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عنصر نائب للمحتوى 2"/>
          <p:cNvSpPr>
            <a:spLocks noGrp="1"/>
          </p:cNvSpPr>
          <p:nvPr>
            <p:ph sz="quarter" idx="1"/>
          </p:nvPr>
        </p:nvSpPr>
        <p:spPr>
          <a:xfrm>
            <a:off x="0" y="357190"/>
            <a:ext cx="8758238" cy="6357958"/>
          </a:xfrm>
        </p:spPr>
        <p:txBody>
          <a:bodyPr/>
          <a:lstStyle/>
          <a:p>
            <a:pPr eaLnBrk="1" hangingPunct="1"/>
            <a:r>
              <a:rPr lang="ar-SA" sz="3200" b="1" dirty="0" smtClean="0">
                <a:latin typeface="Traditional Arabic" pitchFamily="18" charset="-78"/>
                <a:cs typeface="Traditional Arabic" pitchFamily="18" charset="-78"/>
              </a:rPr>
              <a:t>وكانت أبيات شوقي لا تقل ثراء عن أبيات البحتري من حيث الصور الجزئية أو الاستعارات كقوله :</a:t>
            </a:r>
          </a:p>
          <a:p>
            <a:pPr eaLnBrk="1" hangingPunct="1"/>
            <a:endParaRPr lang="en-US" sz="1400" dirty="0" smtClean="0">
              <a:latin typeface="Traditional Arabic" pitchFamily="18" charset="-78"/>
              <a:cs typeface="Traditional Arabic" pitchFamily="18" charset="-78"/>
            </a:endParaRPr>
          </a:p>
          <a:p>
            <a:pPr eaLnBrk="1" hangingPunct="1"/>
            <a:r>
              <a:rPr lang="ar-SA" sz="3200" b="1" dirty="0" smtClean="0">
                <a:solidFill>
                  <a:srgbClr val="C00000"/>
                </a:solidFill>
                <a:latin typeface="Traditional Arabic" pitchFamily="18" charset="-78"/>
                <a:cs typeface="Traditional Arabic" pitchFamily="18" charset="-78"/>
              </a:rPr>
              <a:t>وعظ البحتري إيوان كسرى</a:t>
            </a:r>
            <a:r>
              <a:rPr lang="en-US" sz="3200" b="1" dirty="0" smtClean="0">
                <a:solidFill>
                  <a:srgbClr val="C00000"/>
                </a:solidFill>
                <a:latin typeface="Traditional Arabic" pitchFamily="18" charset="-78"/>
                <a:cs typeface="Traditional Arabic" pitchFamily="18" charset="-78"/>
              </a:rPr>
              <a:t>) </a:t>
            </a:r>
            <a:r>
              <a:rPr lang="en-US" sz="3200" b="1" dirty="0" smtClean="0">
                <a:latin typeface="Traditional Arabic" pitchFamily="18" charset="-78"/>
                <a:cs typeface="Traditional Arabic" pitchFamily="18" charset="-78"/>
              </a:rPr>
              <a:t>: </a:t>
            </a:r>
            <a:r>
              <a:rPr lang="ar-SA" sz="3200" b="1" dirty="0" smtClean="0">
                <a:latin typeface="Traditional Arabic" pitchFamily="18" charset="-78"/>
                <a:cs typeface="Traditional Arabic" pitchFamily="18" charset="-78"/>
              </a:rPr>
              <a:t>استعارة مكنية حيث شبه الإيوان بالواعظ الناصح وحذف المشبه به وأتى بما يدل عليه </a:t>
            </a:r>
            <a:r>
              <a:rPr lang="en-US" sz="3200" b="1" dirty="0" smtClean="0">
                <a:latin typeface="Traditional Arabic" pitchFamily="18" charset="-78"/>
                <a:cs typeface="Traditional Arabic" pitchFamily="18" charset="-78"/>
              </a:rPr>
              <a:t>) </a:t>
            </a:r>
            <a:r>
              <a:rPr lang="ar-SA" sz="3200" b="1" dirty="0" smtClean="0">
                <a:latin typeface="Traditional Arabic" pitchFamily="18" charset="-78"/>
                <a:cs typeface="Traditional Arabic" pitchFamily="18" charset="-78"/>
              </a:rPr>
              <a:t>وعظ</a:t>
            </a:r>
            <a:r>
              <a:rPr lang="en-US" sz="3200" b="1" dirty="0" smtClean="0">
                <a:latin typeface="Traditional Arabic" pitchFamily="18" charset="-78"/>
                <a:cs typeface="Traditional Arabic" pitchFamily="18" charset="-78"/>
              </a:rPr>
              <a:t>(. </a:t>
            </a:r>
            <a:br>
              <a:rPr lang="en-US" sz="3200" b="1" dirty="0" smtClean="0">
                <a:latin typeface="Traditional Arabic" pitchFamily="18" charset="-78"/>
                <a:cs typeface="Traditional Arabic" pitchFamily="18" charset="-78"/>
              </a:rPr>
            </a:br>
            <a:r>
              <a:rPr lang="en-US" sz="3200" b="1" dirty="0" smtClean="0">
                <a:latin typeface="Traditional Arabic" pitchFamily="18" charset="-78"/>
                <a:cs typeface="Traditional Arabic" pitchFamily="18" charset="-78"/>
              </a:rPr>
              <a:t>)</a:t>
            </a:r>
            <a:r>
              <a:rPr lang="ar-SA" sz="3200" b="1" dirty="0" smtClean="0">
                <a:latin typeface="Traditional Arabic" pitchFamily="18" charset="-78"/>
                <a:cs typeface="Traditional Arabic" pitchFamily="18" charset="-78"/>
              </a:rPr>
              <a:t>شفتني القصور) : استعارة مكنية حيث شبه القصور بالواعظ الناصح وحذف المشبه به وأتى بما يدل عليه شفتني</a:t>
            </a:r>
          </a:p>
          <a:p>
            <a:pPr eaLnBrk="1" hangingPunct="1"/>
            <a:endParaRPr lang="en-US" sz="1600" dirty="0" smtClean="0">
              <a:latin typeface="Traditional Arabic" pitchFamily="18" charset="-78"/>
              <a:cs typeface="Traditional Arabic" pitchFamily="18" charset="-78"/>
            </a:endParaRPr>
          </a:p>
          <a:p>
            <a:pPr eaLnBrk="1" hangingPunct="1"/>
            <a:r>
              <a:rPr lang="en-US" sz="3200" b="1" dirty="0" smtClean="0">
                <a:latin typeface="Traditional Arabic" pitchFamily="18" charset="-78"/>
                <a:cs typeface="Traditional Arabic" pitchFamily="18" charset="-78"/>
              </a:rPr>
              <a:t>  </a:t>
            </a:r>
            <a:r>
              <a:rPr lang="ar-SA" sz="3200" b="1" dirty="0" smtClean="0">
                <a:latin typeface="Traditional Arabic" pitchFamily="18" charset="-78"/>
                <a:cs typeface="Traditional Arabic" pitchFamily="18" charset="-78"/>
              </a:rPr>
              <a:t>(</a:t>
            </a:r>
            <a:r>
              <a:rPr lang="ar-SA" sz="3200" b="1" dirty="0" smtClean="0">
                <a:solidFill>
                  <a:srgbClr val="C00000"/>
                </a:solidFill>
                <a:latin typeface="Traditional Arabic" pitchFamily="18" charset="-78"/>
                <a:cs typeface="Traditional Arabic" pitchFamily="18" charset="-78"/>
              </a:rPr>
              <a:t>خرج القوم في كتائب صم عن حفاظ كموكب الدفن خرس </a:t>
            </a:r>
            <a:r>
              <a:rPr lang="ar-SA" sz="3200" b="1" dirty="0" smtClean="0">
                <a:latin typeface="Traditional Arabic" pitchFamily="18" charset="-78"/>
                <a:cs typeface="Traditional Arabic" pitchFamily="18" charset="-78"/>
              </a:rPr>
              <a:t>) تشبيه تمثيلي حيث شبه خروج المسلمين من الأندلس لا يستطيعون عمل شيء لأنفسهم ، بالذين يسيرون في جنازة صامتين لا يستطيعون تقديم شيء لأنفسهم</a:t>
            </a:r>
            <a:r>
              <a:rPr lang="en-US" sz="3200" b="1" dirty="0" smtClean="0">
                <a:latin typeface="Traditional Arabic" pitchFamily="18" charset="-78"/>
                <a:cs typeface="Traditional Arabic" pitchFamily="18" charset="-78"/>
              </a:rPr>
              <a:t> ..</a:t>
            </a:r>
            <a:br>
              <a:rPr lang="en-US" sz="3200" b="1" dirty="0" smtClean="0">
                <a:latin typeface="Traditional Arabic" pitchFamily="18" charset="-78"/>
                <a:cs typeface="Traditional Arabic" pitchFamily="18" charset="-78"/>
              </a:rPr>
            </a:br>
            <a:r>
              <a:rPr lang="en-US" sz="3200" b="1" dirty="0" smtClean="0">
                <a:latin typeface="Traditional Arabic" pitchFamily="18" charset="-78"/>
                <a:cs typeface="Traditional Arabic" pitchFamily="18" charset="-78"/>
              </a:rPr>
              <a:t> </a:t>
            </a:r>
            <a:endParaRPr lang="ar-SA" sz="3200" dirty="0" smtClean="0">
              <a:latin typeface="Traditional Arabic" pitchFamily="18" charset="-78"/>
              <a:cs typeface="Traditional Arabic" pitchFamily="18" charset="-78"/>
            </a:endParaRPr>
          </a:p>
        </p:txBody>
      </p:sp>
    </p:spTree>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00364" y="357166"/>
            <a:ext cx="5286412" cy="917596"/>
          </a:xfrm>
        </p:spPr>
        <p:style>
          <a:lnRef idx="3">
            <a:schemeClr val="lt1"/>
          </a:lnRef>
          <a:fillRef idx="1">
            <a:schemeClr val="accent1"/>
          </a:fillRef>
          <a:effectRef idx="1">
            <a:schemeClr val="accent1"/>
          </a:effectRef>
          <a:fontRef idx="minor">
            <a:schemeClr val="lt1"/>
          </a:fontRef>
        </p:style>
        <p:txBody>
          <a:bodyPr>
            <a:noAutofit/>
          </a:bodyPr>
          <a:lstStyle/>
          <a:p>
            <a:pPr eaLnBrk="1" hangingPunct="1">
              <a:defRPr/>
            </a:pPr>
            <a:r>
              <a:rPr lang="ar-SA" sz="4000" b="1" dirty="0" smtClean="0">
                <a:latin typeface="Traditional Arabic" pitchFamily="18" charset="-78"/>
                <a:cs typeface="Traditional Arabic" pitchFamily="18" charset="-78"/>
              </a:rPr>
              <a:t>الألفاظ  والأساليب بين القصيدتين</a:t>
            </a:r>
            <a:r>
              <a:rPr lang="en-US" sz="4000" b="1" dirty="0" smtClean="0">
                <a:latin typeface="Traditional Arabic" pitchFamily="18" charset="-78"/>
                <a:cs typeface="Traditional Arabic" pitchFamily="18" charset="-78"/>
              </a:rPr>
              <a:t> : </a:t>
            </a:r>
            <a:endParaRPr lang="ar-SA" sz="4000" dirty="0">
              <a:latin typeface="Traditional Arabic" pitchFamily="18" charset="-78"/>
              <a:cs typeface="Traditional Arabic" pitchFamily="18" charset="-78"/>
            </a:endParaRPr>
          </a:p>
        </p:txBody>
      </p:sp>
      <p:sp>
        <p:nvSpPr>
          <p:cNvPr id="34819" name="عنصر نائب للمحتوى 2"/>
          <p:cNvSpPr>
            <a:spLocks noGrp="1"/>
          </p:cNvSpPr>
          <p:nvPr>
            <p:ph sz="quarter" idx="1"/>
          </p:nvPr>
        </p:nvSpPr>
        <p:spPr>
          <a:xfrm>
            <a:off x="285720" y="1357298"/>
            <a:ext cx="8501122" cy="5500702"/>
          </a:xfrm>
        </p:spPr>
        <p:txBody>
          <a:bodyPr/>
          <a:lstStyle/>
          <a:p>
            <a:pPr eaLnBrk="1" hangingPunct="1">
              <a:buNone/>
            </a:pPr>
            <a:r>
              <a:rPr lang="ar-SA" sz="3600" b="1" dirty="0" smtClean="0">
                <a:latin typeface="Traditional Arabic" pitchFamily="18" charset="-78"/>
                <a:cs typeface="Traditional Arabic" pitchFamily="18" charset="-78"/>
              </a:rPr>
              <a:t>لغة </a:t>
            </a:r>
            <a:r>
              <a:rPr lang="ar-SA" sz="3600" b="1" dirty="0" smtClean="0">
                <a:latin typeface="Traditional Arabic" pitchFamily="18" charset="-78"/>
                <a:cs typeface="Traditional Arabic" pitchFamily="18" charset="-78"/>
              </a:rPr>
              <a:t>الشاعرين جزلة فخمة ، وقد أحسن الشاعران في اختيار </a:t>
            </a:r>
            <a:r>
              <a:rPr lang="ar-SA" sz="3600" b="1" dirty="0" smtClean="0">
                <a:latin typeface="Traditional Arabic" pitchFamily="18" charset="-78"/>
                <a:cs typeface="Traditional Arabic" pitchFamily="18" charset="-78"/>
              </a:rPr>
              <a:t>لألفاظ </a:t>
            </a:r>
            <a:r>
              <a:rPr lang="ar-SA" sz="3600" b="1" dirty="0" smtClean="0">
                <a:latin typeface="Traditional Arabic" pitchFamily="18" charset="-78"/>
                <a:cs typeface="Traditional Arabic" pitchFamily="18" charset="-78"/>
              </a:rPr>
              <a:t>التي تعبر عن المعاني ، فقد استخدما ألفاظا متجانسة مع بعضها كقول البحتري (جبس) فغرابة الكلمة جعلتنا ندرك ترفعه </a:t>
            </a:r>
            <a:r>
              <a:rPr lang="ar-SA" sz="3600" b="1" dirty="0" smtClean="0">
                <a:latin typeface="Traditional Arabic" pitchFamily="18" charset="-78"/>
                <a:cs typeface="Traditional Arabic" pitchFamily="18" charset="-78"/>
              </a:rPr>
              <a:t>عما حوته </a:t>
            </a:r>
            <a:r>
              <a:rPr lang="ar-SA" sz="3600" b="1" dirty="0" smtClean="0">
                <a:latin typeface="Traditional Arabic" pitchFamily="18" charset="-78"/>
                <a:cs typeface="Traditional Arabic" pitchFamily="18" charset="-78"/>
              </a:rPr>
              <a:t>من معنى الدناءة وما تضمنته من بخل ولؤم ، وهي أشد وقعا من غيرها لتصوير العواطف وإيجاد التوازن الموسيقي ، فالألفاظ بصفة عامة سهلة موحية ملائمة للجو النفسي كما أن العبارات جاءت محكمة عندهما</a:t>
            </a:r>
            <a:r>
              <a:rPr lang="en-US" sz="3600" b="1" dirty="0" smtClean="0">
                <a:latin typeface="Traditional Arabic" pitchFamily="18" charset="-78"/>
                <a:cs typeface="Traditional Arabic" pitchFamily="18" charset="-78"/>
              </a:rPr>
              <a:t> .</a:t>
            </a:r>
            <a:r>
              <a:rPr lang="ar-SA" sz="3600" b="1" dirty="0" smtClean="0">
                <a:latin typeface="Traditional Arabic" pitchFamily="18" charset="-78"/>
                <a:cs typeface="Traditional Arabic" pitchFamily="18" charset="-78"/>
              </a:rPr>
              <a:t>وقد تفنن شوقي في انتقاء ألفاظه كاختياره لفظة (اختلاف) لفظة دقيقة تدل على التعاقب باستمرار ، وهي أجمل من انقضاء التي تدل على الانتهاء</a:t>
            </a:r>
            <a:r>
              <a:rPr lang="en-US" sz="3600" b="1" dirty="0" smtClean="0">
                <a:latin typeface="Traditional Arabic" pitchFamily="18" charset="-78"/>
                <a:cs typeface="Traditional Arabic" pitchFamily="18" charset="-78"/>
              </a:rPr>
              <a:t>. </a:t>
            </a:r>
            <a:r>
              <a:rPr lang="en-US" sz="3600" b="1" dirty="0" smtClean="0">
                <a:cs typeface="Times New Roman" pitchFamily="18" charset="0"/>
              </a:rPr>
              <a:t/>
            </a:r>
            <a:br>
              <a:rPr lang="en-US" sz="3600" b="1" dirty="0" smtClean="0">
                <a:cs typeface="Times New Roman" pitchFamily="18" charset="0"/>
              </a:rPr>
            </a:br>
            <a:endParaRPr lang="ar-SA" sz="3600" dirty="0" smtClean="0"/>
          </a:p>
        </p:txBody>
      </p:sp>
    </p:spTree>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72066" y="285728"/>
            <a:ext cx="2852734" cy="917596"/>
          </a:xfrm>
        </p:spPr>
        <p:style>
          <a:lnRef idx="3">
            <a:schemeClr val="lt1"/>
          </a:lnRef>
          <a:fillRef idx="1">
            <a:schemeClr val="accent1"/>
          </a:fillRef>
          <a:effectRef idx="1">
            <a:schemeClr val="accent1"/>
          </a:effectRef>
          <a:fontRef idx="minor">
            <a:schemeClr val="lt1"/>
          </a:fontRef>
        </p:style>
        <p:txBody>
          <a:bodyPr>
            <a:noAutofit/>
          </a:bodyPr>
          <a:lstStyle/>
          <a:p>
            <a:pPr algn="ctr" eaLnBrk="1" hangingPunct="1">
              <a:defRPr/>
            </a:pPr>
            <a:r>
              <a:rPr lang="ar-SA" sz="4400" b="1" dirty="0" smtClean="0">
                <a:latin typeface="Traditional Arabic" pitchFamily="18" charset="-78"/>
                <a:cs typeface="Traditional Arabic" pitchFamily="18" charset="-78"/>
              </a:rPr>
              <a:t>أما الأساليب </a:t>
            </a:r>
            <a:endParaRPr lang="ar-SA" sz="4400" dirty="0">
              <a:latin typeface="Traditional Arabic" pitchFamily="18" charset="-78"/>
              <a:cs typeface="Traditional Arabic" pitchFamily="18" charset="-78"/>
            </a:endParaRPr>
          </a:p>
        </p:txBody>
      </p:sp>
      <p:sp>
        <p:nvSpPr>
          <p:cNvPr id="35843" name="عنصر نائب للمحتوى 2"/>
          <p:cNvSpPr>
            <a:spLocks noGrp="1"/>
          </p:cNvSpPr>
          <p:nvPr>
            <p:ph sz="quarter" idx="1"/>
          </p:nvPr>
        </p:nvSpPr>
        <p:spPr>
          <a:xfrm>
            <a:off x="0" y="1285860"/>
            <a:ext cx="8786842" cy="4857784"/>
          </a:xfrm>
        </p:spPr>
        <p:txBody>
          <a:bodyPr/>
          <a:lstStyle/>
          <a:p>
            <a:pPr eaLnBrk="1" hangingPunct="1">
              <a:lnSpc>
                <a:spcPct val="150000"/>
              </a:lnSpc>
            </a:pPr>
            <a:r>
              <a:rPr lang="ar-SA" sz="3600" b="1" dirty="0" smtClean="0">
                <a:latin typeface="Traditional Arabic" pitchFamily="18" charset="-78"/>
                <a:cs typeface="Traditional Arabic" pitchFamily="18" charset="-78"/>
              </a:rPr>
              <a:t>بالنسبة للقصيدتين : نوّع الشاعران فيهما بين الأساليب الخبرية التي توحي بالحزن كقول البحتري (حضرت رحلي الهموم)*و كقول البحتري (( صُنْتُ نَفسي عَمَّا يُدَنِسُ نَفْسي ) أسلوب خبري الغرض منه التقرير ، وكذلك في (وتَرَفَّعْتُ عن جَدا كل جِبْسِ ) ، وهو يجري مجرى الحكمة</a:t>
            </a:r>
            <a:r>
              <a:rPr lang="en-US" sz="3600" b="1" dirty="0" smtClean="0">
                <a:latin typeface="Traditional Arabic" pitchFamily="18" charset="-78"/>
                <a:cs typeface="Traditional Arabic" pitchFamily="18" charset="-78"/>
              </a:rPr>
              <a:t> ..</a:t>
            </a:r>
            <a:r>
              <a:rPr lang="ar-SA" sz="3600" b="1" dirty="0" smtClean="0">
                <a:latin typeface="Traditional Arabic" pitchFamily="18" charset="-78"/>
                <a:cs typeface="Traditional Arabic" pitchFamily="18" charset="-78"/>
              </a:rPr>
              <a:t>)</a:t>
            </a:r>
            <a:endParaRPr lang="ar-SA" sz="3600" dirty="0" smtClean="0">
              <a:latin typeface="Traditional Arabic" pitchFamily="18" charset="-78"/>
              <a:cs typeface="Traditional Arabic" pitchFamily="18" charset="-78"/>
            </a:endParaRPr>
          </a:p>
        </p:txBody>
      </p:sp>
    </p:spTree>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عنصر نائب للمحتوى 2"/>
          <p:cNvSpPr>
            <a:spLocks noGrp="1"/>
          </p:cNvSpPr>
          <p:nvPr>
            <p:ph sz="quarter" idx="1"/>
          </p:nvPr>
        </p:nvSpPr>
        <p:spPr>
          <a:xfrm>
            <a:off x="214282" y="642918"/>
            <a:ext cx="8429684" cy="5572140"/>
          </a:xfrm>
        </p:spPr>
        <p:txBody>
          <a:bodyPr/>
          <a:lstStyle/>
          <a:p>
            <a:pPr eaLnBrk="1" hangingPunct="1">
              <a:lnSpc>
                <a:spcPct val="150000"/>
              </a:lnSpc>
            </a:pPr>
            <a:r>
              <a:rPr lang="ar-SA" sz="3600" b="1" dirty="0" smtClean="0">
                <a:latin typeface="Traditional Arabic" pitchFamily="18" charset="-78"/>
                <a:cs typeface="Traditional Arabic" pitchFamily="18" charset="-78"/>
              </a:rPr>
              <a:t>وقد </a:t>
            </a:r>
            <a:r>
              <a:rPr lang="ar-SA" sz="3600" b="1" dirty="0" smtClean="0">
                <a:latin typeface="Traditional Arabic" pitchFamily="18" charset="-78"/>
                <a:cs typeface="Traditional Arabic" pitchFamily="18" charset="-78"/>
              </a:rPr>
              <a:t>استخدم شوقي هذه الأساليب الخبرية للأغراض نفسها فقد ورد لديه أسلوب خبري يفيد استمراره في الحزن كقوله (مشت الحادثات ) وكقوله : (شفتني القصور من عبد شمس ) ولم يخلُ أيضا أسلوب شوقي من الخبرية التقريرية كقوله :(  وإذا الدار ما بها أنيس ) ، ( وإذا القوم ما لهم من محس ) أسلوب خبري الغرض منه التقرير</a:t>
            </a:r>
            <a:r>
              <a:rPr lang="en-US" sz="3600" b="1" dirty="0" smtClean="0">
                <a:latin typeface="Traditional Arabic" pitchFamily="18" charset="-78"/>
                <a:cs typeface="Traditional Arabic" pitchFamily="18" charset="-78"/>
              </a:rPr>
              <a:t> .. </a:t>
            </a:r>
            <a:endParaRPr lang="ar-SA" sz="3600" dirty="0" smtClean="0">
              <a:latin typeface="Traditional Arabic" pitchFamily="18" charset="-78"/>
              <a:cs typeface="Traditional Arabic" pitchFamily="18" charset="-78"/>
            </a:endParaRPr>
          </a:p>
        </p:txBody>
      </p:sp>
    </p:spTree>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عنصر نائب للمحتوى 2"/>
          <p:cNvSpPr>
            <a:spLocks noGrp="1"/>
          </p:cNvSpPr>
          <p:nvPr>
            <p:ph sz="quarter" idx="1"/>
          </p:nvPr>
        </p:nvSpPr>
        <p:spPr>
          <a:xfrm>
            <a:off x="357158" y="500042"/>
            <a:ext cx="8181980" cy="5715040"/>
          </a:xfrm>
        </p:spPr>
        <p:txBody>
          <a:bodyPr/>
          <a:lstStyle/>
          <a:p>
            <a:pPr eaLnBrk="1" hangingPunct="1">
              <a:lnSpc>
                <a:spcPct val="150000"/>
              </a:lnSpc>
            </a:pPr>
            <a:r>
              <a:rPr lang="en-US" sz="2800" b="1" dirty="0" smtClean="0">
                <a:cs typeface="Akhbar MT" pitchFamily="2" charset="-78"/>
              </a:rPr>
              <a:t> </a:t>
            </a:r>
            <a:r>
              <a:rPr lang="ar-SA" sz="2800" b="1" dirty="0" smtClean="0">
                <a:cs typeface="Akhbar MT" pitchFamily="2" charset="-78"/>
              </a:rPr>
              <a:t>و </a:t>
            </a:r>
            <a:r>
              <a:rPr lang="ar-SA" sz="3200" b="1" dirty="0" smtClean="0">
                <a:cs typeface="Akhbar MT" pitchFamily="2" charset="-78"/>
              </a:rPr>
              <a:t>قد وجدت أيضا الأساليب الإنشائية التي تثير الذهن وتحرك المشاعر وتشرك السامع والقارئ مع الشاعر في أفكاره ومشاعره كقول شوقي : (اذكرا لي عهد الصبا وأيام أنسي ) إنشائي أمر الغرض منه الالتماس </a:t>
            </a:r>
            <a:endParaRPr lang="en-US" sz="3200" dirty="0" smtClean="0">
              <a:cs typeface="Akhbar MT" pitchFamily="2" charset="-78"/>
            </a:endParaRPr>
          </a:p>
          <a:p>
            <a:pPr eaLnBrk="1" hangingPunct="1">
              <a:lnSpc>
                <a:spcPct val="150000"/>
              </a:lnSpc>
            </a:pPr>
            <a:r>
              <a:rPr lang="ar-SA" sz="3200" b="1" dirty="0" smtClean="0">
                <a:cs typeface="Akhbar MT" pitchFamily="2" charset="-78"/>
              </a:rPr>
              <a:t>وكقوله : (الأسلوب في (وسلا مصر) أمر الغرض منه الالتماس</a:t>
            </a:r>
            <a:r>
              <a:rPr lang="en-US" sz="3200" b="1" dirty="0" smtClean="0">
                <a:cs typeface="Akhbar MT" pitchFamily="2" charset="-78"/>
              </a:rPr>
              <a:t> </a:t>
            </a:r>
            <a:br>
              <a:rPr lang="en-US" sz="3200" b="1" dirty="0" smtClean="0">
                <a:cs typeface="Akhbar MT" pitchFamily="2" charset="-78"/>
              </a:rPr>
            </a:br>
            <a:r>
              <a:rPr lang="ar-SA" sz="3200" b="1" dirty="0" smtClean="0">
                <a:cs typeface="Akhbar MT" pitchFamily="2" charset="-78"/>
              </a:rPr>
              <a:t>وفي قوله : ( هل سلا القلب عنها ) إنشائي استفهام الغرض منه النفي</a:t>
            </a:r>
            <a:r>
              <a:rPr lang="en-US" sz="3200" b="1" dirty="0" smtClean="0">
                <a:cs typeface="Akhbar MT" pitchFamily="2" charset="-78"/>
              </a:rPr>
              <a:t>. </a:t>
            </a:r>
            <a:r>
              <a:rPr lang="ar-SA" sz="3200" b="1" dirty="0" smtClean="0">
                <a:cs typeface="Akhbar MT" pitchFamily="2" charset="-78"/>
              </a:rPr>
              <a:t> وقوله : (أحرام على بلابله </a:t>
            </a:r>
            <a:r>
              <a:rPr lang="ar-SA" sz="3200" b="1" dirty="0" err="1" smtClean="0">
                <a:cs typeface="Akhbar MT" pitchFamily="2" charset="-78"/>
              </a:rPr>
              <a:t>الدوح</a:t>
            </a:r>
            <a:r>
              <a:rPr lang="ar-SA" sz="3200" b="1" dirty="0" smtClean="0">
                <a:cs typeface="Akhbar MT" pitchFamily="2" charset="-78"/>
              </a:rPr>
              <a:t> ) أسلوب إنشائي, استفهام , الغرض منه الإنكار ،</a:t>
            </a:r>
            <a:endParaRPr lang="ar-SA" sz="3200" dirty="0" smtClean="0">
              <a:cs typeface="Akhbar MT" pitchFamily="2" charset="-78"/>
            </a:endParaRPr>
          </a:p>
        </p:txBody>
      </p:sp>
    </p:spTree>
  </p:cSld>
  <p:clrMapOvr>
    <a:masterClrMapping/>
  </p:clrMapOvr>
  <p:transitio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عنصر نائب للمحتوى 2"/>
          <p:cNvSpPr>
            <a:spLocks noGrp="1"/>
          </p:cNvSpPr>
          <p:nvPr>
            <p:ph sz="quarter" idx="1"/>
          </p:nvPr>
        </p:nvSpPr>
        <p:spPr>
          <a:xfrm>
            <a:off x="457200" y="785794"/>
            <a:ext cx="7686700" cy="5688031"/>
          </a:xfrm>
        </p:spPr>
        <p:txBody>
          <a:bodyPr/>
          <a:lstStyle/>
          <a:p>
            <a:pPr eaLnBrk="1" hangingPunct="1"/>
            <a:r>
              <a:rPr lang="ar-SA" sz="3600" b="1" dirty="0" smtClean="0">
                <a:latin typeface="Traditional Arabic" pitchFamily="18" charset="-78"/>
                <a:cs typeface="Traditional Arabic" pitchFamily="18" charset="-78"/>
              </a:rPr>
              <a:t>والبيت يجري مجرى المثل وكما يلاحظ القارئ شوقي في هذه الأبيات المختارة أكثر من الأساليب الإنشائية لأن الواقعة على النفس أشد حيث نفي من وطنه مكرها ورأى في البلد الذي نفي إليه أثار إخوته المسلمين وقد نفوا مكرهين كذلك فناسب ذلك تنوع الأساليب الإنشائية التي تساهم في تلوين التجربة ونقلها للقارئ بعكس الأساليب الخبرية التي تسير في رتابة أكثر من الإنشائية </a:t>
            </a:r>
            <a:r>
              <a:rPr lang="ar-SA" sz="3600" b="1" dirty="0" err="1" smtClean="0">
                <a:latin typeface="Traditional Arabic" pitchFamily="18" charset="-78"/>
                <a:cs typeface="Traditional Arabic" pitchFamily="18" charset="-78"/>
              </a:rPr>
              <a:t>وي</a:t>
            </a:r>
            <a:r>
              <a:rPr lang="ar-SA" sz="3600" b="1" dirty="0" smtClean="0">
                <a:latin typeface="Traditional Arabic" pitchFamily="18" charset="-78"/>
                <a:cs typeface="Traditional Arabic" pitchFamily="18" charset="-78"/>
              </a:rPr>
              <a:t> الأنسب للبحتري في نقل التأسي على تجربة لا ينتمي إليها حقيقة كشوقيٍ </a:t>
            </a:r>
            <a:r>
              <a:rPr lang="en-US" sz="3600" b="1" dirty="0" smtClean="0">
                <a:latin typeface="Traditional Arabic" pitchFamily="18" charset="-78"/>
                <a:cs typeface="Traditional Arabic" pitchFamily="18" charset="-78"/>
              </a:rPr>
              <a:t> </a:t>
            </a:r>
            <a:r>
              <a:rPr lang="en-US" sz="3600" b="1" dirty="0" smtClean="0">
                <a:cs typeface="Akhbar MT" pitchFamily="2" charset="-78"/>
              </a:rPr>
              <a:t>..</a:t>
            </a:r>
            <a:endParaRPr lang="en-US" sz="3600" dirty="0" smtClean="0">
              <a:cs typeface="Akhbar MT" pitchFamily="2" charset="-78"/>
            </a:endParaRPr>
          </a:p>
          <a:p>
            <a:pPr eaLnBrk="1" hangingPunct="1"/>
            <a:endParaRPr lang="ar-SA" dirty="0" smtClean="0"/>
          </a:p>
        </p:txBody>
      </p:sp>
    </p:spTree>
  </p:cSld>
  <p:clrMapOvr>
    <a:masterClrMapping/>
  </p:clrMapOvr>
  <p:transition spd="slow">
    <p:push dir="u"/>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715008" y="285728"/>
            <a:ext cx="2200275" cy="989034"/>
          </a:xfrm>
        </p:spPr>
        <p:style>
          <a:lnRef idx="3">
            <a:schemeClr val="lt1"/>
          </a:lnRef>
          <a:fillRef idx="1">
            <a:schemeClr val="accent1"/>
          </a:fillRef>
          <a:effectRef idx="1">
            <a:schemeClr val="accent1"/>
          </a:effectRef>
          <a:fontRef idx="minor">
            <a:schemeClr val="lt1"/>
          </a:fontRef>
        </p:style>
        <p:txBody>
          <a:bodyPr>
            <a:noAutofit/>
          </a:bodyPr>
          <a:lstStyle/>
          <a:p>
            <a:pPr eaLnBrk="1" hangingPunct="1">
              <a:defRPr/>
            </a:pPr>
            <a:r>
              <a:rPr lang="ar-SA" sz="5400" b="1" dirty="0" smtClean="0">
                <a:cs typeface="Akhbar MT" pitchFamily="2" charset="-78"/>
              </a:rPr>
              <a:t>الموسيقى</a:t>
            </a:r>
            <a:r>
              <a:rPr lang="en-US" sz="5400" b="1" dirty="0" smtClean="0">
                <a:cs typeface="Akhbar MT" pitchFamily="2" charset="-78"/>
              </a:rPr>
              <a:t> : </a:t>
            </a:r>
            <a:endParaRPr lang="ar-SA" sz="5400" dirty="0">
              <a:cs typeface="Akhbar MT" pitchFamily="2" charset="-78"/>
            </a:endParaRPr>
          </a:p>
        </p:txBody>
      </p:sp>
      <p:sp>
        <p:nvSpPr>
          <p:cNvPr id="38915" name="عنصر نائب للمحتوى 2"/>
          <p:cNvSpPr>
            <a:spLocks noGrp="1"/>
          </p:cNvSpPr>
          <p:nvPr>
            <p:ph sz="quarter" idx="1"/>
          </p:nvPr>
        </p:nvSpPr>
        <p:spPr>
          <a:xfrm>
            <a:off x="285720" y="1142984"/>
            <a:ext cx="8143932" cy="4873625"/>
          </a:xfrm>
        </p:spPr>
        <p:txBody>
          <a:bodyPr/>
          <a:lstStyle/>
          <a:p>
            <a:pPr eaLnBrk="1" hangingPunct="1">
              <a:buFont typeface="Wingdings" pitchFamily="2" charset="2"/>
              <a:buNone/>
            </a:pPr>
            <a:endParaRPr lang="ar-SA" b="1" dirty="0" smtClean="0"/>
          </a:p>
          <a:p>
            <a:pPr eaLnBrk="1" hangingPunct="1">
              <a:buFont typeface="Wingdings" pitchFamily="2" charset="2"/>
              <a:buNone/>
            </a:pPr>
            <a:r>
              <a:rPr lang="ar-SA" sz="3600" b="1" dirty="0" smtClean="0">
                <a:latin typeface="Traditional Arabic" pitchFamily="18" charset="-78"/>
                <a:cs typeface="Traditional Arabic" pitchFamily="18" charset="-78"/>
              </a:rPr>
              <a:t>تأثر شوقي بالبحتري في هذا الجانب على عادة شعر المعارضات حيث التزم شوقي بموسيقى البحتري الخارجية والداخلية المتمثلة في</a:t>
            </a:r>
            <a:r>
              <a:rPr lang="en-US" sz="3600" b="1" dirty="0" smtClean="0">
                <a:latin typeface="Traditional Arabic" pitchFamily="18" charset="-78"/>
                <a:cs typeface="Traditional Arabic" pitchFamily="18" charset="-78"/>
              </a:rPr>
              <a:t> : </a:t>
            </a:r>
            <a:br>
              <a:rPr lang="en-US" sz="3600" b="1" dirty="0" smtClean="0">
                <a:latin typeface="Traditional Arabic" pitchFamily="18" charset="-78"/>
                <a:cs typeface="Traditional Arabic" pitchFamily="18" charset="-78"/>
              </a:rPr>
            </a:br>
            <a:r>
              <a:rPr lang="ar-SA" sz="3600" b="1" dirty="0" smtClean="0">
                <a:latin typeface="Traditional Arabic" pitchFamily="18" charset="-78"/>
                <a:cs typeface="Traditional Arabic" pitchFamily="18" charset="-78"/>
              </a:rPr>
              <a:t>الموسيقى الخارجية</a:t>
            </a:r>
            <a:r>
              <a:rPr lang="en-US" sz="3600" b="1" dirty="0" smtClean="0">
                <a:latin typeface="Traditional Arabic" pitchFamily="18" charset="-78"/>
                <a:cs typeface="Traditional Arabic" pitchFamily="18" charset="-78"/>
              </a:rPr>
              <a:t> : </a:t>
            </a:r>
            <a:br>
              <a:rPr lang="en-US" sz="3600" b="1" dirty="0" smtClean="0">
                <a:latin typeface="Traditional Arabic" pitchFamily="18" charset="-78"/>
                <a:cs typeface="Traditional Arabic" pitchFamily="18" charset="-78"/>
              </a:rPr>
            </a:br>
            <a:r>
              <a:rPr lang="ar-SA" sz="3600" b="1" dirty="0" smtClean="0">
                <a:latin typeface="Traditional Arabic" pitchFamily="18" charset="-78"/>
                <a:cs typeface="Traditional Arabic" pitchFamily="18" charset="-78"/>
              </a:rPr>
              <a:t>أ- الوزن الواحد وزن بحر الخفيف ، والقافية الموحدة</a:t>
            </a:r>
            <a:r>
              <a:rPr lang="en-US" sz="3600" b="1" dirty="0" smtClean="0">
                <a:latin typeface="Traditional Arabic" pitchFamily="18" charset="-78"/>
                <a:cs typeface="Traditional Arabic" pitchFamily="18" charset="-78"/>
              </a:rPr>
              <a:t> .. </a:t>
            </a:r>
            <a:br>
              <a:rPr lang="en-US" sz="3600" b="1" dirty="0" smtClean="0">
                <a:latin typeface="Traditional Arabic" pitchFamily="18" charset="-78"/>
                <a:cs typeface="Traditional Arabic" pitchFamily="18" charset="-78"/>
              </a:rPr>
            </a:br>
            <a:r>
              <a:rPr lang="ar-SA" sz="3600" b="1" dirty="0" smtClean="0">
                <a:latin typeface="Traditional Arabic" pitchFamily="18" charset="-78"/>
                <a:cs typeface="Traditional Arabic" pitchFamily="18" charset="-78"/>
              </a:rPr>
              <a:t>ب- </a:t>
            </a:r>
            <a:r>
              <a:rPr lang="ar-SA" sz="3600" b="1" dirty="0" err="1" smtClean="0">
                <a:latin typeface="Traditional Arabic" pitchFamily="18" charset="-78"/>
                <a:cs typeface="Traditional Arabic" pitchFamily="18" charset="-78"/>
              </a:rPr>
              <a:t>التصريع</a:t>
            </a:r>
            <a:r>
              <a:rPr lang="ar-SA" sz="3600" b="1" dirty="0" smtClean="0">
                <a:latin typeface="Traditional Arabic" pitchFamily="18" charset="-78"/>
                <a:cs typeface="Traditional Arabic" pitchFamily="18" charset="-78"/>
              </a:rPr>
              <a:t> في مطلع القصيدة</a:t>
            </a:r>
            <a:r>
              <a:rPr lang="en-US" sz="3600" b="1" dirty="0" smtClean="0">
                <a:latin typeface="Traditional Arabic" pitchFamily="18" charset="-78"/>
                <a:cs typeface="Traditional Arabic" pitchFamily="18" charset="-78"/>
              </a:rPr>
              <a:t> .. </a:t>
            </a:r>
            <a:br>
              <a:rPr lang="en-US" sz="3600" b="1" dirty="0" smtClean="0">
                <a:latin typeface="Traditional Arabic" pitchFamily="18" charset="-78"/>
                <a:cs typeface="Traditional Arabic" pitchFamily="18" charset="-78"/>
              </a:rPr>
            </a:br>
            <a:r>
              <a:rPr lang="ar-SA" sz="3600" b="1" dirty="0" smtClean="0">
                <a:latin typeface="Traditional Arabic" pitchFamily="18" charset="-78"/>
                <a:cs typeface="Traditional Arabic" pitchFamily="18" charset="-78"/>
              </a:rPr>
              <a:t>ج- الميل إلى استخدام حرف السين المكسور في القافية والذي </a:t>
            </a:r>
            <a:r>
              <a:rPr lang="ar-SA" sz="3600" b="1" dirty="0" err="1" smtClean="0">
                <a:latin typeface="Traditional Arabic" pitchFamily="18" charset="-78"/>
                <a:cs typeface="Traditional Arabic" pitchFamily="18" charset="-78"/>
              </a:rPr>
              <a:t>يتلائم</a:t>
            </a:r>
            <a:r>
              <a:rPr lang="ar-SA" sz="3600" b="1" dirty="0" smtClean="0">
                <a:latin typeface="Traditional Arabic" pitchFamily="18" charset="-78"/>
                <a:cs typeface="Traditional Arabic" pitchFamily="18" charset="-78"/>
              </a:rPr>
              <a:t> مع الصوت الحزين </a:t>
            </a:r>
            <a:r>
              <a:rPr lang="ar-SA" sz="3600" b="1" dirty="0" smtClean="0">
                <a:latin typeface="Traditional Arabic" pitchFamily="18" charset="-78"/>
                <a:cs typeface="Traditional Arabic" pitchFamily="18" charset="-78"/>
              </a:rPr>
              <a:t>الهادئ ... </a:t>
            </a:r>
            <a:endParaRPr lang="en-US" sz="3600" dirty="0" smtClean="0">
              <a:latin typeface="Traditional Arabic" pitchFamily="18" charset="-78"/>
              <a:cs typeface="Traditional Arabic" pitchFamily="18" charset="-78"/>
            </a:endParaRPr>
          </a:p>
          <a:p>
            <a:pPr eaLnBrk="1" hangingPunct="1"/>
            <a:endParaRPr lang="ar-SA" dirty="0" smtClean="0"/>
          </a:p>
        </p:txBody>
      </p:sp>
    </p:spTree>
  </p:cSld>
  <p:clrMapOvr>
    <a:masterClrMapping/>
  </p:clrMapOvr>
  <p:transition spd="slow">
    <p:push dir="u"/>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push dir="u"/>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سمة1">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docProps/app.xml><?xml version="1.0" encoding="utf-8"?>
<Properties xmlns="http://schemas.openxmlformats.org/officeDocument/2006/extended-properties" xmlns:vt="http://schemas.openxmlformats.org/officeDocument/2006/docPropsVTypes">
  <Template>سمة1</Template>
  <TotalTime>366</TotalTime>
  <Words>1106</Words>
  <Application>Microsoft Office PowerPoint</Application>
  <PresentationFormat>عرض على الشاشة (3:4)‏</PresentationFormat>
  <Paragraphs>105</Paragraphs>
  <Slides>40</Slides>
  <Notes>2</Notes>
  <HiddenSlides>0</HiddenSlides>
  <MMClips>0</MMClips>
  <ScaleCrop>false</ScaleCrop>
  <HeadingPairs>
    <vt:vector size="4" baseType="variant">
      <vt:variant>
        <vt:lpstr>سمة</vt:lpstr>
      </vt:variant>
      <vt:variant>
        <vt:i4>1</vt:i4>
      </vt:variant>
      <vt:variant>
        <vt:lpstr>عناوين الشرائح</vt:lpstr>
      </vt:variant>
      <vt:variant>
        <vt:i4>40</vt:i4>
      </vt:variant>
    </vt:vector>
  </HeadingPairs>
  <TitlesOfParts>
    <vt:vector size="41" baseType="lpstr">
      <vt:lpstr>سمة1</vt:lpstr>
      <vt:lpstr>موازنة بين سينية البحتري  وسينية أحمد شوقي  </vt:lpstr>
      <vt:lpstr>الشريحة 2</vt:lpstr>
      <vt:lpstr>الشريحة 3</vt:lpstr>
      <vt:lpstr> سينية البُحتري  في وصف إيوان كسرى  </vt:lpstr>
      <vt:lpstr>الشريحة 5</vt:lpstr>
      <vt:lpstr>الشريحة 6</vt:lpstr>
      <vt:lpstr>الشريحة 7</vt:lpstr>
      <vt:lpstr>الشريحة 8</vt:lpstr>
      <vt:lpstr>الشريحة 9</vt:lpstr>
      <vt:lpstr>الشريحة 10</vt:lpstr>
      <vt:lpstr>      الأفكار الرئيسة في القصيدة : </vt:lpstr>
      <vt:lpstr>الشريحة 12</vt:lpstr>
      <vt:lpstr>الشريحة 13</vt:lpstr>
      <vt:lpstr>الشريحة 14</vt:lpstr>
      <vt:lpstr>الشريحة 15</vt:lpstr>
      <vt:lpstr>شوقي يعارض سينية البحتري</vt:lpstr>
      <vt:lpstr>الشريحة 17</vt:lpstr>
      <vt:lpstr>الشريحة 18</vt:lpstr>
      <vt:lpstr>الشريحة 19</vt:lpstr>
      <vt:lpstr>الشريحة 20</vt:lpstr>
      <vt:lpstr>المفردات : </vt:lpstr>
      <vt:lpstr>الشريحة 22</vt:lpstr>
      <vt:lpstr>الشريحة 23</vt:lpstr>
      <vt:lpstr>شرح الأبيات والأفكار الرئيسة للنص</vt:lpstr>
      <vt:lpstr>الشريحة 25</vt:lpstr>
      <vt:lpstr>الشريحة 26</vt:lpstr>
      <vt:lpstr>الشريحة 27</vt:lpstr>
      <vt:lpstr>الشريحة 28</vt:lpstr>
      <vt:lpstr>الأفكار بين القصيدتين : </vt:lpstr>
      <vt:lpstr>العاطفة في القصيدتين : </vt:lpstr>
      <vt:lpstr>الصور والأخيلة : </vt:lpstr>
      <vt:lpstr>الصور والأخيلة : </vt:lpstr>
      <vt:lpstr>الشريحة 33</vt:lpstr>
      <vt:lpstr>الألفاظ  والأساليب بين القصيدتين : </vt:lpstr>
      <vt:lpstr>أما الأساليب </vt:lpstr>
      <vt:lpstr>الشريحة 36</vt:lpstr>
      <vt:lpstr>الشريحة 37</vt:lpstr>
      <vt:lpstr>الشريحة 38</vt:lpstr>
      <vt:lpstr>الموسيقى : </vt:lpstr>
      <vt:lpstr>الشريحة 40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موازنة بين سينية البحتري ومعارضة أحمد شوقي لها</dc:title>
  <dc:creator>Tosh</dc:creator>
  <cp:lastModifiedBy>User</cp:lastModifiedBy>
  <cp:revision>19</cp:revision>
  <dcterms:created xsi:type="dcterms:W3CDTF">2012-03-06T20:07:10Z</dcterms:created>
  <dcterms:modified xsi:type="dcterms:W3CDTF">2012-12-25T12:39:50Z</dcterms:modified>
</cp:coreProperties>
</file>