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6"/>
  </p:notesMasterIdLst>
  <p:handoutMasterIdLst>
    <p:handoutMasterId r:id="rId17"/>
  </p:handoutMasterIdLst>
  <p:sldIdLst>
    <p:sldId id="256" r:id="rId2"/>
    <p:sldId id="283" r:id="rId3"/>
    <p:sldId id="281" r:id="rId4"/>
    <p:sldId id="282" r:id="rId5"/>
    <p:sldId id="293" r:id="rId6"/>
    <p:sldId id="257" r:id="rId7"/>
    <p:sldId id="294" r:id="rId8"/>
    <p:sldId id="258" r:id="rId9"/>
    <p:sldId id="287" r:id="rId10"/>
    <p:sldId id="288" r:id="rId11"/>
    <p:sldId id="289" r:id="rId12"/>
    <p:sldId id="290" r:id="rId13"/>
    <p:sldId id="291" r:id="rId14"/>
    <p:sldId id="295" r:id="rId15"/>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DD5A01"/>
    <a:srgbClr val="B4930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34609" autoAdjust="0"/>
    <p:restoredTop sz="86434" autoAdjust="0"/>
  </p:normalViewPr>
  <p:slideViewPr>
    <p:cSldViewPr>
      <p:cViewPr>
        <p:scale>
          <a:sx n="50" d="100"/>
          <a:sy n="50" d="100"/>
        </p:scale>
        <p:origin x="-696" y="-60"/>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70" d="100"/>
        <a:sy n="70" d="100"/>
      </p:scale>
      <p:origin x="0" y="0"/>
    </p:cViewPr>
  </p:sorterViewPr>
  <p:notesViewPr>
    <p:cSldViewPr>
      <p:cViewPr varScale="1">
        <p:scale>
          <a:sx n="59" d="100"/>
          <a:sy n="59" d="100"/>
        </p:scale>
        <p:origin x="-257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0" fontAlgn="auto">
              <a:spcBef>
                <a:spcPts val="0"/>
              </a:spcBef>
              <a:spcAft>
                <a:spcPts val="0"/>
              </a:spcAft>
              <a:defRPr sz="1200">
                <a:latin typeface="+mn-lt"/>
                <a:cs typeface="+mn-cs"/>
              </a:defRPr>
            </a:lvl1pPr>
          </a:lstStyle>
          <a:p>
            <a:pPr>
              <a:defRPr/>
            </a:pPr>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rtl="0" fontAlgn="auto">
              <a:spcBef>
                <a:spcPts val="0"/>
              </a:spcBef>
              <a:spcAft>
                <a:spcPts val="0"/>
              </a:spcAft>
              <a:defRPr sz="1200">
                <a:latin typeface="+mn-lt"/>
                <a:cs typeface="+mn-cs"/>
              </a:defRPr>
            </a:lvl1pPr>
          </a:lstStyle>
          <a:p>
            <a:pPr>
              <a:defRPr/>
            </a:pPr>
            <a:fld id="{04AB04C1-0D16-427A-BF44-456713407A6E}" type="datetimeFigureOut">
              <a:rPr lang="ar-SA"/>
              <a:pPr>
                <a:defRPr/>
              </a:pPr>
              <a:t>12/02/34</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rtl="0" fontAlgn="auto">
              <a:spcBef>
                <a:spcPts val="0"/>
              </a:spcBef>
              <a:spcAft>
                <a:spcPts val="0"/>
              </a:spcAft>
              <a:defRPr sz="1200">
                <a:latin typeface="+mn-lt"/>
                <a:cs typeface="+mn-cs"/>
              </a:defRPr>
            </a:lvl1pPr>
          </a:lstStyle>
          <a:p>
            <a:pPr>
              <a:defRPr/>
            </a:pPr>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rtl="0" fontAlgn="auto">
              <a:spcBef>
                <a:spcPts val="0"/>
              </a:spcBef>
              <a:spcAft>
                <a:spcPts val="0"/>
              </a:spcAft>
              <a:defRPr sz="1200">
                <a:latin typeface="+mn-lt"/>
                <a:cs typeface="+mn-cs"/>
              </a:defRPr>
            </a:lvl1pPr>
          </a:lstStyle>
          <a:p>
            <a:pPr>
              <a:defRPr/>
            </a:pPr>
            <a:fld id="{9999B03D-0744-481A-9A0C-B6309F40AB53}" type="slidenum">
              <a:rPr lang="ar-SA"/>
              <a:pPr>
                <a:defRPr/>
              </a:pPr>
              <a:t>‹#›</a:t>
            </a:fld>
            <a:endParaRPr lang="ar-SA"/>
          </a:p>
        </p:txBody>
      </p:sp>
    </p:spTree>
    <p:extLst>
      <p:ext uri="{BB962C8B-B14F-4D97-AF65-F5344CB8AC3E}">
        <p14:creationId xmlns:p14="http://schemas.microsoft.com/office/powerpoint/2010/main" xmlns="" val="852005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smtClean="0"/>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smtClean="0"/>
            </a:lvl1pPr>
          </a:lstStyle>
          <a:p>
            <a:pPr>
              <a:defRPr/>
            </a:pPr>
            <a:fld id="{85BD613F-AA3E-4ACC-B0E1-A4B768292EFB}" type="datetimeFigureOut">
              <a:rPr lang="ar-SA"/>
              <a:pPr>
                <a:defRPr/>
              </a:pPr>
              <a:t>12/02/34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smtClean="0"/>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smtClean="0"/>
            </a:lvl1pPr>
          </a:lstStyle>
          <a:p>
            <a:pPr>
              <a:defRPr/>
            </a:pPr>
            <a:fld id="{0E74A73F-B0A0-4F86-AFB6-31B9E8E0F4A3}" type="slidenum">
              <a:rPr lang="ar-SA"/>
              <a:pPr>
                <a:defRPr/>
              </a:pPr>
              <a:t>‹#›</a:t>
            </a:fld>
            <a:endParaRPr lang="ar-SA"/>
          </a:p>
        </p:txBody>
      </p:sp>
    </p:spTree>
    <p:extLst>
      <p:ext uri="{BB962C8B-B14F-4D97-AF65-F5344CB8AC3E}">
        <p14:creationId xmlns:p14="http://schemas.microsoft.com/office/powerpoint/2010/main" xmlns="" val="584646558"/>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mn-lt"/>
        <a:ea typeface="+mn-ea"/>
        <a:cs typeface="Arial" pitchFamily="34" charset="0"/>
      </a:defRPr>
    </a:lvl1pPr>
    <a:lvl2pPr marL="457200" algn="r" rtl="1" fontAlgn="base">
      <a:spcBef>
        <a:spcPct val="30000"/>
      </a:spcBef>
      <a:spcAft>
        <a:spcPct val="0"/>
      </a:spcAft>
      <a:defRPr sz="1200" kern="1200">
        <a:solidFill>
          <a:schemeClr val="tx1"/>
        </a:solidFill>
        <a:latin typeface="+mn-lt"/>
        <a:ea typeface="+mn-ea"/>
        <a:cs typeface="Arial" pitchFamily="34" charset="0"/>
      </a:defRPr>
    </a:lvl2pPr>
    <a:lvl3pPr marL="914400" algn="r" rtl="1" fontAlgn="base">
      <a:spcBef>
        <a:spcPct val="30000"/>
      </a:spcBef>
      <a:spcAft>
        <a:spcPct val="0"/>
      </a:spcAft>
      <a:defRPr sz="1200" kern="1200">
        <a:solidFill>
          <a:schemeClr val="tx1"/>
        </a:solidFill>
        <a:latin typeface="+mn-lt"/>
        <a:ea typeface="+mn-ea"/>
        <a:cs typeface="Arial" pitchFamily="34" charset="0"/>
      </a:defRPr>
    </a:lvl3pPr>
    <a:lvl4pPr marL="1371600" algn="r" rtl="1" fontAlgn="base">
      <a:spcBef>
        <a:spcPct val="30000"/>
      </a:spcBef>
      <a:spcAft>
        <a:spcPct val="0"/>
      </a:spcAft>
      <a:defRPr sz="1200" kern="1200">
        <a:solidFill>
          <a:schemeClr val="tx1"/>
        </a:solidFill>
        <a:latin typeface="+mn-lt"/>
        <a:ea typeface="+mn-ea"/>
        <a:cs typeface="Arial" pitchFamily="34" charset="0"/>
      </a:defRPr>
    </a:lvl4pPr>
    <a:lvl5pPr marL="1828800" algn="r" rtl="1" fontAlgn="base">
      <a:spcBef>
        <a:spcPct val="30000"/>
      </a:spcBef>
      <a:spcAft>
        <a:spcPct val="0"/>
      </a:spcAft>
      <a:defRPr sz="1200" kern="1200">
        <a:solidFill>
          <a:schemeClr val="tx1"/>
        </a:solidFill>
        <a:latin typeface="+mn-lt"/>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4"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5" name="Straight Connec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Oval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0" name="Oval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1" name="Oval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smtClean="0"/>
            </a:lvl1pPr>
          </a:lstStyle>
          <a:p>
            <a:pPr>
              <a:defRPr/>
            </a:pPr>
            <a:fld id="{4AEA6430-05AC-4430-8B73-CF2A59057345}" type="datetimeFigureOut">
              <a:rPr lang="en-US"/>
              <a:pPr>
                <a:defRPr/>
              </a:pPr>
              <a:t>12/25/2012</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smtClean="0"/>
            </a:lvl1pPr>
          </a:lstStyle>
          <a:p>
            <a:pPr>
              <a:defRPr/>
            </a:pPr>
            <a:fld id="{4D8E04DB-A756-4E1C-B426-7AA77A4B04D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6"/>
          <p:cNvSpPr>
            <a:spLocks noGrp="1"/>
          </p:cNvSpPr>
          <p:nvPr>
            <p:ph type="dt" sz="half" idx="10"/>
          </p:nvPr>
        </p:nvSpPr>
        <p:spPr/>
        <p:txBody>
          <a:bodyPr rtlCol="0"/>
          <a:lstStyle>
            <a:lvl1pPr>
              <a:defRPr smtClean="0"/>
            </a:lvl1pPr>
          </a:lstStyle>
          <a:p>
            <a:pPr>
              <a:defRPr/>
            </a:pPr>
            <a:fld id="{8F59E7D4-1778-4C85-8263-1FFC7C81104C}" type="datetimeFigureOut">
              <a:rPr lang="en-US"/>
              <a:pPr>
                <a:defRPr/>
              </a:pPr>
              <a:t>12/25/2012</a:t>
            </a:fld>
            <a:endParaRPr lang="en-US"/>
          </a:p>
        </p:txBody>
      </p:sp>
      <p:sp>
        <p:nvSpPr>
          <p:cNvPr id="5" name="Slide Number Placeholder 8"/>
          <p:cNvSpPr>
            <a:spLocks noGrp="1"/>
          </p:cNvSpPr>
          <p:nvPr>
            <p:ph type="sldNum" sz="quarter" idx="11"/>
          </p:nvPr>
        </p:nvSpPr>
        <p:spPr/>
        <p:txBody>
          <a:bodyPr rtlCol="0"/>
          <a:lstStyle>
            <a:lvl1pPr>
              <a:defRPr smtClean="0"/>
            </a:lvl1pPr>
          </a:lstStyle>
          <a:p>
            <a:pPr>
              <a:defRPr/>
            </a:pPr>
            <a:fld id="{704C826B-A353-44C8-BD0C-6F62687CFEF6}"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Straight Connec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Straight Connec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4"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5" name="Oval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6" name="Oval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7" name="Oval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Oval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9" name="Straight Connec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smtClean="0"/>
            </a:lvl1pPr>
          </a:lstStyle>
          <a:p>
            <a:pPr>
              <a:defRPr/>
            </a:pPr>
            <a:fld id="{2A704926-AC98-4EEF-BE12-043F6D91EFC9}" type="datetimeFigureOut">
              <a:rPr lang="en-US"/>
              <a:pPr>
                <a:defRPr/>
              </a:pPr>
              <a:t>12/25/2012</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smtClean="0"/>
            </a:lvl1pPr>
          </a:lstStyle>
          <a:p>
            <a:pPr>
              <a:defRPr/>
            </a:pPr>
            <a:fld id="{5668BCFF-9882-4714-ACB8-D59011A7275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13"/>
          <p:cNvSpPr>
            <a:spLocks noGrp="1"/>
          </p:cNvSpPr>
          <p:nvPr>
            <p:ph type="dt" sz="half" idx="10"/>
          </p:nvPr>
        </p:nvSpPr>
        <p:spPr/>
        <p:txBody>
          <a:bodyPr/>
          <a:lstStyle>
            <a:lvl1pPr>
              <a:defRPr/>
            </a:lvl1pPr>
          </a:lstStyle>
          <a:p>
            <a:pPr>
              <a:defRPr/>
            </a:pPr>
            <a:fld id="{D8710CB7-EF5B-4F06-BEA4-469EAC4BA821}" type="datetimeFigureOut">
              <a:rPr lang="en-US"/>
              <a:pPr>
                <a:defRPr/>
              </a:pPr>
              <a:t>12/25/2012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AEADC29-7208-4E8F-8371-FF5A0209A4FF}" type="slidenum">
              <a:rPr lang="en-US"/>
              <a:pPr>
                <a:defRPr/>
              </a:pPr>
              <a:t>‹#›</a:t>
            </a:fld>
            <a:endParaRPr lang="en-US"/>
          </a:p>
        </p:txBody>
      </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Date Placeholder 13"/>
          <p:cNvSpPr>
            <a:spLocks noGrp="1"/>
          </p:cNvSpPr>
          <p:nvPr>
            <p:ph type="dt" sz="half" idx="10"/>
          </p:nvPr>
        </p:nvSpPr>
        <p:spPr/>
        <p:txBody>
          <a:bodyPr/>
          <a:lstStyle>
            <a:lvl1pPr>
              <a:defRPr/>
            </a:lvl1pPr>
          </a:lstStyle>
          <a:p>
            <a:pPr>
              <a:defRPr/>
            </a:pPr>
            <a:fld id="{C593D62A-A09C-4E16-B2FA-F14BBCF75ED6}" type="datetimeFigureOut">
              <a:rPr lang="en-US"/>
              <a:pPr>
                <a:defRPr/>
              </a:pPr>
              <a:t>12/25/2012</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63E4C56D-FEF9-4468-B237-B46F4E415C03}" type="slidenum">
              <a:rPr lang="en-US"/>
              <a:pPr>
                <a:defRPr/>
              </a:pPr>
              <a:t>‹#›</a:t>
            </a:fld>
            <a:endParaRPr lang="en-US"/>
          </a:p>
        </p:txBody>
      </p: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5"/>
          <p:cNvSpPr>
            <a:spLocks noGrp="1"/>
          </p:cNvSpPr>
          <p:nvPr>
            <p:ph type="dt" sz="half" idx="10"/>
          </p:nvPr>
        </p:nvSpPr>
        <p:spPr/>
        <p:txBody>
          <a:bodyPr rtlCol="0"/>
          <a:lstStyle>
            <a:lvl1pPr>
              <a:defRPr smtClean="0"/>
            </a:lvl1pPr>
          </a:lstStyle>
          <a:p>
            <a:pPr>
              <a:defRPr/>
            </a:pPr>
            <a:fld id="{A9C80269-6310-440C-81D6-10D9E12A20FE}" type="datetimeFigureOut">
              <a:rPr lang="en-US"/>
              <a:pPr>
                <a:defRPr/>
              </a:pPr>
              <a:t>12/25/2012</a:t>
            </a:fld>
            <a:endParaRPr lang="en-US"/>
          </a:p>
        </p:txBody>
      </p:sp>
      <p:sp>
        <p:nvSpPr>
          <p:cNvPr id="4" name="Slide Number Placeholder 6"/>
          <p:cNvSpPr>
            <a:spLocks noGrp="1"/>
          </p:cNvSpPr>
          <p:nvPr>
            <p:ph type="sldNum" sz="quarter" idx="11"/>
          </p:nvPr>
        </p:nvSpPr>
        <p:spPr/>
        <p:txBody>
          <a:bodyPr rtlCol="0"/>
          <a:lstStyle>
            <a:lvl1pPr>
              <a:defRPr smtClean="0"/>
            </a:lvl1pPr>
          </a:lstStyle>
          <a:p>
            <a:pPr>
              <a:defRPr/>
            </a:pPr>
            <a:fld id="{7255D604-501D-4D1E-8ABE-9051BF872DFC}"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B236982-FF5B-4DA7-A824-111B510C1857}" type="datetimeFigureOut">
              <a:rPr lang="en-US"/>
              <a:pPr>
                <a:defRPr/>
              </a:pPr>
              <a:t>12/25/2012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D452B4B9-E49B-4C66-95E2-5D75F7BB9798}" type="slidenum">
              <a:rPr lang="en-US"/>
              <a:pPr>
                <a:defRPr/>
              </a:pPr>
              <a:t>‹#›</a:t>
            </a:fld>
            <a:endParaRPr lang="en-US"/>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6"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7" name="Straight Connec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8"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0"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1" name="Oval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Content Placeholder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Date Placeholder 20"/>
          <p:cNvSpPr>
            <a:spLocks noGrp="1"/>
          </p:cNvSpPr>
          <p:nvPr>
            <p:ph type="dt" sz="half" idx="10"/>
          </p:nvPr>
        </p:nvSpPr>
        <p:spPr/>
        <p:txBody>
          <a:bodyPr rtlCol="0"/>
          <a:lstStyle>
            <a:lvl1pPr>
              <a:defRPr smtClean="0"/>
            </a:lvl1pPr>
          </a:lstStyle>
          <a:p>
            <a:pPr>
              <a:defRPr/>
            </a:pPr>
            <a:fld id="{1309A68D-CD09-4D5F-875D-7E813D7BBA72}" type="datetimeFigureOut">
              <a:rPr lang="en-US"/>
              <a:pPr>
                <a:defRPr/>
              </a:pPr>
              <a:t>12/25/2012</a:t>
            </a:fld>
            <a:endParaRPr lang="en-US"/>
          </a:p>
        </p:txBody>
      </p:sp>
      <p:sp>
        <p:nvSpPr>
          <p:cNvPr id="13" name="Slide Number Placeholder 21"/>
          <p:cNvSpPr>
            <a:spLocks noGrp="1"/>
          </p:cNvSpPr>
          <p:nvPr>
            <p:ph type="sldNum" sz="quarter" idx="11"/>
          </p:nvPr>
        </p:nvSpPr>
        <p:spPr/>
        <p:txBody>
          <a:bodyPr rtlCol="0"/>
          <a:lstStyle>
            <a:lvl1pPr>
              <a:defRPr smtClean="0"/>
            </a:lvl1pPr>
          </a:lstStyle>
          <a:p>
            <a:pPr>
              <a:defRPr/>
            </a:pPr>
            <a:fld id="{A83CA293-5EE4-4579-BCAD-A96148F9A24D}"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6" name="Oval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11" name="Straight Connec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Date Placeholder 16"/>
          <p:cNvSpPr>
            <a:spLocks noGrp="1"/>
          </p:cNvSpPr>
          <p:nvPr>
            <p:ph type="dt" sz="half" idx="10"/>
          </p:nvPr>
        </p:nvSpPr>
        <p:spPr/>
        <p:txBody>
          <a:bodyPr rtlCol="0"/>
          <a:lstStyle>
            <a:lvl1pPr>
              <a:defRPr smtClean="0"/>
            </a:lvl1pPr>
          </a:lstStyle>
          <a:p>
            <a:pPr>
              <a:defRPr/>
            </a:pPr>
            <a:fld id="{B207AF72-EA4A-4D56-A13B-FEEBF5F68F02}" type="datetimeFigureOut">
              <a:rPr lang="en-US"/>
              <a:pPr>
                <a:defRPr/>
              </a:pPr>
              <a:t>12/25/2012</a:t>
            </a:fld>
            <a:endParaRPr lang="en-US"/>
          </a:p>
        </p:txBody>
      </p:sp>
      <p:sp>
        <p:nvSpPr>
          <p:cNvPr id="13" name="Slide Number Placeholder 17"/>
          <p:cNvSpPr>
            <a:spLocks noGrp="1"/>
          </p:cNvSpPr>
          <p:nvPr>
            <p:ph type="sldNum" sz="quarter" idx="11"/>
          </p:nvPr>
        </p:nvSpPr>
        <p:spPr/>
        <p:txBody>
          <a:bodyPr rtlCol="0"/>
          <a:lstStyle>
            <a:lvl1pPr>
              <a:defRPr smtClean="0"/>
            </a:lvl1pPr>
          </a:lstStyle>
          <a:p>
            <a:pPr>
              <a:defRPr/>
            </a:pPr>
            <a:fld id="{3334C500-B2EC-4BE0-B065-8857C3040C61}"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710E7994-6355-4991-914D-5468A2FFC1E6}" type="datetimeFigureOut">
              <a:rPr lang="en-US"/>
              <a:pPr>
                <a:defRPr/>
              </a:pPr>
              <a:t>12/25/2012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DB605D5-7C07-4E3A-80A5-2887F360266D}" type="slidenum">
              <a:rPr lang="en-US"/>
              <a:pPr>
                <a:defRPr/>
              </a:pPr>
              <a:t>‹#›</a:t>
            </a:fld>
            <a:endParaRPr lang="en-US"/>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13"/>
          <p:cNvSpPr>
            <a:spLocks noGrp="1"/>
          </p:cNvSpPr>
          <p:nvPr>
            <p:ph type="dt" sz="half" idx="10"/>
          </p:nvPr>
        </p:nvSpPr>
        <p:spPr/>
        <p:txBody>
          <a:bodyPr/>
          <a:lstStyle>
            <a:lvl1pPr>
              <a:defRPr/>
            </a:lvl1pPr>
          </a:lstStyle>
          <a:p>
            <a:pPr>
              <a:defRPr/>
            </a:pPr>
            <a:fld id="{C6060E1F-DC7E-4804-8374-71DEDEF5411D}" type="datetimeFigureOut">
              <a:rPr lang="en-US"/>
              <a:pPr>
                <a:defRPr/>
              </a:pPr>
              <a:t>12/25/2012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4422E08C-183B-49BF-A5F6-24DF34C60FDA}" type="slidenum">
              <a:rPr lang="en-US"/>
              <a:pPr>
                <a:defRPr/>
              </a:pPr>
              <a:t>‹#›</a:t>
            </a:fld>
            <a:endParaRPr lang="en-US"/>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dirty="0">
              <a:latin typeface="+mn-lt"/>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rtl="0" eaLnBrk="1" fontAlgn="auto" latinLnBrk="0" hangingPunct="1">
              <a:spcBef>
                <a:spcPts val="0"/>
              </a:spcBef>
              <a:spcAft>
                <a:spcPts val="0"/>
              </a:spcAft>
              <a:defRPr kumimoji="0" sz="1200" smtClean="0">
                <a:solidFill>
                  <a:schemeClr val="tx2"/>
                </a:solidFill>
                <a:latin typeface="+mn-lt"/>
                <a:cs typeface="+mn-cs"/>
              </a:defRPr>
            </a:lvl1pPr>
          </a:lstStyle>
          <a:p>
            <a:pPr>
              <a:defRPr/>
            </a:pPr>
            <a:fld id="{909FA65E-4541-491F-89AA-F24DDE083767}" type="datetimeFigureOut">
              <a:rPr lang="en-US"/>
              <a:pPr>
                <a:defRPr/>
              </a:pPr>
              <a:t>12/25/2012</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rtl="0" eaLnBrk="1" fontAlgn="auto" latinLnBrk="0" hangingPunct="1">
              <a:spcBef>
                <a:spcPts val="0"/>
              </a:spcBef>
              <a:spcAft>
                <a:spcPts val="0"/>
              </a:spcAft>
              <a:defRPr kumimoji="0" sz="1200">
                <a:solidFill>
                  <a:schemeClr val="tx2"/>
                </a:solidFill>
                <a:latin typeface="+mn-lt"/>
                <a:cs typeface="+mn-cs"/>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rtl="0" eaLnBrk="1" fontAlgn="auto" latinLnBrk="0" hangingPunct="1">
              <a:spcBef>
                <a:spcPts val="0"/>
              </a:spcBef>
              <a:spcAft>
                <a:spcPts val="0"/>
              </a:spcAft>
              <a:defRPr kumimoji="0" sz="1400" b="1" smtClean="0">
                <a:solidFill>
                  <a:srgbClr val="FFFFFF"/>
                </a:solidFill>
                <a:latin typeface="+mn-lt"/>
                <a:cs typeface="+mn-cs"/>
              </a:defRPr>
            </a:lvl1pPr>
          </a:lstStyle>
          <a:p>
            <a:pPr>
              <a:defRPr/>
            </a:pPr>
            <a:fld id="{B21324A3-3875-4418-AF46-16E78C8BEEA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07" r:id="rId4"/>
    <p:sldLayoutId id="2147483708" r:id="rId5"/>
    <p:sldLayoutId id="2147483715" r:id="rId6"/>
    <p:sldLayoutId id="2147483709" r:id="rId7"/>
    <p:sldLayoutId id="2147483716" r:id="rId8"/>
    <p:sldLayoutId id="2147483717" r:id="rId9"/>
    <p:sldLayoutId id="2147483710" r:id="rId10"/>
    <p:sldLayoutId id="2147483711" r:id="rId11"/>
  </p:sldLayoutIdLst>
  <p:transition spd="slow">
    <p:push dir="r"/>
  </p:transition>
  <p:txStyles>
    <p:titleStyle>
      <a:lvl1pPr algn="l" rtl="1" fontAlgn="base">
        <a:spcBef>
          <a:spcPct val="0"/>
        </a:spcBef>
        <a:spcAft>
          <a:spcPct val="0"/>
        </a:spcAft>
        <a:defRPr sz="3000" kern="1200" cap="small">
          <a:solidFill>
            <a:schemeClr val="tx2"/>
          </a:solidFill>
          <a:latin typeface="+mj-lt"/>
          <a:ea typeface="+mj-ea"/>
          <a:cs typeface="Arial" pitchFamily="34" charset="0"/>
        </a:defRPr>
      </a:lvl1pPr>
      <a:lvl2pPr algn="l" rtl="1" fontAlgn="base">
        <a:spcBef>
          <a:spcPct val="0"/>
        </a:spcBef>
        <a:spcAft>
          <a:spcPct val="0"/>
        </a:spcAft>
        <a:defRPr sz="3000">
          <a:solidFill>
            <a:schemeClr val="tx2"/>
          </a:solidFill>
          <a:latin typeface="Century Schoolbook" pitchFamily="18" charset="0"/>
          <a:cs typeface="Arial" pitchFamily="34" charset="0"/>
        </a:defRPr>
      </a:lvl2pPr>
      <a:lvl3pPr algn="l" rtl="1" fontAlgn="base">
        <a:spcBef>
          <a:spcPct val="0"/>
        </a:spcBef>
        <a:spcAft>
          <a:spcPct val="0"/>
        </a:spcAft>
        <a:defRPr sz="3000">
          <a:solidFill>
            <a:schemeClr val="tx2"/>
          </a:solidFill>
          <a:latin typeface="Century Schoolbook" pitchFamily="18" charset="0"/>
          <a:cs typeface="Arial" pitchFamily="34" charset="0"/>
        </a:defRPr>
      </a:lvl3pPr>
      <a:lvl4pPr algn="l" rtl="1" fontAlgn="base">
        <a:spcBef>
          <a:spcPct val="0"/>
        </a:spcBef>
        <a:spcAft>
          <a:spcPct val="0"/>
        </a:spcAft>
        <a:defRPr sz="3000">
          <a:solidFill>
            <a:schemeClr val="tx2"/>
          </a:solidFill>
          <a:latin typeface="Century Schoolbook" pitchFamily="18" charset="0"/>
          <a:cs typeface="Arial" pitchFamily="34" charset="0"/>
        </a:defRPr>
      </a:lvl4pPr>
      <a:lvl5pPr algn="l" rtl="1" fontAlgn="base">
        <a:spcBef>
          <a:spcPct val="0"/>
        </a:spcBef>
        <a:spcAft>
          <a:spcPct val="0"/>
        </a:spcAft>
        <a:defRPr sz="3000">
          <a:solidFill>
            <a:schemeClr val="tx2"/>
          </a:solidFill>
          <a:latin typeface="Century Schoolbook" pitchFamily="18" charset="0"/>
          <a:cs typeface="Arial" pitchFamily="34" charset="0"/>
        </a:defRPr>
      </a:lvl5pPr>
      <a:lvl6pPr marL="457200" algn="l" rtl="1" eaLnBrk="1" fontAlgn="base" hangingPunct="1">
        <a:spcBef>
          <a:spcPct val="0"/>
        </a:spcBef>
        <a:spcAft>
          <a:spcPct val="0"/>
        </a:spcAft>
        <a:defRPr sz="3000">
          <a:solidFill>
            <a:schemeClr val="tx2"/>
          </a:solidFill>
          <a:latin typeface="Century Schoolbook" pitchFamily="18" charset="0"/>
        </a:defRPr>
      </a:lvl6pPr>
      <a:lvl7pPr marL="914400" algn="l" rtl="1" eaLnBrk="1" fontAlgn="base" hangingPunct="1">
        <a:spcBef>
          <a:spcPct val="0"/>
        </a:spcBef>
        <a:spcAft>
          <a:spcPct val="0"/>
        </a:spcAft>
        <a:defRPr sz="3000">
          <a:solidFill>
            <a:schemeClr val="tx2"/>
          </a:solidFill>
          <a:latin typeface="Century Schoolbook" pitchFamily="18" charset="0"/>
        </a:defRPr>
      </a:lvl7pPr>
      <a:lvl8pPr marL="1371600" algn="l" rtl="1" eaLnBrk="1" fontAlgn="base" hangingPunct="1">
        <a:spcBef>
          <a:spcPct val="0"/>
        </a:spcBef>
        <a:spcAft>
          <a:spcPct val="0"/>
        </a:spcAft>
        <a:defRPr sz="3000">
          <a:solidFill>
            <a:schemeClr val="tx2"/>
          </a:solidFill>
          <a:latin typeface="Century Schoolbook" pitchFamily="18" charset="0"/>
        </a:defRPr>
      </a:lvl8pPr>
      <a:lvl9pPr marL="1828800" algn="l" rtl="1" eaLnBrk="1" fontAlgn="base" hangingPunct="1">
        <a:spcBef>
          <a:spcPct val="0"/>
        </a:spcBef>
        <a:spcAft>
          <a:spcPct val="0"/>
        </a:spcAft>
        <a:defRPr sz="3000">
          <a:solidFill>
            <a:schemeClr val="tx2"/>
          </a:solidFill>
          <a:latin typeface="Century Schoolbook" pitchFamily="18"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Arial" pitchFamily="34" charset="0"/>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5" name="مربع نص 6"/>
          <p:cNvSpPr txBox="1">
            <a:spLocks noChangeArrowheads="1"/>
          </p:cNvSpPr>
          <p:nvPr/>
        </p:nvSpPr>
        <p:spPr bwMode="auto">
          <a:xfrm>
            <a:off x="3143240" y="2071678"/>
            <a:ext cx="3506781" cy="1107996"/>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6600" b="1" dirty="0" smtClean="0">
                <a:ln w="11430"/>
                <a:solidFill>
                  <a:schemeClr val="bg1"/>
                </a:solidFill>
                <a:effectLst>
                  <a:outerShdw blurRad="50800" dist="39000" dir="5460000" algn="tl">
                    <a:srgbClr val="000000">
                      <a:alpha val="38000"/>
                    </a:srgbClr>
                  </a:outerShdw>
                </a:effectLst>
                <a:latin typeface="Traditional Arabic" pitchFamily="18" charset="-78"/>
                <a:cs typeface="Traditional Arabic" pitchFamily="18" charset="-78"/>
              </a:rPr>
              <a:t>المقـامـة</a:t>
            </a:r>
            <a:endParaRPr lang="ar-SA" sz="6600" b="1" dirty="0">
              <a:ln w="11430"/>
              <a:solidFill>
                <a:schemeClr val="bg1"/>
              </a:solidFill>
              <a:effectLst>
                <a:outerShdw blurRad="50800" dist="39000" dir="5460000" algn="tl">
                  <a:srgbClr val="000000">
                    <a:alpha val="38000"/>
                  </a:srgbClr>
                </a:outerShdw>
              </a:effectLst>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4"/>
          <p:cNvSpPr txBox="1">
            <a:spLocks noChangeArrowheads="1"/>
          </p:cNvSpPr>
          <p:nvPr/>
        </p:nvSpPr>
        <p:spPr bwMode="auto">
          <a:xfrm>
            <a:off x="1785918" y="714356"/>
            <a:ext cx="7024686" cy="5878532"/>
          </a:xfrm>
          <a:prstGeom prst="rect">
            <a:avLst/>
          </a:prstGeom>
          <a:noFill/>
          <a:ln w="9525">
            <a:noFill/>
            <a:miter lim="800000"/>
            <a:headEnd/>
            <a:tailEnd/>
          </a:ln>
        </p:spPr>
        <p:txBody>
          <a:bodyPr wrap="square">
            <a:spAutoFit/>
          </a:bodyPr>
          <a:lstStyle/>
          <a:p>
            <a:pPr algn="just"/>
            <a:r>
              <a:rPr lang="ar-SA" sz="4000" b="1" dirty="0" smtClean="0">
                <a:solidFill>
                  <a:srgbClr val="C00000"/>
                </a:solidFill>
                <a:latin typeface="Traditional Arabic" pitchFamily="18" charset="-78"/>
                <a:cs typeface="Traditional Arabic" pitchFamily="18" charset="-78"/>
              </a:rPr>
              <a:t>المقامة </a:t>
            </a:r>
            <a:r>
              <a:rPr lang="ar-SA" sz="4000" b="1" dirty="0">
                <a:solidFill>
                  <a:srgbClr val="C00000"/>
                </a:solidFill>
                <a:latin typeface="Traditional Arabic" pitchFamily="18" charset="-78"/>
                <a:cs typeface="Traditional Arabic" pitchFamily="18" charset="-78"/>
              </a:rPr>
              <a:t>:</a:t>
            </a:r>
          </a:p>
          <a:p>
            <a:pPr algn="just"/>
            <a:r>
              <a:rPr lang="ar-SA" sz="4000" b="1" dirty="0">
                <a:solidFill>
                  <a:srgbClr val="DD5A01"/>
                </a:solidFill>
                <a:latin typeface="Traditional Arabic" pitchFamily="18" charset="-78"/>
                <a:cs typeface="Traditional Arabic" pitchFamily="18" charset="-78"/>
              </a:rPr>
              <a:t> </a:t>
            </a:r>
            <a:r>
              <a:rPr lang="ar-SA" sz="4000" b="1" dirty="0" smtClean="0">
                <a:solidFill>
                  <a:srgbClr val="006600"/>
                </a:solidFill>
                <a:latin typeface="Traditional Arabic" pitchFamily="18" charset="-78"/>
                <a:cs typeface="Traditional Arabic" pitchFamily="18" charset="-78"/>
              </a:rPr>
              <a:t>هي</a:t>
            </a:r>
            <a:r>
              <a:rPr lang="ar-SA" sz="4000" b="1" dirty="0">
                <a:solidFill>
                  <a:srgbClr val="DD5A01"/>
                </a:solidFill>
                <a:latin typeface="Traditional Arabic" pitchFamily="18" charset="-78"/>
                <a:cs typeface="Traditional Arabic" pitchFamily="18" charset="-78"/>
              </a:rPr>
              <a:t> </a:t>
            </a:r>
            <a:r>
              <a:rPr lang="ar-SA" sz="4000" b="1" dirty="0" smtClean="0">
                <a:solidFill>
                  <a:srgbClr val="006600"/>
                </a:solidFill>
                <a:latin typeface="Traditional Arabic" pitchFamily="18" charset="-78"/>
                <a:cs typeface="Traditional Arabic" pitchFamily="18" charset="-78"/>
              </a:rPr>
              <a:t>حديث </a:t>
            </a:r>
            <a:r>
              <a:rPr lang="ar-SA" sz="4000" b="1" dirty="0">
                <a:solidFill>
                  <a:srgbClr val="006600"/>
                </a:solidFill>
                <a:latin typeface="Traditional Arabic" pitchFamily="18" charset="-78"/>
                <a:cs typeface="Traditional Arabic" pitchFamily="18" charset="-78"/>
              </a:rPr>
              <a:t>يتخذ شكل حكاية عربية أصيلة تتضمن مغامرات يقوم بها بطل معين ، </a:t>
            </a:r>
            <a:r>
              <a:rPr lang="ar-SA" sz="4000" b="1" dirty="0" err="1">
                <a:solidFill>
                  <a:srgbClr val="006600"/>
                </a:solidFill>
                <a:latin typeface="Traditional Arabic" pitchFamily="18" charset="-78"/>
                <a:cs typeface="Traditional Arabic" pitchFamily="18" charset="-78"/>
              </a:rPr>
              <a:t>ويسردها</a:t>
            </a:r>
            <a:r>
              <a:rPr lang="ar-SA" sz="4000" b="1" dirty="0">
                <a:solidFill>
                  <a:srgbClr val="006600"/>
                </a:solidFill>
                <a:latin typeface="Traditional Arabic" pitchFamily="18" charset="-78"/>
                <a:cs typeface="Traditional Arabic" pitchFamily="18" charset="-78"/>
              </a:rPr>
              <a:t> راو </a:t>
            </a:r>
            <a:r>
              <a:rPr lang="ar-SA" sz="4000" b="1" dirty="0" smtClean="0">
                <a:solidFill>
                  <a:srgbClr val="006600"/>
                </a:solidFill>
                <a:latin typeface="Traditional Arabic" pitchFamily="18" charset="-78"/>
                <a:cs typeface="Traditional Arabic" pitchFamily="18" charset="-78"/>
              </a:rPr>
              <a:t>بطريقة </a:t>
            </a:r>
            <a:r>
              <a:rPr lang="ar-SA" sz="4000" b="1" dirty="0">
                <a:solidFill>
                  <a:srgbClr val="006600"/>
                </a:solidFill>
                <a:latin typeface="Traditional Arabic" pitchFamily="18" charset="-78"/>
                <a:cs typeface="Traditional Arabic" pitchFamily="18" charset="-78"/>
              </a:rPr>
              <a:t>أدبية بليغة ، وتختم بموعظة أو ملحة </a:t>
            </a:r>
            <a:endParaRPr lang="ar-SA" sz="4000" b="1" dirty="0" smtClean="0">
              <a:solidFill>
                <a:srgbClr val="006600"/>
              </a:solidFill>
              <a:latin typeface="Traditional Arabic" pitchFamily="18" charset="-78"/>
              <a:cs typeface="Traditional Arabic" pitchFamily="18" charset="-78"/>
            </a:endParaRPr>
          </a:p>
          <a:p>
            <a:pPr algn="just"/>
            <a:endParaRPr lang="ar-SA" sz="1600" b="1" dirty="0">
              <a:solidFill>
                <a:srgbClr val="006600"/>
              </a:solidFill>
              <a:latin typeface="Traditional Arabic" pitchFamily="18" charset="-78"/>
              <a:cs typeface="Traditional Arabic" pitchFamily="18" charset="-78"/>
            </a:endParaRPr>
          </a:p>
          <a:p>
            <a:pPr algn="just"/>
            <a:r>
              <a:rPr lang="ar-SA" sz="4000" b="1" dirty="0">
                <a:solidFill>
                  <a:srgbClr val="C00000"/>
                </a:solidFill>
                <a:latin typeface="Traditional Arabic" pitchFamily="18" charset="-78"/>
                <a:cs typeface="Traditional Arabic" pitchFamily="18" charset="-78"/>
              </a:rPr>
              <a:t>نشأتها :</a:t>
            </a:r>
          </a:p>
          <a:p>
            <a:pPr algn="just"/>
            <a:r>
              <a:rPr lang="ar-SA" sz="4000" b="1" dirty="0">
                <a:solidFill>
                  <a:srgbClr val="DD5A01"/>
                </a:solidFill>
                <a:latin typeface="Traditional Arabic" pitchFamily="18" charset="-78"/>
                <a:cs typeface="Traditional Arabic" pitchFamily="18" charset="-78"/>
              </a:rPr>
              <a:t>نشأت في أواسط الدولة العباسية على يد بديع الزمان </a:t>
            </a:r>
            <a:r>
              <a:rPr lang="ar-SA" sz="4000" b="1" dirty="0" err="1">
                <a:solidFill>
                  <a:srgbClr val="DD5A01"/>
                </a:solidFill>
                <a:latin typeface="Traditional Arabic" pitchFamily="18" charset="-78"/>
                <a:cs typeface="Traditional Arabic" pitchFamily="18" charset="-78"/>
              </a:rPr>
              <a:t>الهمذاني</a:t>
            </a:r>
            <a:r>
              <a:rPr lang="ar-SA" sz="4000" b="1" dirty="0">
                <a:solidFill>
                  <a:srgbClr val="DD5A01"/>
                </a:solidFill>
                <a:latin typeface="Traditional Arabic" pitchFamily="18" charset="-78"/>
                <a:cs typeface="Traditional Arabic" pitchFamily="18" charset="-78"/>
              </a:rPr>
              <a:t> . ثم جاء بعده الحريري (516هـ) وكتب خمسين مقامة . </a:t>
            </a:r>
            <a:r>
              <a:rPr lang="ar-SA" sz="4000" b="1" dirty="0" smtClean="0">
                <a:solidFill>
                  <a:srgbClr val="DD5A01"/>
                </a:solidFill>
                <a:latin typeface="Traditional Arabic" pitchFamily="18" charset="-78"/>
                <a:cs typeface="Traditional Arabic" pitchFamily="18" charset="-78"/>
              </a:rPr>
              <a:t> </a:t>
            </a:r>
          </a:p>
          <a:p>
            <a:pPr algn="just"/>
            <a:r>
              <a:rPr lang="ar-SA" sz="4000" b="1" dirty="0" smtClean="0">
                <a:solidFill>
                  <a:srgbClr val="DD5A01"/>
                </a:solidFill>
                <a:latin typeface="Traditional Arabic" pitchFamily="18" charset="-78"/>
                <a:cs typeface="Traditional Arabic" pitchFamily="18" charset="-78"/>
              </a:rPr>
              <a:t>مثال ( </a:t>
            </a:r>
            <a:r>
              <a:rPr lang="ar-SA" sz="4000" b="1" dirty="0" smtClean="0">
                <a:solidFill>
                  <a:srgbClr val="006600"/>
                </a:solidFill>
                <a:latin typeface="Traditional Arabic" pitchFamily="18" charset="-78"/>
                <a:cs typeface="Traditional Arabic" pitchFamily="18" charset="-78"/>
              </a:rPr>
              <a:t>المقامة </a:t>
            </a:r>
            <a:r>
              <a:rPr lang="ar-SA" sz="4000" b="1" dirty="0" err="1" smtClean="0">
                <a:solidFill>
                  <a:srgbClr val="006600"/>
                </a:solidFill>
                <a:latin typeface="Traditional Arabic" pitchFamily="18" charset="-78"/>
                <a:cs typeface="Traditional Arabic" pitchFamily="18" charset="-78"/>
              </a:rPr>
              <a:t>القردية</a:t>
            </a:r>
            <a:r>
              <a:rPr lang="ar-SA" sz="4000" b="1" dirty="0" smtClean="0">
                <a:solidFill>
                  <a:srgbClr val="006600"/>
                </a:solidFill>
                <a:latin typeface="Traditional Arabic" pitchFamily="18" charset="-78"/>
                <a:cs typeface="Traditional Arabic" pitchFamily="18" charset="-78"/>
              </a:rPr>
              <a:t> </a:t>
            </a:r>
            <a:r>
              <a:rPr lang="ar-SA" sz="4000" b="1" dirty="0" smtClean="0">
                <a:solidFill>
                  <a:srgbClr val="DD5A01"/>
                </a:solidFill>
                <a:latin typeface="Traditional Arabic" pitchFamily="18" charset="-78"/>
                <a:cs typeface="Traditional Arabic" pitchFamily="18" charset="-78"/>
              </a:rPr>
              <a:t>) </a:t>
            </a:r>
            <a:r>
              <a:rPr lang="ar-SA" sz="4000" b="1" dirty="0" err="1" smtClean="0">
                <a:solidFill>
                  <a:srgbClr val="DD5A01"/>
                </a:solidFill>
                <a:latin typeface="Traditional Arabic" pitchFamily="18" charset="-78"/>
                <a:cs typeface="Traditional Arabic" pitchFamily="18" charset="-78"/>
              </a:rPr>
              <a:t>للهمذاني</a:t>
            </a:r>
            <a:r>
              <a:rPr lang="ar-SA" sz="4000" b="1" dirty="0" smtClean="0">
                <a:solidFill>
                  <a:srgbClr val="DD5A01"/>
                </a:solidFill>
                <a:latin typeface="Traditional Arabic" pitchFamily="18" charset="-78"/>
                <a:cs typeface="Traditional Arabic" pitchFamily="18" charset="-78"/>
              </a:rPr>
              <a:t> : </a:t>
            </a:r>
            <a:endParaRPr lang="en-US" sz="40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مستطيل 2"/>
          <p:cNvSpPr/>
          <p:nvPr/>
        </p:nvSpPr>
        <p:spPr>
          <a:xfrm>
            <a:off x="428596" y="356315"/>
            <a:ext cx="8491566" cy="5632311"/>
          </a:xfrm>
          <a:prstGeom prst="rect">
            <a:avLst/>
          </a:prstGeom>
        </p:spPr>
        <p:txBody>
          <a:bodyPr wrap="square">
            <a:spAutoFit/>
          </a:bodyPr>
          <a:lstStyle/>
          <a:p>
            <a:pPr algn="just"/>
            <a:r>
              <a:rPr lang="ar-SA" sz="4000" b="1" dirty="0" smtClean="0">
                <a:solidFill>
                  <a:srgbClr val="DD5A01"/>
                </a:solidFill>
                <a:latin typeface="Traditional Arabic" pitchFamily="18" charset="-78"/>
                <a:cs typeface="Traditional Arabic" pitchFamily="18" charset="-78"/>
              </a:rPr>
              <a:t>حَدَّثنَا </a:t>
            </a:r>
            <a:r>
              <a:rPr lang="ar-SA" sz="4000" b="1" dirty="0" smtClean="0">
                <a:solidFill>
                  <a:srgbClr val="006600"/>
                </a:solidFill>
                <a:latin typeface="Traditional Arabic" pitchFamily="18" charset="-78"/>
                <a:cs typeface="Traditional Arabic" pitchFamily="18" charset="-78"/>
              </a:rPr>
              <a:t>عِيسَى بْنُ هِشَامٍ </a:t>
            </a:r>
            <a:r>
              <a:rPr lang="ar-SA" sz="4000" b="1" dirty="0" smtClean="0">
                <a:solidFill>
                  <a:srgbClr val="DD5A01"/>
                </a:solidFill>
                <a:latin typeface="Traditional Arabic" pitchFamily="18" charset="-78"/>
                <a:cs typeface="Traditional Arabic" pitchFamily="18" charset="-78"/>
              </a:rPr>
              <a:t>قَالَ: بَيْنَا أَنا بِمَديِنَةِ السَّلامِ، قَافِلاً مِنَ البَلَدِ الحرَامِ، أَمِيسُ مَيْسَ الرِّجْلَةِ، على شاطئِ </a:t>
            </a:r>
            <a:r>
              <a:rPr lang="ar-SA" sz="4000" b="1" dirty="0" err="1" smtClean="0">
                <a:solidFill>
                  <a:srgbClr val="DD5A01"/>
                </a:solidFill>
                <a:latin typeface="Traditional Arabic" pitchFamily="18" charset="-78"/>
                <a:cs typeface="Traditional Arabic" pitchFamily="18" charset="-78"/>
              </a:rPr>
              <a:t>الدِّجْلَةِ</a:t>
            </a:r>
            <a:r>
              <a:rPr lang="ar-SA" sz="4000" b="1" dirty="0" smtClean="0">
                <a:solidFill>
                  <a:srgbClr val="DD5A01"/>
                </a:solidFill>
                <a:latin typeface="Traditional Arabic" pitchFamily="18" charset="-78"/>
                <a:cs typeface="Traditional Arabic" pitchFamily="18" charset="-78"/>
              </a:rPr>
              <a:t>، أَتَأَمَّلُ تِلْكَ الطَّرَائِفَ، وَأَتَقَصَّى تِلْكَ الزَّخَارِفَ، إِذْ انْتَهَيْتُ إِلَى حَلْقَةِ رِجَالٍ مُزْدَحِمِينَ يَلْوي الطَّرَبُ أَعْنَاقَهُمْ، وَيَشَّقُ الضَحِكُ أَشْداقَهُمْ، فَسَاقَنِي الحِرصُ إِلى مَا ساقَهُمْ، حَتَّى وَقَفْتُ بِمَسْمَعِ صَوتِ رَجُلٍ دُونَ </a:t>
            </a:r>
            <a:r>
              <a:rPr lang="ar-SA" sz="4000" b="1" dirty="0" err="1" smtClean="0">
                <a:solidFill>
                  <a:srgbClr val="DD5A01"/>
                </a:solidFill>
                <a:latin typeface="Traditional Arabic" pitchFamily="18" charset="-78"/>
                <a:cs typeface="Traditional Arabic" pitchFamily="18" charset="-78"/>
              </a:rPr>
              <a:t>مَرأَيَ</a:t>
            </a:r>
            <a:r>
              <a:rPr lang="ar-SA" sz="4000" b="1" dirty="0" smtClean="0">
                <a:solidFill>
                  <a:srgbClr val="DD5A01"/>
                </a:solidFill>
                <a:latin typeface="Traditional Arabic" pitchFamily="18" charset="-78"/>
                <a:cs typeface="Traditional Arabic" pitchFamily="18" charset="-78"/>
              </a:rPr>
              <a:t> وَجْهِهِ لِشِدَّةِ الهَجْمَةِ وَفَرْطِ الزَّحْمَةِ، فَإِذَا هُوَ قَرَّادٌ يُرْقِصُ قِرْدَهُ، وَيُضْحِكُ مَنْ عِنْدَهُ، فَرقَصْتُ رَقْصَ المُحَرَّجِ، وَسِرتُ سَيْرَ الأَعْرَجِ، فَوْقَ رِقَابِ النَّاسِ يَلْفِظُنِي عَاتِقُ هَذا </a:t>
            </a:r>
            <a:r>
              <a:rPr lang="ar-SA" sz="4000" b="1" dirty="0" err="1" smtClean="0">
                <a:solidFill>
                  <a:srgbClr val="DD5A01"/>
                </a:solidFill>
                <a:latin typeface="Traditional Arabic" pitchFamily="18" charset="-78"/>
                <a:cs typeface="Traditional Arabic" pitchFamily="18" charset="-78"/>
              </a:rPr>
              <a:t>لِسُرَّةِ</a:t>
            </a:r>
            <a:r>
              <a:rPr lang="ar-SA" sz="4000" b="1" dirty="0" smtClean="0">
                <a:solidFill>
                  <a:srgbClr val="DD5A01"/>
                </a:solidFill>
                <a:latin typeface="Traditional Arabic" pitchFamily="18" charset="-78"/>
                <a:cs typeface="Traditional Arabic" pitchFamily="18" charset="-78"/>
              </a:rPr>
              <a:t> ذَاكَ، حَتَّى افْتَرَشْتُ لِحَيَةَ</a:t>
            </a:r>
            <a:endParaRPr lang="ar-SA" sz="40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مستطيل 2"/>
          <p:cNvSpPr/>
          <p:nvPr/>
        </p:nvSpPr>
        <p:spPr>
          <a:xfrm>
            <a:off x="1000100" y="456555"/>
            <a:ext cx="7786742" cy="5632311"/>
          </a:xfrm>
          <a:prstGeom prst="rect">
            <a:avLst/>
          </a:prstGeom>
        </p:spPr>
        <p:txBody>
          <a:bodyPr wrap="square">
            <a:spAutoFit/>
          </a:bodyPr>
          <a:lstStyle/>
          <a:p>
            <a:pPr algn="just"/>
            <a:r>
              <a:rPr lang="ar-SA" sz="4000" b="1" dirty="0" smtClean="0">
                <a:solidFill>
                  <a:srgbClr val="DD5A01"/>
                </a:solidFill>
                <a:latin typeface="Traditional Arabic" pitchFamily="18" charset="-78"/>
                <a:cs typeface="Traditional Arabic" pitchFamily="18" charset="-78"/>
              </a:rPr>
              <a:t>رَجُلَيْنِ، وَقَعَدْتُ بَعْدَ </a:t>
            </a:r>
            <a:r>
              <a:rPr lang="ar-SA" sz="4000" b="1" dirty="0" err="1" smtClean="0">
                <a:solidFill>
                  <a:srgbClr val="DD5A01"/>
                </a:solidFill>
                <a:latin typeface="Traditional Arabic" pitchFamily="18" charset="-78"/>
                <a:cs typeface="Traditional Arabic" pitchFamily="18" charset="-78"/>
              </a:rPr>
              <a:t>الايْنَ</a:t>
            </a:r>
            <a:r>
              <a:rPr lang="ar-SA" sz="4000" b="1" dirty="0" smtClean="0">
                <a:solidFill>
                  <a:srgbClr val="DD5A01"/>
                </a:solidFill>
                <a:latin typeface="Traditional Arabic" pitchFamily="18" charset="-78"/>
                <a:cs typeface="Traditional Arabic" pitchFamily="18" charset="-78"/>
              </a:rPr>
              <a:t>، وَقَدْ </a:t>
            </a:r>
            <a:r>
              <a:rPr lang="ar-SA" sz="4000" b="1" dirty="0" err="1" smtClean="0">
                <a:solidFill>
                  <a:srgbClr val="DD5A01"/>
                </a:solidFill>
                <a:latin typeface="Traditional Arabic" pitchFamily="18" charset="-78"/>
                <a:cs typeface="Traditional Arabic" pitchFamily="18" charset="-78"/>
              </a:rPr>
              <a:t>أَشْرَقَنِي</a:t>
            </a:r>
            <a:r>
              <a:rPr lang="ar-SA" sz="4000" b="1" dirty="0" smtClean="0">
                <a:solidFill>
                  <a:srgbClr val="DD5A01"/>
                </a:solidFill>
                <a:latin typeface="Traditional Arabic" pitchFamily="18" charset="-78"/>
                <a:cs typeface="Traditional Arabic" pitchFamily="18" charset="-78"/>
              </a:rPr>
              <a:t> الخَجَلُ بَرِيقهِ، وَأَرْهَقَنِي المَكانُ بِضِيِقِهِ، فَلَمَّا فَرَغَ القَّرادُ مِن شُغْلِهِ، وانْتَفَضَ المَجْلِسُ عَنْ أَهْلِهِ، قُمْتُ وَقَدْ كَسَانِي </a:t>
            </a:r>
            <a:r>
              <a:rPr lang="ar-SA" sz="4000" b="1" dirty="0" err="1" smtClean="0">
                <a:solidFill>
                  <a:srgbClr val="DD5A01"/>
                </a:solidFill>
                <a:latin typeface="Traditional Arabic" pitchFamily="18" charset="-78"/>
                <a:cs typeface="Traditional Arabic" pitchFamily="18" charset="-78"/>
              </a:rPr>
              <a:t>الدَّهَشُ</a:t>
            </a:r>
            <a:r>
              <a:rPr lang="ar-SA" sz="4000" b="1" dirty="0" smtClean="0">
                <a:solidFill>
                  <a:srgbClr val="DD5A01"/>
                </a:solidFill>
                <a:latin typeface="Traditional Arabic" pitchFamily="18" charset="-78"/>
                <a:cs typeface="Traditional Arabic" pitchFamily="18" charset="-78"/>
              </a:rPr>
              <a:t> حُلَّتَهُ، وَوَقَفْتُ لأَرَى صُورَتَهُ،، فَإِذا هُو واللهِ </a:t>
            </a:r>
            <a:r>
              <a:rPr lang="ar-SA" sz="4000" b="1" dirty="0" smtClean="0">
                <a:solidFill>
                  <a:srgbClr val="006600"/>
                </a:solidFill>
                <a:latin typeface="Traditional Arabic" pitchFamily="18" charset="-78"/>
                <a:cs typeface="Traditional Arabic" pitchFamily="18" charset="-78"/>
              </a:rPr>
              <a:t>أَبو الفَتْحِ </a:t>
            </a:r>
            <a:r>
              <a:rPr lang="ar-SA" sz="4000" b="1" dirty="0" err="1" smtClean="0">
                <a:solidFill>
                  <a:srgbClr val="006600"/>
                </a:solidFill>
                <a:latin typeface="Traditional Arabic" pitchFamily="18" charset="-78"/>
                <a:cs typeface="Traditional Arabic" pitchFamily="18" charset="-78"/>
              </a:rPr>
              <a:t>الإِسْكَنْدَرِيُّ</a:t>
            </a:r>
            <a:r>
              <a:rPr lang="ar-SA" sz="4000" b="1" dirty="0" smtClean="0">
                <a:solidFill>
                  <a:srgbClr val="006600"/>
                </a:solidFill>
                <a:latin typeface="Traditional Arabic" pitchFamily="18" charset="-78"/>
                <a:cs typeface="Traditional Arabic" pitchFamily="18" charset="-78"/>
              </a:rPr>
              <a:t> </a:t>
            </a:r>
            <a:r>
              <a:rPr lang="ar-SA" sz="4000" b="1" dirty="0" smtClean="0">
                <a:solidFill>
                  <a:srgbClr val="DD5A01"/>
                </a:solidFill>
                <a:latin typeface="Traditional Arabic" pitchFamily="18" charset="-78"/>
                <a:cs typeface="Traditional Arabic" pitchFamily="18" charset="-78"/>
              </a:rPr>
              <a:t>، فَقُلتُ: مَا هَذِهِ الدَّنَاءَةُ وَيْحَكَ، فَأَنْشَأَ يَقُولُ:</a:t>
            </a:r>
          </a:p>
          <a:p>
            <a:pPr algn="just"/>
            <a:endParaRPr lang="ar-SA" sz="4000" b="1" dirty="0" smtClean="0">
              <a:solidFill>
                <a:srgbClr val="DD5A01"/>
              </a:solidFill>
              <a:latin typeface="Traditional Arabic" pitchFamily="18" charset="-78"/>
              <a:cs typeface="Traditional Arabic" pitchFamily="18" charset="-78"/>
            </a:endParaRPr>
          </a:p>
          <a:p>
            <a:r>
              <a:rPr lang="ar-SA" sz="4000" b="1" dirty="0" smtClean="0">
                <a:solidFill>
                  <a:srgbClr val="006600"/>
                </a:solidFill>
                <a:latin typeface="Traditional Arabic" pitchFamily="18" charset="-78"/>
                <a:cs typeface="Traditional Arabic" pitchFamily="18" charset="-78"/>
              </a:rPr>
              <a:t>الـذَّنْـبُ لِـلأَيَــــام لاَ لِــي *** فَاعْتِبْ عَلَي صَرْفِ اللَّيالِي</a:t>
            </a:r>
          </a:p>
          <a:p>
            <a:r>
              <a:rPr lang="ar-SA" sz="4000" b="1" dirty="0" smtClean="0">
                <a:solidFill>
                  <a:srgbClr val="006600"/>
                </a:solidFill>
                <a:latin typeface="Traditional Arabic" pitchFamily="18" charset="-78"/>
                <a:cs typeface="Traditional Arabic" pitchFamily="18" charset="-78"/>
              </a:rPr>
              <a:t>بِالحْمْقِ أَدْرَكْتُ الـمُـنَـى *** وَرَفَلْتُ فَي حُلَلِ الجَمَـالِ</a:t>
            </a:r>
            <a:endParaRPr lang="ar-SA" sz="4000" b="1" dirty="0">
              <a:solidFill>
                <a:srgbClr val="006600"/>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28596" y="71414"/>
            <a:ext cx="8143932" cy="6924973"/>
          </a:xfrm>
          <a:prstGeom prst="rect">
            <a:avLst/>
          </a:prstGeom>
        </p:spPr>
        <p:txBody>
          <a:bodyPr wrap="square">
            <a:spAutoFit/>
          </a:bodyPr>
          <a:lstStyle/>
          <a:p>
            <a:pPr algn="just"/>
            <a:r>
              <a:rPr lang="ar-SA" sz="6000" b="1" dirty="0" smtClean="0">
                <a:solidFill>
                  <a:srgbClr val="006600"/>
                </a:solidFill>
                <a:latin typeface="Traditional Arabic" pitchFamily="18" charset="-78"/>
                <a:cs typeface="Traditional Arabic" pitchFamily="18" charset="-78"/>
              </a:rPr>
              <a:t>و </a:t>
            </a:r>
            <a:r>
              <a:rPr lang="ar-SA" sz="6000" b="1" dirty="0" smtClean="0">
                <a:solidFill>
                  <a:srgbClr val="006600"/>
                </a:solidFill>
                <a:latin typeface="Traditional Arabic" pitchFamily="18" charset="-78"/>
                <a:cs typeface="Traditional Arabic" pitchFamily="18" charset="-78"/>
              </a:rPr>
              <a:t>المقامة</a:t>
            </a:r>
          </a:p>
          <a:p>
            <a:pPr algn="just"/>
            <a:r>
              <a:rPr lang="ar-SA" sz="6000" b="1" dirty="0" smtClean="0">
                <a:solidFill>
                  <a:srgbClr val="006600"/>
                </a:solidFill>
                <a:latin typeface="Traditional Arabic" pitchFamily="18" charset="-78"/>
                <a:cs typeface="Traditional Arabic" pitchFamily="18" charset="-78"/>
              </a:rPr>
              <a:t> </a:t>
            </a:r>
            <a:r>
              <a:rPr lang="ar-SA" sz="3600" b="1" dirty="0" smtClean="0">
                <a:solidFill>
                  <a:srgbClr val="C00000"/>
                </a:solidFill>
                <a:latin typeface="Traditional Arabic" pitchFamily="18" charset="-78"/>
                <a:cs typeface="Traditional Arabic" pitchFamily="18" charset="-78"/>
              </a:rPr>
              <a:t>إحدى فنون الأدب العربي النثرية المطعمة أحياناً بالشعر، وهي أقرب </a:t>
            </a:r>
            <a:r>
              <a:rPr lang="ar-SA" sz="3600" b="1" dirty="0" err="1" smtClean="0">
                <a:solidFill>
                  <a:srgbClr val="C00000"/>
                </a:solidFill>
                <a:latin typeface="Traditional Arabic" pitchFamily="18" charset="-78"/>
                <a:cs typeface="Traditional Arabic" pitchFamily="18" charset="-78"/>
              </a:rPr>
              <a:t>الى</a:t>
            </a:r>
            <a:r>
              <a:rPr lang="ar-SA" sz="3600" b="1" dirty="0" smtClean="0">
                <a:solidFill>
                  <a:srgbClr val="C00000"/>
                </a:solidFill>
                <a:latin typeface="Traditional Arabic" pitchFamily="18" charset="-78"/>
                <a:cs typeface="Traditional Arabic" pitchFamily="18" charset="-78"/>
              </a:rPr>
              <a:t> أن تكون قصة قصيرة مسجوعة، وحكاية خيالية أدبية بليغة، </a:t>
            </a:r>
            <a:r>
              <a:rPr lang="ar-SA" sz="3600" b="1" dirty="0" smtClean="0">
                <a:solidFill>
                  <a:srgbClr val="006600"/>
                </a:solidFill>
                <a:latin typeface="Traditional Arabic" pitchFamily="18" charset="-78"/>
                <a:cs typeface="Traditional Arabic" pitchFamily="18" charset="-78"/>
              </a:rPr>
              <a:t>ينقلها راوٍ </a:t>
            </a:r>
            <a:r>
              <a:rPr lang="ar-SA" sz="3600" b="1" dirty="0" smtClean="0">
                <a:solidFill>
                  <a:srgbClr val="C00000"/>
                </a:solidFill>
                <a:latin typeface="Traditional Arabic" pitchFamily="18" charset="-78"/>
                <a:cs typeface="Traditional Arabic" pitchFamily="18" charset="-78"/>
              </a:rPr>
              <a:t>من صنع خيال الكاتب يتكرر في جميع المقامات، يصوره وكأنه قد عاش </a:t>
            </a:r>
            <a:r>
              <a:rPr lang="ar-SA" sz="3600" b="1" dirty="0" smtClean="0">
                <a:solidFill>
                  <a:srgbClr val="C00000"/>
                </a:solidFill>
                <a:latin typeface="Traditional Arabic" pitchFamily="18" charset="-78"/>
                <a:cs typeface="Traditional Arabic" pitchFamily="18" charset="-78"/>
              </a:rPr>
              <a:t>أحداثها.</a:t>
            </a:r>
          </a:p>
          <a:p>
            <a:pPr algn="just"/>
            <a:endParaRPr lang="ar-SA" sz="2000" b="1" dirty="0" smtClean="0">
              <a:solidFill>
                <a:srgbClr val="C00000"/>
              </a:solidFill>
              <a:latin typeface="Traditional Arabic" pitchFamily="18" charset="-78"/>
              <a:cs typeface="Traditional Arabic" pitchFamily="18" charset="-78"/>
            </a:endParaRPr>
          </a:p>
          <a:p>
            <a:pPr algn="just"/>
            <a:r>
              <a:rPr lang="ar-SA" sz="3600" b="1" dirty="0" smtClean="0">
                <a:solidFill>
                  <a:srgbClr val="C00000"/>
                </a:solidFill>
                <a:latin typeface="Traditional Arabic" pitchFamily="18" charset="-78"/>
                <a:cs typeface="Traditional Arabic" pitchFamily="18" charset="-78"/>
              </a:rPr>
              <a:t> </a:t>
            </a:r>
            <a:r>
              <a:rPr lang="ar-SA" sz="3600" b="1" dirty="0" smtClean="0">
                <a:solidFill>
                  <a:srgbClr val="006600"/>
                </a:solidFill>
                <a:latin typeface="Traditional Arabic" pitchFamily="18" charset="-78"/>
                <a:cs typeface="Traditional Arabic" pitchFamily="18" charset="-78"/>
              </a:rPr>
              <a:t>ولها بطل إنساني مشّرد شحاذ ظريف ذو أسلوب بارع وروح خفيفة، </a:t>
            </a:r>
            <a:r>
              <a:rPr lang="ar-SA" sz="3600" b="1" dirty="0" smtClean="0">
                <a:solidFill>
                  <a:srgbClr val="C00000"/>
                </a:solidFill>
                <a:latin typeface="Traditional Arabic" pitchFamily="18" charset="-78"/>
                <a:cs typeface="Traditional Arabic" pitchFamily="18" charset="-78"/>
              </a:rPr>
              <a:t>يتقمص في كل مرة شخصية معينة، يضحك الناس أو يبكيهم أو يبهرهم ليخدعهم وينال من أموالهم، ضمن حدث ظريف فحواه نادرة أدبية أو مغامرة هزلية أو مقلبا ظريفًا يمثل صورًا من الحياة الاجتماعية في العصر الذي كتبت فيه .</a:t>
            </a:r>
            <a:endParaRPr lang="ar-SA" dirty="0">
              <a:solidFill>
                <a:srgbClr val="C00000"/>
              </a:solidFill>
            </a:endParaRPr>
          </a:p>
        </p:txBody>
      </p:sp>
    </p:spTree>
  </p:cSld>
  <p:clrMapOvr>
    <a:masterClrMapping/>
  </p:clrMapOvr>
  <p:transition spd="slow">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3124200" y="381000"/>
            <a:ext cx="5181600" cy="830997"/>
          </a:xfrm>
          <a:prstGeom prst="rect">
            <a:avLst/>
          </a:prstGeom>
          <a:solidFill>
            <a:srgbClr val="DD5A01"/>
          </a:solidFill>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4800" b="1" dirty="0">
                <a:ln w="11430"/>
                <a:solidFill>
                  <a:schemeClr val="bg1"/>
                </a:solidFill>
                <a:effectLst>
                  <a:outerShdw blurRad="50800" dist="39000" dir="5460000" algn="tl">
                    <a:srgbClr val="000000">
                      <a:alpha val="38000"/>
                    </a:srgbClr>
                  </a:outerShdw>
                </a:effectLst>
                <a:latin typeface="Traditional Arabic" pitchFamily="18" charset="-78"/>
                <a:cs typeface="Traditional Arabic" pitchFamily="18" charset="-78"/>
              </a:rPr>
              <a:t>الهدف من كتابة </a:t>
            </a:r>
            <a:r>
              <a:rPr lang="ar-SA" sz="4800" b="1" dirty="0" smtClean="0">
                <a:ln w="11430"/>
                <a:solidFill>
                  <a:schemeClr val="bg1"/>
                </a:solidFill>
                <a:effectLst>
                  <a:outerShdw blurRad="50800" dist="39000" dir="5460000" algn="tl">
                    <a:srgbClr val="000000">
                      <a:alpha val="38000"/>
                    </a:srgbClr>
                  </a:outerShdw>
                </a:effectLst>
                <a:latin typeface="Traditional Arabic" pitchFamily="18" charset="-78"/>
                <a:cs typeface="Traditional Arabic" pitchFamily="18" charset="-78"/>
              </a:rPr>
              <a:t>المقامة</a:t>
            </a:r>
            <a:endParaRPr lang="ar-SA" sz="8000" b="1" dirty="0">
              <a:ln w="11430"/>
              <a:solidFill>
                <a:schemeClr val="bg1"/>
              </a:solidFill>
              <a:effectLst>
                <a:outerShdw blurRad="50800" dist="39000" dir="5460000" algn="tl">
                  <a:srgbClr val="000000">
                    <a:alpha val="38000"/>
                  </a:srgbClr>
                </a:outerShdw>
              </a:effectLst>
              <a:latin typeface="Traditional Arabic" pitchFamily="18" charset="-78"/>
              <a:cs typeface="Traditional Arabic" pitchFamily="18" charset="-78"/>
            </a:endParaRPr>
          </a:p>
        </p:txBody>
      </p:sp>
      <p:sp>
        <p:nvSpPr>
          <p:cNvPr id="5" name="TextBox 4"/>
          <p:cNvSpPr txBox="1">
            <a:spLocks noChangeArrowheads="1"/>
          </p:cNvSpPr>
          <p:nvPr/>
        </p:nvSpPr>
        <p:spPr bwMode="auto">
          <a:xfrm>
            <a:off x="304800" y="1599563"/>
            <a:ext cx="8382000" cy="4401205"/>
          </a:xfrm>
          <a:prstGeom prst="rect">
            <a:avLst/>
          </a:prstGeom>
          <a:noFill/>
          <a:ln w="9525">
            <a:noFill/>
            <a:miter lim="800000"/>
            <a:headEnd/>
            <a:tailEnd/>
          </a:ln>
        </p:spPr>
        <p:txBody>
          <a:bodyPr>
            <a:spAutoFit/>
          </a:bodyPr>
          <a:lstStyle/>
          <a:p>
            <a:pPr algn="just"/>
            <a:r>
              <a:rPr lang="ar-SA" sz="4000" b="1" dirty="0" smtClean="0">
                <a:solidFill>
                  <a:srgbClr val="C00000"/>
                </a:solidFill>
                <a:latin typeface="Traditional Arabic" pitchFamily="18" charset="-78"/>
                <a:cs typeface="Traditional Arabic" pitchFamily="18" charset="-78"/>
              </a:rPr>
              <a:t>   لم </a:t>
            </a:r>
            <a:r>
              <a:rPr lang="ar-SA" sz="4000" b="1" dirty="0">
                <a:solidFill>
                  <a:srgbClr val="C00000"/>
                </a:solidFill>
                <a:latin typeface="Traditional Arabic" pitchFamily="18" charset="-78"/>
                <a:cs typeface="Traditional Arabic" pitchFamily="18" charset="-78"/>
              </a:rPr>
              <a:t>يكن قصد الهمذاني من كتابة المقامات إظهار جمال القص َّ ، أو حسن الوعظ ، أو تقديم الفائدة العلمية ، وإنما كان قصده إثارة الإعجاب واللذة لدى المتلقي ، </a:t>
            </a:r>
            <a:r>
              <a:rPr lang="ar-SA" sz="4000" b="1" dirty="0" smtClean="0">
                <a:solidFill>
                  <a:srgbClr val="C00000"/>
                </a:solidFill>
                <a:latin typeface="Traditional Arabic" pitchFamily="18" charset="-78"/>
                <a:cs typeface="Traditional Arabic" pitchFamily="18" charset="-78"/>
              </a:rPr>
              <a:t>وذلك </a:t>
            </a:r>
            <a:r>
              <a:rPr lang="ar-SA" sz="4000" b="1" dirty="0">
                <a:solidFill>
                  <a:srgbClr val="C00000"/>
                </a:solidFill>
                <a:latin typeface="Traditional Arabic" pitchFamily="18" charset="-78"/>
                <a:cs typeface="Traditional Arabic" pitchFamily="18" charset="-78"/>
              </a:rPr>
              <a:t>بجمع الألفاظ الغريبة </a:t>
            </a:r>
            <a:r>
              <a:rPr lang="ar-SA" sz="4000" b="1" dirty="0" smtClean="0">
                <a:solidFill>
                  <a:srgbClr val="C00000"/>
                </a:solidFill>
                <a:latin typeface="Traditional Arabic" pitchFamily="18" charset="-78"/>
                <a:cs typeface="Traditional Arabic" pitchFamily="18" charset="-78"/>
              </a:rPr>
              <a:t>، ونوادر </a:t>
            </a:r>
            <a:r>
              <a:rPr lang="ar-SA" sz="4000" b="1" dirty="0">
                <a:solidFill>
                  <a:srgbClr val="C00000"/>
                </a:solidFill>
                <a:latin typeface="Traditional Arabic" pitchFamily="18" charset="-78"/>
                <a:cs typeface="Traditional Arabic" pitchFamily="18" charset="-78"/>
              </a:rPr>
              <a:t>التراكيب في أسلوب مسجوع أنيق </a:t>
            </a:r>
            <a:r>
              <a:rPr lang="ar-SA" sz="4000" b="1" dirty="0" smtClean="0">
                <a:solidFill>
                  <a:srgbClr val="C00000"/>
                </a:solidFill>
                <a:latin typeface="Traditional Arabic" pitchFamily="18" charset="-78"/>
                <a:cs typeface="Traditional Arabic" pitchFamily="18" charset="-78"/>
              </a:rPr>
              <a:t>، ولكنه مع ذلك أصبح وسيلة </a:t>
            </a:r>
            <a:r>
              <a:rPr lang="ar-SA" sz="4000" b="1" dirty="0" smtClean="0">
                <a:solidFill>
                  <a:srgbClr val="006600"/>
                </a:solidFill>
                <a:latin typeface="Traditional Arabic" pitchFamily="18" charset="-78"/>
                <a:cs typeface="Traditional Arabic" pitchFamily="18" charset="-78"/>
              </a:rPr>
              <a:t>لتعليم الناشئة حسن التعبير ، وفنون القول ، وصيغه الجميلة </a:t>
            </a:r>
            <a:r>
              <a:rPr lang="ar-SA" sz="4000" b="1" dirty="0" smtClean="0">
                <a:solidFill>
                  <a:srgbClr val="C00000"/>
                </a:solidFill>
                <a:latin typeface="Traditional Arabic" pitchFamily="18" charset="-78"/>
                <a:cs typeface="Traditional Arabic" pitchFamily="18" charset="-78"/>
              </a:rPr>
              <a:t>.</a:t>
            </a:r>
          </a:p>
          <a:p>
            <a:pPr algn="just"/>
            <a:r>
              <a:rPr lang="ar-SA" sz="4000" b="1" dirty="0" smtClean="0">
                <a:solidFill>
                  <a:srgbClr val="C00000"/>
                </a:solidFill>
                <a:latin typeface="Traditional Arabic" pitchFamily="18" charset="-78"/>
                <a:cs typeface="Traditional Arabic" pitchFamily="18" charset="-78"/>
              </a:rPr>
              <a:t> </a:t>
            </a:r>
            <a:endParaRPr lang="en-US" sz="4000" b="1" dirty="0">
              <a:solidFill>
                <a:srgbClr val="006600"/>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57158" y="214290"/>
            <a:ext cx="8358246" cy="6494085"/>
          </a:xfrm>
          <a:prstGeom prst="rect">
            <a:avLst/>
          </a:prstGeom>
        </p:spPr>
        <p:txBody>
          <a:bodyPr wrap="square">
            <a:spAutoFit/>
          </a:bodyPr>
          <a:lstStyle/>
          <a:p>
            <a:pPr algn="just"/>
            <a:r>
              <a:rPr lang="ar-SA" sz="4000" b="1" dirty="0" smtClean="0">
                <a:solidFill>
                  <a:srgbClr val="006600"/>
                </a:solidFill>
                <a:latin typeface="Traditional Arabic" pitchFamily="18" charset="-78"/>
                <a:cs typeface="Traditional Arabic" pitchFamily="18" charset="-78"/>
              </a:rPr>
              <a:t>فهي تقوم على : </a:t>
            </a:r>
          </a:p>
          <a:p>
            <a:pPr algn="just"/>
            <a:r>
              <a:rPr lang="ar-SA" sz="4000" b="1" dirty="0" smtClean="0">
                <a:solidFill>
                  <a:srgbClr val="DD5A01"/>
                </a:solidFill>
                <a:latin typeface="Traditional Arabic" pitchFamily="18" charset="-78"/>
                <a:cs typeface="Traditional Arabic" pitchFamily="18" charset="-78"/>
              </a:rPr>
              <a:t>التفنن في الإنشاء، والاهتمام باللفظ والأناقة اللغوية ، وجمال الأسلوب، بحيث تتقدم على الشعر بمحسناتها اللفظية والبديعية، وتشتمل على كثير من درر اللغة وفرائد الأدب والحكم والأمثال ، والأشعار الغريبة في بابها</a:t>
            </a:r>
            <a:r>
              <a:rPr lang="ar-SA" sz="4000" b="1" dirty="0" smtClean="0">
                <a:solidFill>
                  <a:srgbClr val="DD5A01"/>
                </a:solidFill>
                <a:latin typeface="Traditional Arabic" pitchFamily="18" charset="-78"/>
                <a:cs typeface="Traditional Arabic" pitchFamily="18" charset="-78"/>
              </a:rPr>
              <a:t>،</a:t>
            </a:r>
          </a:p>
          <a:p>
            <a:pPr algn="just"/>
            <a:endParaRPr lang="ar-SA" sz="1600" b="1" dirty="0" smtClean="0">
              <a:solidFill>
                <a:srgbClr val="006600"/>
              </a:solidFill>
              <a:latin typeface="Traditional Arabic" pitchFamily="18" charset="-78"/>
              <a:cs typeface="Traditional Arabic" pitchFamily="18" charset="-78"/>
            </a:endParaRPr>
          </a:p>
          <a:p>
            <a:pPr algn="just"/>
            <a:r>
              <a:rPr lang="ar-SA" sz="4000" b="1" dirty="0" smtClean="0">
                <a:solidFill>
                  <a:srgbClr val="006600"/>
                </a:solidFill>
                <a:latin typeface="Traditional Arabic" pitchFamily="18" charset="-78"/>
                <a:cs typeface="Traditional Arabic" pitchFamily="18" charset="-78"/>
              </a:rPr>
              <a:t>وهدفها </a:t>
            </a:r>
            <a:r>
              <a:rPr lang="ar-SA" sz="4000" b="1" dirty="0" smtClean="0">
                <a:solidFill>
                  <a:srgbClr val="006600"/>
                </a:solidFill>
                <a:latin typeface="Traditional Arabic" pitchFamily="18" charset="-78"/>
                <a:cs typeface="Traditional Arabic" pitchFamily="18" charset="-78"/>
              </a:rPr>
              <a:t>الأساس</a:t>
            </a:r>
            <a:r>
              <a:rPr lang="ar-SA" sz="4000" b="1" dirty="0" smtClean="0">
                <a:solidFill>
                  <a:srgbClr val="DD5A01"/>
                </a:solidFill>
                <a:latin typeface="Traditional Arabic" pitchFamily="18" charset="-78"/>
                <a:cs typeface="Traditional Arabic" pitchFamily="18" charset="-78"/>
              </a:rPr>
              <a:t> :تعليم الناشئة أصول اللغة والقدرة على النظم والتفنن في القول. </a:t>
            </a:r>
            <a:endParaRPr lang="ar-SA" sz="4000" b="1" dirty="0" smtClean="0">
              <a:solidFill>
                <a:srgbClr val="DD5A01"/>
              </a:solidFill>
              <a:latin typeface="Traditional Arabic" pitchFamily="18" charset="-78"/>
              <a:cs typeface="Traditional Arabic" pitchFamily="18" charset="-78"/>
            </a:endParaRPr>
          </a:p>
          <a:p>
            <a:pPr algn="just"/>
            <a:r>
              <a:rPr lang="ar-SA" sz="4000" b="1" dirty="0" smtClean="0">
                <a:solidFill>
                  <a:srgbClr val="006600"/>
                </a:solidFill>
                <a:latin typeface="Traditional Arabic" pitchFamily="18" charset="-78"/>
                <a:cs typeface="Traditional Arabic" pitchFamily="18" charset="-78"/>
              </a:rPr>
              <a:t>قال </a:t>
            </a:r>
            <a:r>
              <a:rPr lang="ar-SA" sz="4000" b="1" dirty="0" smtClean="0">
                <a:solidFill>
                  <a:srgbClr val="006600"/>
                </a:solidFill>
                <a:latin typeface="Traditional Arabic" pitchFamily="18" charset="-78"/>
                <a:cs typeface="Traditional Arabic" pitchFamily="18" charset="-78"/>
              </a:rPr>
              <a:t>صاحب صبح الأعشى</a:t>
            </a:r>
            <a:r>
              <a:rPr lang="ar-SA" sz="4000" b="1" dirty="0" smtClean="0">
                <a:solidFill>
                  <a:srgbClr val="DD5A01"/>
                </a:solidFill>
                <a:latin typeface="Traditional Arabic" pitchFamily="18" charset="-78"/>
                <a:cs typeface="Traditional Arabic" pitchFamily="18" charset="-78"/>
              </a:rPr>
              <a:t>: وسميت الأحدوثة من الكلام مقامة، كأنها تذكر في مجلس واحد يجتمع فيه الجماعة من الناس لسماعها</a:t>
            </a:r>
            <a:r>
              <a:rPr lang="ar-SA" sz="4000" b="1" dirty="0" smtClean="0">
                <a:solidFill>
                  <a:srgbClr val="DD5A01"/>
                </a:solidFill>
                <a:latin typeface="Calibri" panose="020F0502020204030204" pitchFamily="34" charset="0"/>
              </a:rPr>
              <a:t>.</a:t>
            </a:r>
            <a:endParaRPr lang="ar-SA" sz="4000" dirty="0">
              <a:solidFill>
                <a:srgbClr val="DD5A01"/>
              </a:solidFill>
            </a:endParaRPr>
          </a:p>
        </p:txBody>
      </p:sp>
    </p:spTree>
  </p:cSld>
  <p:clrMapOvr>
    <a:masterClrMapping/>
  </p:clrMapOvr>
  <p:transition spd="slow">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357158" y="285728"/>
            <a:ext cx="8382000" cy="4524315"/>
          </a:xfrm>
          <a:prstGeom prst="rect">
            <a:avLst/>
          </a:prstGeom>
          <a:noFill/>
          <a:ln w="9525">
            <a:noFill/>
            <a:miter lim="800000"/>
            <a:headEnd/>
            <a:tailEnd/>
          </a:ln>
        </p:spPr>
        <p:txBody>
          <a:bodyPr>
            <a:spAutoFit/>
          </a:bodyPr>
          <a:lstStyle/>
          <a:p>
            <a:pPr rtl="0"/>
            <a:r>
              <a:rPr lang="ar-SA" sz="4000" b="1" dirty="0">
                <a:solidFill>
                  <a:srgbClr val="C00000"/>
                </a:solidFill>
                <a:latin typeface="Traditional Arabic" pitchFamily="18" charset="-78"/>
                <a:cs typeface="Traditional Arabic" pitchFamily="18" charset="-78"/>
              </a:rPr>
              <a:t>والراوية في مقامات الهمذاني </a:t>
            </a:r>
            <a:r>
              <a:rPr lang="ar-SA" sz="4000" b="1" dirty="0">
                <a:solidFill>
                  <a:srgbClr val="006600"/>
                </a:solidFill>
                <a:latin typeface="Traditional Arabic" pitchFamily="18" charset="-78"/>
                <a:cs typeface="Traditional Arabic" pitchFamily="18" charset="-78"/>
              </a:rPr>
              <a:t>عيسى بن هشام </a:t>
            </a:r>
            <a:r>
              <a:rPr lang="ar-SA" sz="4000" b="1" dirty="0">
                <a:solidFill>
                  <a:srgbClr val="C00000"/>
                </a:solidFill>
                <a:latin typeface="Traditional Arabic" pitchFamily="18" charset="-78"/>
                <a:cs typeface="Traditional Arabic" pitchFamily="18" charset="-78"/>
              </a:rPr>
              <a:t>وهو عالم </a:t>
            </a:r>
            <a:r>
              <a:rPr lang="en-US" sz="4000" b="1" dirty="0" smtClean="0">
                <a:solidFill>
                  <a:srgbClr val="C00000"/>
                </a:solidFill>
                <a:latin typeface="Traditional Arabic" pitchFamily="18" charset="-78"/>
                <a:cs typeface="Traditional Arabic" pitchFamily="18" charset="-78"/>
              </a:rPr>
              <a:t> </a:t>
            </a:r>
            <a:r>
              <a:rPr lang="ar-SA" sz="4000" b="1" dirty="0" smtClean="0">
                <a:solidFill>
                  <a:srgbClr val="C00000"/>
                </a:solidFill>
                <a:latin typeface="Traditional Arabic" pitchFamily="18" charset="-78"/>
                <a:cs typeface="Traditional Arabic" pitchFamily="18" charset="-78"/>
              </a:rPr>
              <a:t>وأديب .والبطل </a:t>
            </a:r>
            <a:r>
              <a:rPr lang="ar-SA" sz="4000" b="1" dirty="0">
                <a:solidFill>
                  <a:srgbClr val="C00000"/>
                </a:solidFill>
                <a:latin typeface="Traditional Arabic" pitchFamily="18" charset="-78"/>
                <a:cs typeface="Traditional Arabic" pitchFamily="18" charset="-78"/>
              </a:rPr>
              <a:t>: </a:t>
            </a:r>
            <a:r>
              <a:rPr lang="ar-SA" sz="4000" b="1" dirty="0">
                <a:solidFill>
                  <a:srgbClr val="006600"/>
                </a:solidFill>
                <a:latin typeface="Traditional Arabic" pitchFamily="18" charset="-78"/>
                <a:cs typeface="Traditional Arabic" pitchFamily="18" charset="-78"/>
              </a:rPr>
              <a:t>أبو الفتح </a:t>
            </a:r>
            <a:r>
              <a:rPr lang="ar-SA" sz="4000" b="1" dirty="0" err="1">
                <a:solidFill>
                  <a:srgbClr val="006600"/>
                </a:solidFill>
                <a:latin typeface="Traditional Arabic" pitchFamily="18" charset="-78"/>
                <a:cs typeface="Traditional Arabic" pitchFamily="18" charset="-78"/>
              </a:rPr>
              <a:t>الإسكندري</a:t>
            </a:r>
            <a:r>
              <a:rPr lang="ar-SA" sz="4000" b="1" dirty="0">
                <a:solidFill>
                  <a:srgbClr val="006600"/>
                </a:solidFill>
                <a:latin typeface="Traditional Arabic" pitchFamily="18" charset="-78"/>
                <a:cs typeface="Traditional Arabic" pitchFamily="18" charset="-78"/>
              </a:rPr>
              <a:t> </a:t>
            </a:r>
            <a:r>
              <a:rPr lang="ar-SA" sz="4000" b="1" dirty="0" smtClean="0">
                <a:solidFill>
                  <a:srgbClr val="006600"/>
                </a:solidFill>
                <a:latin typeface="Traditional Arabic" pitchFamily="18" charset="-78"/>
                <a:cs typeface="Traditional Arabic" pitchFamily="18" charset="-78"/>
              </a:rPr>
              <a:t>..</a:t>
            </a:r>
            <a:r>
              <a:rPr lang="ar-SA" sz="4000" dirty="0" smtClean="0">
                <a:solidFill>
                  <a:srgbClr val="006600"/>
                </a:solidFill>
                <a:latin typeface="Traditional Arabic" pitchFamily="18" charset="-78"/>
                <a:cs typeface="Traditional Arabic" pitchFamily="18" charset="-78"/>
              </a:rPr>
              <a:t> </a:t>
            </a:r>
          </a:p>
          <a:p>
            <a:pPr rtl="0"/>
            <a:endParaRPr lang="ar-SA" sz="4000" dirty="0" smtClean="0">
              <a:solidFill>
                <a:srgbClr val="006600"/>
              </a:solidFill>
              <a:latin typeface="Traditional Arabic" pitchFamily="18" charset="-78"/>
              <a:cs typeface="Traditional Arabic" pitchFamily="18" charset="-78"/>
            </a:endParaRPr>
          </a:p>
          <a:p>
            <a:pPr rtl="0"/>
            <a:r>
              <a:rPr lang="ar-SA" sz="4000" b="1" dirty="0" smtClean="0">
                <a:solidFill>
                  <a:srgbClr val="C00000"/>
                </a:solidFill>
                <a:latin typeface="Traditional Arabic" pitchFamily="18" charset="-78"/>
                <a:cs typeface="Traditional Arabic" pitchFamily="18" charset="-78"/>
              </a:rPr>
              <a:t>ومثال آخر لفن المقامة : </a:t>
            </a:r>
          </a:p>
          <a:p>
            <a:pPr rtl="0"/>
            <a:endParaRPr lang="ar-SA" sz="4000" b="1" dirty="0" smtClean="0">
              <a:solidFill>
                <a:srgbClr val="006600"/>
              </a:solidFill>
              <a:latin typeface="Traditional Arabic" pitchFamily="18" charset="-78"/>
              <a:cs typeface="Traditional Arabic" pitchFamily="18" charset="-78"/>
            </a:endParaRPr>
          </a:p>
          <a:p>
            <a:pPr rtl="0"/>
            <a:r>
              <a:rPr lang="ar-SA" sz="4000" b="1" dirty="0" smtClean="0">
                <a:solidFill>
                  <a:srgbClr val="006600"/>
                </a:solidFill>
                <a:latin typeface="Traditional Arabic" pitchFamily="18" charset="-78"/>
                <a:cs typeface="Traditional Arabic" pitchFamily="18" charset="-78"/>
              </a:rPr>
              <a:t>المقامة البغدادية ، بطلها الراوي نفسه ! </a:t>
            </a:r>
          </a:p>
          <a:p>
            <a:pPr rtl="0"/>
            <a:r>
              <a:rPr lang="ar-SA" sz="4800" b="1" dirty="0" smtClean="0">
                <a:solidFill>
                  <a:srgbClr val="C00000"/>
                </a:solidFill>
                <a:latin typeface="Traditional Arabic" pitchFamily="18" charset="-78"/>
                <a:cs typeface="Traditional Arabic" pitchFamily="18" charset="-78"/>
              </a:rPr>
              <a:t> </a:t>
            </a:r>
            <a:endParaRPr lang="en-US" sz="3600" b="1" dirty="0">
              <a:solidFill>
                <a:srgbClr val="C00000"/>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57158" y="357166"/>
            <a:ext cx="8286808" cy="6186309"/>
          </a:xfrm>
          <a:prstGeom prst="rect">
            <a:avLst/>
          </a:prstGeom>
        </p:spPr>
        <p:txBody>
          <a:bodyPr wrap="square">
            <a:spAutoFit/>
          </a:bodyPr>
          <a:lstStyle/>
          <a:p>
            <a:pPr algn="just"/>
            <a:r>
              <a:rPr lang="ar-SA" sz="3600" b="1" dirty="0" smtClean="0">
                <a:solidFill>
                  <a:srgbClr val="DD5A01"/>
                </a:solidFill>
                <a:latin typeface="Traditional Arabic" pitchFamily="18" charset="-78"/>
                <a:cs typeface="Traditional Arabic" pitchFamily="18" charset="-78"/>
              </a:rPr>
              <a:t>حَدَّثَنَا </a:t>
            </a:r>
            <a:r>
              <a:rPr lang="ar-SA" sz="3600" b="1" dirty="0" smtClean="0">
                <a:solidFill>
                  <a:srgbClr val="006600"/>
                </a:solidFill>
                <a:latin typeface="Traditional Arabic" pitchFamily="18" charset="-78"/>
                <a:cs typeface="Traditional Arabic" pitchFamily="18" charset="-78"/>
              </a:rPr>
              <a:t>عِيَسى بْنُ هِشَامٍ </a:t>
            </a:r>
            <a:r>
              <a:rPr lang="ar-SA" sz="3600" b="1" dirty="0" smtClean="0">
                <a:solidFill>
                  <a:srgbClr val="DD5A01"/>
                </a:solidFill>
                <a:latin typeface="Traditional Arabic" pitchFamily="18" charset="-78"/>
                <a:cs typeface="Traditional Arabic" pitchFamily="18" charset="-78"/>
              </a:rPr>
              <a:t>قَالَ: اشْتَهَيْتُ </a:t>
            </a:r>
            <a:r>
              <a:rPr lang="ar-SA" sz="3600" b="1" dirty="0" err="1" smtClean="0">
                <a:solidFill>
                  <a:srgbClr val="DD5A01"/>
                </a:solidFill>
                <a:latin typeface="Traditional Arabic" pitchFamily="18" charset="-78"/>
                <a:cs typeface="Traditional Arabic" pitchFamily="18" charset="-78"/>
              </a:rPr>
              <a:t>الأَزَاذَ</a:t>
            </a:r>
            <a:r>
              <a:rPr lang="ar-SA" sz="3600" b="1" dirty="0" smtClean="0">
                <a:solidFill>
                  <a:srgbClr val="DD5A01"/>
                </a:solidFill>
                <a:latin typeface="Traditional Arabic" pitchFamily="18" charset="-78"/>
                <a:cs typeface="Traditional Arabic" pitchFamily="18" charset="-78"/>
              </a:rPr>
              <a:t>، وأَنَا </a:t>
            </a:r>
            <a:r>
              <a:rPr lang="ar-SA" sz="3600" b="1" dirty="0" err="1" smtClean="0">
                <a:solidFill>
                  <a:srgbClr val="DD5A01"/>
                </a:solidFill>
                <a:latin typeface="Traditional Arabic" pitchFamily="18" charset="-78"/>
                <a:cs typeface="Traditional Arabic" pitchFamily="18" charset="-78"/>
              </a:rPr>
              <a:t>بِبَغْدَاذَ</a:t>
            </a:r>
            <a:r>
              <a:rPr lang="ar-SA" sz="3600" b="1" dirty="0" smtClean="0">
                <a:solidFill>
                  <a:srgbClr val="DD5A01"/>
                </a:solidFill>
                <a:latin typeface="Traditional Arabic" pitchFamily="18" charset="-78"/>
                <a:cs typeface="Traditional Arabic" pitchFamily="18" charset="-78"/>
              </a:rPr>
              <a:t>، وَلَيِسَ مَعْي عَقْدٌ عَلى نَقْدٍ، فَخَرْجْتُ أَنْتَهِزُ </a:t>
            </a:r>
            <a:r>
              <a:rPr lang="ar-SA" sz="3600" b="1" dirty="0" err="1" smtClean="0">
                <a:solidFill>
                  <a:srgbClr val="DD5A01"/>
                </a:solidFill>
                <a:latin typeface="Traditional Arabic" pitchFamily="18" charset="-78"/>
                <a:cs typeface="Traditional Arabic" pitchFamily="18" charset="-78"/>
              </a:rPr>
              <a:t>مَحَالَّهُ</a:t>
            </a:r>
            <a:r>
              <a:rPr lang="ar-SA" sz="3600" b="1" dirty="0" smtClean="0">
                <a:solidFill>
                  <a:srgbClr val="DD5A01"/>
                </a:solidFill>
                <a:latin typeface="Traditional Arabic" pitchFamily="18" charset="-78"/>
                <a:cs typeface="Traditional Arabic" pitchFamily="18" charset="-78"/>
              </a:rPr>
              <a:t> حَتَّى أَحَلَّنِي </a:t>
            </a:r>
            <a:r>
              <a:rPr lang="ar-SA" sz="3600" b="1" dirty="0" err="1" smtClean="0">
                <a:solidFill>
                  <a:srgbClr val="DD5A01"/>
                </a:solidFill>
                <a:latin typeface="Traditional Arabic" pitchFamily="18" charset="-78"/>
                <a:cs typeface="Traditional Arabic" pitchFamily="18" charset="-78"/>
              </a:rPr>
              <a:t>الكَرْخَ</a:t>
            </a:r>
            <a:r>
              <a:rPr lang="ar-SA" sz="3600" b="1" dirty="0" smtClean="0">
                <a:solidFill>
                  <a:srgbClr val="DD5A01"/>
                </a:solidFill>
                <a:latin typeface="Traditional Arabic" pitchFamily="18" charset="-78"/>
                <a:cs typeface="Traditional Arabic" pitchFamily="18" charset="-78"/>
              </a:rPr>
              <a:t>، فَإِذَا أَنَا بِ</a:t>
            </a:r>
            <a:r>
              <a:rPr lang="ar-SA" sz="3600" b="1" dirty="0" smtClean="0">
                <a:solidFill>
                  <a:srgbClr val="006600"/>
                </a:solidFill>
                <a:latin typeface="Traditional Arabic" pitchFamily="18" charset="-78"/>
                <a:cs typeface="Traditional Arabic" pitchFamily="18" charset="-78"/>
              </a:rPr>
              <a:t>سَوادِيٍّ</a:t>
            </a:r>
            <a:r>
              <a:rPr lang="ar-SA" sz="3600" b="1" dirty="0" smtClean="0">
                <a:solidFill>
                  <a:srgbClr val="DD5A01"/>
                </a:solidFill>
                <a:latin typeface="Traditional Arabic" pitchFamily="18" charset="-78"/>
                <a:cs typeface="Traditional Arabic" pitchFamily="18" charset="-78"/>
              </a:rPr>
              <a:t> يَسُوقُ بِالجَهْدِ حِمِارَهُ، وَيَطَرِّفُ بِالعَقْدِ إِزَارَهُ، فَقُلْتُ: ظَفِرْنَا وَاللهِ بِصَيْدٍ، وَحَيَّاكَ اللهُ أَبَا زَيْدٍ، مِنْ أَيْنَ أَقْبَلْتَ؟ وَأَيْنَ نَزَلْتَ؟ وَمَتَى وَافَيْتَ؟ وَهَلُمَّ إِلَى البَيْتِ، فَقَالَ </a:t>
            </a:r>
            <a:r>
              <a:rPr lang="ar-SA" sz="3600" b="1" dirty="0" err="1" smtClean="0">
                <a:solidFill>
                  <a:srgbClr val="DD5A01"/>
                </a:solidFill>
                <a:latin typeface="Traditional Arabic" pitchFamily="18" charset="-78"/>
                <a:cs typeface="Traditional Arabic" pitchFamily="18" charset="-78"/>
              </a:rPr>
              <a:t>السَّوادِيُّ</a:t>
            </a:r>
            <a:r>
              <a:rPr lang="ar-SA" sz="3600" b="1" dirty="0" smtClean="0">
                <a:solidFill>
                  <a:srgbClr val="DD5A01"/>
                </a:solidFill>
                <a:latin typeface="Traditional Arabic" pitchFamily="18" charset="-78"/>
                <a:cs typeface="Traditional Arabic" pitchFamily="18" charset="-78"/>
              </a:rPr>
              <a:t>: لَسْتُ بِأَبِي زَيْدٍ، وَلَكِنِّي أَبْو عُبَيْدٍ، فَقُلْتُ: نَعَمْ، لَعَنَ اللهُ الشَّيطَانَ، وَأَبْعَدَ النِّسْيانَ، </a:t>
            </a:r>
            <a:r>
              <a:rPr lang="ar-SA" sz="3600" b="1" dirty="0" err="1" smtClean="0">
                <a:solidFill>
                  <a:srgbClr val="DD5A01"/>
                </a:solidFill>
                <a:latin typeface="Traditional Arabic" pitchFamily="18" charset="-78"/>
                <a:cs typeface="Traditional Arabic" pitchFamily="18" charset="-78"/>
              </a:rPr>
              <a:t>أَنْسَانِيكَ</a:t>
            </a:r>
            <a:r>
              <a:rPr lang="ar-SA" sz="3600" b="1" dirty="0" smtClean="0">
                <a:solidFill>
                  <a:srgbClr val="DD5A01"/>
                </a:solidFill>
                <a:latin typeface="Traditional Arabic" pitchFamily="18" charset="-78"/>
                <a:cs typeface="Traditional Arabic" pitchFamily="18" charset="-78"/>
              </a:rPr>
              <a:t> طُولُ العَهْدِ، وَاتْصَالُ البُعْدِ، فَكَيْفَ حَالُ أَبِيكَ ؟ أَشَابٌ كَعَهْدي، أَمْ شَابَ بَعْدِي؟ فَقَالَ: َقدْ نَبَتَ الرَّبِيعُ عَلَى دِمْنَتِهِ، وَأَرْجُو أَنْ يُصَيِّرَهُ اللهُ إِلَى جَنَّتِهِ، فَقُلْتُ: إِنَّا للهِ وإِنَّا إِلَيْهِ رَاجِعُونَ، وَلاَ حَوْلَ ولاَ قُوةَ إِلاَّ بِاللهِ العَلِيِّ العَظِيم، وَمَدَدْتُ يَدَ </a:t>
            </a:r>
            <a:r>
              <a:rPr lang="ar-SA" sz="3600" b="1" dirty="0" err="1" smtClean="0">
                <a:solidFill>
                  <a:srgbClr val="DD5A01"/>
                </a:solidFill>
                <a:latin typeface="Traditional Arabic" pitchFamily="18" charset="-78"/>
                <a:cs typeface="Traditional Arabic" pitchFamily="18" charset="-78"/>
              </a:rPr>
              <a:t>البِدَارِ</a:t>
            </a:r>
            <a:r>
              <a:rPr lang="ar-SA" sz="3600" b="1" dirty="0" smtClean="0">
                <a:solidFill>
                  <a:srgbClr val="DD5A01"/>
                </a:solidFill>
                <a:latin typeface="Traditional Arabic" pitchFamily="18" charset="-78"/>
                <a:cs typeface="Traditional Arabic" pitchFamily="18" charset="-78"/>
              </a:rPr>
              <a:t>، إِلي </a:t>
            </a:r>
            <a:r>
              <a:rPr lang="ar-SA" sz="3600" b="1" dirty="0" err="1" smtClean="0">
                <a:solidFill>
                  <a:srgbClr val="DD5A01"/>
                </a:solidFill>
                <a:latin typeface="Traditional Arabic" pitchFamily="18" charset="-78"/>
                <a:cs typeface="Traditional Arabic" pitchFamily="18" charset="-78"/>
              </a:rPr>
              <a:t>الصِدَارِ</a:t>
            </a:r>
            <a:r>
              <a:rPr lang="ar-SA" sz="3600" b="1" dirty="0" smtClean="0">
                <a:solidFill>
                  <a:srgbClr val="DD5A01"/>
                </a:solidFill>
                <a:latin typeface="Traditional Arabic" pitchFamily="18" charset="-78"/>
                <a:cs typeface="Traditional Arabic" pitchFamily="18" charset="-78"/>
              </a:rPr>
              <a:t>، أُرِيدُ تَمْزِيقَهُ، فَقَبَضَ </a:t>
            </a:r>
            <a:r>
              <a:rPr lang="ar-SA" sz="3600" b="1" dirty="0" err="1" smtClean="0">
                <a:solidFill>
                  <a:srgbClr val="DD5A01"/>
                </a:solidFill>
                <a:latin typeface="Traditional Arabic" pitchFamily="18" charset="-78"/>
                <a:cs typeface="Traditional Arabic" pitchFamily="18" charset="-78"/>
              </a:rPr>
              <a:t>السَّوادِيُّ</a:t>
            </a:r>
            <a:r>
              <a:rPr lang="ar-SA" sz="3600" b="1" dirty="0" smtClean="0">
                <a:solidFill>
                  <a:srgbClr val="DD5A01"/>
                </a:solidFill>
                <a:latin typeface="Traditional Arabic" pitchFamily="18" charset="-78"/>
                <a:cs typeface="Traditional Arabic" pitchFamily="18" charset="-78"/>
              </a:rPr>
              <a:t> عَلى خَصْرِي بِجِمُعْهِ</a:t>
            </a:r>
            <a:endParaRPr lang="ar-SA" sz="36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57158" y="565265"/>
            <a:ext cx="8143932" cy="5632311"/>
          </a:xfrm>
          <a:prstGeom prst="rect">
            <a:avLst/>
          </a:prstGeom>
        </p:spPr>
        <p:txBody>
          <a:bodyPr wrap="square">
            <a:spAutoFit/>
          </a:bodyPr>
          <a:lstStyle/>
          <a:p>
            <a:pPr algn="just"/>
            <a:r>
              <a:rPr lang="ar-SA" sz="3600" b="1" dirty="0" smtClean="0">
                <a:solidFill>
                  <a:srgbClr val="DD5A01"/>
                </a:solidFill>
                <a:latin typeface="Traditional Arabic" pitchFamily="18" charset="-78"/>
                <a:cs typeface="Traditional Arabic" pitchFamily="18" charset="-78"/>
              </a:rPr>
              <a:t>وَقَالَ: </a:t>
            </a:r>
            <a:r>
              <a:rPr lang="ar-SA" sz="3600" b="1" dirty="0" err="1" smtClean="0">
                <a:solidFill>
                  <a:srgbClr val="DD5A01"/>
                </a:solidFill>
                <a:latin typeface="Traditional Arabic" pitchFamily="18" charset="-78"/>
                <a:cs typeface="Traditional Arabic" pitchFamily="18" charset="-78"/>
              </a:rPr>
              <a:t>نَشَدْتُكَ</a:t>
            </a:r>
            <a:r>
              <a:rPr lang="ar-SA" sz="3600" b="1" dirty="0" smtClean="0">
                <a:solidFill>
                  <a:srgbClr val="DD5A01"/>
                </a:solidFill>
                <a:latin typeface="Traditional Arabic" pitchFamily="18" charset="-78"/>
                <a:cs typeface="Traditional Arabic" pitchFamily="18" charset="-78"/>
              </a:rPr>
              <a:t> اللهَ لا مَزَّقْتَهُ، فَقُلْتُ: هَلُمَّ إِلى البَيْتِ نُصِبْ غَدَاءً، أَوْ إِلَى السُّوقِ نَشْتَرِ شِواءً، وَالسُّوقُ أَقْرَبُ، وَطَعَامُهُ أَطْيَبُ، فَاسْتَفَزَّتْهُ </a:t>
            </a:r>
            <a:r>
              <a:rPr lang="ar-SA" sz="3600" b="1" dirty="0" err="1" smtClean="0">
                <a:solidFill>
                  <a:srgbClr val="DD5A01"/>
                </a:solidFill>
                <a:latin typeface="Traditional Arabic" pitchFamily="18" charset="-78"/>
                <a:cs typeface="Traditional Arabic" pitchFamily="18" charset="-78"/>
              </a:rPr>
              <a:t>حُمَةُ</a:t>
            </a:r>
            <a:r>
              <a:rPr lang="ar-SA" sz="3600" b="1" dirty="0" smtClean="0">
                <a:solidFill>
                  <a:srgbClr val="DD5A01"/>
                </a:solidFill>
                <a:latin typeface="Traditional Arabic" pitchFamily="18" charset="-78"/>
                <a:cs typeface="Traditional Arabic" pitchFamily="18" charset="-78"/>
              </a:rPr>
              <a:t> </a:t>
            </a:r>
            <a:r>
              <a:rPr lang="ar-SA" sz="3600" b="1" dirty="0" err="1" smtClean="0">
                <a:solidFill>
                  <a:srgbClr val="DD5A01"/>
                </a:solidFill>
                <a:latin typeface="Traditional Arabic" pitchFamily="18" charset="-78"/>
                <a:cs typeface="Traditional Arabic" pitchFamily="18" charset="-78"/>
              </a:rPr>
              <a:t>القَرَمِ</a:t>
            </a:r>
            <a:r>
              <a:rPr lang="ar-SA" sz="3600" b="1" dirty="0" smtClean="0">
                <a:solidFill>
                  <a:srgbClr val="DD5A01"/>
                </a:solidFill>
                <a:latin typeface="Traditional Arabic" pitchFamily="18" charset="-78"/>
                <a:cs typeface="Traditional Arabic" pitchFamily="18" charset="-78"/>
              </a:rPr>
              <a:t>، </a:t>
            </a:r>
            <a:r>
              <a:rPr lang="ar-SA" sz="3600" b="1" dirty="0" err="1" smtClean="0">
                <a:solidFill>
                  <a:srgbClr val="DD5A01"/>
                </a:solidFill>
                <a:latin typeface="Traditional Arabic" pitchFamily="18" charset="-78"/>
                <a:cs typeface="Traditional Arabic" pitchFamily="18" charset="-78"/>
              </a:rPr>
              <a:t>وَعَطَفَتْهُ</a:t>
            </a:r>
            <a:r>
              <a:rPr lang="ar-SA" sz="3600" b="1" dirty="0" smtClean="0">
                <a:solidFill>
                  <a:srgbClr val="DD5A01"/>
                </a:solidFill>
                <a:latin typeface="Traditional Arabic" pitchFamily="18" charset="-78"/>
                <a:cs typeface="Traditional Arabic" pitchFamily="18" charset="-78"/>
              </a:rPr>
              <a:t> عَاطِفُةُ اللَّقَمِ، وَطَمِعَ، وَلَمْ يَعْلَمْ أَنَّهُ وَقَعَ، ثُمَّ أَتَيْنَا شَوَّاءً يَتَقَاطَرُ شِوَاؤُهُ عَرَقاً، </a:t>
            </a:r>
            <a:r>
              <a:rPr lang="ar-SA" sz="3600" b="1" dirty="0" err="1" smtClean="0">
                <a:solidFill>
                  <a:srgbClr val="DD5A01"/>
                </a:solidFill>
                <a:latin typeface="Traditional Arabic" pitchFamily="18" charset="-78"/>
                <a:cs typeface="Traditional Arabic" pitchFamily="18" charset="-78"/>
              </a:rPr>
              <a:t>وَتَتَسَايَلُ</a:t>
            </a:r>
            <a:r>
              <a:rPr lang="ar-SA" sz="3600" b="1" dirty="0" smtClean="0">
                <a:solidFill>
                  <a:srgbClr val="DD5A01"/>
                </a:solidFill>
                <a:latin typeface="Traditional Arabic" pitchFamily="18" charset="-78"/>
                <a:cs typeface="Traditional Arabic" pitchFamily="18" charset="-78"/>
              </a:rPr>
              <a:t> </a:t>
            </a:r>
            <a:r>
              <a:rPr lang="ar-SA" sz="3600" b="1" dirty="0" err="1" smtClean="0">
                <a:solidFill>
                  <a:srgbClr val="DD5A01"/>
                </a:solidFill>
                <a:latin typeface="Traditional Arabic" pitchFamily="18" charset="-78"/>
                <a:cs typeface="Traditional Arabic" pitchFamily="18" charset="-78"/>
              </a:rPr>
              <a:t>جُوذَابَاتُهُ</a:t>
            </a:r>
            <a:r>
              <a:rPr lang="ar-SA" sz="3600" b="1" dirty="0" smtClean="0">
                <a:solidFill>
                  <a:srgbClr val="DD5A01"/>
                </a:solidFill>
                <a:latin typeface="Traditional Arabic" pitchFamily="18" charset="-78"/>
                <a:cs typeface="Traditional Arabic" pitchFamily="18" charset="-78"/>
              </a:rPr>
              <a:t> مَرَقاً، فَقُلْتُ: افْرِزْ لأَبِي زَيْدٍ مِنْ هَذا الشِّواءِ، ثُمَّ زِنْ لَهُ مِنْ تِلْكَ </a:t>
            </a:r>
            <a:r>
              <a:rPr lang="ar-SA" sz="3600" b="1" dirty="0" err="1" smtClean="0">
                <a:solidFill>
                  <a:srgbClr val="DD5A01"/>
                </a:solidFill>
                <a:latin typeface="Traditional Arabic" pitchFamily="18" charset="-78"/>
                <a:cs typeface="Traditional Arabic" pitchFamily="18" charset="-78"/>
              </a:rPr>
              <a:t>الحَلْواءِ</a:t>
            </a:r>
            <a:r>
              <a:rPr lang="ar-SA" sz="3600" b="1" dirty="0" smtClean="0">
                <a:solidFill>
                  <a:srgbClr val="DD5A01"/>
                </a:solidFill>
                <a:latin typeface="Traditional Arabic" pitchFamily="18" charset="-78"/>
                <a:cs typeface="Traditional Arabic" pitchFamily="18" charset="-78"/>
              </a:rPr>
              <a:t>، واخْتَرْ لَهُ مِنْ تِلْكَ الأَطْباقِ، </a:t>
            </a:r>
            <a:r>
              <a:rPr lang="ar-SA" sz="3600" b="1" dirty="0" err="1" smtClean="0">
                <a:solidFill>
                  <a:srgbClr val="DD5A01"/>
                </a:solidFill>
                <a:latin typeface="Traditional Arabic" pitchFamily="18" charset="-78"/>
                <a:cs typeface="Traditional Arabic" pitchFamily="18" charset="-78"/>
              </a:rPr>
              <a:t>وانْضِدْ</a:t>
            </a:r>
            <a:r>
              <a:rPr lang="ar-SA" sz="3600" b="1" dirty="0" smtClean="0">
                <a:solidFill>
                  <a:srgbClr val="DD5A01"/>
                </a:solidFill>
                <a:latin typeface="Traditional Arabic" pitchFamily="18" charset="-78"/>
                <a:cs typeface="Traditional Arabic" pitchFamily="18" charset="-78"/>
              </a:rPr>
              <a:t> عَلَيْهَا أَوْرَاقَ الرُّقَاقِ، وَرُشَّ عَلَيْهِ شَيْئَاً مِنْ مَاءِ </a:t>
            </a:r>
            <a:r>
              <a:rPr lang="ar-SA" sz="3600" b="1" dirty="0" err="1" smtClean="0">
                <a:solidFill>
                  <a:srgbClr val="DD5A01"/>
                </a:solidFill>
                <a:latin typeface="Traditional Arabic" pitchFamily="18" charset="-78"/>
                <a:cs typeface="Traditional Arabic" pitchFamily="18" charset="-78"/>
              </a:rPr>
              <a:t>السُّمَّاقِ</a:t>
            </a:r>
            <a:r>
              <a:rPr lang="ar-SA" sz="3600" b="1" dirty="0" smtClean="0">
                <a:solidFill>
                  <a:srgbClr val="DD5A01"/>
                </a:solidFill>
                <a:latin typeface="Traditional Arabic" pitchFamily="18" charset="-78"/>
                <a:cs typeface="Traditional Arabic" pitchFamily="18" charset="-78"/>
              </a:rPr>
              <a:t>، لِيأَكُلَهُ أَبُو زَيْدٍ </a:t>
            </a:r>
            <a:r>
              <a:rPr lang="ar-SA" sz="3600" b="1" dirty="0" err="1" smtClean="0">
                <a:solidFill>
                  <a:srgbClr val="DD5A01"/>
                </a:solidFill>
                <a:latin typeface="Traditional Arabic" pitchFamily="18" charset="-78"/>
                <a:cs typeface="Traditional Arabic" pitchFamily="18" charset="-78"/>
              </a:rPr>
              <a:t>هَنيَّاً</a:t>
            </a:r>
            <a:r>
              <a:rPr lang="ar-SA" sz="3600" b="1" dirty="0" smtClean="0">
                <a:solidFill>
                  <a:srgbClr val="DD5A01"/>
                </a:solidFill>
                <a:latin typeface="Traditional Arabic" pitchFamily="18" charset="-78"/>
                <a:cs typeface="Traditional Arabic" pitchFamily="18" charset="-78"/>
              </a:rPr>
              <a:t>، </a:t>
            </a:r>
            <a:r>
              <a:rPr lang="ar-SA" sz="3600" b="1" dirty="0" err="1" smtClean="0">
                <a:solidFill>
                  <a:srgbClr val="DD5A01"/>
                </a:solidFill>
                <a:latin typeface="Traditional Arabic" pitchFamily="18" charset="-78"/>
                <a:cs typeface="Traditional Arabic" pitchFamily="18" charset="-78"/>
              </a:rPr>
              <a:t>فَأنْخّى</a:t>
            </a:r>
            <a:r>
              <a:rPr lang="ar-SA" sz="3600" b="1" dirty="0" smtClean="0">
                <a:solidFill>
                  <a:srgbClr val="DD5A01"/>
                </a:solidFill>
                <a:latin typeface="Traditional Arabic" pitchFamily="18" charset="-78"/>
                <a:cs typeface="Traditional Arabic" pitchFamily="18" charset="-78"/>
              </a:rPr>
              <a:t> الشَّواءُ بِسَاطُورِهِ، عَلَى </a:t>
            </a:r>
            <a:r>
              <a:rPr lang="ar-SA" sz="3600" b="1" dirty="0" err="1" smtClean="0">
                <a:solidFill>
                  <a:srgbClr val="DD5A01"/>
                </a:solidFill>
                <a:latin typeface="Traditional Arabic" pitchFamily="18" charset="-78"/>
                <a:cs typeface="Traditional Arabic" pitchFamily="18" charset="-78"/>
              </a:rPr>
              <a:t>زُبْدَةِ</a:t>
            </a:r>
            <a:r>
              <a:rPr lang="ar-SA" sz="3600" b="1" dirty="0" smtClean="0">
                <a:solidFill>
                  <a:srgbClr val="DD5A01"/>
                </a:solidFill>
                <a:latin typeface="Traditional Arabic" pitchFamily="18" charset="-78"/>
                <a:cs typeface="Traditional Arabic" pitchFamily="18" charset="-78"/>
              </a:rPr>
              <a:t> تَنُّورِهِ، فَجَعَلها كَالكَحْلِ سَحْقاً، وَكَالطِّحْنِ دَقْا، ثُمَّ جَلسَ وَجَلَسْتُ، ولا يَئِسَ وَلا يَئِسْتُ، حَتَّى اسْتَوفَيْنَا، وَقُلْتُ لِصَاحِبِ الحَلْوَى: </a:t>
            </a:r>
            <a:endParaRPr lang="ar-SA" sz="36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85720" y="500042"/>
            <a:ext cx="8286808" cy="5078313"/>
          </a:xfrm>
          <a:prstGeom prst="rect">
            <a:avLst/>
          </a:prstGeom>
        </p:spPr>
        <p:txBody>
          <a:bodyPr wrap="square">
            <a:spAutoFit/>
          </a:bodyPr>
          <a:lstStyle/>
          <a:p>
            <a:pPr algn="just"/>
            <a:r>
              <a:rPr lang="ar-SA" sz="3600" b="1" dirty="0" smtClean="0">
                <a:solidFill>
                  <a:srgbClr val="DD5A01"/>
                </a:solidFill>
                <a:latin typeface="Traditional Arabic" pitchFamily="18" charset="-78"/>
                <a:cs typeface="Traditional Arabic" pitchFamily="18" charset="-78"/>
              </a:rPr>
              <a:t>زِنْ لأَبي زَيْدٍ مِنَ </a:t>
            </a:r>
            <a:r>
              <a:rPr lang="ar-SA" sz="3600" b="1" dirty="0" err="1" smtClean="0">
                <a:solidFill>
                  <a:srgbClr val="DD5A01"/>
                </a:solidFill>
                <a:latin typeface="Traditional Arabic" pitchFamily="18" charset="-78"/>
                <a:cs typeface="Traditional Arabic" pitchFamily="18" charset="-78"/>
              </a:rPr>
              <a:t>اللُّوزِينج</a:t>
            </a:r>
            <a:r>
              <a:rPr lang="ar-SA" sz="3600" b="1" dirty="0" smtClean="0">
                <a:solidFill>
                  <a:srgbClr val="DD5A01"/>
                </a:solidFill>
                <a:latin typeface="Traditional Arabic" pitchFamily="18" charset="-78"/>
                <a:cs typeface="Traditional Arabic" pitchFamily="18" charset="-78"/>
              </a:rPr>
              <a:t> رِطْلَيْنِ فَهْوَ أَجْرَى فِي الحُلْوقِ، وَأَمْضَى فِي العُرُوقِ، وَلْيَكُنْ لَيْلَّي العُمْرِ، يَوْمِيَّ النَّشْرِ، رَقِيقَ القِشْرِ، كَثِيفِ الحَشْو، </a:t>
            </a:r>
            <a:r>
              <a:rPr lang="ar-SA" sz="3600" b="1" dirty="0" err="1" smtClean="0">
                <a:solidFill>
                  <a:srgbClr val="DD5A01"/>
                </a:solidFill>
                <a:latin typeface="Traditional Arabic" pitchFamily="18" charset="-78"/>
                <a:cs typeface="Traditional Arabic" pitchFamily="18" charset="-78"/>
              </a:rPr>
              <a:t>لُؤْلُؤِيَّ</a:t>
            </a:r>
            <a:r>
              <a:rPr lang="ar-SA" sz="3600" b="1" dirty="0" smtClean="0">
                <a:solidFill>
                  <a:srgbClr val="DD5A01"/>
                </a:solidFill>
                <a:latin typeface="Traditional Arabic" pitchFamily="18" charset="-78"/>
                <a:cs typeface="Traditional Arabic" pitchFamily="18" charset="-78"/>
              </a:rPr>
              <a:t> الدُّهْنِ، كَوْكَبيَّ اللَّوْنِ، يَذُوبُ كَالصَّمْغِ، قَبْلَ المَضْغِ، قَالَ: فَوَزَنَهُ ثُمَّ قَعَدَ وَقَعدْتُ، وَجَرَّدَ وَجَرَّدْتُ، حَتىَّ اسْتَوْفَيْنَاهُ، ثُمَّ قُلْتُ: يَا أَبَا زَيْدٍ مَا أَحْوَجَنَا إِلَى مَاءٍ يُشَعْشِعُ بِالثَّلْجِ، لِيَقْمَعَ هَذِهِ </a:t>
            </a:r>
            <a:r>
              <a:rPr lang="ar-SA" sz="3600" b="1" dirty="0" err="1" smtClean="0">
                <a:solidFill>
                  <a:srgbClr val="DD5A01"/>
                </a:solidFill>
                <a:latin typeface="Traditional Arabic" pitchFamily="18" charset="-78"/>
                <a:cs typeface="Traditional Arabic" pitchFamily="18" charset="-78"/>
              </a:rPr>
              <a:t>الصَّارَّةَ</a:t>
            </a:r>
            <a:r>
              <a:rPr lang="ar-SA" sz="3600" b="1" dirty="0" smtClean="0">
                <a:solidFill>
                  <a:srgbClr val="DD5A01"/>
                </a:solidFill>
                <a:latin typeface="Traditional Arabic" pitchFamily="18" charset="-78"/>
                <a:cs typeface="Traditional Arabic" pitchFamily="18" charset="-78"/>
              </a:rPr>
              <a:t>، </a:t>
            </a:r>
            <a:r>
              <a:rPr lang="ar-SA" sz="3600" b="1" dirty="0" err="1" smtClean="0">
                <a:solidFill>
                  <a:srgbClr val="DD5A01"/>
                </a:solidFill>
                <a:latin typeface="Traditional Arabic" pitchFamily="18" charset="-78"/>
                <a:cs typeface="Traditional Arabic" pitchFamily="18" charset="-78"/>
              </a:rPr>
              <a:t>وَيَفْثأَ</a:t>
            </a:r>
            <a:r>
              <a:rPr lang="ar-SA" sz="3600" b="1" dirty="0" smtClean="0">
                <a:solidFill>
                  <a:srgbClr val="DD5A01"/>
                </a:solidFill>
                <a:latin typeface="Traditional Arabic" pitchFamily="18" charset="-78"/>
                <a:cs typeface="Traditional Arabic" pitchFamily="18" charset="-78"/>
              </a:rPr>
              <a:t> هذِهِ اللُّقَمَ الحَارَّةَ، اجْلِسْ يَا أَبَا َزيْدٍ حَتَّى نأْتِيكَ بِسَقَّاءٍ، يَأْتِيكَ بِشَرْبةِ ماءٍ، ثُمَّ خَرَجْتُ وَجَلَسْتُ بِحَيْثُ أَرَاهُ ولاَ يَرَانِي أَنْظُرُ مَا يَصْنَعُ، فَلَمَّا أَبْطَأتُ عَلَيْهِ قَامَ </a:t>
            </a:r>
            <a:r>
              <a:rPr lang="ar-SA" sz="3600" b="1" dirty="0" err="1" smtClean="0">
                <a:solidFill>
                  <a:srgbClr val="DD5A01"/>
                </a:solidFill>
                <a:latin typeface="Traditional Arabic" pitchFamily="18" charset="-78"/>
                <a:cs typeface="Traditional Arabic" pitchFamily="18" charset="-78"/>
              </a:rPr>
              <a:t>السَّوادِيُّ</a:t>
            </a:r>
            <a:r>
              <a:rPr lang="ar-SA" sz="3600" b="1" dirty="0" smtClean="0">
                <a:solidFill>
                  <a:srgbClr val="DD5A01"/>
                </a:solidFill>
                <a:latin typeface="Traditional Arabic" pitchFamily="18" charset="-78"/>
                <a:cs typeface="Traditional Arabic" pitchFamily="18" charset="-78"/>
              </a:rPr>
              <a:t> إِلَى حِمَارِهِ، </a:t>
            </a:r>
            <a:r>
              <a:rPr lang="ar-SA" sz="3600" b="1" dirty="0" err="1" smtClean="0">
                <a:solidFill>
                  <a:srgbClr val="DD5A01"/>
                </a:solidFill>
                <a:latin typeface="Traditional Arabic" pitchFamily="18" charset="-78"/>
                <a:cs typeface="Traditional Arabic" pitchFamily="18" charset="-78"/>
              </a:rPr>
              <a:t>فَاعْتَلَقَ</a:t>
            </a:r>
            <a:r>
              <a:rPr lang="ar-SA" sz="3600" b="1" dirty="0" smtClean="0">
                <a:solidFill>
                  <a:srgbClr val="DD5A01"/>
                </a:solidFill>
                <a:latin typeface="Traditional Arabic" pitchFamily="18" charset="-78"/>
                <a:cs typeface="Traditional Arabic" pitchFamily="18" charset="-78"/>
              </a:rPr>
              <a:t> الشَّوَّاءُ بِإِزَارِهِ، وَقَالَ: أَيْنَ ثَمَنُ ما أَكَلْتَ؟ </a:t>
            </a:r>
            <a:endParaRPr lang="ar-SA" sz="36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28596" y="571480"/>
            <a:ext cx="7929618" cy="5009064"/>
          </a:xfrm>
          <a:prstGeom prst="rect">
            <a:avLst/>
          </a:prstGeom>
        </p:spPr>
        <p:txBody>
          <a:bodyPr wrap="square">
            <a:spAutoFit/>
          </a:bodyPr>
          <a:lstStyle/>
          <a:p>
            <a:pPr algn="just">
              <a:lnSpc>
                <a:spcPct val="150000"/>
              </a:lnSpc>
            </a:pPr>
            <a:r>
              <a:rPr lang="ar-SA" sz="3600" b="1" dirty="0" smtClean="0">
                <a:solidFill>
                  <a:srgbClr val="DD5A01"/>
                </a:solidFill>
                <a:latin typeface="Traditional Arabic" pitchFamily="18" charset="-78"/>
                <a:cs typeface="Traditional Arabic" pitchFamily="18" charset="-78"/>
              </a:rPr>
              <a:t>فَقَالَ: أَبُو زَيْدٍ: أَكَلْتُهُ ضَيْفَاً، فَلَكَمَهُ لَكْمَةً، وَثَنَّى عَلَيْهِ </a:t>
            </a:r>
            <a:r>
              <a:rPr lang="ar-SA" sz="3600" b="1" dirty="0" err="1" smtClean="0">
                <a:solidFill>
                  <a:srgbClr val="DD5A01"/>
                </a:solidFill>
                <a:latin typeface="Traditional Arabic" pitchFamily="18" charset="-78"/>
                <a:cs typeface="Traditional Arabic" pitchFamily="18" charset="-78"/>
              </a:rPr>
              <a:t>بِلَطْمَةٍ</a:t>
            </a:r>
            <a:r>
              <a:rPr lang="ar-SA" sz="3600" b="1" dirty="0" smtClean="0">
                <a:solidFill>
                  <a:srgbClr val="DD5A01"/>
                </a:solidFill>
                <a:latin typeface="Traditional Arabic" pitchFamily="18" charset="-78"/>
                <a:cs typeface="Traditional Arabic" pitchFamily="18" charset="-78"/>
              </a:rPr>
              <a:t>، ثُمَّ قَالَ الشَّوَّاءُ: </a:t>
            </a:r>
            <a:r>
              <a:rPr lang="ar-SA" sz="3600" b="1" dirty="0" err="1" smtClean="0">
                <a:solidFill>
                  <a:srgbClr val="DD5A01"/>
                </a:solidFill>
                <a:latin typeface="Traditional Arabic" pitchFamily="18" charset="-78"/>
                <a:cs typeface="Traditional Arabic" pitchFamily="18" charset="-78"/>
              </a:rPr>
              <a:t>هَاكَ</a:t>
            </a:r>
            <a:r>
              <a:rPr lang="ar-SA" sz="3600" b="1" dirty="0" smtClean="0">
                <a:solidFill>
                  <a:srgbClr val="DD5A01"/>
                </a:solidFill>
                <a:latin typeface="Traditional Arabic" pitchFamily="18" charset="-78"/>
                <a:cs typeface="Traditional Arabic" pitchFamily="18" charset="-78"/>
              </a:rPr>
              <a:t>، وَمَتَى دَعَوْنَاكَ؟ زِنْ يَا أَخَا القِحَةِ عِشْرِينَ، فَجَعَلَ </a:t>
            </a:r>
            <a:r>
              <a:rPr lang="ar-SA" sz="3600" b="1" dirty="0" err="1" smtClean="0">
                <a:solidFill>
                  <a:srgbClr val="DD5A01"/>
                </a:solidFill>
                <a:latin typeface="Traditional Arabic" pitchFamily="18" charset="-78"/>
                <a:cs typeface="Traditional Arabic" pitchFamily="18" charset="-78"/>
              </a:rPr>
              <a:t>السَّوَادِيُّ</a:t>
            </a:r>
            <a:r>
              <a:rPr lang="ar-SA" sz="3600" b="1" dirty="0" smtClean="0">
                <a:solidFill>
                  <a:srgbClr val="DD5A01"/>
                </a:solidFill>
                <a:latin typeface="Traditional Arabic" pitchFamily="18" charset="-78"/>
                <a:cs typeface="Traditional Arabic" pitchFamily="18" charset="-78"/>
              </a:rPr>
              <a:t> يَبْكِي وَيَحُلُّ عُقَدَهُ بِأَسْنَانِهِ وَيَقُولُ: كَمْ قُلْتُ لِذَاكَ </a:t>
            </a:r>
            <a:r>
              <a:rPr lang="ar-SA" sz="3600" b="1" dirty="0" err="1" smtClean="0">
                <a:solidFill>
                  <a:srgbClr val="DD5A01"/>
                </a:solidFill>
                <a:latin typeface="Traditional Arabic" pitchFamily="18" charset="-78"/>
                <a:cs typeface="Traditional Arabic" pitchFamily="18" charset="-78"/>
              </a:rPr>
              <a:t>القُرَيْدِ</a:t>
            </a:r>
            <a:r>
              <a:rPr lang="ar-SA" sz="3600" b="1" dirty="0" smtClean="0">
                <a:solidFill>
                  <a:srgbClr val="DD5A01"/>
                </a:solidFill>
                <a:latin typeface="Traditional Arabic" pitchFamily="18" charset="-78"/>
                <a:cs typeface="Traditional Arabic" pitchFamily="18" charset="-78"/>
              </a:rPr>
              <a:t>، أَنَا أَبُو عُبَيْدٍ، وَهْوَ يَقُولُ: أَنْتَ أَبُو زَيْدٍ، فَأَنْشَدْتُ:</a:t>
            </a:r>
          </a:p>
          <a:p>
            <a:pPr algn="ctr">
              <a:lnSpc>
                <a:spcPct val="150000"/>
              </a:lnSpc>
            </a:pPr>
            <a:r>
              <a:rPr lang="ar-SA" sz="3600" b="1" dirty="0" smtClean="0">
                <a:solidFill>
                  <a:srgbClr val="DD5A01"/>
                </a:solidFill>
                <a:latin typeface="Traditional Arabic" pitchFamily="18" charset="-78"/>
                <a:cs typeface="Traditional Arabic" pitchFamily="18" charset="-78"/>
              </a:rPr>
              <a:t>أَعْمِلْ لِرِزْقِكَ كُلَّ آلـهْ *** لاَ تَقْعُدَنَّ بِكُلِّ حَـالَـهْ</a:t>
            </a:r>
          </a:p>
          <a:p>
            <a:pPr algn="ctr">
              <a:lnSpc>
                <a:spcPct val="150000"/>
              </a:lnSpc>
            </a:pPr>
            <a:r>
              <a:rPr lang="ar-SA" sz="3600" b="1" dirty="0" smtClean="0">
                <a:solidFill>
                  <a:srgbClr val="DD5A01"/>
                </a:solidFill>
                <a:latin typeface="Traditional Arabic" pitchFamily="18" charset="-78"/>
                <a:cs typeface="Traditional Arabic" pitchFamily="18" charset="-78"/>
              </a:rPr>
              <a:t>وَانْهَضْ بِكُلِّ عَظِـيَمةٍ *** فَالمَرْءُ يَعْجِزُ لاَ </a:t>
            </a:r>
            <a:r>
              <a:rPr lang="ar-SA" sz="3600" b="1" dirty="0" err="1" smtClean="0">
                <a:solidFill>
                  <a:srgbClr val="DD5A01"/>
                </a:solidFill>
                <a:latin typeface="Traditional Arabic" pitchFamily="18" charset="-78"/>
                <a:cs typeface="Traditional Arabic" pitchFamily="18" charset="-78"/>
              </a:rPr>
              <a:t>مَحَالَهْ</a:t>
            </a:r>
            <a:endParaRPr lang="ar-SA" sz="3600" b="1" dirty="0">
              <a:solidFill>
                <a:srgbClr val="DD5A0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06" y="1214422"/>
            <a:ext cx="8643998" cy="3416320"/>
          </a:xfrm>
          <a:prstGeom prst="rect">
            <a:avLst/>
          </a:prstGeom>
          <a:noFill/>
        </p:spPr>
        <p:txBody>
          <a:bodyPr wrap="square">
            <a:spAutoFit/>
          </a:bodyPr>
          <a:lstStyle/>
          <a:p>
            <a:pPr algn="just" fontAlgn="auto">
              <a:spcBef>
                <a:spcPts val="0"/>
              </a:spcBef>
              <a:spcAft>
                <a:spcPts val="0"/>
              </a:spcAft>
              <a:defRPr/>
            </a:pPr>
            <a:r>
              <a:rPr lang="ar-SA" sz="3600" b="1" dirty="0" smtClean="0">
                <a:solidFill>
                  <a:srgbClr val="DD5A01"/>
                </a:solidFill>
                <a:latin typeface="Traditional Arabic" pitchFamily="2" charset="-78"/>
                <a:cs typeface="Traditional Arabic" pitchFamily="2" charset="-78"/>
              </a:rPr>
              <a:t>يلاحظ </a:t>
            </a:r>
            <a:r>
              <a:rPr lang="ar-SA" sz="3600" b="1" dirty="0">
                <a:solidFill>
                  <a:srgbClr val="DD5A01"/>
                </a:solidFill>
                <a:latin typeface="Traditional Arabic" pitchFamily="2" charset="-78"/>
                <a:cs typeface="Traditional Arabic" pitchFamily="2" charset="-78"/>
              </a:rPr>
              <a:t>أن طريقة </a:t>
            </a:r>
            <a:r>
              <a:rPr lang="ar-SA" sz="3600" b="1" dirty="0" smtClean="0">
                <a:solidFill>
                  <a:srgbClr val="DD5A01"/>
                </a:solidFill>
                <a:latin typeface="Traditional Arabic" pitchFamily="2" charset="-78"/>
                <a:cs typeface="Traditional Arabic" pitchFamily="2" charset="-78"/>
              </a:rPr>
              <a:t>بناء المقامة تقترب </a:t>
            </a:r>
            <a:r>
              <a:rPr lang="ar-SA" sz="3600" b="1" dirty="0">
                <a:solidFill>
                  <a:srgbClr val="DD5A01"/>
                </a:solidFill>
                <a:latin typeface="Traditional Arabic" pitchFamily="2" charset="-78"/>
                <a:cs typeface="Traditional Arabic" pitchFamily="2" charset="-78"/>
              </a:rPr>
              <a:t>من بنية القصة القصيرة :</a:t>
            </a:r>
          </a:p>
          <a:p>
            <a:pPr algn="just" fontAlgn="auto">
              <a:spcBef>
                <a:spcPts val="0"/>
              </a:spcBef>
              <a:spcAft>
                <a:spcPts val="0"/>
              </a:spcAft>
              <a:defRPr/>
            </a:pPr>
            <a:r>
              <a:rPr lang="ar-SA" sz="3600" b="1" dirty="0">
                <a:solidFill>
                  <a:srgbClr val="DD5A01"/>
                </a:solidFill>
                <a:latin typeface="Traditional Arabic" pitchFamily="2" charset="-78"/>
                <a:cs typeface="Traditional Arabic" pitchFamily="2" charset="-78"/>
              </a:rPr>
              <a:t> فهي تعتمد على </a:t>
            </a:r>
            <a:r>
              <a:rPr lang="ar-SA" sz="3600" b="1" dirty="0">
                <a:solidFill>
                  <a:srgbClr val="0070C0"/>
                </a:solidFill>
                <a:latin typeface="Traditional Arabic" pitchFamily="2" charset="-78"/>
                <a:cs typeface="Traditional Arabic" pitchFamily="2" charset="-78"/>
              </a:rPr>
              <a:t>: ضيق الحيز </a:t>
            </a:r>
            <a:r>
              <a:rPr lang="ar-SA" sz="3600" b="1" dirty="0" err="1">
                <a:solidFill>
                  <a:srgbClr val="0070C0"/>
                </a:solidFill>
                <a:latin typeface="Traditional Arabic" pitchFamily="2" charset="-78"/>
                <a:cs typeface="Traditional Arabic" pitchFamily="2" charset="-78"/>
              </a:rPr>
              <a:t>الزماني</a:t>
            </a:r>
            <a:r>
              <a:rPr lang="ar-SA" sz="3600" b="1" dirty="0">
                <a:solidFill>
                  <a:srgbClr val="0070C0"/>
                </a:solidFill>
                <a:latin typeface="Traditional Arabic" pitchFamily="2" charset="-78"/>
                <a:cs typeface="Traditional Arabic" pitchFamily="2" charset="-78"/>
              </a:rPr>
              <a:t> ، فالفترة الزمنية للأحداث قصيرة لا تتجاوز مدّة قراءة المقامة ، وكذلك على تحديد المكان </a:t>
            </a:r>
            <a:r>
              <a:rPr lang="ar-SA" sz="3600" b="1" dirty="0" err="1" smtClean="0">
                <a:solidFill>
                  <a:srgbClr val="0070C0"/>
                </a:solidFill>
                <a:latin typeface="Traditional Arabic" pitchFamily="2" charset="-78"/>
                <a:cs typeface="Traditional Arabic" pitchFamily="2" charset="-78"/>
              </a:rPr>
              <a:t>وهوشاطئ</a:t>
            </a:r>
            <a:r>
              <a:rPr lang="ar-SA" sz="3600" b="1" dirty="0" smtClean="0">
                <a:solidFill>
                  <a:srgbClr val="0070C0"/>
                </a:solidFill>
                <a:latin typeface="Traditional Arabic" pitchFamily="2" charset="-78"/>
                <a:cs typeface="Traditional Arabic" pitchFamily="2" charset="-78"/>
              </a:rPr>
              <a:t> دجلة في بغداد .</a:t>
            </a:r>
          </a:p>
          <a:p>
            <a:pPr algn="just" fontAlgn="auto">
              <a:spcBef>
                <a:spcPts val="0"/>
              </a:spcBef>
              <a:spcAft>
                <a:spcPts val="0"/>
              </a:spcAft>
              <a:defRPr/>
            </a:pPr>
            <a:r>
              <a:rPr lang="ar-SA" sz="3600" b="1" dirty="0" smtClean="0">
                <a:solidFill>
                  <a:srgbClr val="0070C0"/>
                </a:solidFill>
                <a:latin typeface="Traditional Arabic" pitchFamily="2" charset="-78"/>
                <a:cs typeface="Traditional Arabic" pitchFamily="2" charset="-78"/>
              </a:rPr>
              <a:t>، </a:t>
            </a:r>
            <a:r>
              <a:rPr lang="ar-SA" sz="3600" b="1" dirty="0">
                <a:solidFill>
                  <a:srgbClr val="0070C0"/>
                </a:solidFill>
                <a:latin typeface="Traditional Arabic" pitchFamily="2" charset="-78"/>
                <a:cs typeface="Traditional Arabic" pitchFamily="2" charset="-78"/>
              </a:rPr>
              <a:t>ثم هذه النهاية التي تحمل فكرة المقامة فيما يسمى في القصة القصيرة الحديثة ( </a:t>
            </a:r>
            <a:r>
              <a:rPr lang="ar-SA" sz="3600" b="1" dirty="0" smtClean="0">
                <a:solidFill>
                  <a:srgbClr val="0070C0"/>
                </a:solidFill>
                <a:latin typeface="Traditional Arabic" pitchFamily="2" charset="-78"/>
                <a:cs typeface="Traditional Arabic" pitchFamily="2" charset="-78"/>
              </a:rPr>
              <a:t>لحظة </a:t>
            </a:r>
            <a:r>
              <a:rPr lang="ar-SA" sz="3600" b="1" dirty="0">
                <a:solidFill>
                  <a:srgbClr val="0070C0"/>
                </a:solidFill>
                <a:latin typeface="Traditional Arabic" pitchFamily="2" charset="-78"/>
                <a:cs typeface="Traditional Arabic" pitchFamily="2" charset="-78"/>
              </a:rPr>
              <a:t>التنوير ) . </a:t>
            </a:r>
            <a:endParaRPr lang="ar-SA" sz="3600" b="1" dirty="0">
              <a:solidFill>
                <a:schemeClr val="accent6">
                  <a:lumMod val="75000"/>
                </a:schemeClr>
              </a:solidFill>
              <a:latin typeface="Traditional Arabic" pitchFamily="2" charset="-78"/>
              <a:cs typeface="Traditional Arabic" pitchFamily="2" charset="-78"/>
            </a:endParaRPr>
          </a:p>
        </p:txBody>
      </p:sp>
      <p:sp>
        <p:nvSpPr>
          <p:cNvPr id="3" name="مستطيل 2"/>
          <p:cNvSpPr/>
          <p:nvPr/>
        </p:nvSpPr>
        <p:spPr>
          <a:xfrm>
            <a:off x="6143636" y="285728"/>
            <a:ext cx="2021707" cy="76944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1"/>
          </a:fillRef>
          <a:effectRef idx="1">
            <a:schemeClr val="accent1"/>
          </a:effectRef>
          <a:fontRef idx="minor">
            <a:schemeClr val="lt1"/>
          </a:fontRef>
        </p:style>
        <p:txBody>
          <a:bodyPr wrap="none">
            <a:spAutoFit/>
          </a:bodyPr>
          <a:lstStyle/>
          <a:p>
            <a:r>
              <a:rPr lang="ar-SA" sz="4400" b="1" dirty="0" smtClean="0">
                <a:solidFill>
                  <a:schemeClr val="bg1"/>
                </a:solidFill>
                <a:latin typeface="Traditional Arabic" pitchFamily="2" charset="-78"/>
                <a:cs typeface="Traditional Arabic" pitchFamily="2" charset="-78"/>
              </a:rPr>
              <a:t>بناء المقامة </a:t>
            </a:r>
            <a:endParaRPr lang="ar-SA" sz="4400" dirty="0">
              <a:solidFill>
                <a:schemeClr val="bg1"/>
              </a:solidFill>
            </a:endParaRPr>
          </a:p>
        </p:txBody>
      </p:sp>
      <p:sp>
        <p:nvSpPr>
          <p:cNvPr id="5" name="TextBox 3"/>
          <p:cNvSpPr txBox="1"/>
          <p:nvPr/>
        </p:nvSpPr>
        <p:spPr>
          <a:xfrm>
            <a:off x="357158" y="4549676"/>
            <a:ext cx="8329642" cy="2431435"/>
          </a:xfrm>
          <a:prstGeom prst="rect">
            <a:avLst/>
          </a:prstGeom>
          <a:noFill/>
        </p:spPr>
        <p:txBody>
          <a:bodyPr wrap="square">
            <a:spAutoFit/>
          </a:bodyPr>
          <a:lstStyle/>
          <a:p>
            <a:pPr algn="just" fontAlgn="auto">
              <a:spcBef>
                <a:spcPts val="0"/>
              </a:spcBef>
              <a:spcAft>
                <a:spcPts val="0"/>
              </a:spcAft>
              <a:defRPr/>
            </a:pPr>
            <a:r>
              <a:rPr lang="ar-SA" sz="4000" b="1" dirty="0" smtClean="0">
                <a:solidFill>
                  <a:srgbClr val="0070C0"/>
                </a:solidFill>
                <a:latin typeface="Traditional Arabic" pitchFamily="2" charset="-78"/>
                <a:cs typeface="Traditional Arabic" pitchFamily="2" charset="-78"/>
              </a:rPr>
              <a:t> </a:t>
            </a:r>
            <a:r>
              <a:rPr lang="ar-SA" sz="3600" b="1" dirty="0">
                <a:solidFill>
                  <a:srgbClr val="0070C0"/>
                </a:solidFill>
                <a:latin typeface="Traditional Arabic" pitchFamily="2" charset="-78"/>
                <a:cs typeface="Traditional Arabic" pitchFamily="2" charset="-78"/>
              </a:rPr>
              <a:t>ثم هنالك العرض الشائق </a:t>
            </a:r>
            <a:r>
              <a:rPr lang="ar-SA" sz="3600" b="1" dirty="0" smtClean="0">
                <a:solidFill>
                  <a:srgbClr val="0070C0"/>
                </a:solidFill>
                <a:latin typeface="Traditional Arabic" pitchFamily="2" charset="-78"/>
                <a:cs typeface="Traditional Arabic" pitchFamily="2" charset="-78"/>
              </a:rPr>
              <a:t>للأحداث والشخصيات </a:t>
            </a:r>
            <a:r>
              <a:rPr lang="ar-SA" sz="3600" b="1" dirty="0">
                <a:solidFill>
                  <a:srgbClr val="0070C0"/>
                </a:solidFill>
                <a:latin typeface="Traditional Arabic" pitchFamily="2" charset="-78"/>
                <a:cs typeface="Traditional Arabic" pitchFamily="2" charset="-78"/>
              </a:rPr>
              <a:t>، ثم الأساليب القصصيّة التي استخدمت كالحوار المباشر ، </a:t>
            </a:r>
            <a:r>
              <a:rPr lang="ar-SA" sz="3600" b="1" dirty="0" smtClean="0">
                <a:solidFill>
                  <a:srgbClr val="0070C0"/>
                </a:solidFill>
                <a:latin typeface="Traditional Arabic" pitchFamily="2" charset="-78"/>
                <a:cs typeface="Traditional Arabic" pitchFamily="2" charset="-78"/>
              </a:rPr>
              <a:t>والجمل القصيرة </a:t>
            </a:r>
            <a:r>
              <a:rPr lang="ar-SA" sz="3600" b="1" dirty="0">
                <a:solidFill>
                  <a:srgbClr val="0070C0"/>
                </a:solidFill>
                <a:latin typeface="Traditional Arabic" pitchFamily="2" charset="-78"/>
                <a:cs typeface="Traditional Arabic" pitchFamily="2" charset="-78"/>
              </a:rPr>
              <a:t>التي تقربها من نبرة الحياة اليومية </a:t>
            </a:r>
            <a:r>
              <a:rPr lang="ar-SA" sz="3600" b="1" dirty="0" smtClean="0">
                <a:solidFill>
                  <a:srgbClr val="0070C0"/>
                </a:solidFill>
                <a:latin typeface="Traditional Arabic" pitchFamily="2" charset="-78"/>
                <a:cs typeface="Traditional Arabic" pitchFamily="2" charset="-78"/>
              </a:rPr>
              <a:t>.</a:t>
            </a:r>
          </a:p>
          <a:p>
            <a:pPr algn="just" fontAlgn="auto">
              <a:spcBef>
                <a:spcPts val="0"/>
              </a:spcBef>
              <a:spcAft>
                <a:spcPts val="0"/>
              </a:spcAft>
              <a:defRPr/>
            </a:pPr>
            <a:endParaRPr lang="ar-SA" sz="4000" b="1" dirty="0" smtClean="0">
              <a:solidFill>
                <a:srgbClr val="006600"/>
              </a:solidFill>
              <a:latin typeface="Traditional Arabic" pitchFamily="2" charset="-78"/>
              <a:cs typeface="Traditional Arabic" pitchFamily="2" charset="-78"/>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1354755"/>
            <a:ext cx="8286808" cy="2431435"/>
          </a:xfrm>
          <a:prstGeom prst="rect">
            <a:avLst/>
          </a:prstGeom>
          <a:noFill/>
        </p:spPr>
        <p:txBody>
          <a:bodyPr wrap="square">
            <a:spAutoFit/>
          </a:bodyPr>
          <a:lstStyle/>
          <a:p>
            <a:pPr rtl="0" fontAlgn="auto">
              <a:spcBef>
                <a:spcPts val="0"/>
              </a:spcBef>
              <a:spcAft>
                <a:spcPts val="0"/>
              </a:spcAft>
              <a:defRPr/>
            </a:pPr>
            <a:r>
              <a:rPr lang="ar-SA" sz="3600" b="1" dirty="0" smtClean="0">
                <a:solidFill>
                  <a:schemeClr val="accent4">
                    <a:lumMod val="75000"/>
                  </a:schemeClr>
                </a:solidFill>
                <a:latin typeface="Traditional Arabic" pitchFamily="2" charset="-78"/>
                <a:cs typeface="Traditional Arabic" pitchFamily="2" charset="-78"/>
              </a:rPr>
              <a:t>يمكن تلخيص العناصر </a:t>
            </a:r>
            <a:r>
              <a:rPr lang="ar-SA" sz="3600" b="1" dirty="0">
                <a:solidFill>
                  <a:schemeClr val="accent4">
                    <a:lumMod val="75000"/>
                  </a:schemeClr>
                </a:solidFill>
                <a:latin typeface="Traditional Arabic" pitchFamily="2" charset="-78"/>
                <a:cs typeface="Traditional Arabic" pitchFamily="2" charset="-78"/>
              </a:rPr>
              <a:t>غير القصصية </a:t>
            </a:r>
            <a:r>
              <a:rPr lang="ar-SA" sz="3600" b="1" dirty="0" smtClean="0">
                <a:solidFill>
                  <a:schemeClr val="accent4">
                    <a:lumMod val="75000"/>
                  </a:schemeClr>
                </a:solidFill>
                <a:latin typeface="Traditional Arabic" pitchFamily="2" charset="-78"/>
                <a:cs typeface="Traditional Arabic" pitchFamily="2" charset="-78"/>
              </a:rPr>
              <a:t> </a:t>
            </a:r>
            <a:r>
              <a:rPr lang="ar-SA" sz="3600" b="1" dirty="0">
                <a:solidFill>
                  <a:schemeClr val="accent4">
                    <a:lumMod val="75000"/>
                  </a:schemeClr>
                </a:solidFill>
                <a:latin typeface="Traditional Arabic" pitchFamily="2" charset="-78"/>
                <a:cs typeface="Traditional Arabic" pitchFamily="2" charset="-78"/>
              </a:rPr>
              <a:t>في </a:t>
            </a:r>
            <a:r>
              <a:rPr lang="ar-SA" sz="3600" b="1" dirty="0" smtClean="0">
                <a:solidFill>
                  <a:srgbClr val="006600"/>
                </a:solidFill>
                <a:latin typeface="Traditional Arabic" pitchFamily="2" charset="-78"/>
                <a:cs typeface="Traditional Arabic" pitchFamily="2" charset="-78"/>
              </a:rPr>
              <a:t>:</a:t>
            </a:r>
            <a:endParaRPr lang="ar-SA" sz="3600" b="1" dirty="0" smtClean="0">
              <a:solidFill>
                <a:srgbClr val="006600"/>
              </a:solidFill>
              <a:latin typeface="Traditional Arabic" pitchFamily="2" charset="-78"/>
              <a:cs typeface="Traditional Arabic" pitchFamily="2" charset="-78"/>
            </a:endParaRPr>
          </a:p>
          <a:p>
            <a:pPr fontAlgn="auto">
              <a:spcBef>
                <a:spcPts val="0"/>
              </a:spcBef>
              <a:spcAft>
                <a:spcPts val="0"/>
              </a:spcAft>
              <a:buFont typeface="Wingdings" pitchFamily="2" charset="2"/>
              <a:buChar char="v"/>
              <a:defRPr/>
            </a:pPr>
            <a:r>
              <a:rPr lang="ar-SA" sz="3600" b="1" dirty="0" smtClean="0">
                <a:solidFill>
                  <a:srgbClr val="006600"/>
                </a:solidFill>
                <a:latin typeface="Traditional Arabic" pitchFamily="2" charset="-78"/>
                <a:cs typeface="Traditional Arabic" pitchFamily="2" charset="-78"/>
              </a:rPr>
              <a:t>ال</a:t>
            </a:r>
            <a:r>
              <a:rPr lang="ar-SA" sz="3600" b="1" dirty="0" smtClean="0">
                <a:solidFill>
                  <a:srgbClr val="006600"/>
                </a:solidFill>
                <a:latin typeface="Traditional Arabic" pitchFamily="2" charset="-78"/>
                <a:cs typeface="Traditional Arabic" pitchFamily="2" charset="-78"/>
              </a:rPr>
              <a:t>عناية </a:t>
            </a:r>
            <a:r>
              <a:rPr lang="ar-SA" sz="3600" b="1" dirty="0">
                <a:solidFill>
                  <a:srgbClr val="006600"/>
                </a:solidFill>
                <a:latin typeface="Traditional Arabic" pitchFamily="2" charset="-78"/>
                <a:cs typeface="Traditional Arabic" pitchFamily="2" charset="-78"/>
              </a:rPr>
              <a:t>بالسجع وأنواع البديع الأخرى مثل الطباق </a:t>
            </a:r>
            <a:r>
              <a:rPr lang="ar-SA" sz="3600" b="1" dirty="0" smtClean="0">
                <a:solidFill>
                  <a:srgbClr val="006600"/>
                </a:solidFill>
                <a:latin typeface="Traditional Arabic" pitchFamily="2" charset="-78"/>
                <a:cs typeface="Traditional Arabic" pitchFamily="2" charset="-78"/>
              </a:rPr>
              <a:t>والجناس</a:t>
            </a:r>
          </a:p>
          <a:p>
            <a:pPr fontAlgn="auto">
              <a:spcBef>
                <a:spcPts val="0"/>
              </a:spcBef>
              <a:spcAft>
                <a:spcPts val="0"/>
              </a:spcAft>
              <a:buFont typeface="Wingdings" pitchFamily="2" charset="2"/>
              <a:buChar char="v"/>
              <a:defRPr/>
            </a:pPr>
            <a:r>
              <a:rPr lang="ar-SA" sz="3600" b="1" dirty="0" smtClean="0">
                <a:solidFill>
                  <a:srgbClr val="006600"/>
                </a:solidFill>
                <a:latin typeface="Traditional Arabic" pitchFamily="2" charset="-78"/>
                <a:cs typeface="Traditional Arabic" pitchFamily="2" charset="-78"/>
              </a:rPr>
              <a:t> </a:t>
            </a:r>
            <a:r>
              <a:rPr lang="ar-SA" sz="3600" b="1" dirty="0" smtClean="0">
                <a:solidFill>
                  <a:srgbClr val="FF0000"/>
                </a:solidFill>
                <a:latin typeface="Traditional Arabic" pitchFamily="2" charset="-78"/>
                <a:cs typeface="Traditional Arabic" pitchFamily="2" charset="-78"/>
              </a:rPr>
              <a:t>ك</a:t>
            </a:r>
            <a:r>
              <a:rPr lang="ar-SA" sz="3600" b="1" dirty="0" smtClean="0">
                <a:solidFill>
                  <a:srgbClr val="FF0000"/>
                </a:solidFill>
                <a:latin typeface="Traditional Arabic" pitchFamily="2" charset="-78"/>
                <a:cs typeface="Traditional Arabic" pitchFamily="2" charset="-78"/>
              </a:rPr>
              <a:t>ثرة </a:t>
            </a:r>
            <a:r>
              <a:rPr lang="ar-SA" sz="3600" b="1" dirty="0">
                <a:solidFill>
                  <a:srgbClr val="FF0000"/>
                </a:solidFill>
                <a:latin typeface="Traditional Arabic" pitchFamily="2" charset="-78"/>
                <a:cs typeface="Traditional Arabic" pitchFamily="2" charset="-78"/>
              </a:rPr>
              <a:t>الكلمات المترادفة والغريبة </a:t>
            </a:r>
            <a:r>
              <a:rPr lang="ar-SA" sz="3600" b="1" dirty="0" smtClean="0">
                <a:solidFill>
                  <a:srgbClr val="006600"/>
                </a:solidFill>
                <a:latin typeface="Traditional Arabic" pitchFamily="2" charset="-78"/>
                <a:cs typeface="Traditional Arabic" pitchFamily="2" charset="-78"/>
              </a:rPr>
              <a:t>.</a:t>
            </a:r>
            <a:endParaRPr lang="ar-SA" sz="3600" b="1" dirty="0" smtClean="0">
              <a:solidFill>
                <a:srgbClr val="006600"/>
              </a:solidFill>
              <a:latin typeface="Traditional Arabic" pitchFamily="2" charset="-78"/>
              <a:cs typeface="Traditional Arabic" pitchFamily="2" charset="-78"/>
            </a:endParaRPr>
          </a:p>
          <a:p>
            <a:pPr fontAlgn="auto">
              <a:spcBef>
                <a:spcPts val="0"/>
              </a:spcBef>
              <a:spcAft>
                <a:spcPts val="0"/>
              </a:spcAft>
              <a:buFont typeface="Wingdings" pitchFamily="2" charset="2"/>
              <a:buChar char="v"/>
              <a:defRPr/>
            </a:pPr>
            <a:r>
              <a:rPr lang="ar-SA" sz="3600" b="1" dirty="0" smtClean="0">
                <a:solidFill>
                  <a:srgbClr val="006600"/>
                </a:solidFill>
                <a:latin typeface="Traditional Arabic" pitchFamily="2" charset="-78"/>
                <a:cs typeface="Traditional Arabic" pitchFamily="2" charset="-78"/>
              </a:rPr>
              <a:t> </a:t>
            </a:r>
            <a:r>
              <a:rPr lang="ar-SA" sz="3600" b="1" dirty="0">
                <a:solidFill>
                  <a:srgbClr val="0070C0"/>
                </a:solidFill>
                <a:latin typeface="Traditional Arabic" pitchFamily="2" charset="-78"/>
                <a:cs typeface="Traditional Arabic" pitchFamily="2" charset="-78"/>
              </a:rPr>
              <a:t>وموازنة الجمل المتوالية وقصرها </a:t>
            </a:r>
            <a:r>
              <a:rPr lang="ar-SA" sz="3600" b="1" dirty="0" smtClean="0">
                <a:solidFill>
                  <a:srgbClr val="0070C0"/>
                </a:solidFill>
                <a:latin typeface="Traditional Arabic" pitchFamily="2" charset="-78"/>
                <a:cs typeface="Traditional Arabic" pitchFamily="2" charset="-78"/>
              </a:rPr>
              <a:t> </a:t>
            </a:r>
            <a:r>
              <a:rPr lang="ar-SA" sz="4400" b="1" dirty="0" smtClean="0">
                <a:solidFill>
                  <a:srgbClr val="006600"/>
                </a:solidFill>
                <a:latin typeface="Traditional Arabic" pitchFamily="2" charset="-78"/>
                <a:cs typeface="Traditional Arabic" pitchFamily="2" charset="-78"/>
              </a:rPr>
              <a:t>.</a:t>
            </a:r>
            <a:r>
              <a:rPr lang="ar-SA" sz="2800" b="1" dirty="0" smtClean="0">
                <a:solidFill>
                  <a:schemeClr val="accent6">
                    <a:lumMod val="75000"/>
                  </a:schemeClr>
                </a:solidFill>
                <a:latin typeface="Traditional Arabic" pitchFamily="2" charset="-78"/>
                <a:cs typeface="Traditional Arabic" pitchFamily="2" charset="-78"/>
              </a:rPr>
              <a:t> </a:t>
            </a:r>
            <a:endParaRPr lang="ar-SA" sz="2800" b="1" dirty="0">
              <a:solidFill>
                <a:schemeClr val="accent6">
                  <a:lumMod val="75000"/>
                </a:schemeClr>
              </a:solidFill>
              <a:latin typeface="Traditional Arabic" pitchFamily="2" charset="-78"/>
              <a:cs typeface="Traditional Arabic" pitchFamily="2" charset="-78"/>
            </a:endParaRPr>
          </a:p>
        </p:txBody>
      </p:sp>
      <p:sp>
        <p:nvSpPr>
          <p:cNvPr id="3" name="TextBox 3"/>
          <p:cNvSpPr txBox="1"/>
          <p:nvPr/>
        </p:nvSpPr>
        <p:spPr>
          <a:xfrm>
            <a:off x="357158" y="3803413"/>
            <a:ext cx="8382000" cy="2554545"/>
          </a:xfrm>
          <a:prstGeom prst="rect">
            <a:avLst/>
          </a:prstGeom>
          <a:noFill/>
        </p:spPr>
        <p:txBody>
          <a:bodyPr>
            <a:spAutoFit/>
          </a:bodyPr>
          <a:lstStyle/>
          <a:p>
            <a:pPr fontAlgn="auto">
              <a:spcBef>
                <a:spcPts val="0"/>
              </a:spcBef>
              <a:spcAft>
                <a:spcPts val="0"/>
              </a:spcAft>
              <a:buFont typeface="Wingdings" pitchFamily="2" charset="2"/>
              <a:buChar char="v"/>
              <a:defRPr/>
            </a:pPr>
            <a:r>
              <a:rPr lang="ar-SA" sz="3600" b="1" dirty="0" smtClean="0">
                <a:solidFill>
                  <a:srgbClr val="006600"/>
                </a:solidFill>
                <a:latin typeface="Traditional Arabic" pitchFamily="2" charset="-78"/>
                <a:cs typeface="Traditional Arabic" pitchFamily="2" charset="-78"/>
              </a:rPr>
              <a:t>كثرة الصور </a:t>
            </a:r>
            <a:r>
              <a:rPr lang="ar-SA" sz="3600" b="1" dirty="0">
                <a:solidFill>
                  <a:srgbClr val="006600"/>
                </a:solidFill>
                <a:latin typeface="Traditional Arabic" pitchFamily="2" charset="-78"/>
                <a:cs typeface="Traditional Arabic" pitchFamily="2" charset="-78"/>
              </a:rPr>
              <a:t>البيانية من تشبيه وكناية ...</a:t>
            </a:r>
            <a:r>
              <a:rPr lang="ar-SA" sz="3600" b="1" dirty="0" smtClean="0">
                <a:solidFill>
                  <a:srgbClr val="006600"/>
                </a:solidFill>
                <a:latin typeface="Traditional Arabic" pitchFamily="2" charset="-78"/>
                <a:cs typeface="Traditional Arabic" pitchFamily="2" charset="-78"/>
              </a:rPr>
              <a:t>الخ.</a:t>
            </a:r>
          </a:p>
          <a:p>
            <a:pPr fontAlgn="auto">
              <a:spcBef>
                <a:spcPts val="0"/>
              </a:spcBef>
              <a:spcAft>
                <a:spcPts val="0"/>
              </a:spcAft>
              <a:buFont typeface="Wingdings" pitchFamily="2" charset="2"/>
              <a:buChar char="v"/>
              <a:defRPr/>
            </a:pPr>
            <a:r>
              <a:rPr lang="ar-SA" sz="3600" b="1" dirty="0" smtClean="0">
                <a:solidFill>
                  <a:srgbClr val="006600"/>
                </a:solidFill>
                <a:latin typeface="Traditional Arabic" pitchFamily="2" charset="-78"/>
                <a:cs typeface="Traditional Arabic" pitchFamily="2" charset="-78"/>
              </a:rPr>
              <a:t>الجمع بين الشعر والنثر في صياغتها.</a:t>
            </a:r>
            <a:endParaRPr lang="ar-SA" sz="3600" b="1" dirty="0" smtClean="0">
              <a:solidFill>
                <a:srgbClr val="006600"/>
              </a:solidFill>
              <a:latin typeface="Traditional Arabic" pitchFamily="2" charset="-78"/>
              <a:cs typeface="Traditional Arabic" pitchFamily="2" charset="-78"/>
            </a:endParaRPr>
          </a:p>
          <a:p>
            <a:pPr fontAlgn="auto">
              <a:spcBef>
                <a:spcPts val="0"/>
              </a:spcBef>
              <a:spcAft>
                <a:spcPts val="0"/>
              </a:spcAft>
              <a:defRPr/>
            </a:pPr>
            <a:endParaRPr lang="ar-SA" sz="800" b="1" dirty="0">
              <a:solidFill>
                <a:srgbClr val="006600"/>
              </a:solidFill>
              <a:latin typeface="Traditional Arabic" pitchFamily="2" charset="-78"/>
              <a:cs typeface="Traditional Arabic" pitchFamily="2" charset="-78"/>
            </a:endParaRPr>
          </a:p>
          <a:p>
            <a:pPr algn="ctr" rtl="0" fontAlgn="auto">
              <a:spcBef>
                <a:spcPts val="0"/>
              </a:spcBef>
              <a:spcAft>
                <a:spcPts val="0"/>
              </a:spcAft>
              <a:defRPr/>
            </a:pPr>
            <a:r>
              <a:rPr lang="ar-SA" sz="3600" b="1" dirty="0">
                <a:solidFill>
                  <a:srgbClr val="0070C0"/>
                </a:solidFill>
                <a:latin typeface="Traditional Arabic" pitchFamily="2" charset="-78"/>
                <a:cs typeface="Traditional Arabic" pitchFamily="2" charset="-78"/>
              </a:rPr>
              <a:t>وأخيرًا نقول إن َّ الاهتمام الزائد بالصياغة اللغوية هو الذي أضرّ بالمقامات وأساء إلى فنّيتها .</a:t>
            </a:r>
            <a:r>
              <a:rPr lang="ar-SA" sz="4400" b="1" dirty="0">
                <a:solidFill>
                  <a:srgbClr val="0070C0"/>
                </a:solidFill>
                <a:latin typeface="Traditional Arabic" pitchFamily="2" charset="-78"/>
                <a:cs typeface="Traditional Arabic" pitchFamily="2" charset="-78"/>
              </a:rPr>
              <a:t> </a:t>
            </a:r>
            <a:r>
              <a:rPr lang="ar-SA" sz="4400" b="1" dirty="0">
                <a:solidFill>
                  <a:srgbClr val="006600"/>
                </a:solidFill>
                <a:latin typeface="Traditional Arabic" pitchFamily="2" charset="-78"/>
                <a:cs typeface="Traditional Arabic" pitchFamily="2" charset="-78"/>
              </a:rPr>
              <a:t> </a:t>
            </a:r>
            <a:endParaRPr lang="ar-SA" sz="2800" b="1" dirty="0">
              <a:solidFill>
                <a:schemeClr val="accent6">
                  <a:lumMod val="75000"/>
                </a:schemeClr>
              </a:solidFill>
              <a:latin typeface="Traditional Arabic" pitchFamily="2" charset="-78"/>
              <a:cs typeface="Traditional Arabic" pitchFamily="2" charset="-78"/>
            </a:endParaRPr>
          </a:p>
        </p:txBody>
      </p:sp>
      <p:sp>
        <p:nvSpPr>
          <p:cNvPr id="5" name="TextBox 3"/>
          <p:cNvSpPr txBox="1">
            <a:spLocks noChangeArrowheads="1"/>
          </p:cNvSpPr>
          <p:nvPr/>
        </p:nvSpPr>
        <p:spPr bwMode="auto">
          <a:xfrm>
            <a:off x="3124200" y="381000"/>
            <a:ext cx="5181600" cy="830997"/>
          </a:xfrm>
          <a:prstGeom prst="rect">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3"/>
          </a:fillRef>
          <a:effectRef idx="1">
            <a:schemeClr val="accent3"/>
          </a:effectRef>
          <a:fontRef idx="minor">
            <a:schemeClr val="lt1"/>
          </a:fontRef>
        </p:style>
        <p:txBody>
          <a:bodyPr wrap="square">
            <a:spAutoFit/>
          </a:bodyPr>
          <a:lstStyle/>
          <a:p>
            <a:pPr algn="ctr" rtl="0"/>
            <a:r>
              <a:rPr lang="ar-SA" sz="4800" dirty="0" smtClean="0">
                <a:solidFill>
                  <a:schemeClr val="bg1"/>
                </a:solidFill>
                <a:latin typeface="Traditional Arabic" pitchFamily="18" charset="-78"/>
                <a:cs typeface="Traditional Arabic" pitchFamily="18" charset="-78"/>
              </a:rPr>
              <a:t>خصائصها الفنية :</a:t>
            </a:r>
            <a:endParaRPr lang="ar-SA" sz="8000" dirty="0">
              <a:solidFill>
                <a:schemeClr val="bg1"/>
              </a:solidFill>
              <a:latin typeface="Traditional Arabic" pitchFamily="18" charset="-78"/>
              <a:cs typeface="Traditional Arabic" pitchFamily="18" charset="-78"/>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ppt_x"/>
                                          </p:val>
                                        </p:tav>
                                        <p:tav tm="100000">
                                          <p:val>
                                            <p:strVal val="#ppt_x"/>
                                          </p:val>
                                        </p:tav>
                                      </p:tavLst>
                                    </p:anim>
                                    <p:anim calcmode="lin" valueType="num">
                                      <p:cBhvr additive="base">
                                        <p:cTn id="13"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1">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
  <TotalTime>637</TotalTime>
  <Words>1004</Words>
  <Application>Microsoft Office PowerPoint</Application>
  <PresentationFormat>عرض على الشاشة (3:4)‏</PresentationFormat>
  <Paragraphs>50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سمة1</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amal</dc:creator>
  <cp:lastModifiedBy>User</cp:lastModifiedBy>
  <cp:revision>133</cp:revision>
  <dcterms:created xsi:type="dcterms:W3CDTF">2006-08-16T00:00:00Z</dcterms:created>
  <dcterms:modified xsi:type="dcterms:W3CDTF">2012-12-25T13:15:20Z</dcterms:modified>
</cp:coreProperties>
</file>