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88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72" r:id="rId8"/>
    <p:sldId id="261" r:id="rId9"/>
    <p:sldId id="262" r:id="rId10"/>
    <p:sldId id="273" r:id="rId11"/>
    <p:sldId id="263" r:id="rId12"/>
    <p:sldId id="264" r:id="rId13"/>
    <p:sldId id="265" r:id="rId14"/>
    <p:sldId id="266" r:id="rId15"/>
    <p:sldId id="274" r:id="rId16"/>
    <p:sldId id="267" r:id="rId17"/>
    <p:sldId id="268" r:id="rId18"/>
    <p:sldId id="275" r:id="rId19"/>
    <p:sldId id="269" r:id="rId20"/>
    <p:sldId id="270" r:id="rId21"/>
    <p:sldId id="271" r:id="rId22"/>
    <p:sldId id="276" r:id="rId23"/>
    <p:sldId id="277" r:id="rId2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43" d="100"/>
          <a:sy n="43" d="100"/>
        </p:scale>
        <p:origin x="-63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مستطيل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شكل بيضاوي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2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776DA-6223-441B-932A-CA568C0F4D0E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23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4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AA3FF-5483-4CC5-9E96-2B3FE8C35A2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C1C7733-0D47-4132-AD28-4FD9819756A4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5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BD1D37-6298-44D0-BC51-BB622B08D3D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مستطيل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شكل بيضاوي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شكل بيضاوي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شكل بيضاوي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26454-8F0E-4A8D-BF59-0A56FB9439C8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21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2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6B990-834E-43D6-A296-E3422EFAD0F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43E0-98F9-4970-8B16-8CD469753FFC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0393F-28E5-4E18-B0B3-D79F0990039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7F24-561E-40B0-8D81-FC71ACBECF25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8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D2D9-BC2A-4B4F-8FFF-69B60FE632D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C9159F-109F-4498-A0A7-5782D7E4A97D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4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979554-ADC1-4FBF-8ECD-AC09A268A71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5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95568-0639-45BE-8057-421B939B5D10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7DD6-9D4C-4CE4-8E0A-DB7AB5B5B5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رابط مستقيم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مستطيل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99598D-6574-4D2F-A1C9-731F6A03DA50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13" name="عنصر نائب لرقم الشريحة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449666-E916-48EB-B8C2-6EAE428448E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مستطيل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71CC3A-1BBF-4BD0-BC3B-F25AE4A8FE20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13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AFE064-10BD-46A1-AA22-325177AC31F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7573-6627-4502-945E-44D56E366D25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AEA2-3565-49CB-928D-06238921821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34634-DF32-4A12-BAAC-3F4465410481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065C-EB21-495F-8DED-7DEBEBB690E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8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5D16D9-AF45-4781-AEFE-BE8193E811F1}" type="datetimeFigureOut">
              <a:rPr lang="ar-SA"/>
              <a:pPr>
                <a:defRPr/>
              </a:pPr>
              <a:t>29/10/1433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FE6454-D2C6-4260-AA25-F71AD855309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0" r:id="rId4"/>
    <p:sldLayoutId id="2147483941" r:id="rId5"/>
    <p:sldLayoutId id="2147483948" r:id="rId6"/>
    <p:sldLayoutId id="2147483942" r:id="rId7"/>
    <p:sldLayoutId id="2147483949" r:id="rId8"/>
    <p:sldLayoutId id="2147483950" r:id="rId9"/>
    <p:sldLayoutId id="2147483943" r:id="rId10"/>
    <p:sldLayoutId id="2147483944" r:id="rId11"/>
  </p:sldLayoutIdLst>
  <p:transition>
    <p:wipe dir="d"/>
  </p:transition>
  <p:txStyles>
    <p:titleStyle>
      <a:lvl1pPr algn="l" rtl="1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cebook.com/groups/346798545411798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صورة 3" descr="D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0"/>
            <a:ext cx="233997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276600" y="3213100"/>
            <a:ext cx="25923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مقرر التذوق الأدبي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من الشعر العربي الحديث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الساعات المكتبية : الاثنين من الساعة 10 : 12 في </a:t>
            </a:r>
            <a:r>
              <a:rPr lang="ar-SA" dirty="0" err="1" smtClean="0"/>
              <a:t>مكتية</a:t>
            </a:r>
            <a:r>
              <a:rPr lang="ar-SA" dirty="0" smtClean="0"/>
              <a:t> الكلية   </a:t>
            </a:r>
            <a:r>
              <a:rPr lang="ar-SA" dirty="0" smtClean="0"/>
              <a:t> </a:t>
            </a:r>
            <a:r>
              <a:rPr lang="ar-SA" dirty="0" smtClean="0"/>
              <a:t>  </a:t>
            </a:r>
            <a:br>
              <a:rPr lang="ar-SA" dirty="0" smtClean="0"/>
            </a:br>
            <a:r>
              <a:rPr lang="en-US" sz="3200" dirty="0" smtClean="0">
                <a:hlinkClick r:id="rId2"/>
              </a:rPr>
              <a:t>http://</a:t>
            </a:r>
            <a:r>
              <a:rPr lang="en-US" sz="3200" dirty="0" smtClean="0">
                <a:hlinkClick r:id="rId2"/>
              </a:rPr>
              <a:t>www.facebook.com/grou</a:t>
            </a:r>
            <a:r>
              <a:rPr lang="ar-SA" sz="3200" dirty="0" smtClean="0">
                <a:hlinkClick r:id="rId2"/>
              </a:rPr>
              <a:t>رابط </a:t>
            </a:r>
            <a:r>
              <a:rPr lang="en-US" sz="3200" dirty="0" err="1" smtClean="0">
                <a:hlinkClick r:id="rId2"/>
              </a:rPr>
              <a:t>ps</a:t>
            </a:r>
            <a:r>
              <a:rPr lang="en-US" sz="3200" dirty="0" smtClean="0">
                <a:hlinkClick r:id="rId2"/>
              </a:rPr>
              <a:t>/346798545411798</a:t>
            </a:r>
            <a:r>
              <a:rPr lang="ar-SA" sz="3200" dirty="0" smtClean="0"/>
              <a:t>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428860" y="5000636"/>
            <a:ext cx="5957902" cy="1302848"/>
          </a:xfrm>
        </p:spPr>
        <p:txBody>
          <a:bodyPr/>
          <a:lstStyle/>
          <a:p>
            <a:r>
              <a:rPr lang="ar-SA" sz="3600" dirty="0" smtClean="0"/>
              <a:t>كلية الآداب غرفة (2 – 21</a:t>
            </a:r>
            <a:r>
              <a:rPr lang="ar-SA" dirty="0" smtClean="0"/>
              <a:t> )</a:t>
            </a:r>
            <a:endParaRPr lang="ar-SA" dirty="0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921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827088" y="1103313"/>
            <a:ext cx="8208962" cy="5754687"/>
          </a:xfrm>
        </p:spPr>
        <p:txBody>
          <a:bodyPr/>
          <a:lstStyle/>
          <a:p>
            <a:pPr eaLnBrk="1" hangingPunct="1"/>
            <a:r>
              <a:rPr lang="ar-SA" sz="2600" dirty="0" smtClean="0"/>
              <a:t> </a:t>
            </a:r>
            <a:r>
              <a:rPr lang="ar-SA" sz="2600" dirty="0" err="1" smtClean="0"/>
              <a:t>قحطت</a:t>
            </a:r>
            <a:r>
              <a:rPr lang="ar-SA" sz="2600" dirty="0" smtClean="0"/>
              <a:t> البادية في أيام هشام بن عبد </a:t>
            </a:r>
            <a:r>
              <a:rPr lang="ar-SA" sz="2600" dirty="0" err="1" smtClean="0"/>
              <a:t>الملك </a:t>
            </a:r>
            <a:r>
              <a:rPr lang="ar-SA" sz="2600" dirty="0" smtClean="0"/>
              <a:t>، فقدمت عليه </a:t>
            </a:r>
            <a:r>
              <a:rPr lang="ar-SA" sz="2600" dirty="0" err="1" smtClean="0"/>
              <a:t>العرب </a:t>
            </a:r>
            <a:r>
              <a:rPr lang="ar-SA" sz="2600" dirty="0" smtClean="0"/>
              <a:t>، فهابوا أن </a:t>
            </a:r>
            <a:r>
              <a:rPr lang="ar-SA" sz="2600" dirty="0" err="1" smtClean="0"/>
              <a:t>يكلموه </a:t>
            </a:r>
            <a:r>
              <a:rPr lang="ar-SA" sz="2600" dirty="0" smtClean="0"/>
              <a:t>، وكان فيهم </a:t>
            </a:r>
            <a:r>
              <a:rPr lang="ar-SA" sz="2600" dirty="0" err="1" smtClean="0"/>
              <a:t>دواس</a:t>
            </a:r>
            <a:r>
              <a:rPr lang="ar-SA" sz="2600" b="1" dirty="0" smtClean="0"/>
              <a:t> بن </a:t>
            </a:r>
            <a:r>
              <a:rPr lang="ar-SA" sz="2600" b="1" dirty="0" err="1" smtClean="0"/>
              <a:t>حبيب</a:t>
            </a:r>
            <a:r>
              <a:rPr lang="ar-SA" sz="2600" dirty="0" err="1" smtClean="0"/>
              <a:t> </a:t>
            </a:r>
            <a:r>
              <a:rPr lang="ar-SA" sz="2600" dirty="0" smtClean="0"/>
              <a:t>، وهو ابن ست عشرة </a:t>
            </a:r>
            <a:r>
              <a:rPr lang="ar-SA" sz="2600" dirty="0" err="1" smtClean="0"/>
              <a:t>سنة </a:t>
            </a:r>
            <a:r>
              <a:rPr lang="ar-SA" sz="2600" dirty="0" smtClean="0"/>
              <a:t>، له </a:t>
            </a:r>
            <a:r>
              <a:rPr lang="ar-SA" sz="2600" dirty="0" err="1" smtClean="0"/>
              <a:t>ذؤابة </a:t>
            </a:r>
            <a:r>
              <a:rPr lang="ar-SA" sz="2600" dirty="0" smtClean="0"/>
              <a:t>، وعليه </a:t>
            </a:r>
            <a:r>
              <a:rPr lang="ar-SA" sz="2600" dirty="0" err="1" smtClean="0"/>
              <a:t>شامتان </a:t>
            </a:r>
            <a:r>
              <a:rPr lang="ar-SA" sz="2600" dirty="0" smtClean="0"/>
              <a:t>، فوقعت عين هشام بن عبد الملك </a:t>
            </a:r>
            <a:r>
              <a:rPr lang="ar-SA" sz="2600" dirty="0" err="1" smtClean="0"/>
              <a:t>عليه </a:t>
            </a:r>
            <a:r>
              <a:rPr lang="ar-SA" sz="2600" dirty="0" smtClean="0"/>
              <a:t>، فقال </a:t>
            </a:r>
            <a:r>
              <a:rPr lang="ar-SA" sz="2600" dirty="0" err="1" smtClean="0"/>
              <a:t>لحاجبه </a:t>
            </a:r>
            <a:r>
              <a:rPr lang="ar-SA" sz="2600" dirty="0" smtClean="0"/>
              <a:t>: ما شاء أحدٌ أن يدخل عليَّ إلاَّ دخل حتى </a:t>
            </a:r>
            <a:r>
              <a:rPr lang="ar-SA" sz="2600" dirty="0" err="1" smtClean="0"/>
              <a:t>الصبيان </a:t>
            </a:r>
            <a:r>
              <a:rPr lang="ar-SA" sz="2600" dirty="0" smtClean="0"/>
              <a:t>، فوثب </a:t>
            </a:r>
            <a:r>
              <a:rPr lang="ar-SA" sz="2600" dirty="0" err="1" smtClean="0"/>
              <a:t>دواس</a:t>
            </a:r>
            <a:r>
              <a:rPr lang="ar-SA" sz="2600" dirty="0" smtClean="0"/>
              <a:t> حتى وقف بين يديه </a:t>
            </a:r>
            <a:r>
              <a:rPr lang="ar-SA" sz="2600" dirty="0" err="1" smtClean="0"/>
              <a:t>مطرقاً </a:t>
            </a:r>
            <a:r>
              <a:rPr lang="ar-SA" sz="2600" dirty="0" smtClean="0"/>
              <a:t>، </a:t>
            </a:r>
            <a:r>
              <a:rPr lang="ar-SA" sz="2600" dirty="0" err="1" smtClean="0"/>
              <a:t>فقال </a:t>
            </a:r>
            <a:r>
              <a:rPr lang="ar-SA" sz="2600" dirty="0" smtClean="0"/>
              <a:t>: يا أمير المؤمنين إن للكلام نشرًا </a:t>
            </a:r>
            <a:r>
              <a:rPr lang="ar-SA" sz="2600" dirty="0" err="1" smtClean="0"/>
              <a:t>وطيًا </a:t>
            </a:r>
            <a:r>
              <a:rPr lang="ar-SA" sz="2600" dirty="0" smtClean="0"/>
              <a:t>، وإنه لا يعرف ما في طيه إلاَّ </a:t>
            </a:r>
            <a:r>
              <a:rPr lang="ar-SA" sz="2600" dirty="0" err="1" smtClean="0"/>
              <a:t>بنشره </a:t>
            </a:r>
            <a:r>
              <a:rPr lang="ar-SA" sz="2600" dirty="0" smtClean="0"/>
              <a:t>، فإن أذن لي أمير المؤمنين أن أنشره </a:t>
            </a:r>
            <a:r>
              <a:rPr lang="ar-SA" sz="2600" dirty="0" err="1" smtClean="0"/>
              <a:t>نشرته </a:t>
            </a:r>
            <a:r>
              <a:rPr lang="ar-SA" sz="2600" dirty="0" smtClean="0"/>
              <a:t>، فأعجبه </a:t>
            </a:r>
            <a:r>
              <a:rPr lang="ar-SA" sz="2600" dirty="0" err="1" smtClean="0"/>
              <a:t>كلامه </a:t>
            </a:r>
            <a:r>
              <a:rPr lang="ar-SA" sz="2600" dirty="0" smtClean="0"/>
              <a:t>، وقال </a:t>
            </a:r>
            <a:r>
              <a:rPr lang="ar-SA" sz="2600" dirty="0" err="1" smtClean="0"/>
              <a:t>له </a:t>
            </a:r>
            <a:r>
              <a:rPr lang="ar-SA" sz="2600" dirty="0" smtClean="0"/>
              <a:t>: انشره لله </a:t>
            </a:r>
            <a:r>
              <a:rPr lang="ar-SA" sz="2600" dirty="0" err="1" smtClean="0"/>
              <a:t>دَرُّك </a:t>
            </a:r>
            <a:r>
              <a:rPr lang="ar-SA" sz="2600" dirty="0" smtClean="0"/>
              <a:t>، </a:t>
            </a:r>
            <a:r>
              <a:rPr lang="ar-SA" sz="2600" dirty="0" err="1" smtClean="0"/>
              <a:t>فقال </a:t>
            </a:r>
            <a:r>
              <a:rPr lang="ar-SA" sz="2600" dirty="0" smtClean="0"/>
              <a:t>: يا أمير المؤمنين إنه أصابتنا سنونٌ </a:t>
            </a:r>
            <a:r>
              <a:rPr lang="ar-SA" sz="2600" dirty="0" err="1" smtClean="0"/>
              <a:t>ثلاث </a:t>
            </a:r>
            <a:r>
              <a:rPr lang="ar-SA" sz="2600" dirty="0" smtClean="0"/>
              <a:t>: سنة أذابتِ </a:t>
            </a:r>
            <a:r>
              <a:rPr lang="ar-SA" sz="2600" dirty="0" err="1" smtClean="0"/>
              <a:t>الشحم </a:t>
            </a:r>
            <a:r>
              <a:rPr lang="ar-SA" sz="2600" dirty="0" smtClean="0"/>
              <a:t>، وسنة أكلتِ </a:t>
            </a:r>
            <a:r>
              <a:rPr lang="ar-SA" sz="2600" dirty="0" err="1" smtClean="0"/>
              <a:t>اللحم </a:t>
            </a:r>
            <a:r>
              <a:rPr lang="ar-SA" sz="2600" dirty="0" smtClean="0"/>
              <a:t>، وسنة دقَّت </a:t>
            </a:r>
            <a:r>
              <a:rPr lang="ar-SA" sz="2600" dirty="0" err="1" smtClean="0"/>
              <a:t>العظم </a:t>
            </a:r>
            <a:r>
              <a:rPr lang="ar-SA" sz="2600" dirty="0" smtClean="0"/>
              <a:t>، وفي أيديكم فضول </a:t>
            </a:r>
            <a:r>
              <a:rPr lang="ar-SA" sz="2600" dirty="0" err="1" smtClean="0"/>
              <a:t>مال </a:t>
            </a:r>
            <a:r>
              <a:rPr lang="ar-SA" sz="2600" dirty="0" smtClean="0"/>
              <a:t>، فإن كان لله ففرقوها على </a:t>
            </a:r>
            <a:r>
              <a:rPr lang="ar-SA" sz="2600" dirty="0" err="1" smtClean="0"/>
              <a:t>عباده </a:t>
            </a:r>
            <a:r>
              <a:rPr lang="ar-SA" sz="2600" dirty="0" smtClean="0"/>
              <a:t>، وإن كانت </a:t>
            </a:r>
            <a:r>
              <a:rPr lang="ar-SA" sz="2600" dirty="0" err="1" smtClean="0"/>
              <a:t>لهم </a:t>
            </a:r>
            <a:r>
              <a:rPr lang="ar-SA" sz="2600" dirty="0" smtClean="0"/>
              <a:t>، فعلام تحبسونها </a:t>
            </a:r>
            <a:r>
              <a:rPr lang="ar-SA" sz="2600" dirty="0" err="1" smtClean="0"/>
              <a:t>عنهم ؟</a:t>
            </a:r>
            <a:r>
              <a:rPr lang="ar-SA" sz="2600" dirty="0" smtClean="0"/>
              <a:t> ، وإن كانت لكم فتصدقوا </a:t>
            </a:r>
            <a:r>
              <a:rPr lang="ar-SA" sz="2600" dirty="0" err="1" smtClean="0"/>
              <a:t>بها</a:t>
            </a:r>
            <a:r>
              <a:rPr lang="ar-SA" sz="2600" dirty="0" smtClean="0"/>
              <a:t> </a:t>
            </a:r>
            <a:r>
              <a:rPr lang="ar-SA" sz="2600" dirty="0" err="1" smtClean="0"/>
              <a:t>عليهم </a:t>
            </a:r>
            <a:r>
              <a:rPr lang="ar-SA" sz="2600" dirty="0" smtClean="0"/>
              <a:t>، فإنَّ الله يجزي </a:t>
            </a:r>
            <a:r>
              <a:rPr lang="ar-SA" sz="2600" dirty="0" err="1" smtClean="0"/>
              <a:t>المتصدقين </a:t>
            </a:r>
            <a:r>
              <a:rPr lang="ar-SA" sz="2600" dirty="0" smtClean="0"/>
              <a:t>، فقال </a:t>
            </a:r>
            <a:r>
              <a:rPr lang="ar-SA" sz="2600" dirty="0" err="1" smtClean="0"/>
              <a:t>هشام </a:t>
            </a:r>
            <a:r>
              <a:rPr lang="ar-SA" sz="2600" dirty="0" smtClean="0"/>
              <a:t>: ما ترك الغلام لنا في واحدة من الثلاث </a:t>
            </a:r>
            <a:r>
              <a:rPr lang="ar-SA" sz="2600" dirty="0" err="1" smtClean="0"/>
              <a:t>عذرًا </a:t>
            </a:r>
            <a:r>
              <a:rPr lang="ar-SA" sz="2600" dirty="0" smtClean="0"/>
              <a:t>، فأمر البوادي </a:t>
            </a:r>
            <a:r>
              <a:rPr lang="ar-SA" sz="2600" dirty="0" err="1" smtClean="0"/>
              <a:t>بمئة</a:t>
            </a:r>
            <a:r>
              <a:rPr lang="ar-SA" sz="2600" dirty="0" smtClean="0"/>
              <a:t> ألف </a:t>
            </a:r>
            <a:r>
              <a:rPr lang="ar-SA" sz="2600" dirty="0" err="1" smtClean="0"/>
              <a:t>دينار </a:t>
            </a:r>
            <a:r>
              <a:rPr lang="ar-SA" sz="2600" dirty="0" smtClean="0"/>
              <a:t>، وله بمائة ألف </a:t>
            </a:r>
            <a:r>
              <a:rPr lang="ar-SA" sz="2600" dirty="0" err="1" smtClean="0"/>
              <a:t>درهم </a:t>
            </a:r>
            <a:r>
              <a:rPr lang="ar-SA" sz="2600" dirty="0" smtClean="0"/>
              <a:t>، ثم </a:t>
            </a:r>
            <a:r>
              <a:rPr lang="ar-SA" sz="2600" dirty="0" err="1" smtClean="0"/>
              <a:t>قال </a:t>
            </a:r>
            <a:r>
              <a:rPr lang="ar-SA" sz="2600" dirty="0" smtClean="0"/>
              <a:t>: ألا </a:t>
            </a:r>
            <a:r>
              <a:rPr lang="ar-SA" sz="2600" dirty="0" err="1" smtClean="0"/>
              <a:t>حاجة ؟</a:t>
            </a:r>
            <a:r>
              <a:rPr lang="ar-SA" sz="2600" dirty="0" smtClean="0"/>
              <a:t> </a:t>
            </a:r>
            <a:r>
              <a:rPr lang="ar-SA" sz="2600" dirty="0" err="1" smtClean="0"/>
              <a:t>قال </a:t>
            </a:r>
            <a:r>
              <a:rPr lang="ar-SA" sz="2600" dirty="0" smtClean="0"/>
              <a:t>: ما لي في خاصة نفسي دون عامة </a:t>
            </a:r>
            <a:r>
              <a:rPr lang="ar-SA" sz="2600" dirty="0" err="1" smtClean="0"/>
              <a:t>المسلمين </a:t>
            </a:r>
            <a:r>
              <a:rPr lang="ar-SA" sz="2600" dirty="0" smtClean="0"/>
              <a:t>، فخرج من عنده وهو من أجل </a:t>
            </a:r>
            <a:r>
              <a:rPr lang="ar-SA" sz="2600" dirty="0" err="1" smtClean="0"/>
              <a:t>القوم !</a:t>
            </a:r>
            <a:endParaRPr lang="ar-SA" sz="26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024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0825" y="1536700"/>
            <a:ext cx="7715250" cy="5637213"/>
          </a:xfrm>
        </p:spPr>
        <p:txBody>
          <a:bodyPr/>
          <a:lstStyle/>
          <a:p>
            <a:pPr eaLnBrk="1" hangingPunct="1"/>
            <a:r>
              <a:rPr lang="ar-SA" sz="3200" dirty="0" smtClean="0"/>
              <a:t> هكذا كان </a:t>
            </a:r>
            <a:r>
              <a:rPr lang="ar-SA" sz="3200" dirty="0" err="1" smtClean="0"/>
              <a:t>للكلمات </a:t>
            </a:r>
            <a:r>
              <a:rPr lang="ar-SA" sz="3200" dirty="0" smtClean="0"/>
              <a:t>– التي هي اللبنة الأولى لفن </a:t>
            </a:r>
            <a:r>
              <a:rPr lang="ar-SA" sz="3200" dirty="0" err="1" smtClean="0"/>
              <a:t>الأدب </a:t>
            </a:r>
            <a:r>
              <a:rPr lang="ar-SA" sz="3200" dirty="0" smtClean="0"/>
              <a:t>– فعل السحر الذي يدفع المتلقي إلى نوع من الاستجابة العملية </a:t>
            </a:r>
            <a:r>
              <a:rPr lang="ar-SA" sz="3200" dirty="0" err="1" smtClean="0"/>
              <a:t>إزاءها </a:t>
            </a:r>
            <a:r>
              <a:rPr lang="ar-SA" sz="3200" dirty="0" smtClean="0"/>
              <a:t>، ولقد تعددت استجابات المتلقين إزاء العمل </a:t>
            </a:r>
            <a:r>
              <a:rPr lang="ar-SA" sz="3200" dirty="0" err="1" smtClean="0"/>
              <a:t>الأدبي </a:t>
            </a:r>
            <a:r>
              <a:rPr lang="ar-SA" sz="3200" dirty="0" smtClean="0"/>
              <a:t>، فمنهم من تقف استجابته عند حد الانفعال بالعمل ومشاركته للأديب في </a:t>
            </a:r>
            <a:r>
              <a:rPr lang="ar-SA" sz="3200" dirty="0" err="1" smtClean="0"/>
              <a:t>انفعالاته </a:t>
            </a:r>
            <a:r>
              <a:rPr lang="ar-SA" sz="3200" dirty="0" smtClean="0"/>
              <a:t>، ومشاعره </a:t>
            </a:r>
            <a:r>
              <a:rPr lang="ar-SA" sz="3200" dirty="0" err="1" smtClean="0"/>
              <a:t>وأحاسيسه </a:t>
            </a:r>
            <a:r>
              <a:rPr lang="ar-SA" sz="3200" dirty="0" smtClean="0"/>
              <a:t>، ومن المتلقين من ينزع إلى نوعٍ من الاستجابة </a:t>
            </a:r>
            <a:r>
              <a:rPr lang="ar-SA" sz="3200" dirty="0" err="1" smtClean="0"/>
              <a:t>الظاهرة </a:t>
            </a:r>
            <a:r>
              <a:rPr lang="ar-SA" sz="3200" dirty="0" smtClean="0"/>
              <a:t>، ويسلك سلوكاً عملياً نحو أداء عملٍ ما كأن </a:t>
            </a:r>
            <a:r>
              <a:rPr lang="ar-SA" sz="3200" dirty="0" err="1" smtClean="0"/>
              <a:t>يعمل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يبني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يزرع </a:t>
            </a:r>
            <a:r>
              <a:rPr lang="ar-SA" sz="3200" dirty="0" smtClean="0"/>
              <a:t>، أو يشن </a:t>
            </a:r>
            <a:r>
              <a:rPr lang="ar-SA" sz="3200" dirty="0" err="1" smtClean="0"/>
              <a:t>الحرب </a:t>
            </a:r>
            <a:r>
              <a:rPr lang="ar-SA" sz="3200" dirty="0" smtClean="0"/>
              <a:t>، أو يرتكب </a:t>
            </a:r>
            <a:r>
              <a:rPr lang="ar-SA" sz="3200" dirty="0" err="1" smtClean="0"/>
              <a:t>جرماً </a:t>
            </a:r>
            <a:r>
              <a:rPr lang="ar-SA" sz="3200" dirty="0" smtClean="0"/>
              <a:t>، أو يخفض أجنحة السلام بين الأفراد أو </a:t>
            </a:r>
            <a:r>
              <a:rPr lang="ar-SA" sz="3200" dirty="0" err="1" smtClean="0"/>
              <a:t>الشعوب .</a:t>
            </a:r>
            <a:r>
              <a:rPr lang="ar-SA" sz="3200" dirty="0" smtClean="0"/>
              <a:t> إلى غير ذلك من مظاهر تُرى </a:t>
            </a:r>
            <a:r>
              <a:rPr lang="ar-SA" sz="3200" dirty="0" err="1" smtClean="0"/>
              <a:t>وتشاهد .</a:t>
            </a:r>
            <a:endParaRPr lang="ar-SA" sz="32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126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125538"/>
            <a:ext cx="7467600" cy="5348287"/>
          </a:xfrm>
        </p:spPr>
        <p:txBody>
          <a:bodyPr/>
          <a:lstStyle/>
          <a:p>
            <a:pPr eaLnBrk="1" hangingPunct="1"/>
            <a:r>
              <a:rPr lang="ar-SA" sz="3600" dirty="0" smtClean="0">
                <a:latin typeface="Arial" pitchFamily="34" charset="0"/>
                <a:cs typeface="Arial" pitchFamily="34" charset="0"/>
              </a:rPr>
              <a:t>والتذوق الأدبي يرتبط ارتباطاً عضويًا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باللغة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لأنها مادة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الأدب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ولهذه اللغة وظيفة شعرية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فنية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تنعكس في لونٍ من التعبير الجميل تتوافر فيه ألوان من الصنعة وجماليات النظم، والتصوير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الفني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وهذه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هي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:  لغـة الأدب التـي يستخدمهـا الأدبـاء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والمبدعـون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لنقـل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انفعـالاتهم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وتصـوير أحـاسيسهم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ومشاعرهم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والتعبير عن رؤاهم وأفكارهم بحيث يثيرون في المتلقي أحاسيس تدفعه للتأثر، ومشاركتهم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إبداعهم .</a:t>
            </a:r>
            <a:endParaRPr lang="ar-SA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ar-SA" sz="3600" dirty="0" smtClean="0"/>
              <a:t>والتذوق الأدبي في أرقى معانيه </a:t>
            </a:r>
            <a:r>
              <a:rPr lang="ar-SA" sz="3600" dirty="0" err="1" smtClean="0"/>
              <a:t>يعني :</a:t>
            </a:r>
            <a:r>
              <a:rPr lang="ar-SA" sz="3600" dirty="0" smtClean="0"/>
              <a:t> 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r>
              <a:rPr lang="ar-SA" sz="3600" dirty="0" smtClean="0"/>
              <a:t> « قدرة الفرد على إدراك نواحي الجمال والقبح في العمل الأدبي مما يجعله يقبل على قراءة عملٍ ما أو النفور منه وفقاً لحظ هذا النص من مقومات </a:t>
            </a:r>
            <a:r>
              <a:rPr lang="ar-SA" sz="3600" dirty="0" err="1" smtClean="0"/>
              <a:t>الجمال .</a:t>
            </a:r>
            <a:r>
              <a:rPr lang="ar-SA" sz="3600" dirty="0" smtClean="0"/>
              <a:t> </a:t>
            </a:r>
            <a:r>
              <a:rPr lang="ar-SA" sz="3600" dirty="0" err="1" smtClean="0"/>
              <a:t>»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23850" y="1773238"/>
            <a:ext cx="8280400" cy="30241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5400" dirty="0"/>
              <a:t>أولاً - ( الأدب : مفهومه ووظائفه )</a:t>
            </a:r>
            <a:r>
              <a:rPr lang="en-US" sz="5400" dirty="0"/>
              <a:t/>
            </a:r>
            <a:br>
              <a:rPr lang="en-US" sz="5400" dirty="0"/>
            </a:br>
            <a:endParaRPr lang="ar-SA" sz="5400" dirty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476250"/>
            <a:ext cx="8497887" cy="619283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أولاً : مفهوم الأدب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 تطورت كلمة الأدب شأنها في ذلك شأن الكائن الحي بتطور الأمة , حيث انتقل معنى هذه الكلمة من المعنى المادي ، وهو الدعوة إلى الطعام إلى معنى معنوي وهو التهذيب والتحلي بمكارم الأخلاق , حتى استقرت الكلمة على مدلولها الحالي , وهو الكلام البليغ المؤثر في نفس السامع أو القارئ , يقول ابن منظور : </a:t>
            </a:r>
            <a:r>
              <a:rPr lang="en-US" b="1" dirty="0"/>
              <a:t>»</a:t>
            </a:r>
            <a:r>
              <a:rPr lang="ar-SA" b="1" dirty="0"/>
              <a:t>الأدب مصدر قولك أدب القوم </a:t>
            </a:r>
            <a:r>
              <a:rPr lang="ar-SA" b="1" dirty="0" err="1"/>
              <a:t>يأدِبُهم</a:t>
            </a:r>
            <a:r>
              <a:rPr lang="ar-SA" b="1" dirty="0"/>
              <a:t> -بالكسر- أدبًا إذا دعاهم إلى طعامه , </a:t>
            </a:r>
            <a:r>
              <a:rPr lang="ar-SA" b="1" dirty="0" err="1"/>
              <a:t>والآدبُ</a:t>
            </a:r>
            <a:r>
              <a:rPr lang="ar-SA" b="1" dirty="0"/>
              <a:t> الداعي إلى الطعام ، قال طرفة بن العبد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 smtClean="0"/>
              <a:t>        نحن </a:t>
            </a:r>
            <a:r>
              <a:rPr lang="ar-SA" b="1" dirty="0"/>
              <a:t>في </a:t>
            </a:r>
            <a:r>
              <a:rPr lang="ar-SA" b="1" dirty="0" err="1"/>
              <a:t>المشتاة</a:t>
            </a:r>
            <a:r>
              <a:rPr lang="ar-SA" b="1" dirty="0"/>
              <a:t> ندعو </a:t>
            </a:r>
            <a:r>
              <a:rPr lang="ar-SA" b="1" dirty="0" err="1"/>
              <a:t>الجفلى</a:t>
            </a:r>
            <a:r>
              <a:rPr lang="ar-SA" b="1" dirty="0"/>
              <a:t>                لا ترى </a:t>
            </a:r>
            <a:r>
              <a:rPr lang="ar-SA" b="1" dirty="0" err="1"/>
              <a:t>الآدب</a:t>
            </a:r>
            <a:r>
              <a:rPr lang="ar-SA" b="1" dirty="0"/>
              <a:t> فينا </a:t>
            </a:r>
            <a:r>
              <a:rPr lang="ar-SA" b="1" dirty="0" err="1"/>
              <a:t>ينتقر</a:t>
            </a:r>
            <a:r>
              <a:rPr lang="ar-SA" b="1" dirty="0"/>
              <a:t>     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والمأدُبة التي يصنع لها هذا الصنيع ، والمأدبة : هو الطعام الذي يصنعه الرجل , ويدعو إليه الناس</a:t>
            </a:r>
            <a:r>
              <a:rPr lang="ar-SA" b="1" baseline="30000" dirty="0"/>
              <a:t> »  </a:t>
            </a:r>
            <a:r>
              <a:rPr lang="ar-SA" b="1" dirty="0"/>
              <a:t> هذا هو المعنى الحسي للكلمة ، ثم تطورت الكلمة إلى معنى معنوي , تمثل في الدعوة إلى التحلي  بمكارم الأخلاق , والاتصاف بالخلال الحميدة . وبذلك صار معنى الأدب الذي يتأدبُ </a:t>
            </a:r>
            <a:r>
              <a:rPr lang="ar-SA" b="1" dirty="0" err="1"/>
              <a:t>به</a:t>
            </a:r>
            <a:r>
              <a:rPr lang="ar-SA" b="1" dirty="0"/>
              <a:t> الأديبُ من الناس , سمي أدبًا لأنه </a:t>
            </a:r>
            <a:r>
              <a:rPr lang="ar-SA" b="1" dirty="0" err="1"/>
              <a:t>يأدب</a:t>
            </a:r>
            <a:r>
              <a:rPr lang="ar-SA" b="1" dirty="0"/>
              <a:t> الناس إلى المحامد , وينهاهم عن القبائح , ونجد أن مدلول الكلمة في عصر بني أميّة زاد إلى هذا المعنى التهذيبي معنى آخر ، وهو المعنى التعليمي , حيث أُطلق على طائفة من المعلمين اسم المؤدبين , وهم الذين يعلمون أبناء الخلفاء والأمراء أصول الثقافة العربية الرفيعة من شعر ، وحكم ، وخطب ، ونوادر , علاوة على تعليمهم الأنساب العربية , وأيام العرب في الجاهلية والإسلام , ثم ضيق العلماء مدلول كلمة الأدب حتى قصروها على علوم اللغة العربية , حيث عنوا </a:t>
            </a:r>
            <a:r>
              <a:rPr lang="ar-SA" b="1" dirty="0" err="1"/>
              <a:t>به</a:t>
            </a:r>
            <a:r>
              <a:rPr lang="ar-SA" b="1" dirty="0"/>
              <a:t> ثمانية علوم ، وهي : النحو واللغة والتصريف والعروض والقوافي وصنعة الشعر وأخبار العرب وأنسابهم 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ar-SA" sz="2800" smtClean="0"/>
              <a:t>ولقد تطور هذا المفهوم حتى أصبح علمًا على هذا الفن , الذي هو :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أو : ( التعبير الجميل عن تجربة صادقة مؤثرة في الآخرين )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   والمراد بالتجربة هنا ما يجده الأديب في نفسه من عاطفة صادقة ؛ ينبض بها قلبه , أو فكرة ملحة يعتمل بها عقله , أو قضية من القضايا ينشغل بها وجدانه . 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endParaRPr lang="ar-SA" sz="280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09600" y="427038"/>
            <a:ext cx="8066088" cy="4514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ثانيًا 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وظائف </a:t>
            </a: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الأدب :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ar-SA" sz="66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741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750" y="1052513"/>
            <a:ext cx="7467600" cy="4873625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النفسية :</a:t>
            </a:r>
            <a:r>
              <a:rPr lang="ar-SA" sz="3200" dirty="0" smtClean="0"/>
              <a:t> 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إنَّ الأديب حين يبدع عمله الأدبي فإنه يسعى إلى التنفيس عن عواطفه بفن </a:t>
            </a:r>
            <a:r>
              <a:rPr lang="ar-SA" sz="3200" dirty="0" err="1" smtClean="0"/>
              <a:t>القول </a:t>
            </a:r>
            <a:r>
              <a:rPr lang="ar-SA" sz="3200" dirty="0" smtClean="0"/>
              <a:t>، أما المتلقي أو المتذوق للعمل الأدبي فإنه يقرأ الأعمال الأدبية لإشباع حاجاته </a:t>
            </a:r>
            <a:r>
              <a:rPr lang="ar-SA" sz="3200" dirty="0" err="1" smtClean="0"/>
              <a:t>النفسية </a:t>
            </a:r>
            <a:r>
              <a:rPr lang="ar-SA" sz="3200" dirty="0" smtClean="0"/>
              <a:t>, فتحقق له السكينة  والإحساس </a:t>
            </a:r>
            <a:r>
              <a:rPr lang="ar-SA" sz="3200" dirty="0" err="1" smtClean="0"/>
              <a:t>بالراحة .</a:t>
            </a:r>
            <a:r>
              <a:rPr lang="ar-SA" sz="3200" dirty="0" smtClean="0"/>
              <a:t> لمشاركة المبدع أو المرسل في مشـاعره </a:t>
            </a:r>
            <a:r>
              <a:rPr lang="ar-SA" sz="3200" dirty="0" err="1" smtClean="0"/>
              <a:t>وإحسـاساته </a:t>
            </a:r>
            <a:r>
              <a:rPr lang="ar-SA" sz="3200" dirty="0" smtClean="0"/>
              <a:t>, فيفرح </a:t>
            </a:r>
            <a:r>
              <a:rPr lang="ar-SA" sz="3200" dirty="0" err="1" smtClean="0"/>
              <a:t>لفرحه </a:t>
            </a:r>
            <a:r>
              <a:rPr lang="ar-SA" sz="3200" dirty="0" smtClean="0"/>
              <a:t>, ويحزن </a:t>
            </a:r>
            <a:r>
              <a:rPr lang="ar-SA" sz="3200" dirty="0" err="1" smtClean="0"/>
              <a:t>لحزنه </a:t>
            </a:r>
            <a:r>
              <a:rPr lang="ar-SA" sz="3200" dirty="0" smtClean="0"/>
              <a:t>, يشاركه آماله وتطلعاته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997450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الجمالية :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 طرب المتلقي واستمتاعه بأي عمل أدبي إنما هو استجابة لمؤثرات فنية تثير ملكاته الفكرية </a:t>
            </a:r>
            <a:r>
              <a:rPr lang="ar-SA" sz="3200" dirty="0" err="1" smtClean="0"/>
              <a:t>والشعورية </a:t>
            </a:r>
            <a:r>
              <a:rPr lang="ar-SA" sz="3200" dirty="0" smtClean="0"/>
              <a:t>, وتبعث خبرته </a:t>
            </a:r>
            <a:r>
              <a:rPr lang="ar-SA" sz="3200" dirty="0" err="1" smtClean="0"/>
              <a:t>الجمالية </a:t>
            </a:r>
            <a:r>
              <a:rPr lang="ar-SA" sz="3200" dirty="0" smtClean="0"/>
              <a:t>, فإذا هو ينفعل بالكلمة </a:t>
            </a:r>
            <a:r>
              <a:rPr lang="ar-SA" sz="3200" dirty="0" err="1" smtClean="0"/>
              <a:t>الجميلة </a:t>
            </a:r>
            <a:r>
              <a:rPr lang="ar-SA" sz="3200" dirty="0" smtClean="0"/>
              <a:t>, والعبارة </a:t>
            </a:r>
            <a:r>
              <a:rPr lang="ar-SA" sz="3200" dirty="0" err="1" smtClean="0"/>
              <a:t>العذبة </a:t>
            </a:r>
            <a:r>
              <a:rPr lang="ar-SA" sz="3200" dirty="0" smtClean="0"/>
              <a:t>, والشعور </a:t>
            </a:r>
            <a:r>
              <a:rPr lang="ar-SA" sz="3200" dirty="0" err="1" smtClean="0"/>
              <a:t>الصادق </a:t>
            </a:r>
            <a:r>
              <a:rPr lang="ar-SA" sz="3200" dirty="0" smtClean="0"/>
              <a:t>, والتوازن الصوتي الرشيق المعبر عن </a:t>
            </a:r>
            <a:r>
              <a:rPr lang="ar-SA" sz="3200" dirty="0" err="1" smtClean="0"/>
              <a:t>المعنى </a:t>
            </a:r>
            <a:r>
              <a:rPr lang="ar-SA" sz="3200" dirty="0" smtClean="0"/>
              <a:t>, فإبداع الأديب هو الذي يبعث الخبرة الجمالية والمتعة لدى المتلقي أو المتذوق من خلال حسن وصف المبدع </a:t>
            </a:r>
            <a:r>
              <a:rPr lang="ar-SA" sz="3200" dirty="0" err="1" smtClean="0"/>
              <a:t>للأشياء </a:t>
            </a:r>
            <a:r>
              <a:rPr lang="ar-SA" sz="3200" dirty="0" smtClean="0"/>
              <a:t>, إذن  الأدب باعث لمكامن الجمال النفس </a:t>
            </a: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45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4213" y="765175"/>
            <a:ext cx="7467600" cy="5759450"/>
          </a:xfrm>
        </p:spPr>
        <p:txBody>
          <a:bodyPr/>
          <a:lstStyle/>
          <a:p>
            <a:pPr eaLnBrk="1" hangingPunct="1"/>
            <a:r>
              <a:rPr lang="ar-SA" sz="2800" dirty="0" smtClean="0"/>
              <a:t>- الوظيفة </a:t>
            </a:r>
            <a:r>
              <a:rPr lang="ar-SA" sz="2800" dirty="0" err="1" smtClean="0"/>
              <a:t>الاجتماعية :</a:t>
            </a:r>
            <a:r>
              <a:rPr lang="ar-SA" sz="2800" b="1" dirty="0" smtClean="0"/>
              <a:t> 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 </a:t>
            </a:r>
            <a:r>
              <a:rPr lang="ar-SA" sz="2800" dirty="0" smtClean="0"/>
              <a:t>يفترض أن يكون الأدب صورة صادقة </a:t>
            </a:r>
            <a:r>
              <a:rPr lang="ar-SA" sz="2800" dirty="0" err="1" smtClean="0"/>
              <a:t>لمجتمعه </a:t>
            </a:r>
            <a:r>
              <a:rPr lang="ar-SA" sz="2800" dirty="0" smtClean="0"/>
              <a:t>, وبذلك كان المتلقون حين يقرؤون أدباً لا يقرؤونه </a:t>
            </a:r>
            <a:r>
              <a:rPr lang="ar-SA" sz="2800" dirty="0" err="1" smtClean="0"/>
              <a:t>وحده </a:t>
            </a:r>
            <a:r>
              <a:rPr lang="ar-SA" sz="2800" dirty="0" smtClean="0"/>
              <a:t>، إنما يقرؤون أنفسهم ومن </a:t>
            </a:r>
            <a:r>
              <a:rPr lang="ar-SA" sz="2800" dirty="0" err="1" smtClean="0"/>
              <a:t>حولهم </a:t>
            </a:r>
            <a:r>
              <a:rPr lang="ar-SA" sz="2800" dirty="0" smtClean="0"/>
              <a:t>، وكأنهم يعيشون أحاسيسهم وأحاسيس </a:t>
            </a:r>
            <a:r>
              <a:rPr lang="ar-SA" sz="2800" dirty="0" err="1" smtClean="0"/>
              <a:t>مجتمعهم </a:t>
            </a:r>
            <a:r>
              <a:rPr lang="ar-SA" sz="2800" dirty="0" smtClean="0"/>
              <a:t>؛ كما أن للأدب دورًا رئيسًا في بناء الإنسان وبناء المجتمع على حد </a:t>
            </a:r>
            <a:r>
              <a:rPr lang="ar-SA" sz="2800" dirty="0" err="1" smtClean="0"/>
              <a:t>سواء </a:t>
            </a:r>
            <a:r>
              <a:rPr lang="ar-SA" sz="2800" dirty="0" smtClean="0"/>
              <a:t>, فكم من كبوة تعرضت لها الأمة العربية والإسلامية وكان الأدب فيها باعثاً </a:t>
            </a:r>
            <a:r>
              <a:rPr lang="ar-SA" sz="2800" dirty="0" err="1" smtClean="0"/>
              <a:t>لها </a:t>
            </a:r>
            <a:r>
              <a:rPr lang="ar-SA" sz="2800" dirty="0" smtClean="0"/>
              <a:t>, وناهضًا </a:t>
            </a:r>
            <a:r>
              <a:rPr lang="ar-SA" sz="2800" dirty="0" err="1" smtClean="0"/>
              <a:t>للعزائم </a:t>
            </a:r>
            <a:r>
              <a:rPr lang="ar-SA" sz="2800" dirty="0" smtClean="0"/>
              <a:t>, ومشجعًا على تخطي العقبات </a:t>
            </a:r>
            <a:r>
              <a:rPr lang="ar-SA" sz="2800" dirty="0" err="1" smtClean="0"/>
              <a:t>والزلات </a:t>
            </a:r>
            <a:r>
              <a:rPr lang="ar-SA" sz="2800" dirty="0" smtClean="0"/>
              <a:t>..وكم من المشاكل  والقضايا الاجتماعية شارك الأدب في لفت النظر إليها </a:t>
            </a:r>
            <a:r>
              <a:rPr lang="ar-SA" sz="2800" dirty="0" err="1" smtClean="0"/>
              <a:t>ومناقشتها </a:t>
            </a:r>
            <a:r>
              <a:rPr lang="ar-SA" sz="2800" dirty="0" smtClean="0"/>
              <a:t>..إذن الأدب ذاتي غيري في الوقت </a:t>
            </a:r>
            <a:r>
              <a:rPr lang="ar-SA" sz="2800" dirty="0" err="1" smtClean="0"/>
              <a:t>نفسه </a:t>
            </a:r>
            <a:r>
              <a:rPr lang="ar-SA" sz="2800" dirty="0" smtClean="0"/>
              <a:t>؛ فهو ذاتي في صدوره عن صاحبه وفي تعبيره عن أحاسيسه  </a:t>
            </a:r>
            <a:r>
              <a:rPr lang="ar-SA" sz="2800" dirty="0" err="1" smtClean="0"/>
              <a:t>ومشاعره </a:t>
            </a:r>
            <a:r>
              <a:rPr lang="ar-SA" sz="2800" dirty="0" smtClean="0"/>
              <a:t>, وهو غيري في تصويره لمشاعر الجماعة التي ينتمي إليها بما تحمله من قيم خلقية  و اجتماعية وثقافية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119219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048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076325"/>
            <a:ext cx="7672387" cy="5521325"/>
          </a:xfrm>
        </p:spPr>
        <p:txBody>
          <a:bodyPr/>
          <a:lstStyle/>
          <a:p>
            <a:pPr eaLnBrk="1" hangingPunct="1"/>
            <a:r>
              <a:rPr lang="ar-SA" b="1" dirty="0" smtClean="0"/>
              <a:t>الوظيفة </a:t>
            </a:r>
            <a:r>
              <a:rPr lang="ar-SA" b="1" dirty="0" err="1" smtClean="0"/>
              <a:t>التاريخية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cs typeface="Times New Roman" pitchFamily="18" charset="0"/>
              </a:rPr>
              <a:t>   </a:t>
            </a:r>
            <a:r>
              <a:rPr lang="ar-SA" b="1" dirty="0" smtClean="0"/>
              <a:t>للأدب علاقة وثيقة </a:t>
            </a:r>
            <a:r>
              <a:rPr lang="ar-SA" b="1" dirty="0" err="1" smtClean="0"/>
              <a:t>بالتاريخ </a:t>
            </a:r>
            <a:r>
              <a:rPr lang="ar-SA" b="1" dirty="0" smtClean="0"/>
              <a:t>، والأدب </a:t>
            </a:r>
            <a:r>
              <a:rPr lang="ar-SA" b="1" dirty="0" err="1" smtClean="0"/>
              <a:t>تاريخ </a:t>
            </a:r>
            <a:r>
              <a:rPr lang="ar-SA" b="1" dirty="0" smtClean="0"/>
              <a:t>, ولكنه تاريخ من نوع </a:t>
            </a:r>
            <a:r>
              <a:rPr lang="ar-SA" b="1" dirty="0" err="1" smtClean="0"/>
              <a:t>خاص </a:t>
            </a:r>
            <a:r>
              <a:rPr lang="ar-SA" b="1" dirty="0" smtClean="0"/>
              <a:t>, إنه تاريخ لحياة  أمـة من </a:t>
            </a:r>
            <a:r>
              <a:rPr lang="ar-SA" b="1" dirty="0" err="1" smtClean="0"/>
              <a:t>الأمم </a:t>
            </a:r>
            <a:r>
              <a:rPr lang="ar-SA" b="1" dirty="0" smtClean="0"/>
              <a:t>, وقد تأخذ الصلـة بين الأدب والتـاريخ عـدة صـور </a:t>
            </a:r>
            <a:r>
              <a:rPr lang="ar-SA" b="1" dirty="0" err="1" smtClean="0"/>
              <a:t>وضحَّها </a:t>
            </a:r>
            <a:r>
              <a:rPr lang="ar-SA" b="1" dirty="0" smtClean="0"/>
              <a:t>( أحمد </a:t>
            </a:r>
            <a:r>
              <a:rPr lang="ar-SA" b="1" dirty="0" err="1" smtClean="0"/>
              <a:t>هيكـل </a:t>
            </a:r>
            <a:r>
              <a:rPr lang="ar-SA" b="1" dirty="0" smtClean="0"/>
              <a:t>) في </a:t>
            </a:r>
            <a:r>
              <a:rPr lang="ar-SA" b="1" dirty="0" err="1" smtClean="0"/>
              <a:t>الآتي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1-كتابة التاريخ في قالب </a:t>
            </a:r>
            <a:r>
              <a:rPr lang="ar-SA" b="1" dirty="0" err="1" smtClean="0"/>
              <a:t>أدبي </a:t>
            </a:r>
            <a:r>
              <a:rPr lang="ar-SA" b="1" dirty="0" smtClean="0"/>
              <a:t>, بأن يعرض التاريخ بلغة أدبية جذابة شائقة مؤثرة </a:t>
            </a:r>
            <a:r>
              <a:rPr lang="ar-SA" b="1" dirty="0" err="1" smtClean="0"/>
              <a:t>وممتعة </a:t>
            </a:r>
            <a:r>
              <a:rPr lang="ar-SA" b="1" dirty="0" smtClean="0"/>
              <a:t>,  فيعرض هذا التاريخ في شكل رواية </a:t>
            </a:r>
            <a:r>
              <a:rPr lang="ar-SA" b="1" dirty="0" err="1" smtClean="0"/>
              <a:t>تاريخية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2- استخدام بعض مادة هذا التاريخ القديم في كتابة عمل أدبي </a:t>
            </a:r>
            <a:r>
              <a:rPr lang="ar-SA" b="1" dirty="0" err="1" smtClean="0"/>
              <a:t>جديد </a:t>
            </a:r>
            <a:r>
              <a:rPr lang="ar-SA" b="1" dirty="0" smtClean="0"/>
              <a:t>؛ إما  لاستنهاض </a:t>
            </a:r>
            <a:r>
              <a:rPr lang="ar-SA" b="1" dirty="0" err="1" smtClean="0"/>
              <a:t>الهمم </a:t>
            </a:r>
            <a:r>
              <a:rPr lang="ar-SA" b="1" dirty="0" smtClean="0"/>
              <a:t>, أو لنقد واقع </a:t>
            </a:r>
            <a:r>
              <a:rPr lang="ar-SA" b="1" dirty="0" err="1" smtClean="0"/>
              <a:t>مُزرٍ </a:t>
            </a:r>
            <a:r>
              <a:rPr lang="ar-SA" b="1" dirty="0" smtClean="0"/>
              <a:t>, ولعل أبرز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السلطان الحائر, فقد التقط المؤلف موقفًا تاريخيًا للفقيه عز الدين بن عبد </a:t>
            </a:r>
            <a:r>
              <a:rPr lang="ar-SA" b="1" dirty="0" err="1" smtClean="0"/>
              <a:t>السلام </a:t>
            </a:r>
            <a:r>
              <a:rPr lang="ar-SA" b="1" dirty="0" smtClean="0"/>
              <a:t>, الذي عاش أيام </a:t>
            </a:r>
            <a:r>
              <a:rPr lang="ar-SA" b="1" dirty="0" err="1" smtClean="0"/>
              <a:t>المماليك </a:t>
            </a:r>
            <a:r>
              <a:rPr lang="ar-SA" b="1" dirty="0" smtClean="0"/>
              <a:t>, وأفتى بأن المملوك لا تصح ولايته على </a:t>
            </a:r>
            <a:r>
              <a:rPr lang="ar-SA" b="1" dirty="0" err="1" smtClean="0"/>
              <a:t>الأحرار </a:t>
            </a:r>
            <a:r>
              <a:rPr lang="ar-SA" b="1" dirty="0" smtClean="0"/>
              <a:t>, وأن الحق يجب أن </a:t>
            </a:r>
            <a:r>
              <a:rPr lang="ar-SA" b="1" dirty="0" err="1" smtClean="0"/>
              <a:t>يعلو </a:t>
            </a:r>
            <a:r>
              <a:rPr lang="ar-SA" b="1" dirty="0" smtClean="0"/>
              <a:t>, حيث لا شيء ولا أحد فوق هذا الحق أو </a:t>
            </a:r>
            <a:r>
              <a:rPr lang="ar-SA" b="1" dirty="0" err="1" smtClean="0"/>
              <a:t>القانون .</a:t>
            </a:r>
            <a:endParaRPr lang="en-US" b="1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ar-SA" b="1" dirty="0" smtClean="0"/>
              <a:t>3-  الجمع بين الصورتين </a:t>
            </a:r>
            <a:r>
              <a:rPr lang="ar-SA" b="1" dirty="0" err="1" smtClean="0"/>
              <a:t>السابقتين </a:t>
            </a:r>
            <a:r>
              <a:rPr lang="ar-SA" b="1" dirty="0" smtClean="0"/>
              <a:t>, بحيث أن المبدع يعرض التاريخ في شكل أدبي </a:t>
            </a:r>
            <a:r>
              <a:rPr lang="ar-SA" b="1" dirty="0" err="1" smtClean="0"/>
              <a:t>أولاً </a:t>
            </a:r>
            <a:r>
              <a:rPr lang="ar-SA" b="1" dirty="0" smtClean="0"/>
              <a:t>, ثم يعقبه بالإدلاء </a:t>
            </a:r>
            <a:r>
              <a:rPr lang="ar-SA" b="1" dirty="0" err="1" smtClean="0"/>
              <a:t>برأيه </a:t>
            </a:r>
            <a:r>
              <a:rPr lang="ar-SA" b="1" dirty="0" smtClean="0"/>
              <a:t>, ولعل أوضح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كليوباترة لأمير الشعراء أحمد شوقي حيثُ عرض لسيرة هذه الملكة </a:t>
            </a:r>
            <a:r>
              <a:rPr lang="ar-SA" b="1" dirty="0" err="1" smtClean="0"/>
              <a:t>شعرًا </a:t>
            </a:r>
            <a:r>
              <a:rPr lang="ar-SA" b="1" dirty="0" smtClean="0"/>
              <a:t>، وحاول أن يجد مبررًا لأفعالها التي بدت غير لائقة </a:t>
            </a:r>
            <a:r>
              <a:rPr lang="ar-SA" b="1" dirty="0" err="1" smtClean="0"/>
              <a:t>بها</a:t>
            </a:r>
            <a:r>
              <a:rPr lang="ar-SA" b="1" dirty="0" smtClean="0"/>
              <a:t> وبمكانتها  </a:t>
            </a:r>
            <a:r>
              <a:rPr lang="ar-SA" b="1" dirty="0" err="1" smtClean="0"/>
              <a:t>الرفيعة </a:t>
            </a:r>
            <a:r>
              <a:rPr lang="ar-SA" b="1" dirty="0" smtClean="0"/>
              <a:t>، وأنها إنما كانت حيلاً </a:t>
            </a:r>
            <a:r>
              <a:rPr lang="ar-SA" b="1" dirty="0" err="1" smtClean="0"/>
              <a:t>سياسية </a:t>
            </a:r>
            <a:r>
              <a:rPr lang="ar-SA" b="1" dirty="0" smtClean="0"/>
              <a:t>، وتضحيات من أجل عرض مصر وكرامة </a:t>
            </a:r>
            <a:r>
              <a:rPr lang="ar-SA" b="1" dirty="0" err="1" smtClean="0"/>
              <a:t>الوطن .</a:t>
            </a:r>
            <a:endParaRPr lang="ar-SA" b="1" dirty="0" smtClean="0"/>
          </a:p>
          <a:p>
            <a:pPr eaLnBrk="1" hangingPunct="1"/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4- استحضار بعض </a:t>
            </a:r>
            <a:r>
              <a:rPr lang="ar-SA" b="1" dirty="0" err="1" smtClean="0"/>
              <a:t>الشخصيات </a:t>
            </a:r>
            <a:r>
              <a:rPr lang="ar-SA" b="1" dirty="0" smtClean="0"/>
              <a:t>، أو </a:t>
            </a:r>
            <a:r>
              <a:rPr lang="ar-SA" b="1" dirty="0" err="1" smtClean="0"/>
              <a:t>الأماكن </a:t>
            </a:r>
            <a:r>
              <a:rPr lang="ar-SA" b="1" dirty="0" smtClean="0"/>
              <a:t>، أو </a:t>
            </a:r>
            <a:r>
              <a:rPr lang="ar-SA" b="1" dirty="0" err="1" smtClean="0"/>
              <a:t>الأحداث </a:t>
            </a:r>
            <a:r>
              <a:rPr lang="ar-SA" b="1" dirty="0" smtClean="0"/>
              <a:t>، وتوظيفها توظيفًا أدبيًا بحيث يكون </a:t>
            </a:r>
            <a:r>
              <a:rPr lang="ar-SA" b="1" dirty="0" err="1" smtClean="0"/>
              <a:t>رمزًا </a:t>
            </a:r>
            <a:r>
              <a:rPr lang="ar-SA" b="1" dirty="0" smtClean="0"/>
              <a:t>، أو </a:t>
            </a:r>
            <a:r>
              <a:rPr lang="ar-SA" b="1" dirty="0" err="1" smtClean="0"/>
              <a:t>تلميحًا </a:t>
            </a:r>
            <a:r>
              <a:rPr lang="ar-SA" b="1" dirty="0" smtClean="0"/>
              <a:t>، أو </a:t>
            </a:r>
            <a:r>
              <a:rPr lang="ar-SA" b="1" dirty="0" err="1" smtClean="0"/>
              <a:t>تذكيرًا </a:t>
            </a:r>
            <a:r>
              <a:rPr lang="ar-SA" b="1" dirty="0" smtClean="0"/>
              <a:t>، وأوضح مثال </a:t>
            </a:r>
            <a:r>
              <a:rPr lang="ar-SA" b="1" dirty="0" err="1" smtClean="0"/>
              <a:t>لذلك :</a:t>
            </a:r>
            <a:r>
              <a:rPr lang="ar-SA" b="1" dirty="0" smtClean="0"/>
              <a:t>(مأساة التاريخ) للشاعر </a:t>
            </a:r>
            <a:r>
              <a:rPr lang="ar-SA" b="1" dirty="0" err="1" smtClean="0"/>
              <a:t>عبدالرحمن</a:t>
            </a:r>
            <a:r>
              <a:rPr lang="ar-SA" b="1" dirty="0" smtClean="0"/>
              <a:t> العشماوي فقد تحدث فيها عن مقتل عمر بن الخطاب بطريقة شاعرية </a:t>
            </a:r>
            <a:r>
              <a:rPr lang="ar-SA" b="1" dirty="0" err="1" smtClean="0"/>
              <a:t>جميلة .</a:t>
            </a:r>
            <a:endParaRPr lang="ar-SA" b="1" dirty="0" smtClean="0"/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116632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2531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ar-SA" sz="2800" dirty="0" smtClean="0"/>
              <a:t>وللأديب أن يتعامل مع المادة التاريخية تقديمًا أو </a:t>
            </a:r>
            <a:r>
              <a:rPr lang="ar-SA" sz="2800" dirty="0" err="1" smtClean="0"/>
              <a:t>تأخيرًا </a:t>
            </a:r>
            <a:r>
              <a:rPr lang="ar-SA" sz="2800" dirty="0" smtClean="0"/>
              <a:t>، أو حذفًا لبعض جزئيـاتها إذا كانت لا تضيف لعملـه الأدبـي شيئـاً بشـرط: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أن تكـون له رؤى </a:t>
            </a:r>
            <a:r>
              <a:rPr lang="ar-SA" sz="2800" dirty="0" err="1" smtClean="0"/>
              <a:t>وأطروحـات</a:t>
            </a:r>
            <a:r>
              <a:rPr lang="ar-SA" sz="2800" dirty="0" smtClean="0"/>
              <a:t> يريد </a:t>
            </a:r>
            <a:r>
              <a:rPr lang="ar-SA" sz="2800" dirty="0" err="1" smtClean="0"/>
              <a:t>طرحها 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 وأن يأتي بالموثوق </a:t>
            </a:r>
            <a:r>
              <a:rPr lang="ar-SA" sz="2800" dirty="0" err="1" smtClean="0"/>
              <a:t>منها </a:t>
            </a:r>
            <a:r>
              <a:rPr lang="ar-SA" sz="2800" dirty="0" smtClean="0"/>
              <a:t>، ويبتعد عن الروايـات الضعيفـة التي تشـوه </a:t>
            </a:r>
            <a:r>
              <a:rPr lang="ar-SA" sz="2800" dirty="0" err="1" smtClean="0"/>
              <a:t>الحقائق ...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ar-SA" sz="2800" dirty="0" smtClean="0"/>
              <a:t>كل هذا يتم بلغة أدبية </a:t>
            </a:r>
            <a:r>
              <a:rPr lang="ar-SA" sz="2800" dirty="0" err="1" smtClean="0"/>
              <a:t>راقية </a:t>
            </a:r>
            <a:r>
              <a:rPr lang="ar-SA" sz="2800" dirty="0" smtClean="0"/>
              <a:t>، </a:t>
            </a:r>
            <a:r>
              <a:rPr lang="ar-SA" sz="2800" dirty="0" err="1" smtClean="0"/>
              <a:t>وبالتالي </a:t>
            </a:r>
            <a:r>
              <a:rPr lang="ar-SA" sz="2800" dirty="0" smtClean="0"/>
              <a:t>: يتحقق للأدب متعته </a:t>
            </a:r>
            <a:r>
              <a:rPr lang="ar-SA" sz="2800" dirty="0" err="1" smtClean="0"/>
              <a:t>وفنيته </a:t>
            </a:r>
            <a:r>
              <a:rPr lang="ar-SA" sz="2800" dirty="0" smtClean="0"/>
              <a:t>، وللتاريخ قدسيته وحرمته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8115300" cy="56975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b="1" dirty="0"/>
              <a:t>الوظيفة </a:t>
            </a:r>
            <a:r>
              <a:rPr lang="ar-SA" sz="2800" b="1" dirty="0" err="1"/>
              <a:t>التعليمية </a:t>
            </a:r>
            <a:r>
              <a:rPr lang="ar-SA" sz="2800" b="1" dirty="0" err="1" smtClean="0"/>
              <a:t>:</a:t>
            </a:r>
            <a:endParaRPr lang="ar-SA" sz="28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800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تخفيف أذهان الطلاب من أثقال الدراسة العقلية ، </a:t>
            </a:r>
            <a:r>
              <a:rPr lang="ar-SA" sz="2800" dirty="0" err="1"/>
              <a:t>و</a:t>
            </a:r>
            <a:r>
              <a:rPr lang="ar-SA" sz="2800" dirty="0"/>
              <a:t> صرامة </a:t>
            </a:r>
            <a:r>
              <a:rPr lang="ar-SA" sz="2800" dirty="0" err="1"/>
              <a:t>التعاريف</a:t>
            </a:r>
            <a:r>
              <a:rPr lang="ar-SA" sz="2800" dirty="0"/>
              <a:t> والقوانين ، والضوابط ، والحدود ، والرسوم ، والتقاسيم ، ونحو ذلك من مقومات الدراسة العلمية الجافة .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الإسهام في تنمية المهارات اللغوية لدى الدارسين ، من خلال الإلقاء الجيد المعبر الذي  يتطلب مجموعة من المهارات كإخراج الصوت من مخرجه السليم ، </a:t>
            </a:r>
            <a:r>
              <a:rPr lang="ar-SA" sz="2800" dirty="0" err="1"/>
              <a:t>و</a:t>
            </a:r>
            <a:r>
              <a:rPr lang="ar-SA" sz="2800" dirty="0"/>
              <a:t> إعطائه حقه من التفخيم والترقيق ، وتنويع الصوت وتنغيمه تبعاً للحالة النفسية والموقف الذي يتطلبه ، فضلاً عن القراءة في وحدات فكرية مكتملة المعنى . ويمكِّن الطالب من مواجهة الجمهور ، فيكسبه الجرأة والشجاعة فضلاً عن أن هذه القراءة الجهورية تمكن المعلم من ملاحظة العيوب النطقية والصعوبات ، فيقوم بعلاجها </a:t>
            </a:r>
            <a:r>
              <a:rPr lang="ar-SA" sz="2800" dirty="0" err="1"/>
              <a:t>..</a:t>
            </a:r>
            <a:r>
              <a:rPr lang="ar-SA" sz="2800" dirty="0"/>
              <a:t> 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188" y="1508125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إكساب الطلاب ثروة لغوية تمكنهم من </a:t>
            </a:r>
            <a:r>
              <a:rPr lang="ar-SA" sz="2800" dirty="0" err="1" smtClean="0"/>
              <a:t>التعبير </a:t>
            </a:r>
            <a:r>
              <a:rPr lang="ar-SA" sz="2800" dirty="0" smtClean="0"/>
              <a:t>, كما يكسبهم مجموعه من الأساليب والتعبيرات التي يوظفونها في أحاديثهم أو في </a:t>
            </a:r>
            <a:r>
              <a:rPr lang="ar-SA" sz="2800" dirty="0" err="1" smtClean="0"/>
              <a:t>كتاباتهم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تنمية التذوق </a:t>
            </a:r>
            <a:r>
              <a:rPr lang="ar-SA" sz="2800" dirty="0" err="1" smtClean="0"/>
              <a:t>الأدبي </a:t>
            </a:r>
            <a:r>
              <a:rPr lang="ar-SA" sz="2800" dirty="0" smtClean="0"/>
              <a:t>، فهو يعين الطلاب على فهم النصوص الأدبية </a:t>
            </a:r>
            <a:r>
              <a:rPr lang="ar-SA" sz="2800" dirty="0" err="1" smtClean="0"/>
              <a:t>وتحليلها </a:t>
            </a:r>
            <a:r>
              <a:rPr lang="ar-SA" sz="2800" dirty="0" smtClean="0"/>
              <a:t>, كما يدربهم على النقد العلمي الموضوعي عن طريق التمييز بين الأساليب </a:t>
            </a:r>
            <a:r>
              <a:rPr lang="ar-SA" sz="2800" dirty="0" err="1" smtClean="0"/>
              <a:t>المختلفة .</a:t>
            </a:r>
            <a:r>
              <a:rPr lang="ar-SA" sz="2800" dirty="0" smtClean="0"/>
              <a:t> وهذه الملكة لا تحصل بمعرفة طائفة من القواعد </a:t>
            </a:r>
            <a:r>
              <a:rPr lang="ar-SA" sz="2800" dirty="0" err="1" smtClean="0"/>
              <a:t>والقوانين </a:t>
            </a:r>
            <a:r>
              <a:rPr lang="ar-SA" sz="2800" dirty="0" smtClean="0"/>
              <a:t>، ولكنها تحصل بقراءة الجيد من المنظوم والمنثور، والتفطن إلى خواص الحسن والقبح في العمل </a:t>
            </a:r>
            <a:r>
              <a:rPr lang="ar-SA" sz="2800" dirty="0" err="1" smtClean="0"/>
              <a:t>الأدبي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غرس القيم في نفوس </a:t>
            </a:r>
            <a:r>
              <a:rPr lang="ar-SA" sz="2800" dirty="0" err="1" smtClean="0"/>
              <a:t>الناشئة </a:t>
            </a:r>
            <a:r>
              <a:rPr lang="ar-SA" sz="2800" dirty="0" smtClean="0"/>
              <a:t>, من خلال تقديم النماذج والمثل العليا التي تدعو إلى التحلي بالفضائل والبعد عن الرذائل لما يتضمنه الأدب من حكم وأمثال وعبر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97013" y="269875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3200" dirty="0" smtClean="0"/>
              <a:t>جوانب التأثير في نفس القارئ أو السامع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والأدب يحدث تأثيرًا في نفس القارئ أو السامع , ويتمثل في ثلاثة جوانب رئيسة هي :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المعرفي أو العقلي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الوجداني أو النفسي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الأدائي أو السلوكي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     أما عن الجانب المعرفي أو العقلي فإن الأدب يعد مادة ثرية لإكساب الطلاب خبرات وتجارب مختلفة , تجارب وخبرات أصحابها الذاتية أو الموضوعية , فتزيد رصيده المعرفي  والثقافي </a:t>
            </a:r>
            <a:r>
              <a:rPr lang="ar-SA" sz="2800" dirty="0" err="1"/>
              <a:t>و</a:t>
            </a:r>
            <a:r>
              <a:rPr lang="ar-SA" sz="2800" dirty="0"/>
              <a:t> </a:t>
            </a:r>
            <a:r>
              <a:rPr lang="ar-SA" sz="2800" dirty="0" err="1"/>
              <a:t>القيمي</a:t>
            </a:r>
            <a:r>
              <a:rPr lang="ar-SA" sz="2800" dirty="0"/>
              <a:t> عن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طريق إطلاعه على روائع الأعمال الأدبية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الوجداني :</a:t>
            </a:r>
            <a:endParaRPr lang="ar-SA" dirty="0"/>
          </a:p>
        </p:txBody>
      </p:sp>
      <p:sp>
        <p:nvSpPr>
          <p:cNvPr id="26627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ar-SA" dirty="0" smtClean="0"/>
              <a:t>أما عن الجانب الوجداني فلا غرو أن الأدب يؤثر في شعور وإحساسات </a:t>
            </a:r>
            <a:r>
              <a:rPr lang="ar-SA" dirty="0" err="1" smtClean="0"/>
              <a:t>القراء </a:t>
            </a:r>
            <a:r>
              <a:rPr lang="ar-SA" dirty="0" smtClean="0"/>
              <a:t>, فتجعل القارئ يرضى أو </a:t>
            </a:r>
            <a:r>
              <a:rPr lang="ar-SA" dirty="0" err="1" smtClean="0"/>
              <a:t>يسخط </a:t>
            </a:r>
            <a:r>
              <a:rPr lang="ar-SA" dirty="0" smtClean="0"/>
              <a:t>, يحب أو </a:t>
            </a:r>
            <a:r>
              <a:rPr lang="ar-SA" dirty="0" err="1" smtClean="0"/>
              <a:t>يكره </a:t>
            </a:r>
            <a:r>
              <a:rPr lang="ar-SA" dirty="0" smtClean="0"/>
              <a:t>, وكلما اتسم قول الأديب بالصدق الفني كلما استجاب له بالدرجة </a:t>
            </a:r>
            <a:r>
              <a:rPr lang="ar-SA" dirty="0" err="1" smtClean="0"/>
              <a:t>نفسها </a:t>
            </a:r>
            <a:r>
              <a:rPr lang="ar-SA" dirty="0" smtClean="0"/>
              <a:t>, ولعل من أصدق الشواهد على صدق عاطفة الحب ما قاله حسان بن ثابت رضي الله عنه مادحًا رسول الله صلى الله عليه </a:t>
            </a:r>
            <a:r>
              <a:rPr lang="ar-SA" dirty="0" err="1" smtClean="0"/>
              <a:t>وسلم  </a:t>
            </a:r>
            <a:r>
              <a:rPr lang="ar-SA" dirty="0" smtClean="0"/>
              <a:t>؛ إذ </a:t>
            </a:r>
            <a:r>
              <a:rPr lang="ar-SA" dirty="0" err="1" smtClean="0"/>
              <a:t>يقول :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وأحسن منك لم ترقط عيني              وأجمـل منك لم تلـد النـسـاء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خـلقت مــــبرأ من كـــل عيب             كأنـك قد خلقت كما تشـاء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حتى قالت العرب عن هذين البيتين أنه أصدق ما قالته </a:t>
            </a:r>
            <a:r>
              <a:rPr lang="ar-SA" dirty="0" err="1" smtClean="0"/>
              <a:t>العرب .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35600" y="0"/>
            <a:ext cx="3097213" cy="7254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السلوكي :</a:t>
            </a:r>
            <a:endParaRPr lang="ar-SA" dirty="0"/>
          </a:p>
        </p:txBody>
      </p:sp>
      <p:sp>
        <p:nvSpPr>
          <p:cNvPr id="2765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850" y="1241425"/>
            <a:ext cx="8258175" cy="5500688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فأوضح مثال على ذلك حادثة أبي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محجن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الثقفي مع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حيث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حبسه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لأنه كان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يتغني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بشرب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الخمر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إذ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إذا ما مت فادفني إلى أصل كرمة          تروي عظامي بعد موتي عروقـهـا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ولا تــدفـنِّي  بالـفـلاة  فــإنـني             أخـاف إذا ما مـت ألا  أذوقــهــا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 وكان سعد بن أبي وقاص قد حبسه أثناء حربه مع الفرس في يوم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أغواث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فلما اشتد القتال صعد إلى سعد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يستعفيه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ويسأله تسريحه للغزو مع المسلمين فزجره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ورده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فنزل حتى أتى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سلمى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( زوج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)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يا سلمى هل لك إلى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خير ؟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ذاك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تخلين عني وتعيرينني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البلقاء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فلله على أن سلمني الله أن أرجع إليكِ حتى أضع رجلي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قيدي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أنا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وذاك !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فرجع يرسف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قيوده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8675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125538"/>
            <a:ext cx="8353425" cy="5732462"/>
          </a:xfrm>
        </p:spPr>
        <p:txBody>
          <a:bodyPr/>
          <a:lstStyle/>
          <a:p>
            <a:pPr eaLnBrk="1" hangingPunct="1"/>
            <a:r>
              <a:rPr lang="ar-SA" b="1" dirty="0" smtClean="0"/>
              <a:t> كفى حزنًا أن تطعن الخيل </a:t>
            </a:r>
            <a:r>
              <a:rPr lang="ar-SA" b="1" dirty="0" err="1" smtClean="0"/>
              <a:t>بالقنا</a:t>
            </a:r>
            <a:r>
              <a:rPr lang="ar-SA" b="1" dirty="0" smtClean="0"/>
              <a:t>             وأترك مشدودًا علـى </a:t>
            </a:r>
            <a:r>
              <a:rPr lang="ar-SA" b="1" dirty="0" err="1" smtClean="0"/>
              <a:t>وثـاقيا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إذا قمت عناني الحديد وأغـلقت             </a:t>
            </a:r>
            <a:r>
              <a:rPr lang="ar-SA" b="1" dirty="0" err="1" smtClean="0"/>
              <a:t>مصاريع</a:t>
            </a:r>
            <a:r>
              <a:rPr lang="ar-SA" b="1" dirty="0" smtClean="0"/>
              <a:t> دوني قد تصم </a:t>
            </a:r>
            <a:r>
              <a:rPr lang="ar-SA" b="1" dirty="0" err="1" smtClean="0"/>
              <a:t>المناديا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وقد كـنت ذا مال كـثيرٍ وإخوة                فقد تركوني واحدًا لا أخا ليـا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ولله عـــــهدٌ لا </a:t>
            </a:r>
            <a:r>
              <a:rPr lang="ar-SA" b="1" dirty="0" err="1" smtClean="0"/>
              <a:t>أخـيس</a:t>
            </a:r>
            <a:r>
              <a:rPr lang="ar-SA" b="1" dirty="0" smtClean="0"/>
              <a:t> بعهـده                لئن فرجت ألا أزور </a:t>
            </a:r>
            <a:r>
              <a:rPr lang="ar-SA" b="1" dirty="0" err="1" smtClean="0"/>
              <a:t>الحـوانــيـــا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  </a:t>
            </a:r>
          </a:p>
          <a:p>
            <a:pPr eaLnBrk="1" hangingPunct="1"/>
            <a:r>
              <a:rPr lang="ar-SA" b="1" dirty="0" smtClean="0"/>
              <a:t>  فقالت </a:t>
            </a:r>
            <a:r>
              <a:rPr lang="ar-SA" b="1" dirty="0" err="1" smtClean="0"/>
              <a:t>سلمى </a:t>
            </a:r>
            <a:r>
              <a:rPr lang="ar-SA" b="1" dirty="0" smtClean="0"/>
              <a:t>: إني استخرت الله ورضيت </a:t>
            </a:r>
            <a:r>
              <a:rPr lang="ar-SA" b="1" dirty="0" err="1" smtClean="0"/>
              <a:t>بعهدك </a:t>
            </a:r>
            <a:r>
              <a:rPr lang="ar-SA" b="1" dirty="0" smtClean="0"/>
              <a:t>( بعد ما سمعت ما قاله من </a:t>
            </a:r>
            <a:r>
              <a:rPr lang="ar-SA" b="1" dirty="0" err="1" smtClean="0"/>
              <a:t>شعر </a:t>
            </a:r>
            <a:r>
              <a:rPr lang="ar-SA" b="1" dirty="0" smtClean="0"/>
              <a:t>) </a:t>
            </a:r>
            <a:r>
              <a:rPr lang="ar-SA" b="1" dirty="0" err="1" smtClean="0"/>
              <a:t>وأطلقته </a:t>
            </a:r>
            <a:r>
              <a:rPr lang="ar-SA" b="1" dirty="0" smtClean="0"/>
              <a:t>, </a:t>
            </a:r>
            <a:r>
              <a:rPr lang="ar-SA" b="1" dirty="0" err="1" smtClean="0"/>
              <a:t>وقالت </a:t>
            </a:r>
            <a:r>
              <a:rPr lang="ar-SA" b="1" dirty="0" smtClean="0"/>
              <a:t>: أما الفرس فلا </a:t>
            </a:r>
            <a:r>
              <a:rPr lang="ar-SA" b="1" dirty="0" err="1" smtClean="0"/>
              <a:t>أعيرها </a:t>
            </a:r>
            <a:r>
              <a:rPr lang="ar-SA" b="1" dirty="0" smtClean="0"/>
              <a:t>, ورجعت إلى </a:t>
            </a:r>
            <a:r>
              <a:rPr lang="ar-SA" b="1" dirty="0" err="1" smtClean="0"/>
              <a:t>بيتها </a:t>
            </a:r>
            <a:r>
              <a:rPr lang="ar-SA" b="1" dirty="0" smtClean="0"/>
              <a:t>,فاقتادها وأخرجها من باب القصر </a:t>
            </a:r>
            <a:r>
              <a:rPr lang="ar-SA" b="1" dirty="0" err="1" smtClean="0"/>
              <a:t>وركبها </a:t>
            </a:r>
            <a:r>
              <a:rPr lang="ar-SA" b="1" dirty="0" smtClean="0"/>
              <a:t>, ثم دب عليها حتى إذا كان </a:t>
            </a:r>
            <a:r>
              <a:rPr lang="ar-SA" b="1" dirty="0" err="1" smtClean="0"/>
              <a:t>بحيال</a:t>
            </a:r>
            <a:r>
              <a:rPr lang="ar-SA" b="1" dirty="0" smtClean="0"/>
              <a:t> الميمنة </a:t>
            </a:r>
            <a:r>
              <a:rPr lang="ar-SA" b="1" dirty="0" err="1" smtClean="0"/>
              <a:t>كبر </a:t>
            </a:r>
            <a:r>
              <a:rPr lang="ar-SA" b="1" dirty="0" smtClean="0"/>
              <a:t>, ثم حمل على الميسرة يلعب برمحه وسلاحه بين </a:t>
            </a:r>
            <a:r>
              <a:rPr lang="ar-SA" b="1" dirty="0" err="1" smtClean="0"/>
              <a:t>الصفين </a:t>
            </a:r>
            <a:r>
              <a:rPr lang="ar-SA" b="1" dirty="0" smtClean="0"/>
              <a:t>, وكان يقصف الأعداء بسيفه قصفًا </a:t>
            </a:r>
            <a:r>
              <a:rPr lang="ar-SA" b="1" dirty="0" err="1" smtClean="0"/>
              <a:t>منكرًا </a:t>
            </a:r>
            <a:r>
              <a:rPr lang="ar-SA" b="1" dirty="0" smtClean="0"/>
              <a:t>, وتعجب الناس منه وهم لا </a:t>
            </a:r>
            <a:r>
              <a:rPr lang="ar-SA" b="1" dirty="0" err="1" smtClean="0"/>
              <a:t>يعرفونه </a:t>
            </a:r>
            <a:r>
              <a:rPr lang="ar-SA" b="1" dirty="0" smtClean="0"/>
              <a:t>, وجعل سعد يقول وهو مشرف على الناس من فوق </a:t>
            </a:r>
            <a:r>
              <a:rPr lang="ar-SA" b="1" dirty="0" err="1" smtClean="0"/>
              <a:t>القصر </a:t>
            </a:r>
            <a:r>
              <a:rPr lang="ar-SA" b="1" dirty="0" smtClean="0"/>
              <a:t>: والله لولا محبس أبي </a:t>
            </a:r>
            <a:r>
              <a:rPr lang="ar-SA" b="1" dirty="0" err="1" smtClean="0"/>
              <a:t>محجن</a:t>
            </a:r>
            <a:r>
              <a:rPr lang="ar-SA" b="1" dirty="0" smtClean="0"/>
              <a:t> لقلت هذا أبو </a:t>
            </a:r>
            <a:r>
              <a:rPr lang="ar-SA" b="1" dirty="0" err="1" smtClean="0"/>
              <a:t>محجن</a:t>
            </a:r>
            <a:r>
              <a:rPr lang="ar-SA" b="1" dirty="0" smtClean="0"/>
              <a:t> ، وهذه </a:t>
            </a:r>
            <a:r>
              <a:rPr lang="ar-SA" b="1" dirty="0" err="1" smtClean="0"/>
              <a:t>البلقاء .</a:t>
            </a:r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969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715250" cy="5421312"/>
          </a:xfrm>
        </p:spPr>
        <p:txBody>
          <a:bodyPr/>
          <a:lstStyle/>
          <a:p>
            <a:pPr eaLnBrk="1" hangingPunct="1"/>
            <a:r>
              <a:rPr lang="ar-SA" b="1" dirty="0" smtClean="0"/>
              <a:t>ومن ذلك أيضًا ما حدث مع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, حيث كان هجاءً يهجو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, وينال من أعراضهم فنهاه أمير المؤمنين عمر بن الخطاب رضي الله </a:t>
            </a:r>
            <a:r>
              <a:rPr lang="ar-SA" b="1" dirty="0" err="1" smtClean="0"/>
              <a:t>عنه   </a:t>
            </a:r>
            <a:r>
              <a:rPr lang="ar-SA" b="1" dirty="0" smtClean="0"/>
              <a:t>, فلم </a:t>
            </a:r>
            <a:r>
              <a:rPr lang="ar-SA" b="1" dirty="0" err="1" smtClean="0"/>
              <a:t>ينته </a:t>
            </a:r>
            <a:r>
              <a:rPr lang="ar-SA" b="1" dirty="0" smtClean="0"/>
              <a:t>, فأمر عمر بن الخطاب </a:t>
            </a:r>
            <a:r>
              <a:rPr lang="ar-SA" b="1" dirty="0" err="1" smtClean="0"/>
              <a:t>بحبسه </a:t>
            </a:r>
            <a:r>
              <a:rPr lang="ar-SA" b="1" dirty="0" smtClean="0"/>
              <a:t>, وأراد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أن يكسب عطف أمير </a:t>
            </a:r>
            <a:r>
              <a:rPr lang="ar-SA" b="1" dirty="0" err="1" smtClean="0"/>
              <a:t>المؤمنين </a:t>
            </a:r>
            <a:r>
              <a:rPr lang="ar-SA" b="1" dirty="0" smtClean="0"/>
              <a:t>، فأنشد </a:t>
            </a:r>
            <a:r>
              <a:rPr lang="ar-SA" b="1" dirty="0" err="1" smtClean="0"/>
              <a:t>قائلاً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مـــــاذا تقـول لأفـراخ بـــذي مـرخ         زغـبِ </a:t>
            </a:r>
            <a:r>
              <a:rPr lang="ar-SA" b="1" dirty="0" err="1" smtClean="0"/>
              <a:t>الحواصلِ</a:t>
            </a:r>
            <a:r>
              <a:rPr lang="ar-SA" b="1" dirty="0" smtClean="0"/>
              <a:t> لا ماءٌ ولا شجرُ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ألقـيتَ كـاسبَهم في قعرٍ مظلـمةٍ               فاغفرْ عـليك سلامُ اللهِ يا عـمـرُ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وإذا بعمر بن الخطاب يسمع </a:t>
            </a:r>
            <a:r>
              <a:rPr lang="ar-SA" b="1" dirty="0" err="1" smtClean="0"/>
              <a:t>قوله : </a:t>
            </a:r>
            <a:r>
              <a:rPr lang="ar-SA" b="1" dirty="0" smtClean="0"/>
              <a:t>( ما ذا تقول لأفراخ بذي </a:t>
            </a:r>
            <a:r>
              <a:rPr lang="ar-SA" b="1" dirty="0" err="1" smtClean="0"/>
              <a:t>مرخ </a:t>
            </a:r>
            <a:r>
              <a:rPr lang="ar-SA" b="1" dirty="0" smtClean="0"/>
              <a:t>) فيبكي ويعفو </a:t>
            </a:r>
            <a:r>
              <a:rPr lang="ar-SA" b="1" dirty="0" err="1" smtClean="0"/>
              <a:t>عنه ,</a:t>
            </a:r>
            <a:r>
              <a:rPr lang="ar-SA" b="1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حقًا إن من البيان </a:t>
            </a:r>
            <a:r>
              <a:rPr lang="ar-SA" b="1" dirty="0" err="1" smtClean="0"/>
              <a:t>لسحرًا !!</a:t>
            </a:r>
            <a:r>
              <a:rPr lang="ar-SA" b="1" dirty="0" smtClean="0"/>
              <a:t>   كما قال رسول الله صلى الله عليه </a:t>
            </a:r>
            <a:r>
              <a:rPr lang="ar-SA" b="1" dirty="0" err="1" smtClean="0"/>
              <a:t>وسلم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endParaRPr lang="ar-SA" b="1" dirty="0" smtClean="0"/>
          </a:p>
          <a:p>
            <a:pPr eaLnBrk="1" hangingPunct="1"/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شربية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1790</Words>
  <Application>Microsoft Office PowerPoint</Application>
  <PresentationFormat>عرض على الشاشة (3:4)‏</PresentationFormat>
  <Paragraphs>77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مشربية</vt:lpstr>
      <vt:lpstr>الشريحة 1</vt:lpstr>
      <vt:lpstr>الساعات المكتبية : الاثنين من الساعة 10 : 12 في مكتية الكلية       http://www.facebook.com/grouرابط ps/346798545411798 </vt:lpstr>
      <vt:lpstr>الشريحة 3</vt:lpstr>
      <vt:lpstr>الشريحة 4</vt:lpstr>
      <vt:lpstr>الشريحة 5</vt:lpstr>
      <vt:lpstr>الشريحة 6</vt:lpstr>
      <vt:lpstr>أولاً - ( الأدب : مفهومه ووظائفه ) 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جوانب التأثير في نفس القارئ أو السامع</vt:lpstr>
      <vt:lpstr>الجانب الوجداني :</vt:lpstr>
      <vt:lpstr>الجانب السلوكي :</vt:lpstr>
      <vt:lpstr>الشريحة 22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www.arabswell.com</cp:lastModifiedBy>
  <cp:revision>14</cp:revision>
  <dcterms:created xsi:type="dcterms:W3CDTF">2012-02-19T03:13:47Z</dcterms:created>
  <dcterms:modified xsi:type="dcterms:W3CDTF">2012-09-15T18:42:44Z</dcterms:modified>
</cp:coreProperties>
</file>