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notesMasterIdLst>
    <p:notesMasterId r:id="rId15"/>
  </p:notesMasterIdLst>
  <p:sldIdLst>
    <p:sldId id="256" r:id="rId2"/>
    <p:sldId id="258" r:id="rId3"/>
    <p:sldId id="260" r:id="rId4"/>
    <p:sldId id="261" r:id="rId5"/>
    <p:sldId id="262" r:id="rId6"/>
    <p:sldId id="271" r:id="rId7"/>
    <p:sldId id="272" r:id="rId8"/>
    <p:sldId id="273" r:id="rId9"/>
    <p:sldId id="263" r:id="rId10"/>
    <p:sldId id="264" r:id="rId11"/>
    <p:sldId id="265" r:id="rId12"/>
    <p:sldId id="266" r:id="rId13"/>
    <p:sldId id="270" r:id="rId14"/>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p:scale>
          <a:sx n="70" d="100"/>
          <a:sy n="70" d="100"/>
        </p:scale>
        <p:origin x="-1386"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D2D664B9-0484-4137-B8E1-47B2538ABD13}" type="datetimeFigureOut">
              <a:rPr lang="ar-SA" smtClean="0"/>
              <a:t>23/01/34</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F656DDF8-43EE-4A77-88B7-2D572EF317FF}" type="slidenum">
              <a:rPr lang="ar-SA" smtClean="0"/>
              <a:t>‹#›</a:t>
            </a:fld>
            <a:endParaRPr lang="ar-SA"/>
          </a:p>
        </p:txBody>
      </p:sp>
    </p:spTree>
    <p:extLst>
      <p:ext uri="{BB962C8B-B14F-4D97-AF65-F5344CB8AC3E}">
        <p14:creationId xmlns:p14="http://schemas.microsoft.com/office/powerpoint/2010/main" val="1581069818"/>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23" name="مستطيل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مستطيل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مستطيل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مستطيل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مستطيل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مستطيل مستدير الزوايا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مستطيل مستدير الزوايا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مستطيل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مستطيل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مستطيل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مستطيل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عنوان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ar-SA" smtClean="0"/>
              <a:t>انقر لتحرير نمط العنوان الرئيسي</a:t>
            </a:r>
            <a:endParaRPr kumimoji="0" lang="en-US"/>
          </a:p>
        </p:txBody>
      </p:sp>
      <p:sp>
        <p:nvSpPr>
          <p:cNvPr id="9" name="عنوان فرعي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28" name="عنصر نائب للتاريخ 27"/>
          <p:cNvSpPr>
            <a:spLocks noGrp="1"/>
          </p:cNvSpPr>
          <p:nvPr>
            <p:ph type="dt" sz="half" idx="10"/>
          </p:nvPr>
        </p:nvSpPr>
        <p:spPr>
          <a:xfrm>
            <a:off x="6705600" y="4206240"/>
            <a:ext cx="960120" cy="457200"/>
          </a:xfrm>
        </p:spPr>
        <p:txBody>
          <a:bodyPr/>
          <a:lstStyle/>
          <a:p>
            <a:fld id="{8916C654-EA4B-451A-9646-AB58EA620946}" type="datetimeFigureOut">
              <a:rPr lang="ar-SA" smtClean="0"/>
              <a:t>23/01/34</a:t>
            </a:fld>
            <a:endParaRPr lang="ar-SA"/>
          </a:p>
        </p:txBody>
      </p:sp>
      <p:sp>
        <p:nvSpPr>
          <p:cNvPr id="17" name="عنصر نائب للتذييل 16"/>
          <p:cNvSpPr>
            <a:spLocks noGrp="1"/>
          </p:cNvSpPr>
          <p:nvPr>
            <p:ph type="ftr" sz="quarter" idx="11"/>
          </p:nvPr>
        </p:nvSpPr>
        <p:spPr>
          <a:xfrm>
            <a:off x="5410200" y="4205288"/>
            <a:ext cx="1295400" cy="457200"/>
          </a:xfrm>
        </p:spPr>
        <p:txBody>
          <a:bodyPr/>
          <a:lstStyle/>
          <a:p>
            <a:endParaRPr lang="ar-SA"/>
          </a:p>
        </p:txBody>
      </p:sp>
      <p:sp>
        <p:nvSpPr>
          <p:cNvPr id="29" name="عنصر نائب لرقم الشريحة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AFE52CC7-A4C6-4097-8A99-6ED1F002F67E}"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8916C654-EA4B-451A-9646-AB58EA620946}" type="datetimeFigureOut">
              <a:rPr lang="ar-SA" smtClean="0"/>
              <a:t>23/01/34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AFE52CC7-A4C6-4097-8A99-6ED1F002F67E}"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8916C654-EA4B-451A-9646-AB58EA620946}" type="datetimeFigureOut">
              <a:rPr lang="ar-SA" smtClean="0"/>
              <a:t>23/01/34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AFE52CC7-A4C6-4097-8A99-6ED1F002F67E}"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8916C654-EA4B-451A-9646-AB58EA620946}" type="datetimeFigureOut">
              <a:rPr lang="ar-SA" smtClean="0"/>
              <a:t>23/01/34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AFE52CC7-A4C6-4097-8A99-6ED1F002F67E}"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381000" y="1143000"/>
            <a:ext cx="8382000" cy="1069848"/>
          </a:xfrm>
        </p:spPr>
        <p:txBody>
          <a:bodyPr anchor="ctr"/>
          <a:lstStyle>
            <a:lvl1pPr>
              <a:defRPr sz="4000" b="0" i="0" cap="none" baseline="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6" name="عنصر نائب للتاريخ 25"/>
          <p:cNvSpPr>
            <a:spLocks noGrp="1"/>
          </p:cNvSpPr>
          <p:nvPr>
            <p:ph type="dt" sz="half" idx="10"/>
          </p:nvPr>
        </p:nvSpPr>
        <p:spPr/>
        <p:txBody>
          <a:bodyPr rtlCol="0"/>
          <a:lstStyle/>
          <a:p>
            <a:fld id="{8916C654-EA4B-451A-9646-AB58EA620946}" type="datetimeFigureOut">
              <a:rPr lang="ar-SA" smtClean="0"/>
              <a:t>23/01/34</a:t>
            </a:fld>
            <a:endParaRPr lang="ar-SA"/>
          </a:p>
        </p:txBody>
      </p:sp>
      <p:sp>
        <p:nvSpPr>
          <p:cNvPr id="27" name="عنصر نائب لرقم الشريحة 26"/>
          <p:cNvSpPr>
            <a:spLocks noGrp="1"/>
          </p:cNvSpPr>
          <p:nvPr>
            <p:ph type="sldNum" sz="quarter" idx="11"/>
          </p:nvPr>
        </p:nvSpPr>
        <p:spPr/>
        <p:txBody>
          <a:bodyPr rtlCol="0"/>
          <a:lstStyle/>
          <a:p>
            <a:fld id="{AFE52CC7-A4C6-4097-8A99-6ED1F002F67E}" type="slidenum">
              <a:rPr lang="ar-SA" smtClean="0"/>
              <a:t>‹#›</a:t>
            </a:fld>
            <a:endParaRPr lang="ar-SA"/>
          </a:p>
        </p:txBody>
      </p:sp>
      <p:sp>
        <p:nvSpPr>
          <p:cNvPr id="28" name="عنصر نائب للتذييل 27"/>
          <p:cNvSpPr>
            <a:spLocks noGrp="1"/>
          </p:cNvSpPr>
          <p:nvPr>
            <p:ph type="ftr" sz="quarter" idx="12"/>
          </p:nvPr>
        </p:nvSpPr>
        <p:spPr/>
        <p:txBody>
          <a:bodyPr rtlCol="0"/>
          <a:lstStyle/>
          <a:p>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a:xfrm>
            <a:off x="6583680" y="612648"/>
            <a:ext cx="957264" cy="457200"/>
          </a:xfrm>
        </p:spPr>
        <p:txBody>
          <a:bodyPr/>
          <a:lstStyle/>
          <a:p>
            <a:fld id="{8916C654-EA4B-451A-9646-AB58EA620946}" type="datetimeFigureOut">
              <a:rPr lang="ar-SA" smtClean="0"/>
              <a:t>23/01/34</a:t>
            </a:fld>
            <a:endParaRPr lang="ar-SA"/>
          </a:p>
        </p:txBody>
      </p:sp>
      <p:sp>
        <p:nvSpPr>
          <p:cNvPr id="4" name="عنصر نائب للتذييل 3"/>
          <p:cNvSpPr>
            <a:spLocks noGrp="1"/>
          </p:cNvSpPr>
          <p:nvPr>
            <p:ph type="ftr" sz="quarter" idx="11"/>
          </p:nvPr>
        </p:nvSpPr>
        <p:spPr>
          <a:xfrm>
            <a:off x="5257800" y="612648"/>
            <a:ext cx="1325880" cy="457200"/>
          </a:xfrm>
        </p:spPr>
        <p:txBody>
          <a:bodyPr/>
          <a:lstStyle/>
          <a:p>
            <a:endParaRPr lang="ar-SA"/>
          </a:p>
        </p:txBody>
      </p:sp>
      <p:sp>
        <p:nvSpPr>
          <p:cNvPr id="5" name="عنصر نائب لرقم الشريحة 4"/>
          <p:cNvSpPr>
            <a:spLocks noGrp="1"/>
          </p:cNvSpPr>
          <p:nvPr>
            <p:ph type="sldNum" sz="quarter" idx="12"/>
          </p:nvPr>
        </p:nvSpPr>
        <p:spPr>
          <a:xfrm>
            <a:off x="8174736" y="2272"/>
            <a:ext cx="762000" cy="365760"/>
          </a:xfrm>
        </p:spPr>
        <p:txBody>
          <a:bodyPr/>
          <a:lstStyle/>
          <a:p>
            <a:fld id="{AFE52CC7-A4C6-4097-8A99-6ED1F002F67E}"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8916C654-EA4B-451A-9646-AB58EA620946}" type="datetimeFigureOut">
              <a:rPr lang="ar-SA" smtClean="0"/>
              <a:t>23/01/34</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AFE52CC7-A4C6-4097-8A99-6ED1F002F67E}"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5353496" y="1101970"/>
            <a:ext cx="3383280" cy="877824"/>
          </a:xfrm>
        </p:spPr>
        <p:txBody>
          <a:bodyPr anchor="b"/>
          <a:lstStyle>
            <a:lvl1pPr algn="l">
              <a:buNone/>
              <a:defRPr sz="1800" b="1"/>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8916C654-EA4B-451A-9646-AB58EA620946}" type="datetimeFigureOut">
              <a:rPr lang="ar-SA" smtClean="0"/>
              <a:t>23/01/34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AFE52CC7-A4C6-4097-8A99-6ED1F002F67E}"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ar-SA" smtClean="0"/>
              <a:t>انقر لتحرير نمط العنوان الرئيسي</a:t>
            </a:r>
            <a:endParaRPr kumimoji="0" lang="en-US"/>
          </a:p>
        </p:txBody>
      </p:sp>
      <p:sp>
        <p:nvSpPr>
          <p:cNvPr id="3" name="عنصر نائب للصورة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ar-SA" smtClean="0"/>
              <a:t>انقر فوق الأيقونة لإضافة صورة</a:t>
            </a:r>
            <a:endParaRPr kumimoji="0" lang="en-US" dirty="0"/>
          </a:p>
        </p:txBody>
      </p:sp>
      <p:sp>
        <p:nvSpPr>
          <p:cNvPr id="4" name="عنصر نائب للنص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8916C654-EA4B-451A-9646-AB58EA620946}" type="datetimeFigureOut">
              <a:rPr lang="ar-SA" smtClean="0"/>
              <a:t>23/01/34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AFE52CC7-A4C6-4097-8A99-6ED1F002F67E}"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8916C654-EA4B-451A-9646-AB58EA620946}" type="datetimeFigureOut">
              <a:rPr lang="ar-SA" smtClean="0"/>
              <a:t>23/01/34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AFE52CC7-A4C6-4097-8A99-6ED1F002F67E}"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781800" y="1143000"/>
            <a:ext cx="1905000" cy="5486400"/>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1143000"/>
            <a:ext cx="6248400" cy="5486400"/>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8916C654-EA4B-451A-9646-AB58EA620946}" type="datetimeFigureOut">
              <a:rPr lang="ar-SA" smtClean="0"/>
              <a:t>23/01/34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AFE52CC7-A4C6-4097-8A99-6ED1F002F67E}"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مستطيل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مستطيل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مستطيل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مستطيل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مستطيل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مستطيل مستدير الزوايا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مستطيل مستدير الزوايا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مستطيل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مستطيل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مستطيل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مستطيل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مستطيل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مستطيل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عنصر نائب للعنوان 21"/>
          <p:cNvSpPr>
            <a:spLocks noGrp="1"/>
          </p:cNvSpPr>
          <p:nvPr>
            <p:ph type="title"/>
          </p:nvPr>
        </p:nvSpPr>
        <p:spPr>
          <a:xfrm>
            <a:off x="457200" y="1143000"/>
            <a:ext cx="8229600" cy="1066800"/>
          </a:xfrm>
          <a:prstGeom prst="rect">
            <a:avLst/>
          </a:prstGeom>
        </p:spPr>
        <p:txBody>
          <a:bodyPr vert="horz" anchor="ctr">
            <a:normAutofit/>
          </a:body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4" name="عنصر نائب للتاريخ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8916C654-EA4B-451A-9646-AB58EA620946}" type="datetimeFigureOut">
              <a:rPr lang="ar-SA" smtClean="0"/>
              <a:t>23/01/34</a:t>
            </a:fld>
            <a:endParaRPr lang="ar-SA"/>
          </a:p>
        </p:txBody>
      </p:sp>
      <p:sp>
        <p:nvSpPr>
          <p:cNvPr id="3" name="عنصر نائب للتذييل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ar-SA"/>
          </a:p>
        </p:txBody>
      </p:sp>
      <p:sp>
        <p:nvSpPr>
          <p:cNvPr id="23" name="عنصر نائب لرقم الشريحة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AFE52CC7-A4C6-4097-8A99-6ED1F002F67E}"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1" eaLnBrk="1" latinLnBrk="0" hangingPunct="1">
        <a:spcBef>
          <a:spcPct val="0"/>
        </a:spcBef>
        <a:buNone/>
        <a:defRPr kumimoji="0" sz="4000" kern="1200">
          <a:solidFill>
            <a:schemeClr val="tx2"/>
          </a:solidFill>
          <a:latin typeface="+mj-lt"/>
          <a:ea typeface="+mj-ea"/>
          <a:cs typeface="+mj-cs"/>
        </a:defRPr>
      </a:lvl1pPr>
    </p:titleStyle>
    <p:bodyStyle>
      <a:lvl1pPr marL="365760" indent="-256032" algn="r" rtl="1"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r" rtl="1"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r" rtl="1"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r" rtl="1"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r" rtl="1"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r" rtl="1"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r" rtl="1"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r" rtl="1"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r" rtl="1"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endParaRPr lang="ar-SA" dirty="0"/>
          </a:p>
        </p:txBody>
      </p:sp>
      <p:sp>
        <p:nvSpPr>
          <p:cNvPr id="3" name="عنوان فرعي 2"/>
          <p:cNvSpPr>
            <a:spLocks noGrp="1"/>
          </p:cNvSpPr>
          <p:nvPr>
            <p:ph type="subTitle" idx="1"/>
          </p:nvPr>
        </p:nvSpPr>
        <p:spPr/>
        <p:txBody>
          <a:bodyPr/>
          <a:lstStyle/>
          <a:p>
            <a:endParaRPr lang="ar-SA"/>
          </a:p>
        </p:txBody>
      </p:sp>
      <p:pic>
        <p:nvPicPr>
          <p:cNvPr id="4" name="صورة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مستطيل 4"/>
          <p:cNvSpPr/>
          <p:nvPr/>
        </p:nvSpPr>
        <p:spPr>
          <a:xfrm>
            <a:off x="5436096" y="764704"/>
            <a:ext cx="3707904" cy="1200329"/>
          </a:xfrm>
          <a:prstGeom prst="rect">
            <a:avLst/>
          </a:prstGeom>
          <a:noFill/>
        </p:spPr>
        <p:txBody>
          <a:bodyPr wrap="squar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ar-SA" sz="7200" b="1" dirty="0" smtClean="0">
                <a:ln w="50800"/>
                <a:solidFill>
                  <a:schemeClr val="bg1">
                    <a:shade val="50000"/>
                  </a:schemeClr>
                </a:solidFill>
              </a:rPr>
              <a:t>الصدق ~</a:t>
            </a:r>
            <a:endParaRPr lang="ar-SA" sz="7200" b="1" dirty="0">
              <a:ln w="50800"/>
              <a:solidFill>
                <a:schemeClr val="bg1">
                  <a:shade val="50000"/>
                </a:schemeClr>
              </a:solidFill>
            </a:endParaRPr>
          </a:p>
        </p:txBody>
      </p:sp>
    </p:spTree>
    <p:extLst>
      <p:ext uri="{BB962C8B-B14F-4D97-AF65-F5344CB8AC3E}">
        <p14:creationId xmlns:p14="http://schemas.microsoft.com/office/powerpoint/2010/main" val="219652058"/>
      </p:ext>
    </p:extLst>
  </p:cSld>
  <p:clrMapOvr>
    <a:masterClrMapping/>
  </p:clrMapOvr>
  <p:transition spd="slow">
    <p:randomBar dir="ver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05" y="0"/>
            <a:ext cx="9124989" cy="6858000"/>
          </a:xfrm>
          <a:prstGeom prst="rect">
            <a:avLst/>
          </a:prstGeom>
        </p:spPr>
      </p:pic>
      <p:sp>
        <p:nvSpPr>
          <p:cNvPr id="3" name="مستطيل 2"/>
          <p:cNvSpPr/>
          <p:nvPr/>
        </p:nvSpPr>
        <p:spPr>
          <a:xfrm>
            <a:off x="3428096" y="1412776"/>
            <a:ext cx="5032335" cy="923330"/>
          </a:xfrm>
          <a:prstGeom prst="rect">
            <a:avLst/>
          </a:prstGeom>
          <a:noFill/>
        </p:spPr>
        <p:txBody>
          <a:bodyPr wrap="square" lIns="91440" tIns="45720" rIns="91440" bIns="45720">
            <a:spAutoFit/>
          </a:bodyPr>
          <a:lstStyle/>
          <a:p>
            <a:pPr algn="ctr"/>
            <a:endParaRPr lang="ar-SA" sz="5400" b="1" cap="none" spc="0"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4" name="مستطيل 3"/>
          <p:cNvSpPr/>
          <p:nvPr/>
        </p:nvSpPr>
        <p:spPr>
          <a:xfrm>
            <a:off x="179511" y="980728"/>
            <a:ext cx="8712969" cy="1938992"/>
          </a:xfrm>
          <a:prstGeom prst="rect">
            <a:avLst/>
          </a:prstGeom>
        </p:spPr>
        <p:style>
          <a:lnRef idx="1">
            <a:schemeClr val="accent1"/>
          </a:lnRef>
          <a:fillRef idx="2">
            <a:schemeClr val="accent1"/>
          </a:fillRef>
          <a:effectRef idx="1">
            <a:schemeClr val="accent1"/>
          </a:effectRef>
          <a:fontRef idx="minor">
            <a:schemeClr val="dk1"/>
          </a:fontRef>
        </p:style>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20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ar-SA" sz="2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الصدق..                                                                   </a:t>
            </a:r>
            <a:endParaRPr lang="ar-SA" sz="20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algn="ctr"/>
            <a:r>
              <a:rPr lang="ar-SA" sz="20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rPr>
              <a:t>أ. تعريف الصدق : </a:t>
            </a:r>
            <a:r>
              <a:rPr lang="ar-SA" sz="2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أ</a:t>
            </a:r>
            <a:r>
              <a:rPr lang="ar-SA" sz="20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نه قول الحق وبأنهُ القول المطابق للواقع والحقيقة</a:t>
            </a:r>
          </a:p>
          <a:p>
            <a:pPr algn="ctr"/>
            <a:r>
              <a:rPr lang="ar-SA" sz="20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ويعرف بعضهم الصدق </a:t>
            </a:r>
            <a:r>
              <a:rPr lang="ar-SA" sz="2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أ</a:t>
            </a:r>
            <a:r>
              <a:rPr lang="ar-SA" sz="20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نه ( الكلام المطابق </a:t>
            </a:r>
            <a:r>
              <a:rPr lang="ar-SA" sz="2000" b="1" cap="none" spc="0"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لإعتقاد</a:t>
            </a:r>
            <a:r>
              <a:rPr lang="ar-SA" sz="20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المتكلم سواء طابق الواقع والحقيقة </a:t>
            </a:r>
            <a:r>
              <a:rPr lang="ar-SA" sz="2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أ</a:t>
            </a:r>
            <a:r>
              <a:rPr lang="ar-SA" sz="20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و لم يطابق ) </a:t>
            </a:r>
          </a:p>
          <a:p>
            <a:pPr algn="ctr"/>
            <a:r>
              <a:rPr lang="ar-SA" sz="20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وهذا التعريف معترض عليه بأنه لو جاز أن نسمي ما طابق اعتقاد المتكلم صدقا لكان قول المشركين فيما يعتقدون لشركائهم كلاما صدقا مع انه كذب ظاهر، مخالف للواقع والحقيقة </a:t>
            </a:r>
          </a:p>
          <a:p>
            <a:pPr algn="ctr"/>
            <a:endParaRPr lang="ar-SA" sz="20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5" name="مربع نص 4"/>
          <p:cNvSpPr txBox="1"/>
          <p:nvPr/>
        </p:nvSpPr>
        <p:spPr>
          <a:xfrm>
            <a:off x="179511" y="3212976"/>
            <a:ext cx="8712969" cy="1292662"/>
          </a:xfrm>
          <a:prstGeom prst="rect">
            <a:avLst/>
          </a:prstGeom>
        </p:spPr>
        <p:style>
          <a:lnRef idx="1">
            <a:schemeClr val="accent4"/>
          </a:lnRef>
          <a:fillRef idx="2">
            <a:schemeClr val="accent4"/>
          </a:fillRef>
          <a:effectRef idx="1">
            <a:schemeClr val="accent4"/>
          </a:effectRef>
          <a:fontRef idx="minor">
            <a:schemeClr val="dk1"/>
          </a:fontRef>
        </p:style>
        <p:txBody>
          <a:bodyPr wrap="square" rtlCol="1">
            <a:spAutoFit/>
          </a:bodyPr>
          <a:lstStyle/>
          <a:p>
            <a:endParaRPr lang="ar-SA" dirty="0"/>
          </a:p>
          <a:p>
            <a:r>
              <a:rPr lang="ar-SA" sz="2000" b="1" dirty="0"/>
              <a:t>قال تعالى: ((والله يشهد ان المنافقين لكاذبون)) وإن كانوا يقولون الحق أمام أهل الحق لكن سماهم الله كاذبون لأنهم يقولون قولا لا </a:t>
            </a:r>
            <a:r>
              <a:rPr lang="ar-SA" sz="2000" b="1" dirty="0" err="1"/>
              <a:t>يعتقدونه</a:t>
            </a:r>
            <a:r>
              <a:rPr lang="ar-SA" sz="2000" b="1" dirty="0"/>
              <a:t> </a:t>
            </a:r>
            <a:r>
              <a:rPr lang="ar-SA" sz="2000" b="1" dirty="0" smtClean="0"/>
              <a:t>. </a:t>
            </a:r>
            <a:r>
              <a:rPr lang="ar-SA" sz="2000" b="1" u="sng" dirty="0" smtClean="0"/>
              <a:t>فالذي يحل الاشكال أن نفرق بين </a:t>
            </a:r>
            <a:r>
              <a:rPr lang="ar-SA" sz="2000" b="1" u="sng" dirty="0"/>
              <a:t>الكلام والمتكلم فالكلام </a:t>
            </a:r>
            <a:r>
              <a:rPr lang="ar-SA" sz="2000" b="1" u="sng" dirty="0" smtClean="0"/>
              <a:t> هنا صدق </a:t>
            </a:r>
            <a:r>
              <a:rPr lang="ar-SA" sz="2000" b="1" u="sng" dirty="0"/>
              <a:t>والمتكلم كاذب </a:t>
            </a:r>
            <a:r>
              <a:rPr lang="ar-SA" sz="2000" b="1" u="sng" dirty="0" smtClean="0"/>
              <a:t>.</a:t>
            </a:r>
            <a:endParaRPr lang="ar-SA" sz="2000" b="1" u="sng" dirty="0"/>
          </a:p>
        </p:txBody>
      </p:sp>
      <p:sp>
        <p:nvSpPr>
          <p:cNvPr id="6" name="مربع نص 5"/>
          <p:cNvSpPr txBox="1"/>
          <p:nvPr/>
        </p:nvSpPr>
        <p:spPr>
          <a:xfrm>
            <a:off x="827584" y="4869160"/>
            <a:ext cx="7889587" cy="1631216"/>
          </a:xfrm>
          <a:prstGeom prst="rect">
            <a:avLst/>
          </a:prstGeom>
        </p:spPr>
        <p:style>
          <a:lnRef idx="1">
            <a:schemeClr val="accent5"/>
          </a:lnRef>
          <a:fillRef idx="2">
            <a:schemeClr val="accent5"/>
          </a:fillRef>
          <a:effectRef idx="1">
            <a:schemeClr val="accent5"/>
          </a:effectRef>
          <a:fontRef idx="minor">
            <a:schemeClr val="dk1"/>
          </a:fontRef>
        </p:style>
        <p:txBody>
          <a:bodyPr wrap="square" rtlCol="1">
            <a:spAutoFit/>
          </a:bodyPr>
          <a:lstStyle/>
          <a:p>
            <a:r>
              <a:rPr lang="ar-SA" sz="2000" b="1" dirty="0"/>
              <a:t>و الكاذب هو الذي يفتري </a:t>
            </a:r>
            <a:r>
              <a:rPr lang="ar-SA" sz="2000" b="1" dirty="0" err="1"/>
              <a:t>افتراء</a:t>
            </a:r>
            <a:r>
              <a:rPr lang="ar-SA" sz="2000" b="1" dirty="0" err="1" smtClean="0"/>
              <a:t>،,</a:t>
            </a:r>
            <a:r>
              <a:rPr lang="ar-SA" sz="2000" b="1" dirty="0" err="1"/>
              <a:t>قال</a:t>
            </a:r>
            <a:r>
              <a:rPr lang="ar-SA" sz="2000" b="1" dirty="0"/>
              <a:t> تعالى: ((انما يفتري الكذب الذين </a:t>
            </a:r>
            <a:r>
              <a:rPr lang="ar-SA" sz="2000" b="1" dirty="0" err="1"/>
              <a:t>لايؤمنون</a:t>
            </a:r>
            <a:r>
              <a:rPr lang="ar-SA" sz="2000" b="1" dirty="0"/>
              <a:t> بالله واولئك هم الكاذبون)) . أو يخبر خبرا </a:t>
            </a:r>
            <a:r>
              <a:rPr lang="ar-SA" sz="2000" b="1" dirty="0" smtClean="0"/>
              <a:t>وهو </a:t>
            </a:r>
            <a:r>
              <a:rPr lang="ar-SA" sz="2000" b="1" dirty="0" err="1" smtClean="0"/>
              <a:t>لايعلم</a:t>
            </a:r>
            <a:r>
              <a:rPr lang="ar-SA" sz="2000" b="1" dirty="0" smtClean="0"/>
              <a:t> أنه كاذب لكن الأدلة </a:t>
            </a:r>
            <a:r>
              <a:rPr lang="ar-SA" sz="2000" b="1" dirty="0"/>
              <a:t>العقلية والنقلية على خلاف كلامه </a:t>
            </a:r>
            <a:r>
              <a:rPr lang="ar-SA" sz="2000" b="1" dirty="0" smtClean="0"/>
              <a:t> فهو كاذب أيضا لأنه يخبر بلا دليل بل الأدلة خلافه قال تعالى: « وأقسموا بالله جهد أيمانهم لا يبعث الله من يموت بلى وعدا عليه حقا </a:t>
            </a:r>
            <a:r>
              <a:rPr lang="ar-SA" sz="2000" b="1" dirty="0" smtClean="0">
                <a:solidFill>
                  <a:srgbClr val="FF0000"/>
                </a:solidFill>
              </a:rPr>
              <a:t>ولكن أكثر الناس </a:t>
            </a:r>
            <a:r>
              <a:rPr lang="ar-SA" sz="2000" b="1" dirty="0" err="1" smtClean="0">
                <a:solidFill>
                  <a:srgbClr val="FF0000"/>
                </a:solidFill>
              </a:rPr>
              <a:t>لايعلمون</a:t>
            </a:r>
            <a:r>
              <a:rPr lang="ar-SA" sz="2000" b="1" dirty="0" smtClean="0"/>
              <a:t>* ليبين لهم أكثر الذي يختلفون فيه وليعلم الذين كفروا </a:t>
            </a:r>
            <a:r>
              <a:rPr lang="ar-SA" sz="2000" b="1" dirty="0" smtClean="0">
                <a:solidFill>
                  <a:srgbClr val="FF0000"/>
                </a:solidFill>
              </a:rPr>
              <a:t>أنهم كانوا كاذبين»</a:t>
            </a:r>
            <a:endParaRPr lang="ar-SA" sz="2000" b="1" dirty="0">
              <a:solidFill>
                <a:srgbClr val="FF0000"/>
              </a:solidFill>
            </a:endParaRPr>
          </a:p>
        </p:txBody>
      </p:sp>
    </p:spTree>
    <p:extLst>
      <p:ext uri="{BB962C8B-B14F-4D97-AF65-F5344CB8AC3E}">
        <p14:creationId xmlns:p14="http://schemas.microsoft.com/office/powerpoint/2010/main" val="2402690508"/>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heel(1)">
                                      <p:cBhvr>
                                        <p:cTn id="7" dur="2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down)">
                                      <p:cBhvr>
                                        <p:cTn id="12"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13" y="3175"/>
            <a:ext cx="9120187"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مستطيل 2"/>
          <p:cNvSpPr/>
          <p:nvPr/>
        </p:nvSpPr>
        <p:spPr>
          <a:xfrm>
            <a:off x="899592" y="1124744"/>
            <a:ext cx="7920880" cy="3785652"/>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40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وكما يكون الصدق والكذب في الأقوال يكونان في الأفعال، فقد يصدق الناس في تعبيراتهم الفعلية وقد يكذبون فإذا كانت تعبيراتهم الفعلية مطابقه في دلالتها للحقيقة والواقع فإنما تكون أفعال صادقه وإذا كانت غير مطابقه فإنما تكون أفعال كاذبه ..</a:t>
            </a:r>
            <a:endParaRPr lang="ar-SA" sz="40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2789163774"/>
      </p:ext>
    </p:extLst>
  </p:cSld>
  <p:clrMapOvr>
    <a:masterClrMapping/>
  </p:clrMapOvr>
  <p:transition spd="slow">
    <p:pull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13" y="3175"/>
            <a:ext cx="9120187"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مستطيل 1"/>
          <p:cNvSpPr/>
          <p:nvPr/>
        </p:nvSpPr>
        <p:spPr>
          <a:xfrm>
            <a:off x="827584" y="1412776"/>
            <a:ext cx="8303716" cy="550920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3200" b="1" cap="none" spc="0" dirty="0" smtClean="0">
                <a:ln w="11430"/>
                <a:effectLst>
                  <a:outerShdw blurRad="50800" dist="39000" dir="5460000" algn="tl">
                    <a:srgbClr val="000000">
                      <a:alpha val="38000"/>
                    </a:srgbClr>
                  </a:outerShdw>
                </a:effectLst>
              </a:rPr>
              <a:t>ومن </a:t>
            </a:r>
            <a:r>
              <a:rPr lang="ar-SA" sz="3200" b="1" dirty="0">
                <a:ln w="11430"/>
                <a:effectLst>
                  <a:outerShdw blurRad="50800" dist="39000" dir="5460000" algn="tl">
                    <a:srgbClr val="000000">
                      <a:alpha val="38000"/>
                    </a:srgbClr>
                  </a:outerShdw>
                </a:effectLst>
              </a:rPr>
              <a:t>أ</a:t>
            </a:r>
            <a:r>
              <a:rPr lang="ar-SA" sz="3200" b="1" cap="none" spc="0" dirty="0" smtClean="0">
                <a:ln w="11430"/>
                <a:effectLst>
                  <a:outerShdw blurRad="50800" dist="39000" dir="5460000" algn="tl">
                    <a:srgbClr val="000000">
                      <a:alpha val="38000"/>
                    </a:srgbClr>
                  </a:outerShdw>
                </a:effectLst>
              </a:rPr>
              <a:t>مثله </a:t>
            </a:r>
            <a:r>
              <a:rPr lang="ar-SA" sz="28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ذلك ماحكاه الله لنا من أقوال وأفعال </a:t>
            </a:r>
            <a:r>
              <a:rPr lang="ar-SA" sz="2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أ</a:t>
            </a:r>
            <a:r>
              <a:rPr lang="ar-SA" sz="28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خوه يوسف عليه السلام إذا جاؤوا أباهم عشاء يبكون بكاء كاذباً وقالوا كذبا يا ابانا انا ذهبنا نستبق وتركنا يوسف عن متاعانا فأكله الذئب وجاؤوا على قميص يوسف بدم كذب، فجمعوا بين كذب القول وكذب الفعل .. فبكائهم فعل كذب وقصتهم التي اخبروا عنها قصه مفتراه من عند انفسهم واقوالهم فيها أقوال كاذبه ..</a:t>
            </a:r>
          </a:p>
          <a:p>
            <a:pPr algn="ctr"/>
            <a:r>
              <a:rPr lang="ar-SA" sz="28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ولما كان الصدق مطلوبا من المؤمنين في اقوالهم واعمالهم امر الله المؤمنين ان يكونوا مع الصادقين (يأيها الذين امنوا اتقوا الله وكونوا مع الصادقين) </a:t>
            </a:r>
            <a:r>
              <a:rPr lang="ar-SA" sz="2800" b="1" cap="none" spc="0" dirty="0" err="1" smtClean="0">
                <a:ln w="11430"/>
                <a:effectLst>
                  <a:outerShdw blurRad="50800" dist="39000" dir="5460000" algn="tl">
                    <a:srgbClr val="000000">
                      <a:alpha val="38000"/>
                    </a:srgbClr>
                  </a:outerShdw>
                </a:effectLst>
              </a:rPr>
              <a:t>والصادقون:</a:t>
            </a:r>
            <a:r>
              <a:rPr lang="ar-SA" sz="2800" b="1" cap="none" spc="0"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هم</a:t>
            </a:r>
            <a:r>
              <a:rPr lang="ar-SA" sz="28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الذين صدقوا في اسلامهم وصدقوا في ايمانهم وصدقوا في اقوالهم وصدقوا في اعمالهم ان يبتغوا بها وجه الله تعالى لا رياء فيها ولا سمعه ولا نفاق</a:t>
            </a:r>
          </a:p>
          <a:p>
            <a:pPr algn="ctr"/>
            <a:endParaRPr lang="ar-SA" sz="40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1171013659"/>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xit" presetSubtype="4" fill="hold" nodeType="clickEffect">
                                  <p:stCondLst>
                                    <p:cond delay="0"/>
                                  </p:stCondLst>
                                  <p:childTnLst>
                                    <p:anim calcmode="lin" valueType="num">
                                      <p:cBhvr additive="base">
                                        <p:cTn id="11" dur="500"/>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p:tgtEl>
                                          <p:spTgt spid="2">
                                            <p:txEl>
                                              <p:pRg st="1" end="1"/>
                                            </p:txEl>
                                          </p:spTgt>
                                        </p:tgtEl>
                                        <p:attrNameLst>
                                          <p:attrName>ppt_y</p:attrName>
                                        </p:attrNameLst>
                                      </p:cBhvr>
                                      <p:tavLst>
                                        <p:tav tm="0">
                                          <p:val>
                                            <p:strVal val="ppt_y"/>
                                          </p:val>
                                        </p:tav>
                                        <p:tav tm="100000">
                                          <p:val>
                                            <p:strVal val="1+ppt_h/2"/>
                                          </p:val>
                                        </p:tav>
                                      </p:tavLst>
                                    </p:anim>
                                    <p:set>
                                      <p:cBhvr>
                                        <p:cTn id="13" dur="1" fill="hold">
                                          <p:stCondLst>
                                            <p:cond delay="499"/>
                                          </p:stCondLst>
                                        </p:cTn>
                                        <p:tgtEl>
                                          <p:spTgt spid="2">
                                            <p:txEl>
                                              <p:pRg st="1" end="1"/>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13" y="3175"/>
            <a:ext cx="9120187"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مستطيل 1"/>
          <p:cNvSpPr/>
          <p:nvPr/>
        </p:nvSpPr>
        <p:spPr>
          <a:xfrm>
            <a:off x="2411760" y="908720"/>
            <a:ext cx="5688632" cy="954107"/>
          </a:xfrm>
          <a:prstGeom prst="rect">
            <a:avLst/>
          </a:prstGeom>
          <a:noFill/>
        </p:spPr>
        <p:txBody>
          <a:bodyPr wrap="square" lIns="91440" tIns="45720" rIns="91440" bIns="45720">
            <a:spAutoFit/>
          </a:bodyPr>
          <a:lstStyle/>
          <a:p>
            <a:pPr algn="ctr"/>
            <a:r>
              <a:rPr lang="ar-SA" sz="2800" b="1" cap="none" spc="0" dirty="0" smtClean="0">
                <a:ln w="17780" cmpd="sng">
                  <a:solidFill>
                    <a:srgbClr val="FFFFFF"/>
                  </a:solidFill>
                  <a:prstDash val="solid"/>
                  <a:miter lim="800000"/>
                </a:ln>
                <a:solidFill>
                  <a:schemeClr val="tx1">
                    <a:lumMod val="85000"/>
                    <a:lumOff val="15000"/>
                  </a:schemeClr>
                </a:solidFill>
                <a:effectLst>
                  <a:outerShdw blurRad="50800" algn="tl" rotWithShape="0">
                    <a:srgbClr val="000000"/>
                  </a:outerShdw>
                </a:effectLst>
              </a:rPr>
              <a:t>لا يكون الكذب من الاخلاق الفطرية التي يطبع عليها الانسان .</a:t>
            </a:r>
            <a:endParaRPr lang="ar-SA" sz="2800" b="1" cap="none" spc="0" dirty="0">
              <a:ln w="17780" cmpd="sng">
                <a:solidFill>
                  <a:srgbClr val="FFFFFF"/>
                </a:solidFill>
                <a:prstDash val="solid"/>
                <a:miter lim="800000"/>
              </a:ln>
              <a:solidFill>
                <a:schemeClr val="tx1">
                  <a:lumMod val="85000"/>
                  <a:lumOff val="15000"/>
                </a:schemeClr>
              </a:solidFill>
              <a:effectLst>
                <a:outerShdw blurRad="50800" algn="tl" rotWithShape="0">
                  <a:srgbClr val="000000"/>
                </a:outerShdw>
              </a:effectLst>
            </a:endParaRPr>
          </a:p>
        </p:txBody>
      </p:sp>
      <p:sp>
        <p:nvSpPr>
          <p:cNvPr id="3" name="مستطيل 2"/>
          <p:cNvSpPr/>
          <p:nvPr/>
        </p:nvSpPr>
        <p:spPr>
          <a:xfrm>
            <a:off x="0" y="1700809"/>
            <a:ext cx="9131300" cy="5755422"/>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2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يظهر من ملاحظه الصغار انهم مفطورون في أساس تكوينهم على حب الحق وعلى حب الصدق وان خلق الكذب </a:t>
            </a:r>
            <a:r>
              <a:rPr lang="ar-SA" sz="2800"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لايكون</a:t>
            </a:r>
            <a:r>
              <a:rPr lang="ar-SA" sz="2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اصيلا في طبع الانسان بحسب فطرته وانما يكتسبه بعد ذلك في حياته اكتسابا ، بعوامل شتى ، منها البيئة ومؤثرات الشهوات والاهواء ومنها الاعتياد بتكرار الخبرات، ثم تتحول العادة فتكون خلقا مكتسبا ..</a:t>
            </a:r>
          </a:p>
          <a:p>
            <a:pPr algn="ctr"/>
            <a:r>
              <a:rPr lang="ar-SA" sz="2800" b="1" dirty="0" smtClean="0">
                <a:ln w="11430"/>
                <a:solidFill>
                  <a:schemeClr val="tx1">
                    <a:lumMod val="85000"/>
                    <a:lumOff val="15000"/>
                  </a:schemeClr>
                </a:solidFill>
                <a:effectLst>
                  <a:outerShdw blurRad="50800" dist="39000" dir="5460000" algn="tl">
                    <a:srgbClr val="000000">
                      <a:alpha val="38000"/>
                    </a:srgbClr>
                  </a:outerShdw>
                </a:effectLst>
              </a:rPr>
              <a:t>روى الامام أحمد عن ابي امامه قال: قال رسول الله صلى الله عليه وسلم ..(يطبع المؤمن على الخلال كلها الا الخيانة والكذب)</a:t>
            </a:r>
          </a:p>
          <a:p>
            <a:pPr algn="ctr"/>
            <a:r>
              <a:rPr lang="ar-SA" sz="2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فهذا الحديث يدل على أن الانسان مفطور على اساس تكوين حب الحق لا على الكذب..</a:t>
            </a:r>
          </a:p>
          <a:p>
            <a:pPr algn="ctr"/>
            <a:r>
              <a:rPr lang="ar-SA" sz="2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وذكر الحديث المؤمن ولم يذكر الانسان الا ان كل انسان مفطور على الايمان فهو مؤمن بالفطرة وقد دل ذلك قول الرسول صلى الله عليه وسلم:(كل مولود يولد على الفطرة، فأبواه يهودانه أو ينصرانه أو يمجسانه أو يتركانه مسلماً)</a:t>
            </a:r>
          </a:p>
          <a:p>
            <a:pPr algn="ctr"/>
            <a:endParaRPr lang="ar-SA" sz="32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573673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par>
                                <p:cTn id="22" presetID="14" presetClass="entr" presetSubtype="10" fill="hold" nodeType="with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4"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1002055" y="457508"/>
            <a:ext cx="7313522" cy="523220"/>
          </a:xfrm>
          <a:prstGeom prst="rect">
            <a:avLst/>
          </a:prstGeom>
          <a:noFill/>
        </p:spPr>
        <p:txBody>
          <a:bodyPr wrap="square" rtlCol="1">
            <a:spAutoFit/>
          </a:bodyPr>
          <a:lstStyle/>
          <a:p>
            <a:pPr algn="ctr"/>
            <a:r>
              <a:rPr lang="ar-SA" dirty="0" smtClean="0"/>
              <a:t>                                   </a:t>
            </a:r>
            <a:r>
              <a:rPr lang="ar-SA" sz="2800" dirty="0" smtClean="0">
                <a:solidFill>
                  <a:srgbClr val="FF0000"/>
                </a:solidFill>
              </a:rPr>
              <a:t>موقف</a:t>
            </a:r>
            <a:r>
              <a:rPr lang="ar-SA" sz="2800" dirty="0" smtClean="0"/>
              <a:t> </a:t>
            </a:r>
            <a:r>
              <a:rPr lang="ar-SA" sz="2800" dirty="0" smtClean="0">
                <a:solidFill>
                  <a:srgbClr val="FF0000"/>
                </a:solidFill>
              </a:rPr>
              <a:t>الإسلام من الصدق والكذب                                                                               </a:t>
            </a:r>
            <a:endParaRPr lang="ar-SA" sz="2800" dirty="0">
              <a:solidFill>
                <a:srgbClr val="FF0000"/>
              </a:solidFill>
            </a:endParaRPr>
          </a:p>
        </p:txBody>
      </p:sp>
      <p:sp>
        <p:nvSpPr>
          <p:cNvPr id="3" name="مربع نص 2"/>
          <p:cNvSpPr txBox="1"/>
          <p:nvPr/>
        </p:nvSpPr>
        <p:spPr>
          <a:xfrm>
            <a:off x="0" y="917912"/>
            <a:ext cx="9144000" cy="5632311"/>
          </a:xfrm>
          <a:prstGeom prst="rect">
            <a:avLst/>
          </a:prstGeom>
        </p:spPr>
        <p:style>
          <a:lnRef idx="1">
            <a:schemeClr val="accent2"/>
          </a:lnRef>
          <a:fillRef idx="2">
            <a:schemeClr val="accent2"/>
          </a:fillRef>
          <a:effectRef idx="1">
            <a:schemeClr val="accent2"/>
          </a:effectRef>
          <a:fontRef idx="minor">
            <a:schemeClr val="dk1"/>
          </a:fontRef>
        </p:style>
        <p:txBody>
          <a:bodyPr wrap="square" rtlCol="1">
            <a:spAutoFit/>
          </a:bodyPr>
          <a:lstStyle/>
          <a:p>
            <a:r>
              <a:rPr lang="ar-SA" sz="2000" b="1" dirty="0" smtClean="0"/>
              <a:t>أمر الإسلام بالصدق ونهى عن الكذب ، وأعلن أن الصدق أحد الأسس الحضارية التي يقوم عليها بناء المجتمع</a:t>
            </a:r>
          </a:p>
          <a:p>
            <a:r>
              <a:rPr lang="ar-SA" sz="2000" b="1" dirty="0" smtClean="0"/>
              <a:t>واتخذ كل الوسائل الكفيلة بغرس هذا الخلق في نفوس أفراده</a:t>
            </a:r>
          </a:p>
          <a:p>
            <a:r>
              <a:rPr lang="ar-SA" sz="2000" b="1" dirty="0" smtClean="0"/>
              <a:t>ومن النصوص الدالة على ذلك</a:t>
            </a:r>
          </a:p>
          <a:p>
            <a:r>
              <a:rPr lang="ar-SA" sz="2000" b="1" dirty="0" smtClean="0"/>
              <a:t>1-</a:t>
            </a:r>
            <a:r>
              <a:rPr lang="ar-SA" sz="2000" b="1" dirty="0" smtClean="0">
                <a:solidFill>
                  <a:srgbClr val="0070C0"/>
                </a:solidFill>
              </a:rPr>
              <a:t> قول النبي </a:t>
            </a:r>
            <a:r>
              <a:rPr lang="ar-SA" sz="2000" b="1" dirty="0" smtClean="0">
                <a:solidFill>
                  <a:srgbClr val="0070C0"/>
                </a:solidFill>
                <a:sym typeface="AGA Arabesque"/>
              </a:rPr>
              <a:t> « إن الصدق يهدي إلى البر وإن البر..................» الكتاب ص535</a:t>
            </a:r>
          </a:p>
          <a:p>
            <a:r>
              <a:rPr lang="ar-SA" sz="2000" b="1" dirty="0" smtClean="0">
                <a:solidFill>
                  <a:srgbClr val="FF0000"/>
                </a:solidFill>
                <a:sym typeface="AGA Arabesque"/>
              </a:rPr>
              <a:t>ما معنى البر ؟ وكيف يهدي الصدق إلى البر ثم إلى الجنة؟ وكيف يهدي الكذب إلى الفجور؟</a:t>
            </a:r>
          </a:p>
          <a:p>
            <a:r>
              <a:rPr lang="ar-SA" sz="2000" b="1" dirty="0" smtClean="0">
                <a:solidFill>
                  <a:srgbClr val="0070C0"/>
                </a:solidFill>
                <a:sym typeface="AGA Arabesque"/>
              </a:rPr>
              <a:t>2- « إنما يفتري الكذب الذين لا يؤمنون بآيات الله وأولئك هم الكاذبون...»</a:t>
            </a:r>
          </a:p>
          <a:p>
            <a:r>
              <a:rPr lang="ar-SA" sz="2000" b="1" dirty="0" smtClean="0">
                <a:solidFill>
                  <a:srgbClr val="0070C0"/>
                </a:solidFill>
                <a:sym typeface="AGA Arabesque"/>
              </a:rPr>
              <a:t>قيل لرسول الله  : «أيكون المؤمن جبانا؟ قال نعم....قيل أيكون كاذبا ؟ قال : لا»</a:t>
            </a:r>
          </a:p>
          <a:p>
            <a:r>
              <a:rPr lang="ar-SA" sz="2000" b="1" dirty="0" smtClean="0">
                <a:sym typeface="AGA Arabesque"/>
              </a:rPr>
              <a:t>فدل الحديث على أن المؤمن لا يكون كاذبا وكذلك الآية حصرت افتراء الكذب بالذين لا يؤمنون ، أما الكذب الذي يكون عارضا الذي لا يكون مدبرا ولا مقصودا ولا عن خلق أصيل فربما يقع من المسلم ، فافتراء الكذب إنما يفعله الذين لا يؤمنون.</a:t>
            </a:r>
          </a:p>
          <a:p>
            <a:r>
              <a:rPr lang="ar-SA" sz="2000" b="1" dirty="0" smtClean="0">
                <a:solidFill>
                  <a:srgbClr val="0070C0"/>
                </a:solidFill>
                <a:sym typeface="AGA Arabesque"/>
              </a:rPr>
              <a:t>3-قال النبي  « اضمنوا لي ستا من أنفسكم أضمن لكم الجنة: اصدقوا إذا حدثتم، وأوفوا إذا عاهدتم، ...»</a:t>
            </a:r>
          </a:p>
          <a:p>
            <a:r>
              <a:rPr lang="ar-SA" sz="2000" b="1" dirty="0">
                <a:solidFill>
                  <a:srgbClr val="0070C0"/>
                </a:solidFill>
                <a:sym typeface="AGA Arabesque"/>
              </a:rPr>
              <a:t>4- وقال </a:t>
            </a:r>
            <a:r>
              <a:rPr lang="ar-SA" sz="2000" b="1" dirty="0" smtClean="0">
                <a:solidFill>
                  <a:srgbClr val="0070C0"/>
                </a:solidFill>
                <a:sym typeface="AGA Arabesque"/>
              </a:rPr>
              <a:t> « إذا كذب العبد تباعد عنه الملك ميلا من نتن ما جاء به» </a:t>
            </a:r>
            <a:r>
              <a:rPr lang="ar-SA" sz="2000" b="1" dirty="0" smtClean="0">
                <a:sym typeface="AGA Arabesque"/>
              </a:rPr>
              <a:t>فدل الحديث أن الكذب لها رائحة </a:t>
            </a:r>
            <a:r>
              <a:rPr lang="ar-SA" sz="2000" b="1" dirty="0" err="1" smtClean="0">
                <a:sym typeface="AGA Arabesque"/>
              </a:rPr>
              <a:t>منتة</a:t>
            </a:r>
            <a:r>
              <a:rPr lang="ar-SA" sz="2000" b="1" dirty="0" smtClean="0">
                <a:sym typeface="AGA Arabesque"/>
              </a:rPr>
              <a:t> لا يدركها إلا من له إدراك ذلك، وهذا فيه تحريض على البعد عن الكذب.</a:t>
            </a:r>
          </a:p>
          <a:p>
            <a:r>
              <a:rPr lang="ar-SA" sz="2000" b="1" dirty="0">
                <a:solidFill>
                  <a:srgbClr val="0070C0"/>
                </a:solidFill>
                <a:sym typeface="AGA Arabesque"/>
              </a:rPr>
              <a:t>5- </a:t>
            </a:r>
            <a:r>
              <a:rPr lang="ar-SA" sz="2000" b="1" dirty="0" smtClean="0">
                <a:solidFill>
                  <a:srgbClr val="0070C0"/>
                </a:solidFill>
                <a:sym typeface="AGA Arabesque"/>
              </a:rPr>
              <a:t>وقال : «كبرت خيانة أن تحدث أخاك حديثا هو لك به مصدق وأنت به كاذب» </a:t>
            </a:r>
            <a:r>
              <a:rPr lang="ar-SA" sz="2000" b="1" dirty="0" smtClean="0">
                <a:sym typeface="AGA Arabesque"/>
              </a:rPr>
              <a:t>وقد جعله خيانة لأن سامعك قد استأمنك على فكره وموطن المعرفة عنده ليجعل فيها الصدق لا الكذب...</a:t>
            </a:r>
          </a:p>
          <a:p>
            <a:r>
              <a:rPr lang="ar-SA" sz="2000" b="1" dirty="0">
                <a:solidFill>
                  <a:srgbClr val="0070C0"/>
                </a:solidFill>
                <a:sym typeface="AGA Arabesque"/>
              </a:rPr>
              <a:t>6- </a:t>
            </a:r>
            <a:r>
              <a:rPr lang="ar-SA" sz="2000" b="1" dirty="0" smtClean="0">
                <a:solidFill>
                  <a:srgbClr val="0070C0"/>
                </a:solidFill>
                <a:sym typeface="AGA Arabesque"/>
              </a:rPr>
              <a:t>وقال   : «كفى بالمرء كذبا أن يحدث بكل ما سمع»  </a:t>
            </a:r>
            <a:r>
              <a:rPr lang="ar-SA" sz="2000" b="1" dirty="0" smtClean="0">
                <a:sym typeface="AGA Arabesque"/>
              </a:rPr>
              <a:t>لأنه بتهاونه وإهماله وعدم تحريه الصادق من الأخبار يساهم في نشر الأكاذيب وإشاعتها .</a:t>
            </a:r>
          </a:p>
          <a:p>
            <a:endParaRPr lang="ar-SA" sz="2000" b="1" dirty="0">
              <a:solidFill>
                <a:srgbClr val="0070C0"/>
              </a:solidFill>
            </a:endParaRPr>
          </a:p>
        </p:txBody>
      </p:sp>
    </p:spTree>
    <p:extLst>
      <p:ext uri="{BB962C8B-B14F-4D97-AF65-F5344CB8AC3E}">
        <p14:creationId xmlns:p14="http://schemas.microsoft.com/office/powerpoint/2010/main" val="40332301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2915816" y="633873"/>
            <a:ext cx="3328155" cy="461665"/>
          </a:xfrm>
          <a:prstGeom prst="rect">
            <a:avLst/>
          </a:prstGeom>
          <a:noFill/>
        </p:spPr>
        <p:txBody>
          <a:bodyPr wrap="none" rtlCol="1">
            <a:spAutoFit/>
          </a:bodyPr>
          <a:lstStyle/>
          <a:p>
            <a:r>
              <a:rPr lang="ar-SA" sz="2400" b="1" dirty="0" smtClean="0">
                <a:solidFill>
                  <a:srgbClr val="FF0000"/>
                </a:solidFill>
              </a:rPr>
              <a:t>الكذب على الله وعلى الرسول </a:t>
            </a:r>
            <a:r>
              <a:rPr lang="ar-SA" sz="2400" b="1" dirty="0" smtClean="0">
                <a:solidFill>
                  <a:srgbClr val="FF0000"/>
                </a:solidFill>
                <a:sym typeface="AGA Arabesque"/>
              </a:rPr>
              <a:t></a:t>
            </a:r>
            <a:endParaRPr lang="ar-SA" sz="2400" b="1" dirty="0">
              <a:solidFill>
                <a:srgbClr val="FF0000"/>
              </a:solidFill>
            </a:endParaRPr>
          </a:p>
        </p:txBody>
      </p:sp>
      <p:sp>
        <p:nvSpPr>
          <p:cNvPr id="3" name="مربع نص 2"/>
          <p:cNvSpPr txBox="1"/>
          <p:nvPr/>
        </p:nvSpPr>
        <p:spPr>
          <a:xfrm>
            <a:off x="107504" y="1484784"/>
            <a:ext cx="8897699" cy="2554545"/>
          </a:xfrm>
          <a:prstGeom prst="rect">
            <a:avLst/>
          </a:prstGeom>
        </p:spPr>
        <p:style>
          <a:lnRef idx="1">
            <a:schemeClr val="accent4"/>
          </a:lnRef>
          <a:fillRef idx="2">
            <a:schemeClr val="accent4"/>
          </a:fillRef>
          <a:effectRef idx="1">
            <a:schemeClr val="accent4"/>
          </a:effectRef>
          <a:fontRef idx="minor">
            <a:schemeClr val="dk1"/>
          </a:fontRef>
        </p:style>
        <p:txBody>
          <a:bodyPr wrap="square" rtlCol="1">
            <a:spAutoFit/>
          </a:bodyPr>
          <a:lstStyle/>
          <a:p>
            <a:r>
              <a:rPr lang="ar-SA" sz="2000" b="1" dirty="0" smtClean="0"/>
              <a:t>من أشنع صور الكذب </a:t>
            </a:r>
            <a:r>
              <a:rPr lang="ar-SA" sz="2000" b="1" dirty="0" err="1" smtClean="0"/>
              <a:t>الكذب</a:t>
            </a:r>
            <a:r>
              <a:rPr lang="ar-SA" sz="2000" b="1" dirty="0" smtClean="0"/>
              <a:t> على الله لأنه </a:t>
            </a:r>
            <a:r>
              <a:rPr lang="ar-SA" sz="2000" b="1" dirty="0" err="1" smtClean="0"/>
              <a:t>إفتراء</a:t>
            </a:r>
            <a:r>
              <a:rPr lang="ar-SA" sz="2000" b="1" dirty="0" smtClean="0"/>
              <a:t> في الدين وتلاعب بشريعة الله وتجرؤ على النار</a:t>
            </a:r>
          </a:p>
          <a:p>
            <a:r>
              <a:rPr lang="ar-SA" sz="2000" b="1" dirty="0" smtClean="0"/>
              <a:t>لذلك كان من صفات </a:t>
            </a:r>
            <a:r>
              <a:rPr lang="ar-SA" sz="2000" b="1" dirty="0">
                <a:solidFill>
                  <a:srgbClr val="0070C0"/>
                </a:solidFill>
              </a:rPr>
              <a:t>ا</a:t>
            </a:r>
            <a:r>
              <a:rPr lang="ar-SA" sz="2000" b="1" dirty="0">
                <a:solidFill>
                  <a:srgbClr val="002060"/>
                </a:solidFill>
              </a:rPr>
              <a:t>لنبي </a:t>
            </a:r>
            <a:r>
              <a:rPr lang="ar-SA" sz="2000" b="1" dirty="0" smtClean="0">
                <a:solidFill>
                  <a:srgbClr val="002060"/>
                </a:solidFill>
                <a:sym typeface="AGA Arabesque"/>
              </a:rPr>
              <a:t> الصدق في تبليغ الرسالة لذلك لما طلب الكفار من النبي  تغيير بعض ما جاء به ليوافق أهواءهم  فأنزل الل</a:t>
            </a:r>
            <a:r>
              <a:rPr lang="ar-SA" sz="2000" b="1" dirty="0" smtClean="0">
                <a:solidFill>
                  <a:srgbClr val="0070C0"/>
                </a:solidFill>
                <a:sym typeface="AGA Arabesque"/>
              </a:rPr>
              <a:t>ه: « ولو تقول علينا بعض الأقاويل لأخذنا منه باليمين ثم لقطعنا منه الوتين»</a:t>
            </a:r>
          </a:p>
          <a:p>
            <a:r>
              <a:rPr lang="ar-SA" sz="2000" b="1" dirty="0" smtClean="0">
                <a:solidFill>
                  <a:srgbClr val="0070C0"/>
                </a:solidFill>
                <a:sym typeface="AGA Arabesque"/>
              </a:rPr>
              <a:t>وكذلك الكذب من آحاد الناس هو من أظلم الظلم قال تعالى: « فمن أظلم ممن افترى على الله الكذب ليضل الناس بغير علم إن الله لا يهدي القوم الظالمين» </a:t>
            </a:r>
          </a:p>
          <a:p>
            <a:r>
              <a:rPr lang="ar-SA" sz="2000" b="1" dirty="0" smtClean="0">
                <a:solidFill>
                  <a:srgbClr val="0070C0"/>
                </a:solidFill>
                <a:sym typeface="AGA Arabesque"/>
              </a:rPr>
              <a:t>ويفضحهم الله على رؤوس الأشهاد قال تعالى: « ومن أظلم ممن افترى على الله كذبا أولئك يعرضون على ربهم ويقول الأشهاد هؤلاء الذين كذبوا على ربهم ألا لعنة الله على الظالمين* الذين يصدون عن سبيل الله </a:t>
            </a:r>
            <a:r>
              <a:rPr lang="ar-SA" sz="2000" b="1" dirty="0" err="1" smtClean="0">
                <a:solidFill>
                  <a:srgbClr val="0070C0"/>
                </a:solidFill>
                <a:sym typeface="AGA Arabesque"/>
              </a:rPr>
              <a:t>ويبغونها</a:t>
            </a:r>
            <a:r>
              <a:rPr lang="ar-SA" sz="2000" b="1" dirty="0" smtClean="0">
                <a:solidFill>
                  <a:srgbClr val="0070C0"/>
                </a:solidFill>
                <a:sym typeface="AGA Arabesque"/>
              </a:rPr>
              <a:t> عوجا»</a:t>
            </a:r>
            <a:endParaRPr lang="ar-SA" sz="2000" b="1" dirty="0">
              <a:solidFill>
                <a:srgbClr val="002060"/>
              </a:solidFill>
            </a:endParaRPr>
          </a:p>
        </p:txBody>
      </p:sp>
      <p:sp>
        <p:nvSpPr>
          <p:cNvPr id="4" name="مربع نص 3"/>
          <p:cNvSpPr txBox="1"/>
          <p:nvPr/>
        </p:nvSpPr>
        <p:spPr>
          <a:xfrm>
            <a:off x="107503" y="4581128"/>
            <a:ext cx="8897699" cy="1600438"/>
          </a:xfrm>
          <a:prstGeom prst="rect">
            <a:avLst/>
          </a:prstGeom>
        </p:spPr>
        <p:style>
          <a:lnRef idx="1">
            <a:schemeClr val="accent1"/>
          </a:lnRef>
          <a:fillRef idx="2">
            <a:schemeClr val="accent1"/>
          </a:fillRef>
          <a:effectRef idx="1">
            <a:schemeClr val="accent1"/>
          </a:effectRef>
          <a:fontRef idx="minor">
            <a:schemeClr val="dk1"/>
          </a:fontRef>
        </p:style>
        <p:txBody>
          <a:bodyPr wrap="square" rtlCol="1">
            <a:spAutoFit/>
          </a:bodyPr>
          <a:lstStyle/>
          <a:p>
            <a:r>
              <a:rPr lang="ar-SA" sz="2000" b="1" dirty="0" smtClean="0">
                <a:solidFill>
                  <a:schemeClr val="accent4">
                    <a:lumMod val="75000"/>
                  </a:schemeClr>
                </a:solidFill>
              </a:rPr>
              <a:t>ونظير الكذب على الله الكذب على الرسول</a:t>
            </a:r>
            <a:r>
              <a:rPr lang="ar-SA" sz="2000" b="1" dirty="0" smtClean="0"/>
              <a:t> </a:t>
            </a:r>
            <a:r>
              <a:rPr lang="ar-SA" sz="2000" b="1" dirty="0" smtClean="0">
                <a:sym typeface="AGA Arabesque"/>
              </a:rPr>
              <a:t> لأن أقوال الرسول </a:t>
            </a:r>
            <a:r>
              <a:rPr lang="ar-SA" sz="2000" b="1" dirty="0" smtClean="0">
                <a:solidFill>
                  <a:prstClr val="black"/>
                </a:solidFill>
                <a:sym typeface="AGA Arabesque"/>
              </a:rPr>
              <a:t> حجة في الدين ومصدر من مصادر التشريع  فالكذب عليه تلاعب بالدين لذلك جاء في الحديث </a:t>
            </a:r>
            <a:r>
              <a:rPr lang="ar-SA" sz="2000" b="1" dirty="0" smtClean="0">
                <a:solidFill>
                  <a:srgbClr val="FF0000"/>
                </a:solidFill>
                <a:sym typeface="AGA Arabesque"/>
              </a:rPr>
              <a:t>«من كذب علي متعمدا فليتبوأ مقعده من النار» </a:t>
            </a:r>
            <a:r>
              <a:rPr lang="ar-SA" sz="2000" b="1" dirty="0" smtClean="0">
                <a:solidFill>
                  <a:prstClr val="black"/>
                </a:solidFill>
                <a:sym typeface="AGA Arabesque"/>
              </a:rPr>
              <a:t>ومن يروي الأحاديث الموضوعة هو أحد الكاذبين قال  </a:t>
            </a:r>
            <a:r>
              <a:rPr lang="ar-SA" sz="2000" b="1" dirty="0" smtClean="0">
                <a:solidFill>
                  <a:srgbClr val="FF0000"/>
                </a:solidFill>
                <a:sym typeface="AGA Arabesque"/>
              </a:rPr>
              <a:t>«من حدَّث عني حديثا يرى أنه كذب فهو أحد </a:t>
            </a:r>
            <a:r>
              <a:rPr lang="ar-SA" sz="2000" b="1" dirty="0" err="1" smtClean="0">
                <a:solidFill>
                  <a:srgbClr val="FF0000"/>
                </a:solidFill>
                <a:sym typeface="AGA Arabesque"/>
              </a:rPr>
              <a:t>الكاذبين»</a:t>
            </a:r>
            <a:r>
              <a:rPr lang="ar-SA" sz="2000" b="1" dirty="0" err="1" smtClean="0">
                <a:solidFill>
                  <a:prstClr val="black"/>
                </a:solidFill>
                <a:sym typeface="AGA Arabesque"/>
              </a:rPr>
              <a:t>رواه</a:t>
            </a:r>
            <a:r>
              <a:rPr lang="ar-SA" sz="2000" b="1" dirty="0" smtClean="0">
                <a:solidFill>
                  <a:prstClr val="black"/>
                </a:solidFill>
                <a:sym typeface="AGA Arabesque"/>
              </a:rPr>
              <a:t> مسلم</a:t>
            </a:r>
          </a:p>
          <a:p>
            <a:endParaRPr lang="ar-SA" dirty="0"/>
          </a:p>
        </p:txBody>
      </p:sp>
    </p:spTree>
    <p:extLst>
      <p:ext uri="{BB962C8B-B14F-4D97-AF65-F5344CB8AC3E}">
        <p14:creationId xmlns:p14="http://schemas.microsoft.com/office/powerpoint/2010/main" val="319002173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2492447" y="899428"/>
            <a:ext cx="3204723" cy="523220"/>
          </a:xfrm>
          <a:prstGeom prst="rect">
            <a:avLst/>
          </a:prstGeom>
          <a:noFill/>
        </p:spPr>
        <p:txBody>
          <a:bodyPr wrap="none" rtlCol="1">
            <a:spAutoFit/>
          </a:bodyPr>
          <a:lstStyle/>
          <a:p>
            <a:r>
              <a:rPr lang="ar-SA" sz="2800" dirty="0" smtClean="0">
                <a:solidFill>
                  <a:srgbClr val="FF0000"/>
                </a:solidFill>
              </a:rPr>
              <a:t>حكم الكذب لإضحاك الناس</a:t>
            </a:r>
            <a:endParaRPr lang="ar-SA" sz="2800" dirty="0">
              <a:solidFill>
                <a:srgbClr val="FF0000"/>
              </a:solidFill>
            </a:endParaRPr>
          </a:p>
        </p:txBody>
      </p:sp>
      <p:sp>
        <p:nvSpPr>
          <p:cNvPr id="3" name="مربع نص 2"/>
          <p:cNvSpPr txBox="1"/>
          <p:nvPr/>
        </p:nvSpPr>
        <p:spPr>
          <a:xfrm>
            <a:off x="2123728" y="1709256"/>
            <a:ext cx="5432898" cy="400110"/>
          </a:xfrm>
          <a:prstGeom prst="rect">
            <a:avLst/>
          </a:prstGeom>
        </p:spPr>
        <p:style>
          <a:lnRef idx="1">
            <a:schemeClr val="accent2"/>
          </a:lnRef>
          <a:fillRef idx="2">
            <a:schemeClr val="accent2"/>
          </a:fillRef>
          <a:effectRef idx="1">
            <a:schemeClr val="accent2"/>
          </a:effectRef>
          <a:fontRef idx="minor">
            <a:schemeClr val="dk1"/>
          </a:fontRef>
        </p:style>
        <p:txBody>
          <a:bodyPr wrap="none" rtlCol="1">
            <a:spAutoFit/>
          </a:bodyPr>
          <a:lstStyle/>
          <a:p>
            <a:r>
              <a:rPr lang="ar-SA" sz="2000" b="1" dirty="0" smtClean="0"/>
              <a:t>قال </a:t>
            </a:r>
            <a:r>
              <a:rPr lang="ar-SA" sz="2000" b="1" dirty="0" smtClean="0">
                <a:solidFill>
                  <a:prstClr val="black"/>
                </a:solidFill>
                <a:sym typeface="AGA Arabesque"/>
              </a:rPr>
              <a:t> « ويل لمن يحدث فيكذب ليضحك به القوم ويل له ويل له </a:t>
            </a:r>
            <a:endParaRPr lang="ar-SA" sz="2000" b="1" dirty="0"/>
          </a:p>
        </p:txBody>
      </p:sp>
      <p:sp>
        <p:nvSpPr>
          <p:cNvPr id="4" name="مربع نص 3"/>
          <p:cNvSpPr txBox="1"/>
          <p:nvPr/>
        </p:nvSpPr>
        <p:spPr>
          <a:xfrm>
            <a:off x="6109003" y="2780928"/>
            <a:ext cx="2228495" cy="461665"/>
          </a:xfrm>
          <a:prstGeom prst="rect">
            <a:avLst/>
          </a:prstGeom>
        </p:spPr>
        <p:style>
          <a:lnRef idx="1">
            <a:schemeClr val="accent3"/>
          </a:lnRef>
          <a:fillRef idx="2">
            <a:schemeClr val="accent3"/>
          </a:fillRef>
          <a:effectRef idx="1">
            <a:schemeClr val="accent3"/>
          </a:effectRef>
          <a:fontRef idx="minor">
            <a:schemeClr val="dk1"/>
          </a:fontRef>
        </p:style>
        <p:txBody>
          <a:bodyPr wrap="none" rtlCol="1">
            <a:spAutoFit/>
          </a:bodyPr>
          <a:lstStyle/>
          <a:p>
            <a:r>
              <a:rPr lang="ar-SA" sz="2400" dirty="0" smtClean="0"/>
              <a:t>الحكمة من هذا المنع </a:t>
            </a:r>
            <a:endParaRPr lang="ar-SA" sz="2400" dirty="0"/>
          </a:p>
        </p:txBody>
      </p:sp>
      <p:sp>
        <p:nvSpPr>
          <p:cNvPr id="5" name="مربع نص 4"/>
          <p:cNvSpPr txBox="1"/>
          <p:nvPr/>
        </p:nvSpPr>
        <p:spPr>
          <a:xfrm>
            <a:off x="334986" y="3861048"/>
            <a:ext cx="8002512" cy="707886"/>
          </a:xfrm>
          <a:prstGeom prst="rect">
            <a:avLst/>
          </a:prstGeom>
        </p:spPr>
        <p:style>
          <a:lnRef idx="1">
            <a:schemeClr val="dk1"/>
          </a:lnRef>
          <a:fillRef idx="2">
            <a:schemeClr val="dk1"/>
          </a:fillRef>
          <a:effectRef idx="1">
            <a:schemeClr val="dk1"/>
          </a:effectRef>
          <a:fontRef idx="minor">
            <a:schemeClr val="dk1"/>
          </a:fontRef>
        </p:style>
        <p:txBody>
          <a:bodyPr wrap="none" rtlCol="1">
            <a:spAutoFit/>
          </a:bodyPr>
          <a:lstStyle/>
          <a:p>
            <a:r>
              <a:rPr lang="ar-SA" sz="2000" b="1" dirty="0" smtClean="0"/>
              <a:t>لأنه يجر إلى وضع أكاذيب ملفقة على أشخاص معينين يؤذيهم الحديث عنهم كما أنه يعطي ملكة </a:t>
            </a:r>
          </a:p>
          <a:p>
            <a:r>
              <a:rPr lang="ar-SA" sz="2000" b="1" dirty="0" smtClean="0"/>
              <a:t>التدرب على الكذب فيختلط في المجتمع الحق بالباطل</a:t>
            </a:r>
            <a:endParaRPr lang="ar-SA" sz="2000" b="1" dirty="0"/>
          </a:p>
        </p:txBody>
      </p:sp>
    </p:spTree>
    <p:extLst>
      <p:ext uri="{BB962C8B-B14F-4D97-AF65-F5344CB8AC3E}">
        <p14:creationId xmlns:p14="http://schemas.microsoft.com/office/powerpoint/2010/main" val="2849377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9392"/>
            <a:ext cx="9120187"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مستطيل 1"/>
          <p:cNvSpPr/>
          <p:nvPr/>
        </p:nvSpPr>
        <p:spPr>
          <a:xfrm>
            <a:off x="2051720" y="873586"/>
            <a:ext cx="6264696" cy="646331"/>
          </a:xfrm>
          <a:prstGeom prst="rect">
            <a:avLst/>
          </a:prstGeom>
        </p:spPr>
        <p:style>
          <a:lnRef idx="2">
            <a:schemeClr val="dk1"/>
          </a:lnRef>
          <a:fillRef idx="1">
            <a:schemeClr val="lt1"/>
          </a:fillRef>
          <a:effectRef idx="0">
            <a:schemeClr val="dk1"/>
          </a:effectRef>
          <a:fontRef idx="minor">
            <a:schemeClr val="dk1"/>
          </a:fontRef>
        </p:style>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36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•الحالات التي يجوز فيها الكذب:</a:t>
            </a:r>
            <a:endParaRPr lang="ar-SA" sz="3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4" name="مستطيل 3"/>
          <p:cNvSpPr/>
          <p:nvPr/>
        </p:nvSpPr>
        <p:spPr>
          <a:xfrm>
            <a:off x="1367645" y="1700808"/>
            <a:ext cx="6408712" cy="1077218"/>
          </a:xfrm>
          <a:prstGeom prst="rect">
            <a:avLst/>
          </a:prstGeom>
        </p:spPr>
        <p:style>
          <a:lnRef idx="1">
            <a:schemeClr val="accent4"/>
          </a:lnRef>
          <a:fillRef idx="2">
            <a:schemeClr val="accent4"/>
          </a:fillRef>
          <a:effectRef idx="1">
            <a:schemeClr val="accent4"/>
          </a:effectRef>
          <a:fontRef idx="minor">
            <a:schemeClr val="dk1"/>
          </a:fontRef>
        </p:style>
        <p:txBody>
          <a:bodyPr wrap="square" lIns="91440" tIns="45720" rIns="91440" bIns="45720">
            <a:spAutoFit/>
          </a:bodyPr>
          <a:lstStyle/>
          <a:p>
            <a:pPr algn="ctr"/>
            <a:r>
              <a:rPr lang="ar-SA" sz="3200" b="1" cap="none" spc="0" dirty="0" smtClean="0">
                <a:ln w="10541" cmpd="sng">
                  <a:solidFill>
                    <a:srgbClr val="7D7D7D">
                      <a:tint val="100000"/>
                      <a:shade val="100000"/>
                      <a:satMod val="110000"/>
                    </a:srgbClr>
                  </a:solidFill>
                  <a:prstDash val="solid"/>
                </a:ln>
                <a:solidFill>
                  <a:schemeClr val="tx2">
                    <a:lumMod val="60000"/>
                    <a:lumOff val="40000"/>
                  </a:schemeClr>
                </a:solidFill>
                <a:effectLst/>
              </a:rPr>
              <a:t>الأصل في الكذب عدم الجواز ولكن توجد حالات تجوز فيها لأجل دفع الضرر .. </a:t>
            </a:r>
            <a:endParaRPr lang="ar-SA" sz="3200" b="1" cap="none" spc="0" dirty="0">
              <a:ln w="10541" cmpd="sng">
                <a:solidFill>
                  <a:srgbClr val="7D7D7D">
                    <a:tint val="100000"/>
                    <a:shade val="100000"/>
                    <a:satMod val="110000"/>
                  </a:srgbClr>
                </a:solidFill>
                <a:prstDash val="solid"/>
              </a:ln>
              <a:solidFill>
                <a:schemeClr val="tx2">
                  <a:lumMod val="60000"/>
                  <a:lumOff val="40000"/>
                </a:schemeClr>
              </a:solidFill>
              <a:effectLst/>
            </a:endParaRPr>
          </a:p>
        </p:txBody>
      </p:sp>
      <p:sp>
        <p:nvSpPr>
          <p:cNvPr id="6" name="مستطيل 5"/>
          <p:cNvSpPr/>
          <p:nvPr/>
        </p:nvSpPr>
        <p:spPr>
          <a:xfrm>
            <a:off x="311621" y="2996952"/>
            <a:ext cx="8496944" cy="2708434"/>
          </a:xfrm>
          <a:prstGeom prst="rect">
            <a:avLst/>
          </a:prstGeom>
        </p:spPr>
        <p:style>
          <a:lnRef idx="1">
            <a:schemeClr val="accent1"/>
          </a:lnRef>
          <a:fillRef idx="2">
            <a:schemeClr val="accent1"/>
          </a:fillRef>
          <a:effectRef idx="1">
            <a:schemeClr val="accent1"/>
          </a:effectRef>
          <a:fontRef idx="minor">
            <a:schemeClr val="dk1"/>
          </a:fontRef>
        </p:style>
        <p:txBody>
          <a:bodyPr wrap="square" lIns="91440" tIns="45720" rIns="91440" bIns="45720">
            <a:spAutoFit/>
          </a:bodyPr>
          <a:lstStyle/>
          <a:p>
            <a:pPr algn="ctr"/>
            <a:r>
              <a:rPr lang="ar-SA" sz="2400" b="1" dirty="0" smtClean="0">
                <a:ln w="18000">
                  <a:solidFill>
                    <a:schemeClr val="accent2">
                      <a:satMod val="140000"/>
                    </a:schemeClr>
                  </a:solidFill>
                  <a:prstDash val="solid"/>
                  <a:miter lim="800000"/>
                </a:ln>
                <a:solidFill>
                  <a:schemeClr val="tx1"/>
                </a:solidFill>
                <a:effectLst>
                  <a:outerShdw blurRad="25500" dist="23000" dir="7020000" algn="tl">
                    <a:srgbClr val="000000">
                      <a:alpha val="50000"/>
                    </a:srgbClr>
                  </a:outerShdw>
                </a:effectLst>
              </a:rPr>
              <a:t>1-الكذب على العدو في الحرب لتضليله</a:t>
            </a:r>
          </a:p>
          <a:p>
            <a:pPr algn="ctr"/>
            <a:r>
              <a:rPr lang="ar-SA" b="1" dirty="0" smtClean="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rPr>
              <a:t>( ولا يدخل في ذلك الغدر به ونقض العهد ولكن يكتم عنهم الحقيقة لا يدلهم على مواقع المسلمين الحربية)  </a:t>
            </a:r>
          </a:p>
          <a:p>
            <a:pPr algn="ctr"/>
            <a:r>
              <a:rPr lang="ar-SA" sz="2400" b="1" dirty="0" smtClean="0">
                <a:ln w="18000">
                  <a:solidFill>
                    <a:schemeClr val="accent2">
                      <a:satMod val="140000"/>
                    </a:schemeClr>
                  </a:solidFill>
                  <a:prstDash val="solid"/>
                  <a:miter lim="800000"/>
                </a:ln>
                <a:solidFill>
                  <a:schemeClr val="tx1"/>
                </a:solidFill>
                <a:effectLst>
                  <a:outerShdw blurRad="25500" dist="23000" dir="7020000" algn="tl">
                    <a:srgbClr val="000000">
                      <a:alpha val="50000"/>
                    </a:srgbClr>
                  </a:outerShdw>
                </a:effectLst>
              </a:rPr>
              <a:t>2- الاصلاح بين فريقين متخاصمين </a:t>
            </a:r>
          </a:p>
          <a:p>
            <a:pPr algn="ctr"/>
            <a:r>
              <a:rPr lang="ar-SA" sz="2400" b="1" dirty="0" smtClean="0">
                <a:ln w="18000">
                  <a:solidFill>
                    <a:schemeClr val="accent2">
                      <a:satMod val="140000"/>
                    </a:schemeClr>
                  </a:solidFill>
                  <a:prstDash val="solid"/>
                  <a:miter lim="800000"/>
                </a:ln>
                <a:solidFill>
                  <a:schemeClr val="tx1"/>
                </a:solidFill>
                <a:effectLst>
                  <a:outerShdw blurRad="25500" dist="23000" dir="7020000" algn="tl">
                    <a:srgbClr val="000000">
                      <a:alpha val="50000"/>
                    </a:srgbClr>
                  </a:outerShdw>
                </a:effectLst>
              </a:rPr>
              <a:t>3- حديث الرجل </a:t>
            </a:r>
            <a:r>
              <a:rPr lang="ar-SA" sz="2400" b="1" dirty="0" err="1" smtClean="0">
                <a:ln w="18000">
                  <a:solidFill>
                    <a:schemeClr val="accent2">
                      <a:satMod val="140000"/>
                    </a:schemeClr>
                  </a:solidFill>
                  <a:prstDash val="solid"/>
                  <a:miter lim="800000"/>
                </a:ln>
                <a:solidFill>
                  <a:schemeClr val="tx1"/>
                </a:solidFill>
                <a:effectLst>
                  <a:outerShdw blurRad="25500" dist="23000" dir="7020000" algn="tl">
                    <a:srgbClr val="000000">
                      <a:alpha val="50000"/>
                    </a:srgbClr>
                  </a:outerShdw>
                </a:effectLst>
              </a:rPr>
              <a:t>لإمرأته</a:t>
            </a:r>
            <a:r>
              <a:rPr lang="ar-SA" sz="2400" b="1" dirty="0" smtClean="0">
                <a:ln w="18000">
                  <a:solidFill>
                    <a:schemeClr val="accent2">
                      <a:satMod val="140000"/>
                    </a:schemeClr>
                  </a:solidFill>
                  <a:prstDash val="solid"/>
                  <a:miter lim="800000"/>
                </a:ln>
                <a:solidFill>
                  <a:schemeClr val="tx1"/>
                </a:solidFill>
                <a:effectLst>
                  <a:outerShdw blurRad="25500" dist="23000" dir="7020000" algn="tl">
                    <a:srgbClr val="000000">
                      <a:alpha val="50000"/>
                    </a:srgbClr>
                  </a:outerShdw>
                </a:effectLst>
              </a:rPr>
              <a:t> </a:t>
            </a:r>
          </a:p>
          <a:p>
            <a:pPr algn="ctr"/>
            <a:r>
              <a:rPr lang="ar-SA" sz="2000" b="1" dirty="0" smtClean="0">
                <a:ln w="18000">
                  <a:solidFill>
                    <a:schemeClr val="accent2">
                      <a:satMod val="140000"/>
                    </a:schemeClr>
                  </a:solidFill>
                  <a:prstDash val="solid"/>
                  <a:miter lim="800000"/>
                </a:ln>
                <a:solidFill>
                  <a:schemeClr val="tx1"/>
                </a:solidFill>
                <a:effectLst>
                  <a:outerShdw blurRad="25500" dist="23000" dir="7020000" algn="tl">
                    <a:srgbClr val="000000">
                      <a:alpha val="50000"/>
                    </a:srgbClr>
                  </a:outerShdw>
                </a:effectLst>
              </a:rPr>
              <a:t>عن أم كلثوم بنت عقبة قالت: « لم أسمع النبي</a:t>
            </a:r>
            <a:r>
              <a:rPr lang="ar-SA" sz="2000" b="1" dirty="0" smtClean="0">
                <a:ln w="17780" cmpd="sng">
                  <a:solidFill>
                    <a:srgbClr val="FFFFFF"/>
                  </a:solidFill>
                  <a:prstDash val="solid"/>
                  <a:miter lim="800000"/>
                </a:ln>
                <a:solidFill>
                  <a:schemeClr val="tx1"/>
                </a:solidFill>
                <a:effectLst>
                  <a:outerShdw blurRad="38100" dist="38100" dir="2700000" algn="tl">
                    <a:srgbClr val="000000">
                      <a:alpha val="43137"/>
                    </a:srgbClr>
                  </a:outerShdw>
                </a:effectLst>
              </a:rPr>
              <a:t> </a:t>
            </a:r>
            <a:r>
              <a:rPr lang="ar-SA" sz="2000" b="1" dirty="0" smtClean="0">
                <a:solidFill>
                  <a:schemeClr val="tx1"/>
                </a:solidFill>
                <a:effectLst>
                  <a:outerShdw blurRad="38100" dist="38100" dir="2700000" algn="tl">
                    <a:srgbClr val="000000">
                      <a:alpha val="43137"/>
                    </a:srgbClr>
                  </a:outerShdw>
                </a:effectLst>
                <a:sym typeface="AGA Arabesque"/>
              </a:rPr>
              <a:t> </a:t>
            </a:r>
            <a:r>
              <a:rPr lang="ar-SA" sz="2000" dirty="0" smtClean="0">
                <a:solidFill>
                  <a:schemeClr val="tx1"/>
                </a:solidFill>
                <a:sym typeface="AGA Arabesque"/>
              </a:rPr>
              <a:t>يرخص في شيء من الكذب مما تقول الناس إلا في الحرب والإصلاح بين الناس وحديث الرجل امرأته وحديث المرأة زوجها»</a:t>
            </a:r>
            <a:endParaRPr lang="ar-SA" sz="2000" b="1" cap="none" spc="0" dirty="0" smtClean="0">
              <a:ln w="17780" cmpd="sng">
                <a:solidFill>
                  <a:srgbClr val="FFFFFF"/>
                </a:solidFill>
                <a:prstDash val="solid"/>
                <a:miter lim="800000"/>
              </a:ln>
              <a:solidFill>
                <a:schemeClr val="tx1"/>
              </a:solidFill>
            </a:endParaRPr>
          </a:p>
          <a:p>
            <a:pPr algn="ctr"/>
            <a:endParaRPr lang="ar-SA" sz="4000" b="1" strike="sngStrike"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48620787"/>
      </p:ext>
    </p:extLst>
  </p:cSld>
  <p:clrMapOvr>
    <a:masterClrMapping/>
  </p:clrMapOvr>
  <mc:AlternateContent xmlns:mc="http://schemas.openxmlformats.org/markup-compatibility/2006" xmlns:p14="http://schemas.microsoft.com/office/powerpoint/2010/main">
    <mc:Choice Requires="p14">
      <p:transition spd="slow" p14:dur="1100">
        <p14:switch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wheel(1)">
                                      <p:cBhvr>
                                        <p:cTn id="13" dur="2000"/>
                                        <p:tgtEl>
                                          <p:spTgt spid="4">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6">
                                            <p:txEl>
                                              <p:pRg st="0" end="0"/>
                                            </p:txEl>
                                          </p:spTgt>
                                        </p:tgtEl>
                                        <p:attrNameLst>
                                          <p:attrName>style.visibility</p:attrName>
                                        </p:attrNameLst>
                                      </p:cBhvr>
                                      <p:to>
                                        <p:strVal val="visible"/>
                                      </p:to>
                                    </p:set>
                                    <p:anim calcmode="lin" valueType="num">
                                      <p:cBhvr additive="base">
                                        <p:cTn id="18"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6">
                                            <p:txEl>
                                              <p:pRg st="1" end="1"/>
                                            </p:txEl>
                                          </p:spTgt>
                                        </p:tgtEl>
                                        <p:attrNameLst>
                                          <p:attrName>style.visibility</p:attrName>
                                        </p:attrNameLst>
                                      </p:cBhvr>
                                      <p:to>
                                        <p:strVal val="visible"/>
                                      </p:to>
                                    </p:set>
                                    <p:anim calcmode="lin" valueType="num">
                                      <p:cBhvr additive="base">
                                        <p:cTn id="24"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6">
                                            <p:txEl>
                                              <p:pRg st="2" end="2"/>
                                            </p:txEl>
                                          </p:spTgt>
                                        </p:tgtEl>
                                        <p:attrNameLst>
                                          <p:attrName>style.visibility</p:attrName>
                                        </p:attrNameLst>
                                      </p:cBhvr>
                                      <p:to>
                                        <p:strVal val="visible"/>
                                      </p:to>
                                    </p:set>
                                    <p:anim calcmode="lin" valueType="num">
                                      <p:cBhvr additive="base">
                                        <p:cTn id="30"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6">
                                            <p:txEl>
                                              <p:pRg st="3" end="3"/>
                                            </p:txEl>
                                          </p:spTgt>
                                        </p:tgtEl>
                                        <p:attrNameLst>
                                          <p:attrName>style.visibility</p:attrName>
                                        </p:attrNameLst>
                                      </p:cBhvr>
                                      <p:to>
                                        <p:strVal val="visible"/>
                                      </p:to>
                                    </p:set>
                                    <p:anim calcmode="lin" valueType="num">
                                      <p:cBhvr additive="base">
                                        <p:cTn id="36"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6">
                                            <p:txEl>
                                              <p:pRg st="4" end="4"/>
                                            </p:txEl>
                                          </p:spTgt>
                                        </p:tgtEl>
                                        <p:attrNameLst>
                                          <p:attrName>style.visibility</p:attrName>
                                        </p:attrNameLst>
                                      </p:cBhvr>
                                      <p:to>
                                        <p:strVal val="visible"/>
                                      </p:to>
                                    </p:set>
                                    <p:anim calcmode="lin" valueType="num">
                                      <p:cBhvr additive="base">
                                        <p:cTn id="42"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13" y="3175"/>
            <a:ext cx="9120187"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مستطيل 3"/>
          <p:cNvSpPr/>
          <p:nvPr/>
        </p:nvSpPr>
        <p:spPr>
          <a:xfrm>
            <a:off x="11112" y="1305341"/>
            <a:ext cx="9132887" cy="3847207"/>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2800" b="1" cap="none" spc="0" dirty="0" smtClean="0">
                <a:ln w="11430"/>
                <a:effectLst>
                  <a:outerShdw blurRad="50800" dist="39000" dir="5460000" algn="tl">
                    <a:srgbClr val="000000">
                      <a:alpha val="38000"/>
                    </a:srgbClr>
                  </a:outerShdw>
                </a:effectLst>
              </a:rPr>
              <a:t>من أقبح أنواع الكذب بين الناس</a:t>
            </a:r>
          </a:p>
          <a:p>
            <a:pPr algn="ctr"/>
            <a:r>
              <a:rPr lang="ar-SA" sz="2800" b="1" cap="none" spc="0" dirty="0" smtClean="0">
                <a:ln w="11430"/>
                <a:effectLst>
                  <a:outerShdw blurRad="50800" dist="39000" dir="5460000" algn="tl">
                    <a:srgbClr val="000000">
                      <a:alpha val="38000"/>
                    </a:srgbClr>
                  </a:outerShdw>
                </a:effectLst>
              </a:rPr>
              <a:t>أ-شهادة الزور :</a:t>
            </a:r>
          </a:p>
          <a:p>
            <a:pPr algn="ctr"/>
            <a:r>
              <a:rPr lang="ar-SA" sz="2800" b="1" cap="none" spc="0" dirty="0" smtClean="0">
                <a:ln w="11430"/>
                <a:solidFill>
                  <a:schemeClr val="accent2">
                    <a:lumMod val="75000"/>
                  </a:schemeClr>
                </a:solidFill>
                <a:effectLst>
                  <a:outerShdw blurRad="50800" dist="39000" dir="5460000" algn="tl">
                    <a:srgbClr val="000000">
                      <a:alpha val="38000"/>
                    </a:srgbClr>
                  </a:outerShdw>
                </a:effectLst>
              </a:rPr>
              <a:t>هو اقبح نوع من انواع </a:t>
            </a:r>
            <a:r>
              <a:rPr lang="ar-SA" sz="2800" b="1" dirty="0" smtClean="0">
                <a:ln w="11430"/>
                <a:solidFill>
                  <a:schemeClr val="accent2">
                    <a:lumMod val="75000"/>
                  </a:schemeClr>
                </a:solidFill>
                <a:effectLst>
                  <a:outerShdw blurRad="50800" dist="39000" dir="5460000" algn="tl">
                    <a:srgbClr val="000000">
                      <a:alpha val="38000"/>
                    </a:srgbClr>
                  </a:outerShdw>
                </a:effectLst>
              </a:rPr>
              <a:t>الكذب لأن الأصل </a:t>
            </a:r>
            <a:r>
              <a:rPr lang="ar-SA" sz="2800" b="1" dirty="0">
                <a:ln w="11430"/>
                <a:solidFill>
                  <a:schemeClr val="accent2">
                    <a:lumMod val="75000"/>
                  </a:schemeClr>
                </a:solidFill>
                <a:effectLst>
                  <a:outerShdw blurRad="50800" dist="39000" dir="5460000" algn="tl">
                    <a:srgbClr val="000000">
                      <a:alpha val="38000"/>
                    </a:srgbClr>
                  </a:outerShdw>
                </a:effectLst>
              </a:rPr>
              <a:t>في الشهادة أن تكون سنداً لجانب </a:t>
            </a:r>
            <a:r>
              <a:rPr lang="ar-SA" sz="2800" b="1" dirty="0" err="1">
                <a:ln w="11430"/>
                <a:solidFill>
                  <a:schemeClr val="accent2">
                    <a:lumMod val="75000"/>
                  </a:schemeClr>
                </a:solidFill>
                <a:effectLst>
                  <a:outerShdw blurRad="50800" dist="39000" dir="5460000" algn="tl">
                    <a:srgbClr val="000000">
                      <a:alpha val="38000"/>
                    </a:srgbClr>
                  </a:outerShdw>
                </a:effectLst>
              </a:rPr>
              <a:t>الحق,ومعينة</a:t>
            </a:r>
            <a:r>
              <a:rPr lang="ar-SA" sz="2800" b="1" dirty="0">
                <a:ln w="11430"/>
                <a:solidFill>
                  <a:schemeClr val="accent2">
                    <a:lumMod val="75000"/>
                  </a:schemeClr>
                </a:solidFill>
                <a:effectLst>
                  <a:outerShdw blurRad="50800" dist="39000" dir="5460000" algn="tl">
                    <a:srgbClr val="000000">
                      <a:alpha val="38000"/>
                    </a:srgbClr>
                  </a:outerShdw>
                </a:effectLst>
              </a:rPr>
              <a:t> للقضاء على إقامة العدل فشهادة </a:t>
            </a:r>
            <a:r>
              <a:rPr lang="ar-SA" sz="2800" b="1" cap="none" spc="0" dirty="0" smtClean="0">
                <a:ln w="11430"/>
                <a:solidFill>
                  <a:schemeClr val="accent2">
                    <a:lumMod val="75000"/>
                  </a:schemeClr>
                </a:solidFill>
                <a:effectLst>
                  <a:outerShdw blurRad="50800" dist="39000" dir="5460000" algn="tl">
                    <a:srgbClr val="000000">
                      <a:alpha val="38000"/>
                    </a:srgbClr>
                  </a:outerShdw>
                </a:effectLst>
              </a:rPr>
              <a:t>الزور تحمل اثم جريمتين وهما :</a:t>
            </a:r>
          </a:p>
          <a:p>
            <a:pPr algn="ctr"/>
            <a:r>
              <a:rPr lang="ar-SA" sz="28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1-عدم تأديتها وظيفتها الطبيعية الأولى </a:t>
            </a:r>
          </a:p>
          <a:p>
            <a:pPr algn="ctr"/>
            <a:r>
              <a:rPr lang="ar-SA" sz="28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2- هضم الحقوق وظلم البراء </a:t>
            </a:r>
          </a:p>
          <a:p>
            <a:pPr algn="ctr"/>
            <a:r>
              <a:rPr lang="ar-SA" sz="28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قال تعالى ( فاجتنبوا الرجس من </a:t>
            </a:r>
            <a:r>
              <a:rPr lang="ar-SA" sz="2800" b="1" cap="none" spc="0"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الأوثـــن</a:t>
            </a:r>
            <a:r>
              <a:rPr lang="ar-SA" sz="28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واجتنبوا قول الزور )</a:t>
            </a:r>
          </a:p>
          <a:p>
            <a:pPr algn="ctr"/>
            <a:r>
              <a:rPr lang="ar-SA" sz="2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ألا أنبئكم بأكبر الكبائر....» </a:t>
            </a:r>
            <a: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اكملي الحديث من الكتاب</a:t>
            </a:r>
            <a:endParaRPr lang="ar-SA"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algn="ctr"/>
            <a:endParaRPr lang="ar-SA" sz="20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3503526739"/>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p:cTn id="7" dur="1000" fill="hold"/>
                                        <p:tgtEl>
                                          <p:spTgt spid="4">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4">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4">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4">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anim calcmode="lin" valueType="num">
                                      <p:cBhvr>
                                        <p:cTn id="15" dur="1000" fill="hold"/>
                                        <p:tgtEl>
                                          <p:spTgt spid="4">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4">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4">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4">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7" presetClass="emph" presetSubtype="0" fill="remove" nodeType="clickEffect">
                                  <p:stCondLst>
                                    <p:cond delay="0"/>
                                  </p:stCondLst>
                                  <p:childTnLst>
                                    <p:animClr clrSpc="rgb" dir="cw">
                                      <p:cBhvr override="childStyle">
                                        <p:cTn id="22" dur="250" autoRev="1" fill="remove"/>
                                        <p:tgtEl>
                                          <p:spTgt spid="4">
                                            <p:txEl>
                                              <p:pRg st="2" end="2"/>
                                            </p:txEl>
                                          </p:spTgt>
                                        </p:tgtEl>
                                        <p:attrNameLst>
                                          <p:attrName>style.color</p:attrName>
                                        </p:attrNameLst>
                                      </p:cBhvr>
                                      <p:to>
                                        <a:schemeClr val="bg1"/>
                                      </p:to>
                                    </p:animClr>
                                    <p:animClr clrSpc="rgb" dir="cw">
                                      <p:cBhvr>
                                        <p:cTn id="23" dur="250" autoRev="1" fill="remove"/>
                                        <p:tgtEl>
                                          <p:spTgt spid="4">
                                            <p:txEl>
                                              <p:pRg st="2" end="2"/>
                                            </p:txEl>
                                          </p:spTgt>
                                        </p:tgtEl>
                                        <p:attrNameLst>
                                          <p:attrName>fillcolor</p:attrName>
                                        </p:attrNameLst>
                                      </p:cBhvr>
                                      <p:to>
                                        <a:schemeClr val="bg1"/>
                                      </p:to>
                                    </p:animClr>
                                    <p:set>
                                      <p:cBhvr>
                                        <p:cTn id="24" dur="250" autoRev="1" fill="remove"/>
                                        <p:tgtEl>
                                          <p:spTgt spid="4">
                                            <p:txEl>
                                              <p:pRg st="2" end="2"/>
                                            </p:txEl>
                                          </p:spTgt>
                                        </p:tgtEl>
                                        <p:attrNameLst>
                                          <p:attrName>fill.type</p:attrName>
                                        </p:attrNameLst>
                                      </p:cBhvr>
                                      <p:to>
                                        <p:strVal val="solid"/>
                                      </p:to>
                                    </p:set>
                                    <p:set>
                                      <p:cBhvr>
                                        <p:cTn id="25" dur="250" autoRev="1" fill="remove"/>
                                        <p:tgtEl>
                                          <p:spTgt spid="4">
                                            <p:txEl>
                                              <p:pRg st="2" end="2"/>
                                            </p:txEl>
                                          </p:spTgt>
                                        </p:tgtEl>
                                        <p:attrNameLst>
                                          <p:attrName>fill.on</p:attrName>
                                        </p:attrNameLst>
                                      </p:cBhvr>
                                      <p:to>
                                        <p:strVal val="true"/>
                                      </p:to>
                                    </p:se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4">
                                            <p:txEl>
                                              <p:pRg st="3" end="3"/>
                                            </p:txEl>
                                          </p:spTgt>
                                        </p:tgtEl>
                                        <p:attrNameLst>
                                          <p:attrName>style.visibility</p:attrName>
                                        </p:attrNameLst>
                                      </p:cBhvr>
                                      <p:to>
                                        <p:strVal val="visible"/>
                                      </p:to>
                                    </p:set>
                                    <p:anim calcmode="lin" valueType="num">
                                      <p:cBhvr additive="base">
                                        <p:cTn id="30"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4">
                                            <p:txEl>
                                              <p:pRg st="4" end="4"/>
                                            </p:txEl>
                                          </p:spTgt>
                                        </p:tgtEl>
                                        <p:attrNameLst>
                                          <p:attrName>style.visibility</p:attrName>
                                        </p:attrNameLst>
                                      </p:cBhvr>
                                      <p:to>
                                        <p:strVal val="visible"/>
                                      </p:to>
                                    </p:set>
                                    <p:anim calcmode="lin" valueType="num">
                                      <p:cBhvr additive="base">
                                        <p:cTn id="36"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4">
                                            <p:txEl>
                                              <p:pRg st="5" end="5"/>
                                            </p:txEl>
                                          </p:spTgt>
                                        </p:tgtEl>
                                        <p:attrNameLst>
                                          <p:attrName>style.visibility</p:attrName>
                                        </p:attrNameLst>
                                      </p:cBhvr>
                                      <p:to>
                                        <p:strVal val="visible"/>
                                      </p:to>
                                    </p:set>
                                    <p:animEffect transition="in" filter="barn(inVertical)">
                                      <p:cBhvr>
                                        <p:cTn id="42" dur="500"/>
                                        <p:tgtEl>
                                          <p:spTgt spid="4">
                                            <p:txEl>
                                              <p:pRg st="5" end="5"/>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nodeType="clickEffect">
                                  <p:stCondLst>
                                    <p:cond delay="0"/>
                                  </p:stCondLst>
                                  <p:childTnLst>
                                    <p:set>
                                      <p:cBhvr>
                                        <p:cTn id="46" dur="1" fill="hold">
                                          <p:stCondLst>
                                            <p:cond delay="0"/>
                                          </p:stCondLst>
                                        </p:cTn>
                                        <p:tgtEl>
                                          <p:spTgt spid="4">
                                            <p:txEl>
                                              <p:pRg st="6" end="6"/>
                                            </p:txEl>
                                          </p:spTgt>
                                        </p:tgtEl>
                                        <p:attrNameLst>
                                          <p:attrName>style.visibility</p:attrName>
                                        </p:attrNameLst>
                                      </p:cBhvr>
                                      <p:to>
                                        <p:strVal val="visible"/>
                                      </p:to>
                                    </p:set>
                                    <p:animEffect transition="in" filter="barn(inVertical)">
                                      <p:cBhvr>
                                        <p:cTn id="47"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13" y="3175"/>
            <a:ext cx="9120187"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مستطيل 1"/>
          <p:cNvSpPr/>
          <p:nvPr/>
        </p:nvSpPr>
        <p:spPr>
          <a:xfrm>
            <a:off x="251520" y="917912"/>
            <a:ext cx="8352928" cy="6124754"/>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lIns="91440" tIns="45720" rIns="91440" bIns="45720">
            <a:spAutoFit/>
          </a:bodyPr>
          <a:lstStyle/>
          <a:p>
            <a:pPr algn="ctr"/>
            <a:r>
              <a:rPr lang="ar-SA" sz="3600" b="1" dirty="0" smtClean="0">
                <a:ln w="17780" cmpd="sng">
                  <a:solidFill>
                    <a:srgbClr val="FFFFFF"/>
                  </a:solidFill>
                  <a:prstDash val="solid"/>
                  <a:miter lim="800000"/>
                </a:ln>
              </a:rPr>
              <a:t>القذف بالباطل : </a:t>
            </a:r>
          </a:p>
          <a:p>
            <a:pPr algn="ctr"/>
            <a:r>
              <a:rPr lang="ar-SA" sz="2800" b="1" cap="all" dirty="0" smtClean="0">
                <a:ln w="9000" cmpd="sng">
                  <a:solidFill>
                    <a:schemeClr val="accent4">
                      <a:shade val="50000"/>
                      <a:satMod val="120000"/>
                    </a:schemeClr>
                  </a:solidFill>
                  <a:prstDash val="solid"/>
                </a:ln>
                <a:solidFill>
                  <a:srgbClr val="002060"/>
                </a:solidFill>
                <a:effectLst>
                  <a:reflection blurRad="12700" stA="28000" endPos="45000" dist="1000" dir="5400000" sy="-100000" algn="bl" rotWithShape="0"/>
                </a:effectLst>
              </a:rPr>
              <a:t>من </a:t>
            </a:r>
            <a:r>
              <a:rPr lang="ar-SA" sz="2800" b="1" cap="all" dirty="0">
                <a:ln w="9000" cmpd="sng">
                  <a:solidFill>
                    <a:schemeClr val="accent4">
                      <a:shade val="50000"/>
                      <a:satMod val="120000"/>
                    </a:schemeClr>
                  </a:solidFill>
                  <a:prstDash val="solid"/>
                </a:ln>
                <a:solidFill>
                  <a:srgbClr val="002060"/>
                </a:solidFill>
                <a:effectLst>
                  <a:reflection blurRad="12700" stA="28000" endPos="45000" dist="1000" dir="5400000" sy="-100000" algn="bl" rotWithShape="0"/>
                </a:effectLst>
              </a:rPr>
              <a:t>أقبح الكذب اتهام البرآء بالفاحشة وبما لم </a:t>
            </a:r>
            <a:r>
              <a:rPr lang="ar-SA" sz="2800" b="1" cap="all" dirty="0" err="1">
                <a:ln w="9000" cmpd="sng">
                  <a:solidFill>
                    <a:schemeClr val="accent4">
                      <a:shade val="50000"/>
                      <a:satMod val="120000"/>
                    </a:schemeClr>
                  </a:solidFill>
                  <a:prstDash val="solid"/>
                </a:ln>
                <a:solidFill>
                  <a:srgbClr val="002060"/>
                </a:solidFill>
                <a:effectLst>
                  <a:reflection blurRad="12700" stA="28000" endPos="45000" dist="1000" dir="5400000" sy="-100000" algn="bl" rotWithShape="0"/>
                </a:effectLst>
              </a:rPr>
              <a:t>يرتكبوه</a:t>
            </a:r>
            <a:r>
              <a:rPr lang="ar-SA" sz="2800" b="1" cap="all" dirty="0">
                <a:ln w="9000" cmpd="sng">
                  <a:solidFill>
                    <a:schemeClr val="accent4">
                      <a:shade val="50000"/>
                      <a:satMod val="120000"/>
                    </a:schemeClr>
                  </a:solidFill>
                  <a:prstDash val="solid"/>
                </a:ln>
                <a:solidFill>
                  <a:srgbClr val="002060"/>
                </a:solidFill>
                <a:effectLst>
                  <a:reflection blurRad="12700" stA="28000" endPos="45000" dist="1000" dir="5400000" sy="-100000" algn="bl" rotWithShape="0"/>
                </a:effectLst>
              </a:rPr>
              <a:t> من </a:t>
            </a:r>
            <a:r>
              <a:rPr lang="ar-SA" sz="2800" b="1" cap="all" dirty="0" err="1">
                <a:ln w="9000" cmpd="sng">
                  <a:solidFill>
                    <a:schemeClr val="accent4">
                      <a:shade val="50000"/>
                      <a:satMod val="120000"/>
                    </a:schemeClr>
                  </a:solidFill>
                  <a:prstDash val="solid"/>
                </a:ln>
                <a:solidFill>
                  <a:srgbClr val="002060"/>
                </a:solidFill>
                <a:effectLst>
                  <a:reflection blurRad="12700" stA="28000" endPos="45000" dist="1000" dir="5400000" sy="-100000" algn="bl" rotWithShape="0"/>
                </a:effectLst>
              </a:rPr>
              <a:t>آثام,ففيه</a:t>
            </a:r>
            <a:r>
              <a:rPr lang="ar-SA" sz="2800" b="1" cap="all" dirty="0">
                <a:ln w="9000" cmpd="sng">
                  <a:solidFill>
                    <a:schemeClr val="accent4">
                      <a:shade val="50000"/>
                      <a:satMod val="120000"/>
                    </a:schemeClr>
                  </a:solidFill>
                  <a:prstDash val="solid"/>
                </a:ln>
                <a:solidFill>
                  <a:srgbClr val="002060"/>
                </a:solidFill>
                <a:effectLst>
                  <a:reflection blurRad="12700" stA="28000" endPos="45000" dist="1000" dir="5400000" sy="-100000" algn="bl" rotWithShape="0"/>
                </a:effectLst>
              </a:rPr>
              <a:t> ظلم </a:t>
            </a:r>
            <a:r>
              <a:rPr lang="ar-SA" sz="2800" b="1" cap="all" dirty="0" err="1">
                <a:ln w="9000" cmpd="sng">
                  <a:solidFill>
                    <a:schemeClr val="accent4">
                      <a:shade val="50000"/>
                      <a:satMod val="120000"/>
                    </a:schemeClr>
                  </a:solidFill>
                  <a:prstDash val="solid"/>
                </a:ln>
                <a:solidFill>
                  <a:srgbClr val="002060"/>
                </a:solidFill>
                <a:effectLst>
                  <a:reflection blurRad="12700" stA="28000" endPos="45000" dist="1000" dir="5400000" sy="-100000" algn="bl" rotWithShape="0"/>
                </a:effectLst>
              </a:rPr>
              <a:t>للناس,وعدوان</a:t>
            </a:r>
            <a:r>
              <a:rPr lang="ar-SA" sz="2800" b="1" cap="all" dirty="0">
                <a:ln w="9000" cmpd="sng">
                  <a:solidFill>
                    <a:schemeClr val="accent4">
                      <a:shade val="50000"/>
                      <a:satMod val="120000"/>
                    </a:schemeClr>
                  </a:solidFill>
                  <a:prstDash val="solid"/>
                </a:ln>
                <a:solidFill>
                  <a:srgbClr val="002060"/>
                </a:solidFill>
                <a:effectLst>
                  <a:reflection blurRad="12700" stA="28000" endPos="45000" dist="1000" dir="5400000" sy="-100000" algn="bl" rotWithShape="0"/>
                </a:effectLst>
              </a:rPr>
              <a:t> على </a:t>
            </a:r>
            <a:r>
              <a:rPr lang="ar-SA" sz="2800" b="1" cap="all" dirty="0" err="1">
                <a:ln w="9000" cmpd="sng">
                  <a:solidFill>
                    <a:schemeClr val="accent4">
                      <a:shade val="50000"/>
                      <a:satMod val="120000"/>
                    </a:schemeClr>
                  </a:solidFill>
                  <a:prstDash val="solid"/>
                </a:ln>
                <a:solidFill>
                  <a:srgbClr val="002060"/>
                </a:solidFill>
                <a:effectLst>
                  <a:reflection blurRad="12700" stA="28000" endPos="45000" dist="1000" dir="5400000" sy="-100000" algn="bl" rotWithShape="0"/>
                </a:effectLst>
              </a:rPr>
              <a:t>أعراضهم,وإشاعة</a:t>
            </a:r>
            <a:r>
              <a:rPr lang="ar-SA" sz="2800" b="1" cap="all" dirty="0">
                <a:ln w="9000" cmpd="sng">
                  <a:solidFill>
                    <a:schemeClr val="accent4">
                      <a:shade val="50000"/>
                      <a:satMod val="120000"/>
                    </a:schemeClr>
                  </a:solidFill>
                  <a:prstDash val="solid"/>
                </a:ln>
                <a:solidFill>
                  <a:srgbClr val="002060"/>
                </a:solidFill>
                <a:effectLst>
                  <a:reflection blurRad="12700" stA="28000" endPos="45000" dist="1000" dir="5400000" sy="-100000" algn="bl" rotWithShape="0"/>
                </a:effectLst>
              </a:rPr>
              <a:t> للفاحشة </a:t>
            </a:r>
            <a:r>
              <a:rPr lang="ar-SA" sz="2800" b="1" cap="all" dirty="0" err="1">
                <a:ln w="9000" cmpd="sng">
                  <a:solidFill>
                    <a:schemeClr val="accent4">
                      <a:shade val="50000"/>
                      <a:satMod val="120000"/>
                    </a:schemeClr>
                  </a:solidFill>
                  <a:prstDash val="solid"/>
                </a:ln>
                <a:solidFill>
                  <a:srgbClr val="002060"/>
                </a:solidFill>
                <a:effectLst>
                  <a:reflection blurRad="12700" stA="28000" endPos="45000" dist="1000" dir="5400000" sy="-100000" algn="bl" rotWithShape="0"/>
                </a:effectLst>
              </a:rPr>
              <a:t>والإثم,وتهوين</a:t>
            </a:r>
            <a:r>
              <a:rPr lang="ar-SA" sz="2800" b="1" cap="all" dirty="0">
                <a:ln w="9000" cmpd="sng">
                  <a:solidFill>
                    <a:schemeClr val="accent4">
                      <a:shade val="50000"/>
                      <a:satMod val="120000"/>
                    </a:schemeClr>
                  </a:solidFill>
                  <a:prstDash val="solid"/>
                </a:ln>
                <a:solidFill>
                  <a:srgbClr val="002060"/>
                </a:solidFill>
                <a:effectLst>
                  <a:reflection blurRad="12700" stA="28000" endPos="45000" dist="1000" dir="5400000" sy="-100000" algn="bl" rotWithShape="0"/>
                </a:effectLst>
              </a:rPr>
              <a:t> لأمرهما وتشجيع </a:t>
            </a:r>
            <a:r>
              <a:rPr lang="ar-SA" sz="2800" b="1" cap="all" dirty="0" err="1" smtClean="0">
                <a:ln w="9000" cmpd="sng">
                  <a:solidFill>
                    <a:schemeClr val="accent4">
                      <a:shade val="50000"/>
                      <a:satMod val="120000"/>
                    </a:schemeClr>
                  </a:solidFill>
                  <a:prstDash val="solid"/>
                </a:ln>
                <a:solidFill>
                  <a:srgbClr val="002060"/>
                </a:solidFill>
                <a:effectLst>
                  <a:reflection blurRad="12700" stA="28000" endPos="45000" dist="1000" dir="5400000" sy="-100000" algn="bl" rotWithShape="0"/>
                </a:effectLst>
              </a:rPr>
              <a:t>عليهما,وذلك</a:t>
            </a:r>
            <a:r>
              <a:rPr lang="ar-SA" sz="2800" b="1" cap="all" dirty="0" smtClean="0">
                <a:ln w="9000" cmpd="sng">
                  <a:solidFill>
                    <a:schemeClr val="accent4">
                      <a:shade val="50000"/>
                      <a:satMod val="120000"/>
                    </a:schemeClr>
                  </a:solidFill>
                  <a:prstDash val="solid"/>
                </a:ln>
                <a:solidFill>
                  <a:srgbClr val="002060"/>
                </a:solidFill>
                <a:effectLst>
                  <a:reflection blurRad="12700" stA="28000" endPos="45000" dist="1000" dir="5400000" sy="-100000" algn="bl" rotWithShape="0"/>
                </a:effectLst>
              </a:rPr>
              <a:t> لأن من كان </a:t>
            </a:r>
            <a:r>
              <a:rPr lang="ar-SA" sz="2800" b="1" cap="all" dirty="0">
                <a:ln w="9000" cmpd="sng">
                  <a:solidFill>
                    <a:schemeClr val="accent4">
                      <a:shade val="50000"/>
                      <a:satMod val="120000"/>
                    </a:schemeClr>
                  </a:solidFill>
                  <a:prstDash val="solid"/>
                </a:ln>
                <a:solidFill>
                  <a:srgbClr val="002060"/>
                </a:solidFill>
                <a:effectLst>
                  <a:reflection blurRad="12700" stA="28000" endPos="45000" dist="1000" dir="5400000" sy="-100000" algn="bl" rotWithShape="0"/>
                </a:effectLst>
              </a:rPr>
              <a:t>في نفسه الرغبة بارتكاب الفاحشة والوقوع في </a:t>
            </a:r>
            <a:r>
              <a:rPr lang="ar-SA" sz="2800" b="1" cap="all" dirty="0" smtClean="0">
                <a:ln w="9000" cmpd="sng">
                  <a:solidFill>
                    <a:schemeClr val="accent4">
                      <a:shade val="50000"/>
                      <a:satMod val="120000"/>
                    </a:schemeClr>
                  </a:solidFill>
                  <a:prstDash val="solid"/>
                </a:ln>
                <a:solidFill>
                  <a:srgbClr val="002060"/>
                </a:solidFill>
                <a:effectLst>
                  <a:reflection blurRad="12700" stA="28000" endPos="45000" dist="1000" dir="5400000" sy="-100000" algn="bl" rotWithShape="0"/>
                </a:effectLst>
              </a:rPr>
              <a:t>الآثام يحجبه </a:t>
            </a:r>
            <a:r>
              <a:rPr lang="ar-SA" sz="2800" b="1" cap="all" dirty="0">
                <a:ln w="9000" cmpd="sng">
                  <a:solidFill>
                    <a:schemeClr val="accent4">
                      <a:shade val="50000"/>
                      <a:satMod val="120000"/>
                    </a:schemeClr>
                  </a:solidFill>
                  <a:prstDash val="solid"/>
                </a:ln>
                <a:solidFill>
                  <a:srgbClr val="002060"/>
                </a:solidFill>
                <a:effectLst>
                  <a:reflection blurRad="12700" stA="28000" endPos="45000" dist="1000" dir="5400000" sy="-100000" algn="bl" rotWithShape="0"/>
                </a:effectLst>
              </a:rPr>
              <a:t>ويكفه خوف الفضيحة بين </a:t>
            </a:r>
            <a:r>
              <a:rPr lang="ar-SA" sz="2800" b="1" cap="all" dirty="0" err="1" smtClean="0">
                <a:ln w="9000" cmpd="sng">
                  <a:solidFill>
                    <a:schemeClr val="accent4">
                      <a:shade val="50000"/>
                      <a:satMod val="120000"/>
                    </a:schemeClr>
                  </a:solidFill>
                  <a:prstDash val="solid"/>
                </a:ln>
                <a:solidFill>
                  <a:srgbClr val="002060"/>
                </a:solidFill>
                <a:effectLst>
                  <a:reflection blurRad="12700" stA="28000" endPos="45000" dist="1000" dir="5400000" sy="-100000" algn="bl" rotWithShape="0"/>
                </a:effectLst>
              </a:rPr>
              <a:t>الناس,فإذا</a:t>
            </a:r>
            <a:r>
              <a:rPr lang="ar-SA" sz="2800" b="1" cap="all" dirty="0" smtClean="0">
                <a:ln w="9000" cmpd="sng">
                  <a:solidFill>
                    <a:schemeClr val="accent4">
                      <a:shade val="50000"/>
                      <a:satMod val="120000"/>
                    </a:schemeClr>
                  </a:solidFill>
                  <a:prstDash val="solid"/>
                </a:ln>
                <a:solidFill>
                  <a:srgbClr val="002060"/>
                </a:solidFill>
                <a:effectLst>
                  <a:reflection blurRad="12700" stA="28000" endPos="45000" dist="1000" dir="5400000" sy="-100000" algn="bl" rotWithShape="0"/>
                </a:effectLst>
              </a:rPr>
              <a:t> </a:t>
            </a:r>
            <a:r>
              <a:rPr lang="ar-SA" sz="2800" b="1" cap="all" dirty="0">
                <a:ln w="9000" cmpd="sng">
                  <a:solidFill>
                    <a:schemeClr val="accent4">
                      <a:shade val="50000"/>
                      <a:satMod val="120000"/>
                    </a:schemeClr>
                  </a:solidFill>
                  <a:prstDash val="solid"/>
                </a:ln>
                <a:solidFill>
                  <a:srgbClr val="002060"/>
                </a:solidFill>
                <a:effectLst>
                  <a:reflection blurRad="12700" stA="28000" endPos="45000" dist="1000" dir="5400000" sy="-100000" algn="bl" rotWithShape="0"/>
                </a:effectLst>
              </a:rPr>
              <a:t>سمع أقوال الناس بعضهم </a:t>
            </a:r>
            <a:r>
              <a:rPr lang="ar-SA" sz="2800" b="1" cap="all" dirty="0" err="1">
                <a:ln w="9000" cmpd="sng">
                  <a:solidFill>
                    <a:schemeClr val="accent4">
                      <a:shade val="50000"/>
                      <a:satMod val="120000"/>
                    </a:schemeClr>
                  </a:solidFill>
                  <a:prstDash val="solid"/>
                </a:ln>
                <a:solidFill>
                  <a:srgbClr val="002060"/>
                </a:solidFill>
                <a:effectLst>
                  <a:reflection blurRad="12700" stA="28000" endPos="45000" dist="1000" dir="5400000" sy="-100000" algn="bl" rotWithShape="0"/>
                </a:effectLst>
              </a:rPr>
              <a:t>ببعض,واتهام</a:t>
            </a:r>
            <a:r>
              <a:rPr lang="ar-SA" sz="2800" b="1" cap="all" dirty="0">
                <a:ln w="9000" cmpd="sng">
                  <a:solidFill>
                    <a:schemeClr val="accent4">
                      <a:shade val="50000"/>
                      <a:satMod val="120000"/>
                    </a:schemeClr>
                  </a:solidFill>
                  <a:prstDash val="solid"/>
                </a:ln>
                <a:solidFill>
                  <a:srgbClr val="002060"/>
                </a:solidFill>
                <a:effectLst>
                  <a:reflection blurRad="12700" stA="28000" endPos="45000" dist="1000" dir="5400000" sy="-100000" algn="bl" rotWithShape="0"/>
                </a:effectLst>
              </a:rPr>
              <a:t> بعضهم لبعض بمثل </a:t>
            </a:r>
            <a:r>
              <a:rPr lang="ar-SA" sz="2800" b="1" cap="all" dirty="0" err="1">
                <a:ln w="9000" cmpd="sng">
                  <a:solidFill>
                    <a:schemeClr val="accent4">
                      <a:shade val="50000"/>
                      <a:satMod val="120000"/>
                    </a:schemeClr>
                  </a:solidFill>
                  <a:prstDash val="solid"/>
                </a:ln>
                <a:solidFill>
                  <a:srgbClr val="002060"/>
                </a:solidFill>
                <a:effectLst>
                  <a:reflection blurRad="12700" stA="28000" endPos="45000" dist="1000" dir="5400000" sy="-100000" algn="bl" rotWithShape="0"/>
                </a:effectLst>
              </a:rPr>
              <a:t>ذلك,هان</a:t>
            </a:r>
            <a:r>
              <a:rPr lang="ar-SA" sz="2800" b="1" cap="all" dirty="0">
                <a:ln w="9000" cmpd="sng">
                  <a:solidFill>
                    <a:schemeClr val="accent4">
                      <a:shade val="50000"/>
                      <a:satMod val="120000"/>
                    </a:schemeClr>
                  </a:solidFill>
                  <a:prstDash val="solid"/>
                </a:ln>
                <a:solidFill>
                  <a:srgbClr val="002060"/>
                </a:solidFill>
                <a:effectLst>
                  <a:reflection blurRad="12700" stA="28000" endPos="45000" dist="1000" dir="5400000" sy="-100000" algn="bl" rotWithShape="0"/>
                </a:effectLst>
              </a:rPr>
              <a:t> عليه </a:t>
            </a:r>
            <a:r>
              <a:rPr lang="ar-SA" sz="2800" b="1" cap="all" dirty="0" err="1">
                <a:ln w="9000" cmpd="sng">
                  <a:solidFill>
                    <a:schemeClr val="accent4">
                      <a:shade val="50000"/>
                      <a:satMod val="120000"/>
                    </a:schemeClr>
                  </a:solidFill>
                  <a:prstDash val="solid"/>
                </a:ln>
                <a:solidFill>
                  <a:srgbClr val="002060"/>
                </a:solidFill>
                <a:effectLst>
                  <a:reflection blurRad="12700" stA="28000" endPos="45000" dist="1000" dir="5400000" sy="-100000" algn="bl" rotWithShape="0"/>
                </a:effectLst>
              </a:rPr>
              <a:t>الأمر,وتجرأ</a:t>
            </a:r>
            <a:r>
              <a:rPr lang="ar-SA" sz="2800" b="1" cap="all" dirty="0">
                <a:ln w="9000" cmpd="sng">
                  <a:solidFill>
                    <a:schemeClr val="accent4">
                      <a:shade val="50000"/>
                      <a:satMod val="120000"/>
                    </a:schemeClr>
                  </a:solidFill>
                  <a:prstDash val="solid"/>
                </a:ln>
                <a:solidFill>
                  <a:srgbClr val="002060"/>
                </a:solidFill>
                <a:effectLst>
                  <a:reflection blurRad="12700" stA="28000" endPos="45000" dist="1000" dir="5400000" sy="-100000" algn="bl" rotWithShape="0"/>
                </a:effectLst>
              </a:rPr>
              <a:t> على </a:t>
            </a:r>
            <a:r>
              <a:rPr lang="ar-SA" sz="2800" b="1" cap="all" dirty="0" err="1">
                <a:ln w="9000" cmpd="sng">
                  <a:solidFill>
                    <a:schemeClr val="accent4">
                      <a:shade val="50000"/>
                      <a:satMod val="120000"/>
                    </a:schemeClr>
                  </a:solidFill>
                  <a:prstDash val="solid"/>
                </a:ln>
                <a:solidFill>
                  <a:srgbClr val="002060"/>
                </a:solidFill>
                <a:effectLst>
                  <a:reflection blurRad="12700" stA="28000" endPos="45000" dist="1000" dir="5400000" sy="-100000" algn="bl" rotWithShape="0"/>
                </a:effectLst>
              </a:rPr>
              <a:t>الإثم,ورأى</a:t>
            </a:r>
            <a:r>
              <a:rPr lang="ar-SA" sz="2800" b="1" cap="all" dirty="0">
                <a:ln w="9000" cmpd="sng">
                  <a:solidFill>
                    <a:schemeClr val="accent4">
                      <a:shade val="50000"/>
                      <a:satMod val="120000"/>
                    </a:schemeClr>
                  </a:solidFill>
                  <a:prstDash val="solid"/>
                </a:ln>
                <a:solidFill>
                  <a:srgbClr val="002060"/>
                </a:solidFill>
                <a:effectLst>
                  <a:reflection blurRad="12700" stA="28000" endPos="45000" dist="1000" dir="5400000" sy="-100000" algn="bl" rotWithShape="0"/>
                </a:effectLst>
              </a:rPr>
              <a:t> أنه هو والآخرون ممن يحسَن الناس الظن بهم سواء </a:t>
            </a:r>
            <a:r>
              <a:rPr lang="ar-SA" sz="2800" b="1" cap="all" dirty="0" smtClean="0">
                <a:ln w="9000" cmpd="sng">
                  <a:solidFill>
                    <a:schemeClr val="accent4">
                      <a:shade val="50000"/>
                      <a:satMod val="120000"/>
                    </a:schemeClr>
                  </a:solidFill>
                  <a:prstDash val="solid"/>
                </a:ln>
                <a:solidFill>
                  <a:srgbClr val="002060"/>
                </a:solidFill>
                <a:effectLst>
                  <a:reflection blurRad="12700" stA="28000" endPos="45000" dist="1000" dir="5400000" sy="-100000" algn="bl" rotWithShape="0"/>
                </a:effectLst>
              </a:rPr>
              <a:t>.</a:t>
            </a:r>
          </a:p>
          <a:p>
            <a:pPr algn="ctr"/>
            <a:r>
              <a:rPr lang="ar-SA"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r>
              <a:rPr lang="ar-SA"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ولذلك وضع الإسلام عقوبة القذف ثمانين جلدة لمن رمى المحصنات ثم لم يثبت أقواله بأربعة </a:t>
            </a:r>
            <a:r>
              <a:rPr lang="ar-SA" sz="2800" b="1" cap="all" dirty="0" err="1">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شهداء,قال</a:t>
            </a:r>
            <a:r>
              <a:rPr lang="ar-SA"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الله تعالى في سورة النور:</a:t>
            </a:r>
          </a:p>
          <a:p>
            <a:pPr algn="ctr"/>
            <a:r>
              <a:rPr lang="ar-SA"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(وَالَّذِينَ يَرْمُونَ الْمُحْصَنَاتِ ثُمَّ لَمْ يَأْتُوا بِأَرْبَعَةِ شُهَدَاءَ فَاجْلِدُوهُمْ ثَمَانِينَ جَلْدَةً وَلَا تَقْبَلُوا لَهُمْ شَهَادَةً أَبَدًا وَأُولَئِكَ هُمُ </a:t>
            </a:r>
            <a:r>
              <a:rPr lang="ar-SA"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الْفَاسِقُونَ* </a:t>
            </a:r>
            <a:r>
              <a:rPr lang="ar-SA"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إِلَّا الَّذِينَ تَابُوا مِن بَعْدِ ذَلِكَ وَأَصْلَحُوا فَإِنَّ اللَّهَ غَفُورٌ </a:t>
            </a:r>
            <a:r>
              <a:rPr lang="ar-SA"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رَّحِيمٌ).  </a:t>
            </a:r>
          </a:p>
          <a:p>
            <a:pPr algn="ctr"/>
            <a:endParaRPr lang="ar-SA" sz="20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extLst>
      <p:ext uri="{BB962C8B-B14F-4D97-AF65-F5344CB8AC3E}">
        <p14:creationId xmlns:p14="http://schemas.microsoft.com/office/powerpoint/2010/main" val="101823982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13" y="3175"/>
            <a:ext cx="9120187"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مستطيل 1"/>
          <p:cNvSpPr/>
          <p:nvPr/>
        </p:nvSpPr>
        <p:spPr>
          <a:xfrm>
            <a:off x="28725" y="428645"/>
            <a:ext cx="9144000" cy="6432530"/>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lIns="91440" tIns="45720" rIns="91440" bIns="45720">
            <a:spAutoFit/>
          </a:bodyPr>
          <a:lstStyle/>
          <a:p>
            <a:pPr algn="ctr"/>
            <a:r>
              <a:rPr lang="ar-SA"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t>
            </a:r>
            <a:r>
              <a:rPr lang="ar-SA"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الصدق في العهد والوعد والكذب فيهما :</a:t>
            </a:r>
          </a:p>
          <a:p>
            <a:pPr algn="ctr"/>
            <a:r>
              <a:rPr lang="ar-SA"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كيف يكون الصدق والكذب في الوعد والعهد ؟</a:t>
            </a:r>
          </a:p>
          <a:p>
            <a:pPr algn="ctr"/>
            <a:r>
              <a:rPr lang="ar-SA"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1 </a:t>
            </a:r>
            <a:r>
              <a:rPr lang="ar-SA" sz="2400" b="1" cap="all" dirty="0" smtClean="0">
                <a:ln w="9000" cmpd="sng">
                  <a:solidFill>
                    <a:schemeClr val="accent4">
                      <a:shade val="50000"/>
                      <a:satMod val="120000"/>
                    </a:schemeClr>
                  </a:solidFill>
                  <a:prstDash val="solid"/>
                </a:ln>
                <a:solidFill>
                  <a:srgbClr val="002060"/>
                </a:solidFill>
                <a:effectLst>
                  <a:reflection blurRad="12700" stA="28000" endPos="45000" dist="1000" dir="5400000" sy="-100000" algn="bl" rotWithShape="0"/>
                </a:effectLst>
              </a:rPr>
              <a:t>- من الناس من يعدون او يعهدون ويردون ان يوفوا بما وعدو او عاهدوا فهم صادقون </a:t>
            </a:r>
          </a:p>
          <a:p>
            <a:pPr algn="ctr"/>
            <a:r>
              <a:rPr lang="ar-SA" sz="2400" b="1" cap="all" dirty="0" smtClean="0">
                <a:ln w="9000" cmpd="sng">
                  <a:solidFill>
                    <a:schemeClr val="accent4">
                      <a:shade val="50000"/>
                      <a:satMod val="120000"/>
                    </a:schemeClr>
                  </a:solidFill>
                  <a:prstDash val="solid"/>
                </a:ln>
                <a:solidFill>
                  <a:srgbClr val="002060"/>
                </a:solidFill>
                <a:effectLst>
                  <a:reflection blurRad="12700" stA="28000" endPos="45000" dist="1000" dir="5400000" sy="-100000" algn="bl" rotWithShape="0"/>
                </a:effectLst>
              </a:rPr>
              <a:t>2- ومن الناس من يعدون او يعهدون وهم </a:t>
            </a:r>
            <a:r>
              <a:rPr lang="ar-SA" sz="2400" b="1" cap="all" dirty="0" err="1" smtClean="0">
                <a:ln w="9000" cmpd="sng">
                  <a:solidFill>
                    <a:schemeClr val="accent4">
                      <a:shade val="50000"/>
                      <a:satMod val="120000"/>
                    </a:schemeClr>
                  </a:solidFill>
                  <a:prstDash val="solid"/>
                </a:ln>
                <a:solidFill>
                  <a:srgbClr val="002060"/>
                </a:solidFill>
                <a:effectLst>
                  <a:reflection blurRad="12700" stA="28000" endPos="45000" dist="1000" dir="5400000" sy="-100000" algn="bl" rotWithShape="0"/>
                </a:effectLst>
              </a:rPr>
              <a:t>لايريدون</a:t>
            </a:r>
            <a:r>
              <a:rPr lang="ar-SA" sz="2400" b="1" cap="all" dirty="0" smtClean="0">
                <a:ln w="9000" cmpd="sng">
                  <a:solidFill>
                    <a:schemeClr val="accent4">
                      <a:shade val="50000"/>
                      <a:satMod val="120000"/>
                    </a:schemeClr>
                  </a:solidFill>
                  <a:prstDash val="solid"/>
                </a:ln>
                <a:solidFill>
                  <a:srgbClr val="002060"/>
                </a:solidFill>
                <a:effectLst>
                  <a:reflection blurRad="12700" stA="28000" endPos="45000" dist="1000" dir="5400000" sy="-100000" algn="bl" rotWithShape="0"/>
                </a:effectLst>
              </a:rPr>
              <a:t> ان يوفوا به فهم كاذبون </a:t>
            </a:r>
          </a:p>
          <a:p>
            <a:pPr algn="ctr"/>
            <a:r>
              <a:rPr lang="ar-SA" sz="2400" b="1" cap="all" dirty="0" smtClean="0">
                <a:ln w="9000" cmpd="sng">
                  <a:solidFill>
                    <a:schemeClr val="accent4">
                      <a:shade val="50000"/>
                      <a:satMod val="120000"/>
                    </a:schemeClr>
                  </a:solidFill>
                  <a:prstDash val="solid"/>
                </a:ln>
                <a:solidFill>
                  <a:srgbClr val="002060"/>
                </a:solidFill>
                <a:effectLst>
                  <a:reflection blurRad="12700" stA="28000" endPos="45000" dist="1000" dir="5400000" sy="-100000" algn="bl" rotWithShape="0"/>
                </a:effectLst>
              </a:rPr>
              <a:t>والصدق في الوعد والعهد من الفضائل التي يتحلى بها المسلم والكذب بهما يعتبر من الرذائل</a:t>
            </a:r>
          </a:p>
          <a:p>
            <a:pPr algn="ctr"/>
            <a:r>
              <a:rPr lang="ar-SA" sz="2400" b="1" u="sng" cap="all"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مالفرق</a:t>
            </a:r>
            <a:r>
              <a:rPr lang="ar-SA" sz="2400" b="1" u="sng"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بين الوعد والعهد؟</a:t>
            </a:r>
          </a:p>
          <a:p>
            <a:pPr algn="ctr"/>
            <a:r>
              <a:rPr lang="ar-SA"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r>
              <a:rPr lang="ar-SA" sz="2400" b="1" cap="all" dirty="0" smtClean="0">
                <a:ln w="9000" cmpd="sng">
                  <a:solidFill>
                    <a:schemeClr val="accent4">
                      <a:shade val="50000"/>
                      <a:satMod val="120000"/>
                    </a:schemeClr>
                  </a:solidFill>
                  <a:prstDash val="solid"/>
                </a:ln>
                <a:solidFill>
                  <a:srgbClr val="002060"/>
                </a:solidFill>
                <a:effectLst>
                  <a:reflection blurRad="12700" stA="28000" endPos="45000" dist="1000" dir="5400000" sy="-100000" algn="bl" rotWithShape="0"/>
                </a:effectLst>
              </a:rPr>
              <a:t>يشترك </a:t>
            </a:r>
            <a:r>
              <a:rPr lang="ar-SA" sz="2400" b="1" cap="all" dirty="0">
                <a:ln w="9000" cmpd="sng">
                  <a:solidFill>
                    <a:schemeClr val="accent4">
                      <a:shade val="50000"/>
                      <a:satMod val="120000"/>
                    </a:schemeClr>
                  </a:solidFill>
                  <a:prstDash val="solid"/>
                </a:ln>
                <a:solidFill>
                  <a:srgbClr val="002060"/>
                </a:solidFill>
                <a:effectLst>
                  <a:reflection blurRad="12700" stA="28000" endPos="45000" dist="1000" dir="5400000" sy="-100000" algn="bl" rotWithShape="0"/>
                </a:effectLst>
              </a:rPr>
              <a:t>الوعد والعهد بأن كلاً منهما إخبار بأمرٍ جَزَم المخبر بأن </a:t>
            </a:r>
            <a:r>
              <a:rPr lang="ar-SA" sz="2400" b="1" cap="all" dirty="0" err="1">
                <a:ln w="9000" cmpd="sng">
                  <a:solidFill>
                    <a:schemeClr val="accent4">
                      <a:shade val="50000"/>
                      <a:satMod val="120000"/>
                    </a:schemeClr>
                  </a:solidFill>
                  <a:prstDash val="solid"/>
                </a:ln>
                <a:solidFill>
                  <a:srgbClr val="002060"/>
                </a:solidFill>
                <a:effectLst>
                  <a:reflection blurRad="12700" stA="28000" endPos="45000" dist="1000" dir="5400000" sy="-100000" algn="bl" rotWithShape="0"/>
                </a:effectLst>
              </a:rPr>
              <a:t>يفعله,ويفترقان</a:t>
            </a:r>
            <a:r>
              <a:rPr lang="ar-SA" sz="2400" b="1" cap="all" dirty="0">
                <a:ln w="9000" cmpd="sng">
                  <a:solidFill>
                    <a:schemeClr val="accent4">
                      <a:shade val="50000"/>
                      <a:satMod val="120000"/>
                    </a:schemeClr>
                  </a:solidFill>
                  <a:prstDash val="solid"/>
                </a:ln>
                <a:solidFill>
                  <a:srgbClr val="002060"/>
                </a:solidFill>
                <a:effectLst>
                  <a:reflection blurRad="12700" stA="28000" endPos="45000" dist="1000" dir="5400000" sy="-100000" algn="bl" rotWithShape="0"/>
                </a:effectLst>
              </a:rPr>
              <a:t> بأن العهد يزيد على الوعد بالتوثيق الذي يقدمه صاحب </a:t>
            </a:r>
            <a:r>
              <a:rPr lang="ar-SA" sz="2400" b="1" cap="all" dirty="0" err="1">
                <a:ln w="9000" cmpd="sng">
                  <a:solidFill>
                    <a:schemeClr val="accent4">
                      <a:shade val="50000"/>
                      <a:satMod val="120000"/>
                    </a:schemeClr>
                  </a:solidFill>
                  <a:prstDash val="solid"/>
                </a:ln>
                <a:solidFill>
                  <a:srgbClr val="002060"/>
                </a:solidFill>
                <a:effectLst>
                  <a:reflection blurRad="12700" stA="28000" endPos="45000" dist="1000" dir="5400000" sy="-100000" algn="bl" rotWithShape="0"/>
                </a:effectLst>
              </a:rPr>
              <a:t>العهد,من</a:t>
            </a:r>
            <a:r>
              <a:rPr lang="ar-SA" sz="2400" b="1" cap="all" dirty="0">
                <a:ln w="9000" cmpd="sng">
                  <a:solidFill>
                    <a:schemeClr val="accent4">
                      <a:shade val="50000"/>
                      <a:satMod val="120000"/>
                    </a:schemeClr>
                  </a:solidFill>
                  <a:prstDash val="solid"/>
                </a:ln>
                <a:solidFill>
                  <a:srgbClr val="002060"/>
                </a:solidFill>
                <a:effectLst>
                  <a:reflection blurRad="12700" stA="28000" endPos="45000" dist="1000" dir="5400000" sy="-100000" algn="bl" rotWithShape="0"/>
                </a:effectLst>
              </a:rPr>
              <a:t> أيمانٍ مؤكدة .</a:t>
            </a:r>
          </a:p>
          <a:p>
            <a:pPr algn="ctr"/>
            <a:endParaRPr lang="ar-SA"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pPr algn="ctr"/>
            <a:r>
              <a:rPr lang="ar-SA"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توجد 4 </a:t>
            </a:r>
            <a:r>
              <a:rPr lang="ar-SA"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أ</a:t>
            </a:r>
            <a:r>
              <a:rPr lang="ar-SA"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حوال للإخلاف بالوعد والعهد :</a:t>
            </a:r>
          </a:p>
          <a:p>
            <a:pPr algn="ctr"/>
            <a:r>
              <a:rPr lang="ar-SA" sz="2400" b="1" cap="all" dirty="0" smtClean="0">
                <a:ln w="9000" cmpd="sng">
                  <a:solidFill>
                    <a:schemeClr val="accent4">
                      <a:shade val="50000"/>
                      <a:satMod val="120000"/>
                    </a:schemeClr>
                  </a:solidFill>
                  <a:prstDash val="solid"/>
                </a:ln>
                <a:solidFill>
                  <a:srgbClr val="002060"/>
                </a:solidFill>
                <a:effectLst>
                  <a:reflection blurRad="12700" stA="28000" endPos="45000" dist="1000" dir="5400000" sy="-100000" algn="bl" rotWithShape="0"/>
                </a:effectLst>
              </a:rPr>
              <a:t>1 - التعبير </a:t>
            </a:r>
            <a:r>
              <a:rPr lang="ar-SA" sz="2400" b="1" cap="all" dirty="0" smtClean="0">
                <a:ln w="9000" cmpd="sng">
                  <a:solidFill>
                    <a:schemeClr val="accent4">
                      <a:shade val="50000"/>
                      <a:satMod val="120000"/>
                    </a:schemeClr>
                  </a:solidFill>
                  <a:prstDash val="solid"/>
                </a:ln>
                <a:solidFill>
                  <a:srgbClr val="002060"/>
                </a:solidFill>
                <a:effectLst>
                  <a:reflection blurRad="12700" stA="28000" endPos="45000" dist="1000" dir="5400000" sy="-100000" algn="bl" rotWithShape="0"/>
                </a:effectLst>
              </a:rPr>
              <a:t>العملي </a:t>
            </a:r>
            <a:r>
              <a:rPr lang="ar-SA" sz="2400" b="1" cap="all" dirty="0" smtClean="0">
                <a:ln w="9000" cmpd="sng">
                  <a:solidFill>
                    <a:schemeClr val="accent4">
                      <a:shade val="50000"/>
                      <a:satMod val="120000"/>
                    </a:schemeClr>
                  </a:solidFill>
                  <a:prstDash val="solid"/>
                </a:ln>
                <a:solidFill>
                  <a:srgbClr val="002060"/>
                </a:solidFill>
                <a:effectLst>
                  <a:reflection blurRad="12700" stA="28000" endPos="45000" dist="1000" dir="5400000" sy="-100000" algn="bl" rotWithShape="0"/>
                </a:effectLst>
              </a:rPr>
              <a:t>عند حلول اجل الوعد او العهد عن الكذب في القول منذ اعطاء الوعد او العهد وهو في هذا يحمل رذيلة الاخلاف المستند الي رذيلة الكذب </a:t>
            </a:r>
          </a:p>
          <a:p>
            <a:pPr algn="ctr"/>
            <a:r>
              <a:rPr lang="ar-SA" sz="2400" b="1" cap="all" dirty="0" smtClean="0">
                <a:ln w="9000" cmpd="sng">
                  <a:solidFill>
                    <a:schemeClr val="accent4">
                      <a:shade val="50000"/>
                      <a:satMod val="120000"/>
                    </a:schemeClr>
                  </a:solidFill>
                  <a:prstDash val="solid"/>
                </a:ln>
                <a:solidFill>
                  <a:srgbClr val="002060"/>
                </a:solidFill>
                <a:effectLst>
                  <a:reflection blurRad="12700" stA="28000" endPos="45000" dist="1000" dir="5400000" sy="-100000" algn="bl" rotWithShape="0"/>
                </a:effectLst>
              </a:rPr>
              <a:t>2- النكث والنقض لما التزم به من وعد وعهد وعدم احترام ثقه الاخرين به </a:t>
            </a:r>
          </a:p>
          <a:p>
            <a:pPr algn="ctr"/>
            <a:r>
              <a:rPr lang="ar-SA" sz="2400" b="1" cap="all" dirty="0" smtClean="0">
                <a:ln w="9000" cmpd="sng">
                  <a:solidFill>
                    <a:schemeClr val="accent4">
                      <a:shade val="50000"/>
                      <a:satMod val="120000"/>
                    </a:schemeClr>
                  </a:solidFill>
                  <a:prstDash val="solid"/>
                </a:ln>
                <a:solidFill>
                  <a:srgbClr val="002060"/>
                </a:solidFill>
                <a:effectLst>
                  <a:reflection blurRad="12700" stA="28000" endPos="45000" dist="1000" dir="5400000" sy="-100000" algn="bl" rotWithShape="0"/>
                </a:effectLst>
              </a:rPr>
              <a:t>3_ التحول الي ما هو افضل وخير عند الله و طاعه لله لكن لا يكون في العهود العامة كالدولية والمالية فلا بد من إعلامهم بتغيير الوعد والعهد ولو كان إلى أفضل. </a:t>
            </a:r>
          </a:p>
          <a:p>
            <a:pPr algn="ctr"/>
            <a:r>
              <a:rPr lang="ar-SA" sz="2400" b="1" cap="all" dirty="0" smtClean="0">
                <a:ln w="9000" cmpd="sng">
                  <a:solidFill>
                    <a:schemeClr val="accent4">
                      <a:shade val="50000"/>
                      <a:satMod val="120000"/>
                    </a:schemeClr>
                  </a:solidFill>
                  <a:prstDash val="solid"/>
                </a:ln>
                <a:solidFill>
                  <a:srgbClr val="002060"/>
                </a:solidFill>
                <a:effectLst>
                  <a:reflection blurRad="12700" stA="28000" endPos="45000" dist="1000" dir="5400000" sy="-100000" algn="bl" rotWithShape="0"/>
                </a:effectLst>
              </a:rPr>
              <a:t>4 - العجز </a:t>
            </a:r>
            <a:r>
              <a:rPr lang="ar-SA" sz="2400" b="1" cap="all" dirty="0" smtClean="0">
                <a:ln w="9000" cmpd="sng">
                  <a:solidFill>
                    <a:schemeClr val="accent4">
                      <a:shade val="50000"/>
                      <a:satMod val="120000"/>
                    </a:schemeClr>
                  </a:solidFill>
                  <a:prstDash val="solid"/>
                </a:ln>
                <a:solidFill>
                  <a:srgbClr val="002060"/>
                </a:solidFill>
                <a:effectLst>
                  <a:reflection blurRad="12700" stA="28000" endPos="45000" dist="1000" dir="5400000" sy="-100000" algn="bl" rotWithShape="0"/>
                </a:effectLst>
              </a:rPr>
              <a:t>عن الوفاء مع صدق رغبته في الوفاء فهو </a:t>
            </a:r>
            <a:r>
              <a:rPr lang="ar-SA" sz="2400" b="1" cap="all" dirty="0" smtClean="0">
                <a:ln w="9000" cmpd="sng">
                  <a:solidFill>
                    <a:schemeClr val="accent4">
                      <a:shade val="50000"/>
                      <a:satMod val="120000"/>
                    </a:schemeClr>
                  </a:solidFill>
                  <a:prstDash val="solid"/>
                </a:ln>
                <a:solidFill>
                  <a:srgbClr val="002060"/>
                </a:solidFill>
                <a:effectLst>
                  <a:reflection blurRad="12700" stA="28000" endPos="45000" dist="1000" dir="5400000" sy="-100000" algn="bl" rotWithShape="0"/>
                </a:effectLst>
              </a:rPr>
              <a:t>معذور لعدم استطاعته </a:t>
            </a:r>
          </a:p>
          <a:p>
            <a:pPr algn="ctr"/>
            <a:endParaRPr lang="ar-SA" sz="2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ndParaRPr>
          </a:p>
        </p:txBody>
      </p:sp>
    </p:spTree>
    <p:extLst>
      <p:ext uri="{BB962C8B-B14F-4D97-AF65-F5344CB8AC3E}">
        <p14:creationId xmlns:p14="http://schemas.microsoft.com/office/powerpoint/2010/main" val="1205742601"/>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Effect transition="in" filter="wheel(1)">
                                      <p:cBhvr>
                                        <p:cTn id="13" dur="2000"/>
                                        <p:tgtEl>
                                          <p:spTgt spid="2">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2">
                                            <p:txEl>
                                              <p:pRg st="2" end="2"/>
                                            </p:txEl>
                                          </p:spTgt>
                                        </p:tgtEl>
                                        <p:attrNameLst>
                                          <p:attrName>style.visibility</p:attrName>
                                        </p:attrNameLst>
                                      </p:cBhvr>
                                      <p:to>
                                        <p:strVal val="visible"/>
                                      </p:to>
                                    </p:set>
                                    <p:animEffect transition="in" filter="wipe(down)">
                                      <p:cBhvr>
                                        <p:cTn id="18" dur="500"/>
                                        <p:tgtEl>
                                          <p:spTgt spid="2">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animEffect transition="in" filter="wipe(down)">
                                      <p:cBhvr>
                                        <p:cTn id="23" dur="500"/>
                                        <p:tgtEl>
                                          <p:spTgt spid="2">
                                            <p:txEl>
                                              <p:pRg st="3" end="3"/>
                                            </p:txEl>
                                          </p:spTgt>
                                        </p:tgtEl>
                                      </p:cBhvr>
                                    </p:animEffect>
                                  </p:childTnLst>
                                </p:cTn>
                              </p:par>
                              <p:par>
                                <p:cTn id="24" presetID="22" presetClass="entr" presetSubtype="4" fill="hold" nodeType="withEffect">
                                  <p:stCondLst>
                                    <p:cond delay="0"/>
                                  </p:stCondLst>
                                  <p:childTnLst>
                                    <p:set>
                                      <p:cBhvr>
                                        <p:cTn id="25" dur="1" fill="hold">
                                          <p:stCondLst>
                                            <p:cond delay="0"/>
                                          </p:stCondLst>
                                        </p:cTn>
                                        <p:tgtEl>
                                          <p:spTgt spid="2">
                                            <p:txEl>
                                              <p:pRg st="4" end="4"/>
                                            </p:txEl>
                                          </p:spTgt>
                                        </p:tgtEl>
                                        <p:attrNameLst>
                                          <p:attrName>style.visibility</p:attrName>
                                        </p:attrNameLst>
                                      </p:cBhvr>
                                      <p:to>
                                        <p:strVal val="visible"/>
                                      </p:to>
                                    </p:set>
                                    <p:animEffect transition="in" filter="wipe(down)">
                                      <p:cBhvr>
                                        <p:cTn id="26" dur="500"/>
                                        <p:tgtEl>
                                          <p:spTgt spid="2">
                                            <p:txEl>
                                              <p:pRg st="4" end="4"/>
                                            </p:txEl>
                                          </p:spTgt>
                                        </p:tgtEl>
                                      </p:cBhvr>
                                    </p:animEffect>
                                  </p:childTnLst>
                                </p:cTn>
                              </p:par>
                              <p:par>
                                <p:cTn id="27" presetID="22" presetClass="entr" presetSubtype="4" fill="hold" nodeType="withEffect">
                                  <p:stCondLst>
                                    <p:cond delay="0"/>
                                  </p:stCondLst>
                                  <p:childTnLst>
                                    <p:set>
                                      <p:cBhvr>
                                        <p:cTn id="28" dur="1" fill="hold">
                                          <p:stCondLst>
                                            <p:cond delay="0"/>
                                          </p:stCondLst>
                                        </p:cTn>
                                        <p:tgtEl>
                                          <p:spTgt spid="2">
                                            <p:txEl>
                                              <p:pRg st="5" end="5"/>
                                            </p:txEl>
                                          </p:spTgt>
                                        </p:tgtEl>
                                        <p:attrNameLst>
                                          <p:attrName>style.visibility</p:attrName>
                                        </p:attrNameLst>
                                      </p:cBhvr>
                                      <p:to>
                                        <p:strVal val="visible"/>
                                      </p:to>
                                    </p:set>
                                    <p:animEffect transition="in" filter="wipe(down)">
                                      <p:cBhvr>
                                        <p:cTn id="29" dur="500"/>
                                        <p:tgtEl>
                                          <p:spTgt spid="2">
                                            <p:txEl>
                                              <p:pRg st="5" end="5"/>
                                            </p:txEl>
                                          </p:spTgt>
                                        </p:tgtEl>
                                      </p:cBhvr>
                                    </p:animEffect>
                                  </p:childTnLst>
                                </p:cTn>
                              </p:par>
                              <p:par>
                                <p:cTn id="30" presetID="22" presetClass="entr" presetSubtype="4" fill="hold" nodeType="withEffect">
                                  <p:stCondLst>
                                    <p:cond delay="0"/>
                                  </p:stCondLst>
                                  <p:childTnLst>
                                    <p:set>
                                      <p:cBhvr>
                                        <p:cTn id="31" dur="1" fill="hold">
                                          <p:stCondLst>
                                            <p:cond delay="0"/>
                                          </p:stCondLst>
                                        </p:cTn>
                                        <p:tgtEl>
                                          <p:spTgt spid="2">
                                            <p:txEl>
                                              <p:pRg st="6" end="6"/>
                                            </p:txEl>
                                          </p:spTgt>
                                        </p:tgtEl>
                                        <p:attrNameLst>
                                          <p:attrName>style.visibility</p:attrName>
                                        </p:attrNameLst>
                                      </p:cBhvr>
                                      <p:to>
                                        <p:strVal val="visible"/>
                                      </p:to>
                                    </p:set>
                                    <p:animEffect transition="in" filter="wipe(down)">
                                      <p:cBhvr>
                                        <p:cTn id="32" dur="500"/>
                                        <p:tgtEl>
                                          <p:spTgt spid="2">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nodeType="clickEffect">
                                  <p:stCondLst>
                                    <p:cond delay="0"/>
                                  </p:stCondLst>
                                  <p:childTnLst>
                                    <p:set>
                                      <p:cBhvr>
                                        <p:cTn id="36" dur="1" fill="hold">
                                          <p:stCondLst>
                                            <p:cond delay="0"/>
                                          </p:stCondLst>
                                        </p:cTn>
                                        <p:tgtEl>
                                          <p:spTgt spid="2">
                                            <p:txEl>
                                              <p:pRg st="8" end="8"/>
                                            </p:txEl>
                                          </p:spTgt>
                                        </p:tgtEl>
                                        <p:attrNameLst>
                                          <p:attrName>style.visibility</p:attrName>
                                        </p:attrNameLst>
                                      </p:cBhvr>
                                      <p:to>
                                        <p:strVal val="visible"/>
                                      </p:to>
                                    </p:set>
                                    <p:animEffect transition="in" filter="circle(in)">
                                      <p:cBhvr>
                                        <p:cTn id="37" dur="2000"/>
                                        <p:tgtEl>
                                          <p:spTgt spid="2">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1" presetClass="entr" presetSubtype="1" fill="hold" nodeType="clickEffect">
                                  <p:stCondLst>
                                    <p:cond delay="0"/>
                                  </p:stCondLst>
                                  <p:childTnLst>
                                    <p:set>
                                      <p:cBhvr>
                                        <p:cTn id="41" dur="1" fill="hold">
                                          <p:stCondLst>
                                            <p:cond delay="0"/>
                                          </p:stCondLst>
                                        </p:cTn>
                                        <p:tgtEl>
                                          <p:spTgt spid="2">
                                            <p:txEl>
                                              <p:pRg st="9" end="9"/>
                                            </p:txEl>
                                          </p:spTgt>
                                        </p:tgtEl>
                                        <p:attrNameLst>
                                          <p:attrName>style.visibility</p:attrName>
                                        </p:attrNameLst>
                                      </p:cBhvr>
                                      <p:to>
                                        <p:strVal val="visible"/>
                                      </p:to>
                                    </p:set>
                                    <p:animEffect transition="in" filter="wheel(1)">
                                      <p:cBhvr>
                                        <p:cTn id="42" dur="2000"/>
                                        <p:tgtEl>
                                          <p:spTgt spid="2">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6" presetClass="entr" presetSubtype="16" fill="hold" nodeType="clickEffect">
                                  <p:stCondLst>
                                    <p:cond delay="0"/>
                                  </p:stCondLst>
                                  <p:childTnLst>
                                    <p:set>
                                      <p:cBhvr>
                                        <p:cTn id="46" dur="1" fill="hold">
                                          <p:stCondLst>
                                            <p:cond delay="0"/>
                                          </p:stCondLst>
                                        </p:cTn>
                                        <p:tgtEl>
                                          <p:spTgt spid="2">
                                            <p:txEl>
                                              <p:pRg st="10" end="10"/>
                                            </p:txEl>
                                          </p:spTgt>
                                        </p:tgtEl>
                                        <p:attrNameLst>
                                          <p:attrName>style.visibility</p:attrName>
                                        </p:attrNameLst>
                                      </p:cBhvr>
                                      <p:to>
                                        <p:strVal val="visible"/>
                                      </p:to>
                                    </p:set>
                                    <p:animEffect transition="in" filter="circle(in)">
                                      <p:cBhvr>
                                        <p:cTn id="47" dur="2000"/>
                                        <p:tgtEl>
                                          <p:spTgt spid="2">
                                            <p:txEl>
                                              <p:pRg st="10" end="10"/>
                                            </p:txEl>
                                          </p:spTgt>
                                        </p:tgtEl>
                                      </p:cBhvr>
                                    </p:animEffect>
                                  </p:childTnLst>
                                </p:cTn>
                              </p:par>
                              <p:par>
                                <p:cTn id="48" presetID="6" presetClass="entr" presetSubtype="16" fill="hold" nodeType="withEffect">
                                  <p:stCondLst>
                                    <p:cond delay="0"/>
                                  </p:stCondLst>
                                  <p:childTnLst>
                                    <p:set>
                                      <p:cBhvr>
                                        <p:cTn id="49" dur="1" fill="hold">
                                          <p:stCondLst>
                                            <p:cond delay="0"/>
                                          </p:stCondLst>
                                        </p:cTn>
                                        <p:tgtEl>
                                          <p:spTgt spid="2">
                                            <p:txEl>
                                              <p:pRg st="11" end="11"/>
                                            </p:txEl>
                                          </p:spTgt>
                                        </p:tgtEl>
                                        <p:attrNameLst>
                                          <p:attrName>style.visibility</p:attrName>
                                        </p:attrNameLst>
                                      </p:cBhvr>
                                      <p:to>
                                        <p:strVal val="visible"/>
                                      </p:to>
                                    </p:set>
                                    <p:animEffect transition="in" filter="circle(in)">
                                      <p:cBhvr>
                                        <p:cTn id="50" dur="2000"/>
                                        <p:tgtEl>
                                          <p:spTgt spid="2">
                                            <p:txEl>
                                              <p:pRg st="11" end="11"/>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4" fill="hold" nodeType="clickEffect">
                                  <p:stCondLst>
                                    <p:cond delay="0"/>
                                  </p:stCondLst>
                                  <p:childTnLst>
                                    <p:set>
                                      <p:cBhvr>
                                        <p:cTn id="54" dur="1" fill="hold">
                                          <p:stCondLst>
                                            <p:cond delay="0"/>
                                          </p:stCondLst>
                                        </p:cTn>
                                        <p:tgtEl>
                                          <p:spTgt spid="2">
                                            <p:txEl>
                                              <p:pRg st="12" end="12"/>
                                            </p:txEl>
                                          </p:spTgt>
                                        </p:tgtEl>
                                        <p:attrNameLst>
                                          <p:attrName>style.visibility</p:attrName>
                                        </p:attrNameLst>
                                      </p:cBhvr>
                                      <p:to>
                                        <p:strVal val="visible"/>
                                      </p:to>
                                    </p:set>
                                    <p:animEffect transition="in" filter="wipe(down)">
                                      <p:cBhvr>
                                        <p:cTn id="55" dur="500"/>
                                        <p:tgtEl>
                                          <p:spTgt spid="2">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13" y="3175"/>
            <a:ext cx="9120187" cy="68580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مستطيل 1"/>
          <p:cNvSpPr/>
          <p:nvPr/>
        </p:nvSpPr>
        <p:spPr>
          <a:xfrm>
            <a:off x="11114" y="1196752"/>
            <a:ext cx="8953374" cy="4154984"/>
          </a:xfrm>
          <a:prstGeom prst="rect">
            <a:avLst/>
          </a:prstGeom>
        </p:spPr>
        <p:style>
          <a:lnRef idx="2">
            <a:schemeClr val="dk1"/>
          </a:lnRef>
          <a:fillRef idx="1">
            <a:schemeClr val="lt1"/>
          </a:fillRef>
          <a:effectRef idx="0">
            <a:schemeClr val="dk1"/>
          </a:effectRef>
          <a:fontRef idx="minor">
            <a:schemeClr val="dk1"/>
          </a:fontRef>
        </p:style>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4000" b="1" cap="none" spc="0" dirty="0" smtClean="0">
                <a:ln w="11430"/>
                <a:solidFill>
                  <a:schemeClr val="tx1"/>
                </a:solidFill>
                <a:effectLst>
                  <a:outerShdw blurRad="50800" dist="39000" dir="5460000" algn="tl">
                    <a:srgbClr val="000000">
                      <a:alpha val="38000"/>
                    </a:srgbClr>
                  </a:outerShdw>
                </a:effectLst>
              </a:rPr>
              <a:t>إعداد الطالبات </a:t>
            </a:r>
            <a:endParaRPr lang="ar-SA" sz="4000" b="1" cap="none" spc="0" dirty="0" smtClean="0">
              <a:ln w="11430"/>
              <a:solidFill>
                <a:schemeClr val="tx1"/>
              </a:solidFill>
              <a:effectLst>
                <a:outerShdw blurRad="50800" dist="39000" dir="5460000" algn="tl">
                  <a:srgbClr val="000000">
                    <a:alpha val="38000"/>
                  </a:srgbClr>
                </a:outerShdw>
              </a:effectLst>
            </a:endParaRPr>
          </a:p>
          <a:p>
            <a:pPr algn="ctr"/>
            <a:r>
              <a:rPr lang="ar-SA" sz="2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منال </a:t>
            </a:r>
            <a:r>
              <a:rPr lang="ar-SA" sz="2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المالكي </a:t>
            </a:r>
          </a:p>
          <a:p>
            <a:pPr algn="ctr"/>
            <a:r>
              <a:rPr lang="ar-SA" sz="2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غادة </a:t>
            </a:r>
            <a:r>
              <a:rPr lang="ar-SA" sz="2400" b="1" cap="none" spc="0"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الحقباني</a:t>
            </a:r>
            <a:r>
              <a:rPr lang="ar-SA" sz="2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p>
          <a:p>
            <a:pPr algn="ctr"/>
            <a:r>
              <a:rPr lang="ar-SA" sz="2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ميمونة الزعبي</a:t>
            </a:r>
          </a:p>
          <a:p>
            <a:pPr algn="ctr"/>
            <a:r>
              <a:rPr lang="ar-SA" sz="2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نورة عبد </a:t>
            </a:r>
            <a:r>
              <a:rPr lang="ar-SA" sz="2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الهادي </a:t>
            </a:r>
          </a:p>
          <a:p>
            <a:pPr algn="ctr"/>
            <a:r>
              <a:rPr lang="ar-SA" sz="2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أنفال العبد القادر</a:t>
            </a:r>
          </a:p>
          <a:p>
            <a:pPr algn="ctr"/>
            <a:r>
              <a:rPr lang="ar-SA" sz="2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عائشة </a:t>
            </a:r>
            <a:r>
              <a:rPr lang="ar-SA" sz="2400"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الصميد</a:t>
            </a:r>
            <a:r>
              <a:rPr lang="ar-SA" sz="2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endParaRPr lang="ar-SA" sz="2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algn="ctr"/>
            <a:endParaRPr lang="ar-SA" sz="40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algn="ctr"/>
            <a:r>
              <a:rPr lang="ar-SA" sz="4000" b="1" dirty="0" smtClean="0">
                <a:ln w="11430"/>
                <a:solidFill>
                  <a:schemeClr val="tx1"/>
                </a:solidFill>
                <a:effectLst>
                  <a:outerShdw blurRad="50800" dist="39000" dir="5460000" algn="tl">
                    <a:srgbClr val="000000">
                      <a:alpha val="38000"/>
                    </a:srgbClr>
                  </a:outerShdw>
                </a:effectLst>
              </a:rPr>
              <a:t>إشراف </a:t>
            </a:r>
            <a:r>
              <a:rPr lang="ar-SA" sz="4000" b="1" dirty="0" smtClean="0">
                <a:ln w="11430"/>
                <a:solidFill>
                  <a:schemeClr val="tx1"/>
                </a:solidFill>
                <a:effectLst>
                  <a:outerShdw blurRad="50800" dist="39000" dir="5460000" algn="tl">
                    <a:srgbClr val="000000">
                      <a:alpha val="38000"/>
                    </a:srgbClr>
                  </a:outerShdw>
                </a:effectLst>
              </a:rPr>
              <a:t>وتعديل  </a:t>
            </a:r>
            <a:r>
              <a:rPr lang="ar-SA" sz="4000" b="1" dirty="0" smtClean="0">
                <a:ln w="11430"/>
                <a:solidFill>
                  <a:schemeClr val="tx1"/>
                </a:solidFill>
                <a:effectLst>
                  <a:outerShdw blurRad="50800" dist="39000" dir="5460000" algn="tl">
                    <a:srgbClr val="000000">
                      <a:alpha val="38000"/>
                    </a:srgbClr>
                  </a:outerShdw>
                </a:effectLst>
              </a:rPr>
              <a:t>وإضافة :</a:t>
            </a:r>
            <a:r>
              <a:rPr lang="ar-SA" sz="4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م. فتحية القحطاني</a:t>
            </a:r>
            <a:endParaRPr lang="ar-SA" sz="40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3447212519"/>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arn(inVertical)">
                                      <p:cBhvr>
                                        <p:cTn id="12" dur="500"/>
                                        <p:tgtEl>
                                          <p:spTgt spid="2">
                                            <p:txEl>
                                              <p:pRg st="1" end="1"/>
                                            </p:txEl>
                                          </p:spTgt>
                                        </p:tgtEl>
                                      </p:cBhvr>
                                    </p:animEffect>
                                  </p:childTnLst>
                                </p:cTn>
                              </p:par>
                              <p:par>
                                <p:cTn id="13" presetID="6" presetClass="entr" presetSubtype="16" fill="hold"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circle(in)">
                                      <p:cBhvr>
                                        <p:cTn id="15" dur="2000"/>
                                        <p:tgtEl>
                                          <p:spTgt spid="2">
                                            <p:txEl>
                                              <p:pRg st="2" end="2"/>
                                            </p:txEl>
                                          </p:spTgt>
                                        </p:tgtEl>
                                      </p:cBhvr>
                                    </p:animEffect>
                                  </p:childTnLst>
                                </p:cTn>
                              </p:par>
                              <p:par>
                                <p:cTn id="16" presetID="6" presetClass="entr" presetSubtype="16" fill="hold" nodeType="withEffect">
                                  <p:stCondLst>
                                    <p:cond delay="0"/>
                                  </p:stCondLst>
                                  <p:childTnLst>
                                    <p:set>
                                      <p:cBhvr>
                                        <p:cTn id="17" dur="1" fill="hold">
                                          <p:stCondLst>
                                            <p:cond delay="0"/>
                                          </p:stCondLst>
                                        </p:cTn>
                                        <p:tgtEl>
                                          <p:spTgt spid="2">
                                            <p:txEl>
                                              <p:pRg st="3" end="3"/>
                                            </p:txEl>
                                          </p:spTgt>
                                        </p:tgtEl>
                                        <p:attrNameLst>
                                          <p:attrName>style.visibility</p:attrName>
                                        </p:attrNameLst>
                                      </p:cBhvr>
                                      <p:to>
                                        <p:strVal val="visible"/>
                                      </p:to>
                                    </p:set>
                                    <p:animEffect transition="in" filter="circle(in)">
                                      <p:cBhvr>
                                        <p:cTn id="18" dur="2000"/>
                                        <p:tgtEl>
                                          <p:spTgt spid="2">
                                            <p:txEl>
                                              <p:pRg st="3" end="3"/>
                                            </p:txEl>
                                          </p:spTgt>
                                        </p:tgtEl>
                                      </p:cBhvr>
                                    </p:animEffect>
                                  </p:childTnLst>
                                </p:cTn>
                              </p:par>
                              <p:par>
                                <p:cTn id="19" presetID="6" presetClass="entr" presetSubtype="16" fill="hold" nodeType="with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Effect transition="in" filter="circle(in)">
                                      <p:cBhvr>
                                        <p:cTn id="21" dur="2000"/>
                                        <p:tgtEl>
                                          <p:spTgt spid="2">
                                            <p:txEl>
                                              <p:pRg st="4" end="4"/>
                                            </p:txEl>
                                          </p:spTgt>
                                        </p:tgtEl>
                                      </p:cBhvr>
                                    </p:animEffect>
                                  </p:childTnLst>
                                </p:cTn>
                              </p:par>
                              <p:par>
                                <p:cTn id="22" presetID="6" presetClass="entr" presetSubtype="16" fill="hold" nodeType="withEffect">
                                  <p:stCondLst>
                                    <p:cond delay="0"/>
                                  </p:stCondLst>
                                  <p:childTnLst>
                                    <p:set>
                                      <p:cBhvr>
                                        <p:cTn id="23" dur="1" fill="hold">
                                          <p:stCondLst>
                                            <p:cond delay="0"/>
                                          </p:stCondLst>
                                        </p:cTn>
                                        <p:tgtEl>
                                          <p:spTgt spid="2">
                                            <p:txEl>
                                              <p:pRg st="5" end="5"/>
                                            </p:txEl>
                                          </p:spTgt>
                                        </p:tgtEl>
                                        <p:attrNameLst>
                                          <p:attrName>style.visibility</p:attrName>
                                        </p:attrNameLst>
                                      </p:cBhvr>
                                      <p:to>
                                        <p:strVal val="visible"/>
                                      </p:to>
                                    </p:set>
                                    <p:animEffect transition="in" filter="circle(in)">
                                      <p:cBhvr>
                                        <p:cTn id="24" dur="2000"/>
                                        <p:tgtEl>
                                          <p:spTgt spid="2">
                                            <p:txEl>
                                              <p:pRg st="5" end="5"/>
                                            </p:txEl>
                                          </p:spTgt>
                                        </p:tgtEl>
                                      </p:cBhvr>
                                    </p:animEffect>
                                  </p:childTnLst>
                                </p:cTn>
                              </p:par>
                              <p:par>
                                <p:cTn id="25" presetID="6" presetClass="entr" presetSubtype="16" fill="hold" nodeType="with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animEffect transition="in" filter="circle(in)">
                                      <p:cBhvr>
                                        <p:cTn id="27" dur="2000"/>
                                        <p:tgtEl>
                                          <p:spTgt spid="2">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2">
                                            <p:txEl>
                                              <p:pRg st="8" end="8"/>
                                            </p:txEl>
                                          </p:spTgt>
                                        </p:tgtEl>
                                        <p:attrNameLst>
                                          <p:attrName>style.visibility</p:attrName>
                                        </p:attrNameLst>
                                      </p:cBhvr>
                                      <p:to>
                                        <p:strVal val="visible"/>
                                      </p:to>
                                    </p:set>
                                    <p:animEffect transition="in" filter="barn(inVertical)">
                                      <p:cBhvr>
                                        <p:cTn id="32" dur="5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حضري">
  <a:themeElements>
    <a:clrScheme name="حضري">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حضري">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حضري">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489</TotalTime>
  <Words>1499</Words>
  <Application>Microsoft Office PowerPoint</Application>
  <PresentationFormat>عرض على الشاشة (3:4)‏</PresentationFormat>
  <Paragraphs>80</Paragraphs>
  <Slides>13</Slides>
  <Notes>0</Notes>
  <HiddenSlides>0</HiddenSlides>
  <MMClips>0</MMClips>
  <ScaleCrop>false</ScaleCrop>
  <HeadingPairs>
    <vt:vector size="4" baseType="variant">
      <vt:variant>
        <vt:lpstr>نسق</vt:lpstr>
      </vt:variant>
      <vt:variant>
        <vt:i4>1</vt:i4>
      </vt:variant>
      <vt:variant>
        <vt:lpstr>عناوين الشرائح</vt:lpstr>
      </vt:variant>
      <vt:variant>
        <vt:i4>13</vt:i4>
      </vt:variant>
    </vt:vector>
  </HeadingPairs>
  <TitlesOfParts>
    <vt:vector size="14" baseType="lpstr">
      <vt:lpstr>حضري</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mnool</dc:creator>
  <cp:lastModifiedBy>إلى الأمام</cp:lastModifiedBy>
  <cp:revision>37</cp:revision>
  <dcterms:created xsi:type="dcterms:W3CDTF">2012-11-23T19:14:06Z</dcterms:created>
  <dcterms:modified xsi:type="dcterms:W3CDTF">2012-12-06T09:07:46Z</dcterms:modified>
</cp:coreProperties>
</file>