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4"/>
  </p:notesMasterIdLst>
  <p:sldIdLst>
    <p:sldId id="258" r:id="rId2"/>
    <p:sldId id="259" r:id="rId3"/>
    <p:sldId id="261" r:id="rId4"/>
    <p:sldId id="28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8" r:id="rId17"/>
    <p:sldId id="273" r:id="rId18"/>
    <p:sldId id="274" r:id="rId19"/>
    <p:sldId id="276" r:id="rId20"/>
    <p:sldId id="281" r:id="rId21"/>
    <p:sldId id="282" r:id="rId22"/>
    <p:sldId id="283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81" d="100"/>
          <a:sy n="81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AB8C7CF-9B32-4AA5-AD40-2E7DD324E072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348F928-1822-44ED-BADF-9A77E565438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1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15</a:t>
            </a:fld>
            <a:endParaRPr lang="ar-S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18</a:t>
            </a:fld>
            <a:endParaRPr lang="ar-S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20</a:t>
            </a:fld>
            <a:endParaRPr lang="ar-S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21</a:t>
            </a:fld>
            <a:endParaRPr lang="ar-S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8F928-1822-44ED-BADF-9A77E5654382}" type="slidenum">
              <a:rPr lang="ar-SA" smtClean="0"/>
              <a:pPr/>
              <a:t>22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E653-2195-4819-BE72-C03B3CA1C5FC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F560-DE3F-4494-B194-5CCF9791D5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E653-2195-4819-BE72-C03B3CA1C5FC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F560-DE3F-4494-B194-5CCF9791D5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E653-2195-4819-BE72-C03B3CA1C5FC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F560-DE3F-4494-B194-5CCF9791D5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E653-2195-4819-BE72-C03B3CA1C5FC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F560-DE3F-4494-B194-5CCF9791D5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E653-2195-4819-BE72-C03B3CA1C5FC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F560-DE3F-4494-B194-5CCF9791D5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E653-2195-4819-BE72-C03B3CA1C5FC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F560-DE3F-4494-B194-5CCF9791D5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E653-2195-4819-BE72-C03B3CA1C5FC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F560-DE3F-4494-B194-5CCF9791D5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E653-2195-4819-BE72-C03B3CA1C5FC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F560-DE3F-4494-B194-5CCF9791D5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E653-2195-4819-BE72-C03B3CA1C5FC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F560-DE3F-4494-B194-5CCF9791D5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E653-2195-4819-BE72-C03B3CA1C5FC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F560-DE3F-4494-B194-5CCF9791D5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E653-2195-4819-BE72-C03B3CA1C5FC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F560-DE3F-4494-B194-5CCF9791D5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3E653-2195-4819-BE72-C03B3CA1C5FC}" type="datetimeFigureOut">
              <a:rPr lang="ar-SA" smtClean="0"/>
              <a:pPr/>
              <a:t>13/01/1434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4F560-DE3F-4494-B194-5CCF9791D50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072066" y="642918"/>
            <a:ext cx="3414730" cy="112871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err="1" smtClean="0"/>
              <a:t>المرونه</a:t>
            </a:r>
            <a:endParaRPr lang="ar-SA" sz="4000" dirty="0"/>
          </a:p>
        </p:txBody>
      </p:sp>
      <p:cxnSp>
        <p:nvCxnSpPr>
          <p:cNvPr id="4" name="Straight Arrow Connector 3"/>
          <p:cNvCxnSpPr/>
          <p:nvPr/>
        </p:nvCxnSpPr>
        <p:spPr>
          <a:xfrm rot="16200000" flipH="1">
            <a:off x="6715140" y="2000240"/>
            <a:ext cx="928694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 flipV="1">
            <a:off x="4214810" y="1714488"/>
            <a:ext cx="1643074" cy="857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286512" y="3000372"/>
            <a:ext cx="2057408" cy="18573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عندما </a:t>
            </a:r>
            <a:r>
              <a:rPr lang="ar-SA" sz="2800" dirty="0" err="1" smtClean="0"/>
              <a:t>نأثر</a:t>
            </a:r>
            <a:r>
              <a:rPr lang="ar-SA" sz="2800" dirty="0" smtClean="0"/>
              <a:t> بقوه </a:t>
            </a:r>
            <a:r>
              <a:rPr lang="ar-SA" sz="2800" dirty="0" err="1" smtClean="0"/>
              <a:t>خارجيه</a:t>
            </a:r>
            <a:r>
              <a:rPr lang="ar-SA" sz="2800" dirty="0" smtClean="0"/>
              <a:t> على مائع فانه ينساب</a:t>
            </a:r>
            <a:endParaRPr lang="ar-SA" sz="2800" dirty="0"/>
          </a:p>
        </p:txBody>
      </p:sp>
      <p:sp>
        <p:nvSpPr>
          <p:cNvPr id="8" name="Rectangle 7"/>
          <p:cNvSpPr/>
          <p:nvPr/>
        </p:nvSpPr>
        <p:spPr>
          <a:xfrm>
            <a:off x="1142976" y="2428868"/>
            <a:ext cx="2986102" cy="19288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وعندما </a:t>
            </a:r>
            <a:r>
              <a:rPr lang="ar-SA" sz="2800" dirty="0" err="1" smtClean="0"/>
              <a:t>نأثر</a:t>
            </a:r>
            <a:r>
              <a:rPr lang="ar-SA" sz="2800" dirty="0" smtClean="0"/>
              <a:t> بقوه </a:t>
            </a:r>
            <a:r>
              <a:rPr lang="ar-SA" sz="2800" dirty="0" err="1" smtClean="0"/>
              <a:t>خارجيه</a:t>
            </a:r>
            <a:r>
              <a:rPr lang="ar-SA" sz="2800" dirty="0" smtClean="0"/>
              <a:t> على </a:t>
            </a:r>
            <a:r>
              <a:rPr lang="ar-SA" sz="2800" dirty="0" err="1" smtClean="0"/>
              <a:t>الجوامد</a:t>
            </a:r>
            <a:r>
              <a:rPr lang="ar-SA" sz="2800" dirty="0" smtClean="0"/>
              <a:t> فإن استجابتها تكون </a:t>
            </a:r>
            <a:r>
              <a:rPr lang="ar-SA" sz="2800" dirty="0" err="1" smtClean="0"/>
              <a:t>احدى</a:t>
            </a:r>
            <a:r>
              <a:rPr lang="ar-SA" sz="2800" dirty="0" smtClean="0"/>
              <a:t> الحالات الثلاث: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714744" y="4500570"/>
            <a:ext cx="1428760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2643174" y="4643446"/>
            <a:ext cx="785818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642910" y="4500570"/>
            <a:ext cx="2286016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643438" y="5000636"/>
            <a:ext cx="1714512" cy="164305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تعود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حالتها الأولى بعد زوال القوه</a:t>
            </a:r>
            <a:endParaRPr lang="ar-SA" sz="2400" dirty="0"/>
          </a:p>
        </p:txBody>
      </p:sp>
      <p:sp>
        <p:nvSpPr>
          <p:cNvPr id="17" name="Oval 16"/>
          <p:cNvSpPr/>
          <p:nvPr/>
        </p:nvSpPr>
        <p:spPr>
          <a:xfrm>
            <a:off x="2000232" y="5143512"/>
            <a:ext cx="2357454" cy="150019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تعود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حالتها الأولى جزئيا بعد زوال القوه</a:t>
            </a:r>
            <a:endParaRPr lang="ar-SA" sz="2400" dirty="0"/>
          </a:p>
        </p:txBody>
      </p:sp>
      <p:sp>
        <p:nvSpPr>
          <p:cNvPr id="18" name="Oval 17"/>
          <p:cNvSpPr/>
          <p:nvPr/>
        </p:nvSpPr>
        <p:spPr>
          <a:xfrm>
            <a:off x="142844" y="4929198"/>
            <a:ext cx="1428760" cy="192880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تحتفظ بالتشوه بعد زوال القوه</a:t>
            </a:r>
            <a:endParaRPr lang="ar-SA" sz="2400" dirty="0"/>
          </a:p>
        </p:txBody>
      </p:sp>
      <p:sp>
        <p:nvSpPr>
          <p:cNvPr id="24578" name="AutoShape 2" descr="data:image/jpeg;base64,/9j/4AAQSkZJRgABAQAAAQABAAD/2wCEAAkGBhQSERIUExQVFRIWGBYYFxcYFRoXGhoaFBcVFxcYGR4XGyYeFxsjGhgVIC8gIycqLCwsGB4xNTArNSgsLCkBCQoKDgwOFA8PFyklHRwsLCkpKSkpKSwpKSkpLDUpLCksKSksLCkpKSksKSkpKSksLCkpLCksKSwsKSwsKSwsKf/AABEIANoA5wMBIgACEQEDEQH/xAAcAAEAAgMBAQEAAAAAAAAAAAAABgcDBAUCAQj/xABLEAABAwICBgYFCAYJBAMBAAABAAIDBBEhMQUGEkFRYQcTInGBkTJCcqGxFCNSYoLB0fAVM5Ki0uEWFyRDU5OywvEIVGODNETDGP/EABkBAQEBAQEBAAAAAAAAAAAAAAABAgMEBf/EACIRAQEBAQACAgICAwAAAAAAAAABEQIDIRIxIlEEQRNxgf/aAAwDAQACEQMRAD8AvFERAREQEREBEWtXaQZC3akcGjdfMngBmSg2V5c8AXOA4qK1+uROETdkfSeLnlZo+9R+u0i993SyEgfSdstHeMGjvXK+SRucWp5Pp6BpsZGk8G3cf3QbLny64xDJrz5D4m6rKr14o4zbrS+3+G1zvEE2b43K03dKNM0dmmmkdu2nhgzxwbcjfvU+XV+o18eYtB2uudovN/4NWoddpL+gzln+Pcqwl6WX2IjoIRwL3OeR5jlyXHqukatfkIY/Zafvcp+a5z+lzu11l+jH+9/EvUWusm9kZ7iRw5lUlT9IVez0ZGfsNPxut1nSnX4bTad4FsDBH/Ipnf7Px/S6Itd/pQkdzge/MALep9boHW2ttne0kebb/hgqbpOlfLr6GIje6Jz4j4YuA/OSkujda9G1ODZ307zbszgbN+G23Ad5Ku9xM5WrBWMf6D2u7iD8Fluq4qKJ0Zvccntde994IsR/NdOg1nljsHfON4H0gOR39xv3pPJ+0vH6TVFq0GkmTNuw3ta4yIvxC2l13XMREVBERAREQEREBERAREQEReXutjuQcvTunBTtsBtSHJvLi7gM+8+Kg9TWPkcXSOJdxtkOQyA7lk0nWGSRz3HN2HIeqB4fHmsAx7vzwXl762u/HOOTp3TzYG3sHPIuGA2Ft7nn1W388hldV3pTSstQQZXF1z2GNBDf/WwYu9r3qwabo3m0hUOc9xhpAWkusC+V+yL7AyDGeiCcOySAb4WNozQVBo0DYbHE4j03m8jtx7Tu0e4Ycgu3HEk9sddKO0R0b6RqLFlKYmH1pyI/HZPa3/R3KU0PQHUO/X1kbMDhFG5+N8MXFuFuSnmkulSghzm2j9Ucr+sQFwajp4pb2jhlkN8svgDitse3ym6A6QHtz1DxbK7G48fRJW5F0GaOGfXu75f4WhcuTpvef1dDMe9rz8GhY/68JGnt0UgG/svGHiEXK7cvQdo0jBsze6Y/eCtKo6A6IgbE1Sw8dtjvixYIunuG426eRvHH8Wj4rq0HTTQSekXsN94Bw44G/kCmp7Rmu6A5BcwVt87Nlj3bhtMd9yi2l+i/SFPcvpxMwZvpztn9mwcf2VedBrlSTW2J2dzjsH96y7LTfLJDbH5bodLT0xtHKQwYFj7hoP0XtcbxHHPmcQploTWwPOzIC1wsHNdmzgQTmw/f4m19Y9TKWtbaeMF+6RvZkH2hmPqm45KrtOdG01IyUt+cZA3rYZd5jB+dp5BfAhvbacrggWvZc+vHK3O0mhqnxlrmnZIxFvv5clOtD6SE8YdazsnN4OGfhvHeq40VL8zGTwHHLdf3eS6eq+mSyvbDjsSRDawwDwXuZfgS0PzzsOGOPH1lxrubNWEiIvQ4iIiAiIgIiICIiAiIgLzI24I4i3mvSIKsqYthxaR2wdg8eycvzuOHPycjw/N/vUp1v0MCetZ6Vu224G0B6w3kjAHiLcFFGjd/zfgfwXk75sr0c2WOPr10kV0IjYzssLbCRuFyBY7RvcO32Fhv7qzqdMSykmWZxvmASL9/Hxurgq6FkrDHI0OY612nzB4gjiMc1B9K9Hmxd1P86DlG5waQM7XwD/EtXTjvfVYvOfSM0ml2RG7YWF3Fzdo9+K7MHSRVsFo2saPqxNHwAW/ojoo0lUNDmxRQxnEOkkaCb23R7R81I6T/AKf6g/ra2NuPqROdh3lzcfBdmNRJ3SjpE5OA+y378/FaU2v+kHXvI63CzfwVlf8A89x/97J/lN/jX0f9Pcf/AHkn+U3+JMNVR/Sup9a572hdPR+u0Bs2ppYpAcCQxoOeeWJ8VPqj/p/I/V1p+3D/AAyLi13QhXsF2OppuW0WHD2m296YuvNJS6HqQOqllpJDu2js38QR7wurFoLSNGOsoqgVEWdmOAJ8L7DvvUC0rqRV02M9HNGB67Btsw37TLgeNlq6I0zPAdqmmcCMxf4hDVu6E6X3Nd1VbEWvGBw2HeIPZPhZSvTmssEtBOY3h3WNdEG3s7akBbYg4iwJN+ANlWFFrB+kIS2sphdo7MzQATbc3eTzGA32WkycRNayPEgYHBx9rHBzvcLDgLTTEqqKxlPG2+JaAGsBxJ5b7c8vFcnUWZ82mI3uxPbLjbIBhFhwAOyFFKzSJ2jiS7ebknhmc/8AhWh0P6umNr6h47Tuy34n7vMrHHHvWuuvSzERF1chERAREQEREBERAREQEREFY9KOlHx1MQa4gtYHNINiCS65HPAKE03SEwv2aluw/LrYx2T7bN3e3yVkdKGrhnjbK3BzML+dr8jiL7sFR+kKMbRZMxzXcbfm4WK3Fl0elYpQSyRrxbNh2rciPSb3ELcgAdkQ7kMx37xuVOM1bnB2oCH2xFs/DePArbOma+D02SgDe5u2PAvaSPByxfFL9NTvFx0tQ+PFjy2/0TbzGRXUptaZhmWu9ptjj7NlRsHSdOy12g2wyI920R7ls/1rvIxj8i3ha2LMsPip8Op9Vflzftfei9bDJPHCWtBeHEEOOTBckC2V7eYUkX5y1O6Si2tE74XSDZeyzLBwD9nZGItYbN895VmSdKLyOxSuvzc4+7YHxXTnZPbFnv0sBLqsKvpFrDfZhEY3di5/eP3LjVOnqufB8xA5vDR5Ns22eNlrU+K1dJayU8F+slaD9Edp3iG5eNlVutlbR1kjTHRMModfrNmz3e0GYEe1tfFa7BRQjaqappIx2Izf3hadf0qQQtLKGAA5bbxnztc38VFxuT6De1nWVT2wRDcSNogYgBoUU0tpxrj1dK0hozccXO4k8BlgtOVlVXP25nuN/pYc7AD+SmGrupDtkuDC4NFycBlmCTgD5nkmLXL1Z1cFxLOdlgI2nHdcgYDe7gMycFcGomskVTE6NjOrMJsGXudg32XHiTjfmqH0hrDLNLED2I2u7MTfRaciTve7MXPE2spbqBpUxaThAPZmvGR7QuP3g1N/pLF6IiLTAiIgIiICIiAiIgIiICIiDxJEHAggEHAgqttcNQhi5rdqMnhctvuPK+RHjzsp7wASTYDMnkqp101ndUEtbhE09kcfrHnwG6/FSrEIqNVnxuJicWndjwKyw6f0jT4B20OYDuHHuXMrNaaiJ+ztlw3NeNs8gC7te9dCXWUxsaZ4wxzsdgkh9jkSBtbI9qyjesp6RpP76jpZOO1C258V4Ov9Jm7RlLf2B+C6miaKarAMNLM5v0i3ZZ+1KGNPcCV0ndH1VbGlv4wH/wDRNqekai6Uo4jeChp4nWzAAPux3rSrOlKqlyswfVHHx71Lz0d1W6kt9qAf717h6Mqt2PUxtN8nSt/2Byvs9Kzm0xVTHEvJ8fvXhmi6mTO9ubvLJXBF0VVOPzlO3DDCR+PDJlu/FczS3RvpNl+q6mUWGUmwceRa21ub/BTDVfwaokYyvsO+wvwxUg0bqrZhfFA+Rrc3BuGHAuttZ5NuuLp3QFdDc1FPURjEbbQXNtje72E4YHAuGG5czRWlZ4DtU872neA42w4j+Spqd6sacp2TWqY3WHqC7CMfWDrF27C7R7W63Y9YKb5LJJE5hiiY4loGzYNBNtk2Lb7lQw1t+V2jq4A6Q+jLG2z/AA2Rjxw4LDW6R6mJzNsva44kYF9jcRtsbFodZxdkSG2vsgkmOO67p2+JPjcn3k+5SvVaIv0jRgZ9axx+ydr4BRmjjLAZH+m7IcBuAVkdD2hDJUuqXjBg7N+LsL/HyUz21auUL6iLTmIiICIiAiIgIiICIiAiIgjWv9cYqN5F+05rfA3J9zbeKqenrWudjxxVua9aM6+jkaM22f5A38gSfBUBOSx5Y7svGHes1rlYeo+pbJquqnkIL2OaIQRcBj2giQDfjtN7wd6nGhej6jp3mXqhLOTczS2e+/EXwZ9kBUnovWuronh8dntF8Djgcx3YA+A4KwNCdPFM+zamKWB29wHWM93bHkVZSxaFl9UbpOkbR0gu2riGWDjsHHk8A35LHU9I1I30S6T2ADy3uF/BVMShFAajpZYB2aaUnm5rR5i6wt6XAf8A6rv85v8ACpplWIvigTOlRvrwFrd/zlz/AKA3h6wWnpDpnibhHGL/AF3g+6O9/MJpiybKv9fdD6JcHGoY0VFiQYLNmvuJLcO4yYKKVOuOka87MLZAw/RHUs8Xeke7atyWB+qcULS/SVU1oz6mM4k774bTlVxGaOnLnGKljfLIbgnMkH/EcAABldosDYX2lm0houOj7dS8TVZyjBu2PvOVxwC3dKdIYa0waNhEERw2gO07nyXJ0Xq++R21LiSd/P8AmorxojRklVKC4GxPnyHJXh0e6Qg6t9PEe3EQXnc7aw2m8Wi2z4XyIKp7S+nRF8xCC3tFsryCDcGxY0HFrc7k4nLAZ9XVHS5g0hSuv2XlsbrcJbN8trZPgn0i+0XwL6qyIiICIiAiIgIiICIiAiIg+EKrte9QGm72tuzcRm3keXDd99pKE6961GMGCI2dbtuG6/qjwz8OKLFNTaNnpz2e20bj/wA2K2qfT9Ng2qoweJaS09/5K2q/W8sd87E17T6zew7xHonwsvcVfTysD8WscbDbZbHgLXJ8FnGmSD9CyYg1MB+q4kbuBK2joXRh9HSMrfai2vf1ePFc2fQkDwHXaQcjcC/dcYrTk1TiOUgH2h+KK750Po9uelHb/RjaLeTeO5aVdNoxgt8trJjv2eyPAlq4j9Uox/ee9v4p/RiEev8AvtHwUGKu03RjCOne/nNM5/uFgtaLWzq/1cMTT7F/j+cl3KPVFjiNiOSQ5gNY+Tx7A4qR6O6Oag22aUs5vMbOfEv5ZKmoPJrFpCcWDnBp+jZg91vzZeINW3u7cz/M/EnAKXad1V0lBcspC4D1onCU7t3pfuKBVlbKX2e97Hj1XXaRfvxHuWsTUhgMMLgxo7R3kFo/aIufD3K4tRRRFo6p21NbtbYAfz2RcjZ5tJ5lUCzS77bE46xn0syPvXWpKz5PG6TbxI+aFyDZwIMt91gSG334+riT7a2tNS19ZIWYh80jm827ZDD4gbXit1rSZYQ3PbYAO4j71wtHNLnmZ2A9X4YcgFM+jnRxqdIQn1I3B/7HaH3eYWTX6AC+oEWmRERAREQEREBERAREQEREGKpm2GPccmtLvIEqh67SXWSPLjdxJJ88Ve1dHtRvHFp+C/O2sdM6Goe12Avdrtxus1vmTK61Hqs2srKSN36k9Y5/1jGNrY8fgCrJpejGk60SzsExbhHG4DqowNwZk48z5KmKPWCemc17MQCHDkRvB3HP33wKtHVvpppZg1tRtQSbyQSwn7Ny3yVlSxYghbYNsNkZC2AtlYLWfoaBxuYYieJjaT8FqjWqlLNps8bm/Udtn9lt3e5R3SfS7Rwm3bcRncBm7g8g54YgIiVfoKn/AMCH/KZ+CzQaPiZgyNjR9VgHwCq+o6eIvUiBPtl3waFhHTjIfRpb+Dz8EMW7ZLKqIumOoOdE8DiWSNHm4WW/S9L4ykgbe+OxLtnyY13vI700xZFlytP6ApamM/KoonsaLlzwBsgZkPwLML4ghQDS3TWB2YIQ124yu2jysyK5O7NwXCfR6T0odqTabFmHT/NxgZ3bEzF1uLuVyqYj+smjqGmnd8kkfNFa3zljG13AHOYcGkW5uyWn+gZZm/KKomODO78HydwO73BSWsrNHaNOH9urRgHOt1TDwDR2R3C55hRmpqqnSEvWTONtwyAHBoyARWrjO8MjbZgwHLmeJVx9GFNBTPMBP9pdGH/Yzt7RuHW4WO5VpPWx0LLMAdNubmGfWk4ng3PjYYHLovTjoainqbkua9pfxcCfnL8y0uU+j7foxF5aV6VZEREBERAREQEREBERAREQFANfdUGytLtm7c+YPLgp+uFrbrAKWHIF77ta092JPEDhzCCgarQ81O7s9tnDf+e5dCh0ZTzNBnYYycQQcbHfa3Hmt3SGs4F+tj2273NsHeIPZd7vFe6bSlNUN7DxuaQ9pbjYYXI2b4cVn/T1eCcW3/I13am0hI6uskYfrMvb33WzDqNUOA6rSMbm8C8i3gSQF5m0aD6OPskH4Lk1uhnnAFw8FY7eXxeKTeK7X9XleP7+nP27f7F4m1SqWD5yup2DeDPL/pba6jLtAzWI6y4PG/u4LD/RWQ5yH38uI/OCmvG6VZQ07D261jz/AOKC/wC9Kb+5cuSup/XdLIBu2rX8LC27csjdT7YvcfHD4rcodUYybNDpDwaHSHLhGCUR8oNe20//AMWkia76bh1jvuF14qtN6RrMJJXiM42vZuN9wzzOBUwoOjmoLSWUpFgSNtzIyTwFyXDxA7wolrM+upiWyU76cY9otuD3PxafArSaxQ6HhgG1M4X5/cBifJT3UF1FI/552yfUa6wY7D1nA2B+rgOZyFQQ6QeCbkyA4uDszzvn5Lr6Es28wdaBvqH1nWwYBvGRdbDZ5kBKjr9Kr2fpGobHbZDmMAGQ2GN2gLZWJt4LQf8Aq2jfh+P3rliR1RM57sQCXOdxJJJ8ySVItWqA1VXFGMtpt/MZ/nis1X6MoAeqjvnsNv8AshbC8xssANww8l6WmRERAREQEREBERAREQEREAqnukfSpdVuGOy0Bo95Pmb+5XCVSvSvQGOodIB2T6XK9iD7ys9X06ePmdXKjNfT9ZBIGkbWGPAFwDj4A38FZeieh+mEkbpvnIYWgRQ+oXYF8sn03OduytnfJVBHWSM7cZvbx8DxVhaodNMcbBDVNeNnBrhj9k3OWQF/NJWbFqTaDp3izoInCwFjG04DIZZLkV+qNA3tyRsibxEroW+TXtaoDrP0r1Jafk0Z6s74gJT9pwvs+DQRxVUaU1tqJ3EySEG/e6/eblXUXbpGbQkV7veTwZNOf99veo9Wa66EbYCmlfx2p37v/a6/iqg+XMzILz9Y4L0dNvHotY3uY2/vCYateLpX0dG68ejacYWvYbVufzRv5rqQ9PkQFhTBo4B7gOG6JUedJTPPpEk7gB7gBiulTGuG97B9chg/fsrhq7qXp6pHEB0bm8bOB8r2v7l3qPpO0fOLF9g7Ah7QRibWOyXD+SoaOZ5Hz8jJBwbGDnxe4Bo+yHLd0No2SZxFFTm5wL2DLvlfg0cmAX3qCU9JGhNEN+cgcWTXBMcJAjxx7W0LRHk3H6u8Q2DR81dcsaI6ZgsZCNiNrRjYY+65cTcnNSmp1WpKEB+k5RLKBdtLCTb7ZwJHfsjgCuDpjWWevtGxghpW+jGwWY0eHpH84KmOfIG3ENOLtGbvpWzdyCs7o0poaWeESH52YODPatjfgM2jibqEQOiootp42nkXDR6Tu8+q2+/yxWp+mXybM97SBwcCB6OxYtDeABAt96n0r9PhfVqaJrRNDFKMpGNf+0AfvW2qyIiICIiAiIgIiICIiAiIgKO636uiojuBdwFiOI/kpEuNrXpv5LTPkFtv0We0d/gLnwRYobS+rD4XuMeFibtO7iMcl9p9CteB8pj2DhiHDa8uXC626nWeRpAc3rR9Y2cPZdjlwII7lsUOsVNUYBxa++zsvafSO4OALTu3hZvv6en+PPHbZ5Wm/UWnwMNY5jtwc3LxJC9HUisdbYq6eYZdt9/C7wfiFvzUDTl+6b/BaNRROBzI7wpN/t6+/wCP4M/HqvLujTSP+BTO7uqx82r6ejfSLcTFSs5l0Q/2rn1MFQbbEz2gXHZe4Z2OQPitCbQ1Q70pSe9xPxJVtfO65y2SurU6vzxgiSspmcWtlc4n7MTQD4rjvpadp7VQ53HYj2fIuuUi1Zef7w772vvBHwJHiVlbqzG30neZA+JTWWaj0zQwm4pzO/cZXXHkBkt6p6Qa+ZuxAG08eQETQ337vCy3tEakySEdVTSP+sWWZv8AWk2WbiMLqbaJ6KpDYzyNjbvbGA53dtOAa39kq+xVEOgL3knfcm5Jcd+ZuTn71hr9ZmQjZgbc/TI7I7gfSPfh3r9JaJ1Wpqb9XGNq1i93beQcxtOxA5CwVc9KfRvRRwuqYy2nNwDGANl9z6g9R9rmww5DNVNVJXTudBE6Rxc9wkcSTj25MPczyIW1S4Qju+K0Kh/XyhrRZjbCwya1osG88AF1aKIyzMjblcX7hb/jxWb7WP0VqGD+jqUOzEYHgCQPdZd9crVaVhpIdg3aG7Piwljv3g5dVaZEREBERAREQEREBERAREQFXHTDUERwNGV3HxtvVjqE9KmiTLSh7Riw4kbg61veB5qX6b4z5TVLxVLesaXWDSbG+7crE6FdVIg2WeQB00Ur2NBHo3s7rBfe5rhYjdfjhVc8dy5h7Ll0dWddqjRswcQXNtsngW57Jtg4C9xvFzYi5BzzTqZX6Rq9EQy/rIo3+0xrt9944rk1OoNG+9oyy+Pzcj2Adwa7ZA5WXL1d6W6GqABk6h59WTsjwd6PmVMoKhr27THBzeLSCPMLbPtGf6tqT/zf5rl8d0aUhz67/Nd9ylaImozD0c0Ldm8Jfs/TkkffvDn7J7iLLr0WgaeG3VQRR2vbYja3PE5Bb60K/TlPBfrpoo7WNnva045YE3Qb1kJUC0x00UMNxGXzu4Mbst8XPth3AqB6T6VdIV7uqpI3MDrjZhBc8g4YyOHZ7xs96C1Nbdf6agaQ923NuiaRtd7tzG8z4Aqi9MadrNNVB2RdreGEcTd9ict93HErqM1AZC3rtK1AjHpdQw7T3H6x3k8r94XO0prSZmfJqOPqaYG1m5u5vdv7lFxy6uKOAdTAesd6zx6x5cQuro6P5LEZCfnnXDOR+l3Nvf2rc7aTGR0jOslN3G+y31nkWwbwHE7vctaSqkkxfbbfYBoyY31WDuv5kkqVV4dDUpOj7HJsjgO4hp+JU8UQ6LtH9VQMv67nO8B2B/pUvVjIiIqCIiAiIgIiICIiAiIgLFVUzZGOY8Xa4EEcQVlRBRmvWohikOdjix4G6+F+Y3qKUlHMDsvjbLGM7kAY8/5FfpPSOjmTsLHi45ZjmFAtMaiSR3MYMjPqjtDvbmfs37gldfHeb1Pn9K9dqrQSevLA8/R7Yv5fgvUGpMjD/ZtIsubYEvjPjsErqVWjBcgix4EbLvEGxC59RQlv0h+e5Y9vpXw/xupstn/XQZoHTowZUmQAYbNWcst5+Kxy6N08M5nN76s3x5B1yuDPTSE4PI4kdk+YK0DomoOdQ/HPtHl9ZafP8nE5uc13K6g0i4Az17Gi3rVLzgd1gSTfHyUbl0dAz0qprrZ9XGbeG1nu3L2/VdziS6UuPPEnnvWZmqzAO0Se+45qa54xU9XQxWLmSTuwwc7Zb5BdVvSDVFvV0cMdNH9RgHvIx8itGoipqaxeLE5dkknLKw+9aA1mfI7q6WBz3HIWLj+ywfFUbf6LfIS+olc7ebuw8Vry6da0iKlZ1khNhYG1+Q9Y+7vXT/oDUuDZdJztpIcwxxDpDjkyJpwPfZYZNLQwgxaPiLQRZ0zsZXDfd3qA8BYJ6iORJRuY/bndt1B3XuGcBhhfkMApVqTqtJVztAB3Em1wxu9x57hxOHG2bU3o5nq3B9tmO+Mrh2eez9M92HEhXpq/q9FRxCOIc3OPpOPE2+G5Eb1HStjY1jRZrAGtHJosFmRFUEREBERAREQEREBERAREQEREBERBgqaJkgtIxrxwc0O+K5cuplG7+4aPZLmf6CF2kRdqMS9G9G4+jIO6V333RnRvRj1HnvkcpOiJrgN1Cohb5gHve8+4ust6l1apYjeOnhaeIjbfztddJfEFYdNWqbqhtNPFF1j43GNwEZk7L8Wmw3Bw94URpjpiKNsVPTuive5ipOpNuJLWgb88Dj3lX6viYuqMouh2vqnbdXKGk59Y8vdwyaTfu2grB1f6KKOm2S5vXPGN5ANm/sDDzupkvQQ18a22AyX1ERBERAREQEREBERB/9k="/>
          <p:cNvSpPr>
            <a:spLocks noChangeAspect="1" noChangeArrowheads="1"/>
          </p:cNvSpPr>
          <p:nvPr/>
        </p:nvSpPr>
        <p:spPr bwMode="auto">
          <a:xfrm>
            <a:off x="8531225" y="-990600"/>
            <a:ext cx="2200275" cy="2076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4580" name="AutoShape 4" descr="data:image/jpeg;base64,/9j/4AAQSkZJRgABAQAAAQABAAD/2wCEAAkGBhQSERIUExQVFRIWGBYYFxcYFRoXGhoaFBcVFxcYGR4XGyYeFxsjGhgVIC8gIycqLCwsGB4xNTArNSgsLCkBCQoKDgwOFA8PFyklHRwsLCkpKSkpKSwpKSkpLDUpLCksKSksLCkpKSksKSkpKSksLCkpLCksKSwsKSwsKSwsKf/AABEIANoA5wMBIgACEQEDEQH/xAAcAAEAAgMBAQEAAAAAAAAAAAAABgcDBAUCAQj/xABLEAABAwICBgYFCAYJBAMBAAABAAIDBBEhMQUGEkFRYQcTInGBkTJCcqGxFCNSYoLB0fAVM5Ki0uEWFyRDU5OywvEIVGODNETDGP/EABkBAQEBAQEBAAAAAAAAAAAAAAABAgMEBf/EACIRAQEBAQACAgICAwAAAAAAAAABEQIDIRIxIlEEQRNxgf/aAAwDAQACEQMRAD8AvFERAREQEREBEWtXaQZC3akcGjdfMngBmSg2V5c8AXOA4qK1+uROETdkfSeLnlZo+9R+u0i993SyEgfSdstHeMGjvXK+SRucWp5Pp6BpsZGk8G3cf3QbLny64xDJrz5D4m6rKr14o4zbrS+3+G1zvEE2b43K03dKNM0dmmmkdu2nhgzxwbcjfvU+XV+o18eYtB2uudovN/4NWoddpL+gzln+Pcqwl6WX2IjoIRwL3OeR5jlyXHqukatfkIY/Zafvcp+a5z+lzu11l+jH+9/EvUWusm9kZ7iRw5lUlT9IVez0ZGfsNPxut1nSnX4bTad4FsDBH/Ipnf7Px/S6Itd/pQkdzge/MALep9boHW2ttne0kebb/hgqbpOlfLr6GIje6Jz4j4YuA/OSkujda9G1ODZ307zbszgbN+G23Ad5Ku9xM5WrBWMf6D2u7iD8Fluq4qKJ0Zvccntde994IsR/NdOg1nljsHfON4H0gOR39xv3pPJ+0vH6TVFq0GkmTNuw3ta4yIvxC2l13XMREVBERAREQEREBERAREQEReXutjuQcvTunBTtsBtSHJvLi7gM+8+Kg9TWPkcXSOJdxtkOQyA7lk0nWGSRz3HN2HIeqB4fHmsAx7vzwXl762u/HOOTp3TzYG3sHPIuGA2Ft7nn1W388hldV3pTSstQQZXF1z2GNBDf/WwYu9r3qwabo3m0hUOc9xhpAWkusC+V+yL7AyDGeiCcOySAb4WNozQVBo0DYbHE4j03m8jtx7Tu0e4Ycgu3HEk9sddKO0R0b6RqLFlKYmH1pyI/HZPa3/R3KU0PQHUO/X1kbMDhFG5+N8MXFuFuSnmkulSghzm2j9Ucr+sQFwajp4pb2jhlkN8svgDitse3ym6A6QHtz1DxbK7G48fRJW5F0GaOGfXu75f4WhcuTpvef1dDMe9rz8GhY/68JGnt0UgG/svGHiEXK7cvQdo0jBsze6Y/eCtKo6A6IgbE1Sw8dtjvixYIunuG426eRvHH8Wj4rq0HTTQSekXsN94Bw44G/kCmp7Rmu6A5BcwVt87Nlj3bhtMd9yi2l+i/SFPcvpxMwZvpztn9mwcf2VedBrlSTW2J2dzjsH96y7LTfLJDbH5bodLT0xtHKQwYFj7hoP0XtcbxHHPmcQploTWwPOzIC1wsHNdmzgQTmw/f4m19Y9TKWtbaeMF+6RvZkH2hmPqm45KrtOdG01IyUt+cZA3rYZd5jB+dp5BfAhvbacrggWvZc+vHK3O0mhqnxlrmnZIxFvv5clOtD6SE8YdazsnN4OGfhvHeq40VL8zGTwHHLdf3eS6eq+mSyvbDjsSRDawwDwXuZfgS0PzzsOGOPH1lxrubNWEiIvQ4iIiAiIgIiICIiAiIgLzI24I4i3mvSIKsqYthxaR2wdg8eycvzuOHPycjw/N/vUp1v0MCetZ6Vu224G0B6w3kjAHiLcFFGjd/zfgfwXk75sr0c2WOPr10kV0IjYzssLbCRuFyBY7RvcO32Fhv7qzqdMSykmWZxvmASL9/Hxurgq6FkrDHI0OY612nzB4gjiMc1B9K9Hmxd1P86DlG5waQM7XwD/EtXTjvfVYvOfSM0ml2RG7YWF3Fzdo9+K7MHSRVsFo2saPqxNHwAW/ojoo0lUNDmxRQxnEOkkaCb23R7R81I6T/AKf6g/ra2NuPqROdh3lzcfBdmNRJ3SjpE5OA+y378/FaU2v+kHXvI63CzfwVlf8A89x/97J/lN/jX0f9Pcf/AHkn+U3+JMNVR/Sup9a572hdPR+u0Bs2ppYpAcCQxoOeeWJ8VPqj/p/I/V1p+3D/AAyLi13QhXsF2OppuW0WHD2m296YuvNJS6HqQOqllpJDu2js38QR7wurFoLSNGOsoqgVEWdmOAJ8L7DvvUC0rqRV02M9HNGB67Btsw37TLgeNlq6I0zPAdqmmcCMxf4hDVu6E6X3Nd1VbEWvGBw2HeIPZPhZSvTmssEtBOY3h3WNdEG3s7akBbYg4iwJN+ANlWFFrB+kIS2sphdo7MzQATbc3eTzGA32WkycRNayPEgYHBx9rHBzvcLDgLTTEqqKxlPG2+JaAGsBxJ5b7c8vFcnUWZ82mI3uxPbLjbIBhFhwAOyFFKzSJ2jiS7ebknhmc/8AhWh0P6umNr6h47Tuy34n7vMrHHHvWuuvSzERF1chERAREQEREBERAREQEREFY9KOlHx1MQa4gtYHNINiCS65HPAKE03SEwv2aluw/LrYx2T7bN3e3yVkdKGrhnjbK3BzML+dr8jiL7sFR+kKMbRZMxzXcbfm4WK3Fl0elYpQSyRrxbNh2rciPSb3ELcgAdkQ7kMx37xuVOM1bnB2oCH2xFs/DePArbOma+D02SgDe5u2PAvaSPByxfFL9NTvFx0tQ+PFjy2/0TbzGRXUptaZhmWu9ptjj7NlRsHSdOy12g2wyI920R7ls/1rvIxj8i3ha2LMsPip8Op9Vflzftfei9bDJPHCWtBeHEEOOTBckC2V7eYUkX5y1O6Si2tE74XSDZeyzLBwD9nZGItYbN895VmSdKLyOxSuvzc4+7YHxXTnZPbFnv0sBLqsKvpFrDfZhEY3di5/eP3LjVOnqufB8xA5vDR5Ns22eNlrU+K1dJayU8F+slaD9Edp3iG5eNlVutlbR1kjTHRMModfrNmz3e0GYEe1tfFa7BRQjaqappIx2Izf3hadf0qQQtLKGAA5bbxnztc38VFxuT6De1nWVT2wRDcSNogYgBoUU0tpxrj1dK0hozccXO4k8BlgtOVlVXP25nuN/pYc7AD+SmGrupDtkuDC4NFycBlmCTgD5nkmLXL1Z1cFxLOdlgI2nHdcgYDe7gMycFcGomskVTE6NjOrMJsGXudg32XHiTjfmqH0hrDLNLED2I2u7MTfRaciTve7MXPE2spbqBpUxaThAPZmvGR7QuP3g1N/pLF6IiLTAiIgIiICIiAiIgIiICIiDxJEHAggEHAgqttcNQhi5rdqMnhctvuPK+RHjzsp7wASTYDMnkqp101ndUEtbhE09kcfrHnwG6/FSrEIqNVnxuJicWndjwKyw6f0jT4B20OYDuHHuXMrNaaiJ+ztlw3NeNs8gC7te9dCXWUxsaZ4wxzsdgkh9jkSBtbI9qyjesp6RpP76jpZOO1C258V4Ov9Jm7RlLf2B+C6miaKarAMNLM5v0i3ZZ+1KGNPcCV0ndH1VbGlv4wH/wDRNqekai6Uo4jeChp4nWzAAPux3rSrOlKqlyswfVHHx71Lz0d1W6kt9qAf717h6Mqt2PUxtN8nSt/2Byvs9Kzm0xVTHEvJ8fvXhmi6mTO9ubvLJXBF0VVOPzlO3DDCR+PDJlu/FczS3RvpNl+q6mUWGUmwceRa21ub/BTDVfwaokYyvsO+wvwxUg0bqrZhfFA+Rrc3BuGHAuttZ5NuuLp3QFdDc1FPURjEbbQXNtje72E4YHAuGG5czRWlZ4DtU872neA42w4j+Spqd6sacp2TWqY3WHqC7CMfWDrF27C7R7W63Y9YKb5LJJE5hiiY4loGzYNBNtk2Lb7lQw1t+V2jq4A6Q+jLG2z/AA2Rjxw4LDW6R6mJzNsva44kYF9jcRtsbFodZxdkSG2vsgkmOO67p2+JPjcn3k+5SvVaIv0jRgZ9axx+ydr4BRmjjLAZH+m7IcBuAVkdD2hDJUuqXjBg7N+LsL/HyUz21auUL6iLTmIiICIiAiIgIiICIiAiIgjWv9cYqN5F+05rfA3J9zbeKqenrWudjxxVua9aM6+jkaM22f5A38gSfBUBOSx5Y7svGHes1rlYeo+pbJquqnkIL2OaIQRcBj2giQDfjtN7wd6nGhej6jp3mXqhLOTczS2e+/EXwZ9kBUnovWuronh8dntF8Djgcx3YA+A4KwNCdPFM+zamKWB29wHWM93bHkVZSxaFl9UbpOkbR0gu2riGWDjsHHk8A35LHU9I1I30S6T2ADy3uF/BVMShFAajpZYB2aaUnm5rR5i6wt6XAf8A6rv85v8ACpplWIvigTOlRvrwFrd/zlz/AKA3h6wWnpDpnibhHGL/AF3g+6O9/MJpiybKv9fdD6JcHGoY0VFiQYLNmvuJLcO4yYKKVOuOka87MLZAw/RHUs8Xeke7atyWB+qcULS/SVU1oz6mM4k774bTlVxGaOnLnGKljfLIbgnMkH/EcAABldosDYX2lm0houOj7dS8TVZyjBu2PvOVxwC3dKdIYa0waNhEERw2gO07nyXJ0Xq++R21LiSd/P8AmorxojRklVKC4GxPnyHJXh0e6Qg6t9PEe3EQXnc7aw2m8Wi2z4XyIKp7S+nRF8xCC3tFsryCDcGxY0HFrc7k4nLAZ9XVHS5g0hSuv2XlsbrcJbN8trZPgn0i+0XwL6qyIiICIiAiIgIiICIiAiIg+EKrte9QGm72tuzcRm3keXDd99pKE6961GMGCI2dbtuG6/qjwz8OKLFNTaNnpz2e20bj/wA2K2qfT9Ng2qoweJaS09/5K2q/W8sd87E17T6zew7xHonwsvcVfTysD8WscbDbZbHgLXJ8FnGmSD9CyYg1MB+q4kbuBK2joXRh9HSMrfai2vf1ePFc2fQkDwHXaQcjcC/dcYrTk1TiOUgH2h+KK750Po9uelHb/RjaLeTeO5aVdNoxgt8trJjv2eyPAlq4j9Uox/ee9v4p/RiEev8AvtHwUGKu03RjCOne/nNM5/uFgtaLWzq/1cMTT7F/j+cl3KPVFjiNiOSQ5gNY+Tx7A4qR6O6Oag22aUs5vMbOfEv5ZKmoPJrFpCcWDnBp+jZg91vzZeINW3u7cz/M/EnAKXad1V0lBcspC4D1onCU7t3pfuKBVlbKX2e97Hj1XXaRfvxHuWsTUhgMMLgxo7R3kFo/aIufD3K4tRRRFo6p21NbtbYAfz2RcjZ5tJ5lUCzS77bE46xn0syPvXWpKz5PG6TbxI+aFyDZwIMt91gSG334+riT7a2tNS19ZIWYh80jm827ZDD4gbXit1rSZYQ3PbYAO4j71wtHNLnmZ2A9X4YcgFM+jnRxqdIQn1I3B/7HaH3eYWTX6AC+oEWmRERAREQEREBERAREQEREGKpm2GPccmtLvIEqh67SXWSPLjdxJJ88Ve1dHtRvHFp+C/O2sdM6Goe12Avdrtxus1vmTK61Hqs2srKSN36k9Y5/1jGNrY8fgCrJpejGk60SzsExbhHG4DqowNwZk48z5KmKPWCemc17MQCHDkRvB3HP33wKtHVvpppZg1tRtQSbyQSwn7Ny3yVlSxYghbYNsNkZC2AtlYLWfoaBxuYYieJjaT8FqjWqlLNps8bm/Udtn9lt3e5R3SfS7Rwm3bcRncBm7g8g54YgIiVfoKn/AMCH/KZ+CzQaPiZgyNjR9VgHwCq+o6eIvUiBPtl3waFhHTjIfRpb+Dz8EMW7ZLKqIumOoOdE8DiWSNHm4WW/S9L4ykgbe+OxLtnyY13vI700xZFlytP6ApamM/KoonsaLlzwBsgZkPwLML4ghQDS3TWB2YIQ124yu2jysyK5O7NwXCfR6T0odqTabFmHT/NxgZ3bEzF1uLuVyqYj+smjqGmnd8kkfNFa3zljG13AHOYcGkW5uyWn+gZZm/KKomODO78HydwO73BSWsrNHaNOH9urRgHOt1TDwDR2R3C55hRmpqqnSEvWTONtwyAHBoyARWrjO8MjbZgwHLmeJVx9GFNBTPMBP9pdGH/Yzt7RuHW4WO5VpPWx0LLMAdNubmGfWk4ng3PjYYHLovTjoainqbkua9pfxcCfnL8y0uU+j7foxF5aV6VZEREBERAREQEREBERAREQFANfdUGytLtm7c+YPLgp+uFrbrAKWHIF77ta092JPEDhzCCgarQ81O7s9tnDf+e5dCh0ZTzNBnYYycQQcbHfa3Hmt3SGs4F+tj2273NsHeIPZd7vFe6bSlNUN7DxuaQ9pbjYYXI2b4cVn/T1eCcW3/I13am0hI6uskYfrMvb33WzDqNUOA6rSMbm8C8i3gSQF5m0aD6OPskH4Lk1uhnnAFw8FY7eXxeKTeK7X9XleP7+nP27f7F4m1SqWD5yup2DeDPL/pba6jLtAzWI6y4PG/u4LD/RWQ5yH38uI/OCmvG6VZQ07D261jz/AOKC/wC9Kb+5cuSup/XdLIBu2rX8LC27csjdT7YvcfHD4rcodUYybNDpDwaHSHLhGCUR8oNe20//AMWkia76bh1jvuF14qtN6RrMJJXiM42vZuN9wzzOBUwoOjmoLSWUpFgSNtzIyTwFyXDxA7wolrM+upiWyU76cY9otuD3PxafArSaxQ6HhgG1M4X5/cBifJT3UF1FI/552yfUa6wY7D1nA2B+rgOZyFQQ6QeCbkyA4uDszzvn5Lr6Es28wdaBvqH1nWwYBvGRdbDZ5kBKjr9Kr2fpGobHbZDmMAGQ2GN2gLZWJt4LQf8Aq2jfh+P3rliR1RM57sQCXOdxJJJ8ySVItWqA1VXFGMtpt/MZ/nis1X6MoAeqjvnsNv8AshbC8xssANww8l6WmRERAREQEREBERAREQEREAqnukfSpdVuGOy0Bo95Pmb+5XCVSvSvQGOodIB2T6XK9iD7ys9X06ePmdXKjNfT9ZBIGkbWGPAFwDj4A38FZeieh+mEkbpvnIYWgRQ+oXYF8sn03OduytnfJVBHWSM7cZvbx8DxVhaodNMcbBDVNeNnBrhj9k3OWQF/NJWbFqTaDp3izoInCwFjG04DIZZLkV+qNA3tyRsibxEroW+TXtaoDrP0r1Jafk0Z6s74gJT9pwvs+DQRxVUaU1tqJ3EySEG/e6/eblXUXbpGbQkV7veTwZNOf99veo9Wa66EbYCmlfx2p37v/a6/iqg+XMzILz9Y4L0dNvHotY3uY2/vCYateLpX0dG68ejacYWvYbVufzRv5rqQ9PkQFhTBo4B7gOG6JUedJTPPpEk7gB7gBiulTGuG97B9chg/fsrhq7qXp6pHEB0bm8bOB8r2v7l3qPpO0fOLF9g7Ah7QRibWOyXD+SoaOZ5Hz8jJBwbGDnxe4Bo+yHLd0No2SZxFFTm5wL2DLvlfg0cmAX3qCU9JGhNEN+cgcWTXBMcJAjxx7W0LRHk3H6u8Q2DR81dcsaI6ZgsZCNiNrRjYY+65cTcnNSmp1WpKEB+k5RLKBdtLCTb7ZwJHfsjgCuDpjWWevtGxghpW+jGwWY0eHpH84KmOfIG3ENOLtGbvpWzdyCs7o0poaWeESH52YODPatjfgM2jibqEQOiootp42nkXDR6Tu8+q2+/yxWp+mXybM97SBwcCB6OxYtDeABAt96n0r9PhfVqaJrRNDFKMpGNf+0AfvW2qyIiICIiAiIgIiICIiAiIgKO636uiojuBdwFiOI/kpEuNrXpv5LTPkFtv0We0d/gLnwRYobS+rD4XuMeFibtO7iMcl9p9CteB8pj2DhiHDa8uXC626nWeRpAc3rR9Y2cPZdjlwII7lsUOsVNUYBxa++zsvafSO4OALTu3hZvv6en+PPHbZ5Wm/UWnwMNY5jtwc3LxJC9HUisdbYq6eYZdt9/C7wfiFvzUDTl+6b/BaNRROBzI7wpN/t6+/wCP4M/HqvLujTSP+BTO7uqx82r6ejfSLcTFSs5l0Q/2rn1MFQbbEz2gXHZe4Z2OQPitCbQ1Q70pSe9xPxJVtfO65y2SurU6vzxgiSspmcWtlc4n7MTQD4rjvpadp7VQ53HYj2fIuuUi1Zef7w772vvBHwJHiVlbqzG30neZA+JTWWaj0zQwm4pzO/cZXXHkBkt6p6Qa+ZuxAG08eQETQ337vCy3tEakySEdVTSP+sWWZv8AWk2WbiMLqbaJ6KpDYzyNjbvbGA53dtOAa39kq+xVEOgL3knfcm5Jcd+ZuTn71hr9ZmQjZgbc/TI7I7gfSPfh3r9JaJ1Wpqb9XGNq1i93beQcxtOxA5CwVc9KfRvRRwuqYy2nNwDGANl9z6g9R9rmww5DNVNVJXTudBE6Rxc9wkcSTj25MPczyIW1S4Qju+K0Kh/XyhrRZjbCwya1osG88AF1aKIyzMjblcX7hb/jxWb7WP0VqGD+jqUOzEYHgCQPdZd9crVaVhpIdg3aG7Piwljv3g5dVaZEREBERAREQEREBERAREQFXHTDUERwNGV3HxtvVjqE9KmiTLSh7Riw4kbg61veB5qX6b4z5TVLxVLesaXWDSbG+7crE6FdVIg2WeQB00Ur2NBHo3s7rBfe5rhYjdfjhVc8dy5h7Ll0dWddqjRswcQXNtsngW57Jtg4C9xvFzYi5BzzTqZX6Rq9EQy/rIo3+0xrt9944rk1OoNG+9oyy+Pzcj2Adwa7ZA5WXL1d6W6GqABk6h59WTsjwd6PmVMoKhr27THBzeLSCPMLbPtGf6tqT/zf5rl8d0aUhz67/Nd9ylaImozD0c0Ldm8Jfs/TkkffvDn7J7iLLr0WgaeG3VQRR2vbYja3PE5Bb60K/TlPBfrpoo7WNnva045YE3Qb1kJUC0x00UMNxGXzu4Mbst8XPth3AqB6T6VdIV7uqpI3MDrjZhBc8g4YyOHZ7xs96C1Nbdf6agaQ923NuiaRtd7tzG8z4Aqi9MadrNNVB2RdreGEcTd9ict93HErqM1AZC3rtK1AjHpdQw7T3H6x3k8r94XO0prSZmfJqOPqaYG1m5u5vdv7lFxy6uKOAdTAesd6zx6x5cQuro6P5LEZCfnnXDOR+l3Nvf2rc7aTGR0jOslN3G+y31nkWwbwHE7vctaSqkkxfbbfYBoyY31WDuv5kkqVV4dDUpOj7HJsjgO4hp+JU8UQ6LtH9VQMv67nO8B2B/pUvVjIiIqCIiAiIgIiICIiAiIgLFVUzZGOY8Xa4EEcQVlRBRmvWohikOdjix4G6+F+Y3qKUlHMDsvjbLGM7kAY8/5FfpPSOjmTsLHi45ZjmFAtMaiSR3MYMjPqjtDvbmfs37gldfHeb1Pn9K9dqrQSevLA8/R7Yv5fgvUGpMjD/ZtIsubYEvjPjsErqVWjBcgix4EbLvEGxC59RQlv0h+e5Y9vpXw/xupstn/XQZoHTowZUmQAYbNWcst5+Kxy6N08M5nN76s3x5B1yuDPTSE4PI4kdk+YK0DomoOdQ/HPtHl9ZafP8nE5uc13K6g0i4Az17Gi3rVLzgd1gSTfHyUbl0dAz0qprrZ9XGbeG1nu3L2/VdziS6UuPPEnnvWZmqzAO0Se+45qa54xU9XQxWLmSTuwwc7Zb5BdVvSDVFvV0cMdNH9RgHvIx8itGoipqaxeLE5dkknLKw+9aA1mfI7q6WBz3HIWLj+ywfFUbf6LfIS+olc7ebuw8Vry6da0iKlZ1khNhYG1+Q9Y+7vXT/oDUuDZdJztpIcwxxDpDjkyJpwPfZYZNLQwgxaPiLQRZ0zsZXDfd3qA8BYJ6iORJRuY/bndt1B3XuGcBhhfkMApVqTqtJVztAB3Em1wxu9x57hxOHG2bU3o5nq3B9tmO+Mrh2eez9M92HEhXpq/q9FRxCOIc3OPpOPE2+G5Eb1HStjY1jRZrAGtHJosFmRFUEREBERAREQEREBERAREQEREBERBgqaJkgtIxrxwc0O+K5cuplG7+4aPZLmf6CF2kRdqMS9G9G4+jIO6V333RnRvRj1HnvkcpOiJrgN1Cohb5gHve8+4ust6l1apYjeOnhaeIjbfztddJfEFYdNWqbqhtNPFF1j43GNwEZk7L8Wmw3Bw94URpjpiKNsVPTuive5ipOpNuJLWgb88Dj3lX6viYuqMouh2vqnbdXKGk59Y8vdwyaTfu2grB1f6KKOm2S5vXPGN5ANm/sDDzupkvQQ18a22AyX1ERBERAREQEREBERB/9k="/>
          <p:cNvSpPr>
            <a:spLocks noChangeAspect="1" noChangeArrowheads="1"/>
          </p:cNvSpPr>
          <p:nvPr/>
        </p:nvSpPr>
        <p:spPr bwMode="auto">
          <a:xfrm>
            <a:off x="8531225" y="-990600"/>
            <a:ext cx="2200275" cy="2076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4582" name="AutoShape 6" descr="data:image/jpeg;base64,/9j/4AAQSkZJRgABAQAAAQABAAD/2wCEAAkGBhQSERIUExQVFRIWGBYYFxcYFRoXGhoaFBcVFxcYGR4XGyYeFxsjGhgVIC8gIycqLCwsGB4xNTArNSgsLCkBCQoKDgwOFA8PFyklHRwsLCkpKSkpKSwpKSkpLDUpLCksKSksLCkpKSksKSkpKSksLCkpLCksKSwsKSwsKSwsKf/AABEIANoA5wMBIgACEQEDEQH/xAAcAAEAAgMBAQEAAAAAAAAAAAAABgcDBAUCAQj/xABLEAABAwICBgYFCAYJBAMBAAABAAIDBBEhMQUGEkFRYQcTInGBkTJCcqGxFCNSYoLB0fAVM5Ki0uEWFyRDU5OywvEIVGODNETDGP/EABkBAQEBAQEBAAAAAAAAAAAAAAABAgMEBf/EACIRAQEBAQACAgICAwAAAAAAAAABEQIDIRIxIlEEQRNxgf/aAAwDAQACEQMRAD8AvFERAREQEREBEWtXaQZC3akcGjdfMngBmSg2V5c8AXOA4qK1+uROETdkfSeLnlZo+9R+u0i993SyEgfSdstHeMGjvXK+SRucWp5Pp6BpsZGk8G3cf3QbLny64xDJrz5D4m6rKr14o4zbrS+3+G1zvEE2b43K03dKNM0dmmmkdu2nhgzxwbcjfvU+XV+o18eYtB2uudovN/4NWoddpL+gzln+Pcqwl6WX2IjoIRwL3OeR5jlyXHqukatfkIY/Zafvcp+a5z+lzu11l+jH+9/EvUWusm9kZ7iRw5lUlT9IVez0ZGfsNPxut1nSnX4bTad4FsDBH/Ipnf7Px/S6Itd/pQkdzge/MALep9boHW2ttne0kebb/hgqbpOlfLr6GIje6Jz4j4YuA/OSkujda9G1ODZ307zbszgbN+G23Ad5Ku9xM5WrBWMf6D2u7iD8Fluq4qKJ0Zvccntde994IsR/NdOg1nljsHfON4H0gOR39xv3pPJ+0vH6TVFq0GkmTNuw3ta4yIvxC2l13XMREVBERAREQEREBERAREQEReXutjuQcvTunBTtsBtSHJvLi7gM+8+Kg9TWPkcXSOJdxtkOQyA7lk0nWGSRz3HN2HIeqB4fHmsAx7vzwXl762u/HOOTp3TzYG3sHPIuGA2Ft7nn1W388hldV3pTSstQQZXF1z2GNBDf/WwYu9r3qwabo3m0hUOc9xhpAWkusC+V+yL7AyDGeiCcOySAb4WNozQVBo0DYbHE4j03m8jtx7Tu0e4Ycgu3HEk9sddKO0R0b6RqLFlKYmH1pyI/HZPa3/R3KU0PQHUO/X1kbMDhFG5+N8MXFuFuSnmkulSghzm2j9Ucr+sQFwajp4pb2jhlkN8svgDitse3ym6A6QHtz1DxbK7G48fRJW5F0GaOGfXu75f4WhcuTpvef1dDMe9rz8GhY/68JGnt0UgG/svGHiEXK7cvQdo0jBsze6Y/eCtKo6A6IgbE1Sw8dtjvixYIunuG426eRvHH8Wj4rq0HTTQSekXsN94Bw44G/kCmp7Rmu6A5BcwVt87Nlj3bhtMd9yi2l+i/SFPcvpxMwZvpztn9mwcf2VedBrlSTW2J2dzjsH96y7LTfLJDbH5bodLT0xtHKQwYFj7hoP0XtcbxHHPmcQploTWwPOzIC1wsHNdmzgQTmw/f4m19Y9TKWtbaeMF+6RvZkH2hmPqm45KrtOdG01IyUt+cZA3rYZd5jB+dp5BfAhvbacrggWvZc+vHK3O0mhqnxlrmnZIxFvv5clOtD6SE8YdazsnN4OGfhvHeq40VL8zGTwHHLdf3eS6eq+mSyvbDjsSRDawwDwXuZfgS0PzzsOGOPH1lxrubNWEiIvQ4iIiAiIgIiICIiAiIgLzI24I4i3mvSIKsqYthxaR2wdg8eycvzuOHPycjw/N/vUp1v0MCetZ6Vu224G0B6w3kjAHiLcFFGjd/zfgfwXk75sr0c2WOPr10kV0IjYzssLbCRuFyBY7RvcO32Fhv7qzqdMSykmWZxvmASL9/Hxurgq6FkrDHI0OY612nzB4gjiMc1B9K9Hmxd1P86DlG5waQM7XwD/EtXTjvfVYvOfSM0ml2RG7YWF3Fzdo9+K7MHSRVsFo2saPqxNHwAW/ojoo0lUNDmxRQxnEOkkaCb23R7R81I6T/AKf6g/ra2NuPqROdh3lzcfBdmNRJ3SjpE5OA+y378/FaU2v+kHXvI63CzfwVlf8A89x/97J/lN/jX0f9Pcf/AHkn+U3+JMNVR/Sup9a572hdPR+u0Bs2ppYpAcCQxoOeeWJ8VPqj/p/I/V1p+3D/AAyLi13QhXsF2OppuW0WHD2m296YuvNJS6HqQOqllpJDu2js38QR7wurFoLSNGOsoqgVEWdmOAJ8L7DvvUC0rqRV02M9HNGB67Btsw37TLgeNlq6I0zPAdqmmcCMxf4hDVu6E6X3Nd1VbEWvGBw2HeIPZPhZSvTmssEtBOY3h3WNdEG3s7akBbYg4iwJN+ANlWFFrB+kIS2sphdo7MzQATbc3eTzGA32WkycRNayPEgYHBx9rHBzvcLDgLTTEqqKxlPG2+JaAGsBxJ5b7c8vFcnUWZ82mI3uxPbLjbIBhFhwAOyFFKzSJ2jiS7ebknhmc/8AhWh0P6umNr6h47Tuy34n7vMrHHHvWuuvSzERF1chERAREQEREBERAREQEREFY9KOlHx1MQa4gtYHNINiCS65HPAKE03SEwv2aluw/LrYx2T7bN3e3yVkdKGrhnjbK3BzML+dr8jiL7sFR+kKMbRZMxzXcbfm4WK3Fl0elYpQSyRrxbNh2rciPSb3ELcgAdkQ7kMx37xuVOM1bnB2oCH2xFs/DePArbOma+D02SgDe5u2PAvaSPByxfFL9NTvFx0tQ+PFjy2/0TbzGRXUptaZhmWu9ptjj7NlRsHSdOy12g2wyI920R7ls/1rvIxj8i3ha2LMsPip8Op9Vflzftfei9bDJPHCWtBeHEEOOTBckC2V7eYUkX5y1O6Si2tE74XSDZeyzLBwD9nZGItYbN895VmSdKLyOxSuvzc4+7YHxXTnZPbFnv0sBLqsKvpFrDfZhEY3di5/eP3LjVOnqufB8xA5vDR5Ns22eNlrU+K1dJayU8F+slaD9Edp3iG5eNlVutlbR1kjTHRMModfrNmz3e0GYEe1tfFa7BRQjaqappIx2Izf3hadf0qQQtLKGAA5bbxnztc38VFxuT6De1nWVT2wRDcSNogYgBoUU0tpxrj1dK0hozccXO4k8BlgtOVlVXP25nuN/pYc7AD+SmGrupDtkuDC4NFycBlmCTgD5nkmLXL1Z1cFxLOdlgI2nHdcgYDe7gMycFcGomskVTE6NjOrMJsGXudg32XHiTjfmqH0hrDLNLED2I2u7MTfRaciTve7MXPE2spbqBpUxaThAPZmvGR7QuP3g1N/pLF6IiLTAiIgIiICIiAiIgIiICIiDxJEHAggEHAgqttcNQhi5rdqMnhctvuPK+RHjzsp7wASTYDMnkqp101ndUEtbhE09kcfrHnwG6/FSrEIqNVnxuJicWndjwKyw6f0jT4B20OYDuHHuXMrNaaiJ+ztlw3NeNs8gC7te9dCXWUxsaZ4wxzsdgkh9jkSBtbI9qyjesp6RpP76jpZOO1C258V4Ov9Jm7RlLf2B+C6miaKarAMNLM5v0i3ZZ+1KGNPcCV0ndH1VbGlv4wH/wDRNqekai6Uo4jeChp4nWzAAPux3rSrOlKqlyswfVHHx71Lz0d1W6kt9qAf717h6Mqt2PUxtN8nSt/2Byvs9Kzm0xVTHEvJ8fvXhmi6mTO9ubvLJXBF0VVOPzlO3DDCR+PDJlu/FczS3RvpNl+q6mUWGUmwceRa21ub/BTDVfwaokYyvsO+wvwxUg0bqrZhfFA+Rrc3BuGHAuttZ5NuuLp3QFdDc1FPURjEbbQXNtje72E4YHAuGG5czRWlZ4DtU872neA42w4j+Spqd6sacp2TWqY3WHqC7CMfWDrF27C7R7W63Y9YKb5LJJE5hiiY4loGzYNBNtk2Lb7lQw1t+V2jq4A6Q+jLG2z/AA2Rjxw4LDW6R6mJzNsva44kYF9jcRtsbFodZxdkSG2vsgkmOO67p2+JPjcn3k+5SvVaIv0jRgZ9axx+ydr4BRmjjLAZH+m7IcBuAVkdD2hDJUuqXjBg7N+LsL/HyUz21auUL6iLTmIiICIiAiIgIiICIiAiIgjWv9cYqN5F+05rfA3J9zbeKqenrWudjxxVua9aM6+jkaM22f5A38gSfBUBOSx5Y7svGHes1rlYeo+pbJquqnkIL2OaIQRcBj2giQDfjtN7wd6nGhej6jp3mXqhLOTczS2e+/EXwZ9kBUnovWuronh8dntF8Djgcx3YA+A4KwNCdPFM+zamKWB29wHWM93bHkVZSxaFl9UbpOkbR0gu2riGWDjsHHk8A35LHU9I1I30S6T2ADy3uF/BVMShFAajpZYB2aaUnm5rR5i6wt6XAf8A6rv85v8ACpplWIvigTOlRvrwFrd/zlz/AKA3h6wWnpDpnibhHGL/AF3g+6O9/MJpiybKv9fdD6JcHGoY0VFiQYLNmvuJLcO4yYKKVOuOka87MLZAw/RHUs8Xeke7atyWB+qcULS/SVU1oz6mM4k774bTlVxGaOnLnGKljfLIbgnMkH/EcAABldosDYX2lm0houOj7dS8TVZyjBu2PvOVxwC3dKdIYa0waNhEERw2gO07nyXJ0Xq++R21LiSd/P8AmorxojRklVKC4GxPnyHJXh0e6Qg6t9PEe3EQXnc7aw2m8Wi2z4XyIKp7S+nRF8xCC3tFsryCDcGxY0HFrc7k4nLAZ9XVHS5g0hSuv2XlsbrcJbN8trZPgn0i+0XwL6qyIiICIiAiIgIiICIiAiIg+EKrte9QGm72tuzcRm3keXDd99pKE6961GMGCI2dbtuG6/qjwz8OKLFNTaNnpz2e20bj/wA2K2qfT9Ng2qoweJaS09/5K2q/W8sd87E17T6zew7xHonwsvcVfTysD8WscbDbZbHgLXJ8FnGmSD9CyYg1MB+q4kbuBK2joXRh9HSMrfai2vf1ePFc2fQkDwHXaQcjcC/dcYrTk1TiOUgH2h+KK750Po9uelHb/RjaLeTeO5aVdNoxgt8trJjv2eyPAlq4j9Uox/ee9v4p/RiEev8AvtHwUGKu03RjCOne/nNM5/uFgtaLWzq/1cMTT7F/j+cl3KPVFjiNiOSQ5gNY+Tx7A4qR6O6Oag22aUs5vMbOfEv5ZKmoPJrFpCcWDnBp+jZg91vzZeINW3u7cz/M/EnAKXad1V0lBcspC4D1onCU7t3pfuKBVlbKX2e97Hj1XXaRfvxHuWsTUhgMMLgxo7R3kFo/aIufD3K4tRRRFo6p21NbtbYAfz2RcjZ5tJ5lUCzS77bE46xn0syPvXWpKz5PG6TbxI+aFyDZwIMt91gSG334+riT7a2tNS19ZIWYh80jm827ZDD4gbXit1rSZYQ3PbYAO4j71wtHNLnmZ2A9X4YcgFM+jnRxqdIQn1I3B/7HaH3eYWTX6AC+oEWmRERAREQEREBERAREQEREGKpm2GPccmtLvIEqh67SXWSPLjdxJJ88Ve1dHtRvHFp+C/O2sdM6Goe12Avdrtxus1vmTK61Hqs2srKSN36k9Y5/1jGNrY8fgCrJpejGk60SzsExbhHG4DqowNwZk48z5KmKPWCemc17MQCHDkRvB3HP33wKtHVvpppZg1tRtQSbyQSwn7Ny3yVlSxYghbYNsNkZC2AtlYLWfoaBxuYYieJjaT8FqjWqlLNps8bm/Udtn9lt3e5R3SfS7Rwm3bcRncBm7g8g54YgIiVfoKn/AMCH/KZ+CzQaPiZgyNjR9VgHwCq+o6eIvUiBPtl3waFhHTjIfRpb+Dz8EMW7ZLKqIumOoOdE8DiWSNHm4WW/S9L4ykgbe+OxLtnyY13vI700xZFlytP6ApamM/KoonsaLlzwBsgZkPwLML4ghQDS3TWB2YIQ124yu2jysyK5O7NwXCfR6T0odqTabFmHT/NxgZ3bEzF1uLuVyqYj+smjqGmnd8kkfNFa3zljG13AHOYcGkW5uyWn+gZZm/KKomODO78HydwO73BSWsrNHaNOH9urRgHOt1TDwDR2R3C55hRmpqqnSEvWTONtwyAHBoyARWrjO8MjbZgwHLmeJVx9GFNBTPMBP9pdGH/Yzt7RuHW4WO5VpPWx0LLMAdNubmGfWk4ng3PjYYHLovTjoainqbkua9pfxcCfnL8y0uU+j7foxF5aV6VZEREBERAREQEREBERAREQFANfdUGytLtm7c+YPLgp+uFrbrAKWHIF77ta092JPEDhzCCgarQ81O7s9tnDf+e5dCh0ZTzNBnYYycQQcbHfa3Hmt3SGs4F+tj2273NsHeIPZd7vFe6bSlNUN7DxuaQ9pbjYYXI2b4cVn/T1eCcW3/I13am0hI6uskYfrMvb33WzDqNUOA6rSMbm8C8i3gSQF5m0aD6OPskH4Lk1uhnnAFw8FY7eXxeKTeK7X9XleP7+nP27f7F4m1SqWD5yup2DeDPL/pba6jLtAzWI6y4PG/u4LD/RWQ5yH38uI/OCmvG6VZQ07D261jz/AOKC/wC9Kb+5cuSup/XdLIBu2rX8LC27csjdT7YvcfHD4rcodUYybNDpDwaHSHLhGCUR8oNe20//AMWkia76bh1jvuF14qtN6RrMJJXiM42vZuN9wzzOBUwoOjmoLSWUpFgSNtzIyTwFyXDxA7wolrM+upiWyU76cY9otuD3PxafArSaxQ6HhgG1M4X5/cBifJT3UF1FI/552yfUa6wY7D1nA2B+rgOZyFQQ6QeCbkyA4uDszzvn5Lr6Es28wdaBvqH1nWwYBvGRdbDZ5kBKjr9Kr2fpGobHbZDmMAGQ2GN2gLZWJt4LQf8Aq2jfh+P3rliR1RM57sQCXOdxJJJ8ySVItWqA1VXFGMtpt/MZ/nis1X6MoAeqjvnsNv8AshbC8xssANww8l6WmRERAREQEREBERAREQEREAqnukfSpdVuGOy0Bo95Pmb+5XCVSvSvQGOodIB2T6XK9iD7ys9X06ePmdXKjNfT9ZBIGkbWGPAFwDj4A38FZeieh+mEkbpvnIYWgRQ+oXYF8sn03OduytnfJVBHWSM7cZvbx8DxVhaodNMcbBDVNeNnBrhj9k3OWQF/NJWbFqTaDp3izoInCwFjG04DIZZLkV+qNA3tyRsibxEroW+TXtaoDrP0r1Jafk0Z6s74gJT9pwvs+DQRxVUaU1tqJ3EySEG/e6/eblXUXbpGbQkV7veTwZNOf99veo9Wa66EbYCmlfx2p37v/a6/iqg+XMzILz9Y4L0dNvHotY3uY2/vCYateLpX0dG68ejacYWvYbVufzRv5rqQ9PkQFhTBo4B7gOG6JUedJTPPpEk7gB7gBiulTGuG97B9chg/fsrhq7qXp6pHEB0bm8bOB8r2v7l3qPpO0fOLF9g7Ah7QRibWOyXD+SoaOZ5Hz8jJBwbGDnxe4Bo+yHLd0No2SZxFFTm5wL2DLvlfg0cmAX3qCU9JGhNEN+cgcWTXBMcJAjxx7W0LRHk3H6u8Q2DR81dcsaI6ZgsZCNiNrRjYY+65cTcnNSmp1WpKEB+k5RLKBdtLCTb7ZwJHfsjgCuDpjWWevtGxghpW+jGwWY0eHpH84KmOfIG3ENOLtGbvpWzdyCs7o0poaWeESH52YODPatjfgM2jibqEQOiootp42nkXDR6Tu8+q2+/yxWp+mXybM97SBwcCB6OxYtDeABAt96n0r9PhfVqaJrRNDFKMpGNf+0AfvW2qyIiICIiAiIgIiICIiAiIgKO636uiojuBdwFiOI/kpEuNrXpv5LTPkFtv0We0d/gLnwRYobS+rD4XuMeFibtO7iMcl9p9CteB8pj2DhiHDa8uXC626nWeRpAc3rR9Y2cPZdjlwII7lsUOsVNUYBxa++zsvafSO4OALTu3hZvv6en+PPHbZ5Wm/UWnwMNY5jtwc3LxJC9HUisdbYq6eYZdt9/C7wfiFvzUDTl+6b/BaNRROBzI7wpN/t6+/wCP4M/HqvLujTSP+BTO7uqx82r6ejfSLcTFSs5l0Q/2rn1MFQbbEz2gXHZe4Z2OQPitCbQ1Q70pSe9xPxJVtfO65y2SurU6vzxgiSspmcWtlc4n7MTQD4rjvpadp7VQ53HYj2fIuuUi1Zef7w772vvBHwJHiVlbqzG30neZA+JTWWaj0zQwm4pzO/cZXXHkBkt6p6Qa+ZuxAG08eQETQ337vCy3tEakySEdVTSP+sWWZv8AWk2WbiMLqbaJ6KpDYzyNjbvbGA53dtOAa39kq+xVEOgL3knfcm5Jcd+ZuTn71hr9ZmQjZgbc/TI7I7gfSPfh3r9JaJ1Wpqb9XGNq1i93beQcxtOxA5CwVc9KfRvRRwuqYy2nNwDGANl9z6g9R9rmww5DNVNVJXTudBE6Rxc9wkcSTj25MPczyIW1S4Qju+K0Kh/XyhrRZjbCwya1osG88AF1aKIyzMjblcX7hb/jxWb7WP0VqGD+jqUOzEYHgCQPdZd9crVaVhpIdg3aG7Piwljv3g5dVaZEREBERAREQEREBERAREQFXHTDUERwNGV3HxtvVjqE9KmiTLSh7Riw4kbg61veB5qX6b4z5TVLxVLesaXWDSbG+7crE6FdVIg2WeQB00Ur2NBHo3s7rBfe5rhYjdfjhVc8dy5h7Ll0dWddqjRswcQXNtsngW57Jtg4C9xvFzYi5BzzTqZX6Rq9EQy/rIo3+0xrt9944rk1OoNG+9oyy+Pzcj2Adwa7ZA5WXL1d6W6GqABk6h59WTsjwd6PmVMoKhr27THBzeLSCPMLbPtGf6tqT/zf5rl8d0aUhz67/Nd9ylaImozD0c0Ldm8Jfs/TkkffvDn7J7iLLr0WgaeG3VQRR2vbYja3PE5Bb60K/TlPBfrpoo7WNnva045YE3Qb1kJUC0x00UMNxGXzu4Mbst8XPth3AqB6T6VdIV7uqpI3MDrjZhBc8g4YyOHZ7xs96C1Nbdf6agaQ923NuiaRtd7tzG8z4Aqi9MadrNNVB2RdreGEcTd9ict93HErqM1AZC3rtK1AjHpdQw7T3H6x3k8r94XO0prSZmfJqOPqaYG1m5u5vdv7lFxy6uKOAdTAesd6zx6x5cQuro6P5LEZCfnnXDOR+l3Nvf2rc7aTGR0jOslN3G+y31nkWwbwHE7vctaSqkkxfbbfYBoyY31WDuv5kkqVV4dDUpOj7HJsjgO4hp+JU8UQ6LtH9VQMv67nO8B2B/pUvVjIiIqCIiAiIgIiICIiAiIgLFVUzZGOY8Xa4EEcQVlRBRmvWohikOdjix4G6+F+Y3qKUlHMDsvjbLGM7kAY8/5FfpPSOjmTsLHi45ZjmFAtMaiSR3MYMjPqjtDvbmfs37gldfHeb1Pn9K9dqrQSevLA8/R7Yv5fgvUGpMjD/ZtIsubYEvjPjsErqVWjBcgix4EbLvEGxC59RQlv0h+e5Y9vpXw/xupstn/XQZoHTowZUmQAYbNWcst5+Kxy6N08M5nN76s3x5B1yuDPTSE4PI4kdk+YK0DomoOdQ/HPtHl9ZafP8nE5uc13K6g0i4Az17Gi3rVLzgd1gSTfHyUbl0dAz0qprrZ9XGbeG1nu3L2/VdziS6UuPPEnnvWZmqzAO0Se+45qa54xU9XQxWLmSTuwwc7Zb5BdVvSDVFvV0cMdNH9RgHvIx8itGoipqaxeLE5dkknLKw+9aA1mfI7q6WBz3HIWLj+ywfFUbf6LfIS+olc7ebuw8Vry6da0iKlZ1khNhYG1+Q9Y+7vXT/oDUuDZdJztpIcwxxDpDjkyJpwPfZYZNLQwgxaPiLQRZ0zsZXDfd3qA8BYJ6iORJRuY/bndt1B3XuGcBhhfkMApVqTqtJVztAB3Em1wxu9x57hxOHG2bU3o5nq3B9tmO+Mrh2eez9M92HEhXpq/q9FRxCOIc3OPpOPE2+G5Eb1HStjY1jRZrAGtHJosFmRFUEREBERAREQEREBERAREQEREBERBgqaJkgtIxrxwc0O+K5cuplG7+4aPZLmf6CF2kRdqMS9G9G4+jIO6V333RnRvRj1HnvkcpOiJrgN1Cohb5gHve8+4ust6l1apYjeOnhaeIjbfztddJfEFYdNWqbqhtNPFF1j43GNwEZk7L8Wmw3Bw94URpjpiKNsVPTuive5ipOpNuJLWgb88Dj3lX6viYuqMouh2vqnbdXKGk59Y8vdwyaTfu2grB1f6KKOm2S5vXPGN5ANm/sDDzupkvQQ18a22AyX1ERBERAREQEREBERB/9k="/>
          <p:cNvSpPr>
            <a:spLocks noChangeAspect="1" noChangeArrowheads="1"/>
          </p:cNvSpPr>
          <p:nvPr/>
        </p:nvSpPr>
        <p:spPr bwMode="auto">
          <a:xfrm>
            <a:off x="8531225" y="-990600"/>
            <a:ext cx="2200275" cy="2076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24584" name="Picture 8" descr="https://encrypted-tbn1.google.com/images?q=tbn:ANd9GcSg4FmoOd4DGW3Lu3jFNCZdauImr3Vc8bJTNT_-TelXtgUAjDI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2590800" cy="17621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7" grpId="0" build="allAtOnce" animBg="1"/>
      <p:bldP spid="8" grpId="0" build="allAtOnce" animBg="1"/>
      <p:bldP spid="16" grpId="0" build="allAtOnce" animBg="1"/>
      <p:bldP spid="17" grpId="0" build="allAtOnce" animBg="1"/>
      <p:bldP spid="18" grpId="0" build="allAtOnc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57422" y="1000108"/>
            <a:ext cx="6000792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ar-SA" sz="24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1- مواد تامة المرونة </a:t>
            </a:r>
            <a:r>
              <a:rPr lang="en-US" sz="24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perfectly elastic material  </a:t>
            </a:r>
            <a:r>
              <a:rPr lang="ar-SA" sz="24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:</a:t>
            </a:r>
          </a:p>
          <a:p>
            <a:pPr>
              <a:defRPr/>
            </a:pPr>
            <a:r>
              <a:rPr lang="ar-SA" sz="2400" b="1" dirty="0"/>
              <a:t>لديها القدرة على العودة إلى حالتها الأولى تماماً بعد زوال القوة المؤثرة عليها</a:t>
            </a:r>
            <a:endParaRPr lang="ar-SA" sz="2400" dirty="0"/>
          </a:p>
        </p:txBody>
      </p:sp>
      <p:sp>
        <p:nvSpPr>
          <p:cNvPr id="3" name="Rectangle 2"/>
          <p:cNvSpPr/>
          <p:nvPr/>
        </p:nvSpPr>
        <p:spPr>
          <a:xfrm>
            <a:off x="2214546" y="2786058"/>
            <a:ext cx="6000792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ar-SA" sz="24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2- مواد مرنة </a:t>
            </a:r>
            <a:r>
              <a:rPr lang="en-US" sz="24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elastic material </a:t>
            </a:r>
            <a:r>
              <a:rPr lang="ar-SA" sz="24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:</a:t>
            </a:r>
          </a:p>
          <a:p>
            <a:pPr>
              <a:defRPr/>
            </a:pPr>
            <a:r>
              <a:rPr lang="ar-SA" sz="2400" b="1" dirty="0"/>
              <a:t>لديها القدرة على العودة إلى حالتها الأولى جزئياً بعد زوال القوة المؤثرة عليها.</a:t>
            </a:r>
          </a:p>
        </p:txBody>
      </p:sp>
      <p:sp>
        <p:nvSpPr>
          <p:cNvPr id="4" name="Rectangle 3"/>
          <p:cNvSpPr/>
          <p:nvPr/>
        </p:nvSpPr>
        <p:spPr>
          <a:xfrm>
            <a:off x="2071670" y="4643446"/>
            <a:ext cx="6215106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ar-SA" sz="24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3- مواد غير مرنة (لدنة) </a:t>
            </a:r>
            <a:r>
              <a:rPr lang="en-US" sz="24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plastic material </a:t>
            </a:r>
            <a:r>
              <a:rPr lang="ar-SA" sz="24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:</a:t>
            </a:r>
          </a:p>
          <a:p>
            <a:pPr>
              <a:defRPr/>
            </a:pPr>
            <a:r>
              <a:rPr lang="ar-SA" sz="2400" b="1" dirty="0"/>
              <a:t>هي الأجسام التي تحتفظ بالتشوه الحادث لها حتى بعد زوال القوة المؤثرة.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500694" y="714356"/>
            <a:ext cx="3175415" cy="988238"/>
          </a:xfrm>
          <a:prstGeom prst="roundRect">
            <a:avLst>
              <a:gd name="adj" fmla="val 3650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algn="ctr">
              <a:defRPr/>
            </a:pPr>
            <a:r>
              <a:rPr lang="ar-SA" sz="3200" b="1" dirty="0"/>
              <a:t>المرونة </a:t>
            </a:r>
            <a:r>
              <a:rPr lang="en-US" sz="3200" b="1" dirty="0"/>
              <a:t>Elasticity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357158" y="1928802"/>
            <a:ext cx="8242962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pPr>
              <a:defRPr/>
            </a:pPr>
            <a:r>
              <a:rPr lang="ar-SA" sz="2800" b="1" dirty="0"/>
              <a:t>هي مقاومة المواد للقوى المؤثرة على حجمها أو شكلها أو الاثنان معاً</a:t>
            </a:r>
            <a:r>
              <a:rPr lang="ar-SA" sz="2000" b="1" dirty="0"/>
              <a:t>.</a:t>
            </a:r>
          </a:p>
        </p:txBody>
      </p:sp>
      <p:sp>
        <p:nvSpPr>
          <p:cNvPr id="4" name="مربع نص 8"/>
          <p:cNvSpPr txBox="1"/>
          <p:nvPr/>
        </p:nvSpPr>
        <p:spPr>
          <a:xfrm>
            <a:off x="500034" y="2857496"/>
            <a:ext cx="8143875" cy="13849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>
              <a:defRPr/>
            </a:pPr>
            <a:r>
              <a:rPr lang="ar-SA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ivaldi" pitchFamily="66" charset="0"/>
                <a:cs typeface="Bold Italic Art" pitchFamily="2" charset="-78"/>
              </a:rPr>
              <a:t>سندرس </a:t>
            </a:r>
            <a:r>
              <a:rPr lang="ar-SA" sz="2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ivaldi" pitchFamily="66" charset="0"/>
                <a:cs typeface="Bold Italic Art" pitchFamily="2" charset="-78"/>
              </a:rPr>
              <a:t>خواص المرونة للأجسام الصلبة باستخدام مفهوم</a:t>
            </a:r>
            <a:r>
              <a:rPr lang="en-US" sz="2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ivaldi" pitchFamily="66" charset="0"/>
                <a:cs typeface="Bold Italic Art" pitchFamily="2" charset="-78"/>
              </a:rPr>
              <a:t> </a:t>
            </a:r>
            <a:r>
              <a:rPr lang="ar-SA" sz="2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ivaldi" pitchFamily="66" charset="0"/>
                <a:cs typeface="Bold Italic Art" pitchFamily="2" charset="-78"/>
              </a:rPr>
              <a:t>الإجهاد 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ivaldi" pitchFamily="66" charset="0"/>
                <a:cs typeface="Bold Italic Art" pitchFamily="2" charset="-78"/>
              </a:rPr>
              <a:t>stress</a:t>
            </a:r>
            <a:r>
              <a:rPr lang="ar-SA" sz="2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ivaldi" pitchFamily="66" charset="0"/>
                <a:cs typeface="Bold Italic Art" pitchFamily="2" charset="-78"/>
              </a:rPr>
              <a:t> و </a:t>
            </a:r>
            <a:r>
              <a:rPr lang="ar-SA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ivaldi" pitchFamily="66" charset="0"/>
                <a:cs typeface="Bold Italic Art" pitchFamily="2" charset="-78"/>
              </a:rPr>
              <a:t>الانفعال    </a:t>
            </a:r>
            <a:r>
              <a:rPr lang="en-US" sz="2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ivaldi" pitchFamily="66" charset="0"/>
                <a:cs typeface="Bold Italic Art" pitchFamily="2" charset="-78"/>
              </a:rPr>
              <a:t>s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ivaldi" pitchFamily="66" charset="0"/>
                <a:cs typeface="Bold Italic Art" pitchFamily="2" charset="-78"/>
              </a:rPr>
              <a:t>train</a:t>
            </a:r>
            <a:r>
              <a:rPr lang="ar-SA" sz="2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pic>
        <p:nvPicPr>
          <p:cNvPr id="5" name="صورة 9"/>
          <p:cNvPicPr/>
          <p:nvPr/>
        </p:nvPicPr>
        <p:blipFill>
          <a:blip r:embed="rId3" cstate="print"/>
          <a:srcRect l="20407" t="8101" r="21429" b="18992"/>
          <a:stretch>
            <a:fillRect/>
          </a:stretch>
        </p:blipFill>
        <p:spPr bwMode="auto">
          <a:xfrm>
            <a:off x="642910" y="4500570"/>
            <a:ext cx="4269829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348" y="1714488"/>
            <a:ext cx="7572428" cy="19288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ويستفاد من هذا الموضوع عند تصميم الجسور والمنشات </a:t>
            </a:r>
            <a:r>
              <a:rPr lang="ar-SA" sz="3200" dirty="0" err="1" smtClean="0"/>
              <a:t>الحديديه</a:t>
            </a:r>
            <a:r>
              <a:rPr lang="ar-SA" sz="3200" dirty="0" smtClean="0"/>
              <a:t> , لكي نعرف التشوه الناجم </a:t>
            </a:r>
            <a:r>
              <a:rPr lang="ar-SA" sz="3200" dirty="0" err="1" smtClean="0"/>
              <a:t>بواسطه</a:t>
            </a:r>
            <a:r>
              <a:rPr lang="ar-SA" sz="3200" dirty="0" smtClean="0"/>
              <a:t> القوى </a:t>
            </a:r>
            <a:r>
              <a:rPr lang="ar-SA" sz="3200" dirty="0" err="1" smtClean="0"/>
              <a:t>الخارجيه</a:t>
            </a:r>
            <a:r>
              <a:rPr lang="ar-SA" sz="3200" dirty="0" smtClean="0"/>
              <a:t> واستجابتها للأحمال التي تضع عليها </a:t>
            </a:r>
            <a:endParaRPr lang="ar-SA" sz="3200" dirty="0"/>
          </a:p>
        </p:txBody>
      </p:sp>
      <p:sp>
        <p:nvSpPr>
          <p:cNvPr id="3" name="Oval Callout 2"/>
          <p:cNvSpPr/>
          <p:nvPr/>
        </p:nvSpPr>
        <p:spPr>
          <a:xfrm>
            <a:off x="5500694" y="316022"/>
            <a:ext cx="2643206" cy="1041276"/>
          </a:xfrm>
          <a:prstGeom prst="wedgeEllipseCallout">
            <a:avLst>
              <a:gd name="adj1" fmla="val -48246"/>
              <a:gd name="adj2" fmla="val 6667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 smtClean="0"/>
              <a:t>ربط </a:t>
            </a:r>
            <a:r>
              <a:rPr lang="ar-SA" sz="3600" dirty="0" err="1" smtClean="0"/>
              <a:t>بالحياه</a:t>
            </a:r>
            <a:endParaRPr lang="ar-SA" sz="3600" dirty="0"/>
          </a:p>
        </p:txBody>
      </p:sp>
      <p:pic>
        <p:nvPicPr>
          <p:cNvPr id="20482" name="Picture 2" descr="https://encrypted-tbn1.google.com/images?q=tbn:ANd9GcR_iO9KR6oGdCXIUx7FX197E2g6-pwhvs0ayQkdYLVN9Ih9MueG_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4071942"/>
            <a:ext cx="2247900" cy="2038350"/>
          </a:xfrm>
          <a:prstGeom prst="rect">
            <a:avLst/>
          </a:prstGeom>
          <a:noFill/>
        </p:spPr>
      </p:pic>
      <p:pic>
        <p:nvPicPr>
          <p:cNvPr id="20484" name="Picture 4" descr="https://encrypted-tbn3.google.com/images?q=tbn:ANd9GcR7_dGfzYiDVs_1ktX6wX60ohypBT2X8SZXn23J-oLh-DeUzaw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000504"/>
            <a:ext cx="2619375" cy="1743076"/>
          </a:xfrm>
          <a:prstGeom prst="rect">
            <a:avLst/>
          </a:prstGeom>
          <a:noFill/>
        </p:spPr>
      </p:pic>
      <p:pic>
        <p:nvPicPr>
          <p:cNvPr id="20486" name="Picture 6" descr="https://encrypted-tbn1.google.com/images?q=tbn:ANd9GcQFh6jVXVJB1yFmFkWfQmyahe8iANScWWrYg23AQ80wbu_Ht3FKQQ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4643446"/>
            <a:ext cx="2476500" cy="1847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>
            <a:spLocks noChangeArrowheads="1"/>
          </p:cNvSpPr>
          <p:nvPr/>
        </p:nvSpPr>
        <p:spPr bwMode="auto">
          <a:xfrm>
            <a:off x="3275856" y="404664"/>
            <a:ext cx="5252411" cy="830997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5400" cmpd="dbl">
            <a:solidFill>
              <a:schemeClr val="accent6">
                <a:shade val="48000"/>
                <a:satMod val="11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ar-SA" sz="2800" b="1" u="sng" dirty="0">
                <a:solidFill>
                  <a:srgbClr val="0000CC"/>
                </a:solidFill>
                <a:latin typeface="Arial" pitchFamily="34" charset="0"/>
              </a:rPr>
              <a:t>الإجهاد </a:t>
            </a:r>
            <a:r>
              <a:rPr lang="ar-SA" sz="2800" b="1" u="sng" dirty="0" smtClean="0">
                <a:solidFill>
                  <a:srgbClr val="0000CC"/>
                </a:solidFill>
                <a:latin typeface="Arial" pitchFamily="34" charset="0"/>
              </a:rPr>
              <a:t>  </a:t>
            </a:r>
            <a:r>
              <a:rPr lang="en-US" sz="2800" b="1" u="sng" dirty="0" smtClean="0">
                <a:solidFill>
                  <a:srgbClr val="0000CC"/>
                </a:solidFill>
                <a:latin typeface="Arial" pitchFamily="34" charset="0"/>
              </a:rPr>
              <a:t>Stress</a:t>
            </a:r>
            <a:r>
              <a:rPr lang="ar-SA" sz="2800" b="1" u="sng" dirty="0" smtClean="0">
                <a:solidFill>
                  <a:srgbClr val="0000CC"/>
                </a:solidFill>
                <a:latin typeface="Arial" pitchFamily="34" charset="0"/>
              </a:rPr>
              <a:t>: </a:t>
            </a:r>
            <a:endParaRPr lang="ar-SA" sz="2800" b="1" u="sng" dirty="0">
              <a:solidFill>
                <a:srgbClr val="0000CC"/>
              </a:solidFill>
              <a:latin typeface="Arial" pitchFamily="34" charset="0"/>
            </a:endParaRPr>
          </a:p>
          <a:p>
            <a:pPr>
              <a:defRPr/>
            </a:pPr>
            <a:r>
              <a:rPr lang="ar-SA" sz="2000" b="1" dirty="0">
                <a:solidFill>
                  <a:srgbClr val="0000CC"/>
                </a:solidFill>
                <a:latin typeface="Arial" pitchFamily="34" charset="0"/>
              </a:rPr>
              <a:t>هو القوة المؤثرة </a:t>
            </a:r>
            <a:r>
              <a:rPr lang="ar-SA" sz="2000" b="1" dirty="0" smtClean="0">
                <a:solidFill>
                  <a:srgbClr val="0000CC"/>
                </a:solidFill>
                <a:latin typeface="Arial" pitchFamily="34" charset="0"/>
              </a:rPr>
              <a:t>عمودياً على </a:t>
            </a:r>
            <a:r>
              <a:rPr lang="ar-SA" sz="2000" b="1" dirty="0">
                <a:solidFill>
                  <a:srgbClr val="0000CC"/>
                </a:solidFill>
                <a:latin typeface="Arial" pitchFamily="34" charset="0"/>
              </a:rPr>
              <a:t>وحدة المساحات.</a:t>
            </a:r>
            <a:endParaRPr lang="en-US" sz="2000" b="1" dirty="0">
              <a:solidFill>
                <a:srgbClr val="0000CC"/>
              </a:solidFill>
              <a:latin typeface="Arial" pitchFamily="34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635375" y="1484313"/>
          <a:ext cx="1055688" cy="576262"/>
        </p:xfrm>
        <a:graphic>
          <a:graphicData uri="http://schemas.openxmlformats.org/presentationml/2006/ole">
            <p:oleObj spid="_x0000_s1026" name="معادلة" r:id="rId4" imgW="406080" imgH="393480" progId="Equation.3">
              <p:embed/>
            </p:oleObj>
          </a:graphicData>
        </a:graphic>
      </p:graphicFrame>
      <p:sp>
        <p:nvSpPr>
          <p:cNvPr id="4" name="وسيلة شرح مستطيلة 6"/>
          <p:cNvSpPr/>
          <p:nvPr/>
        </p:nvSpPr>
        <p:spPr>
          <a:xfrm>
            <a:off x="5364088" y="1412776"/>
            <a:ext cx="2520280" cy="504056"/>
          </a:xfrm>
          <a:prstGeom prst="wedgeRectCallout">
            <a:avLst>
              <a:gd name="adj1" fmla="val -83371"/>
              <a:gd name="adj2" fmla="val -910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القوى المؤثرة على القضيب</a:t>
            </a:r>
            <a:endParaRPr lang="ar-SA" sz="2000" dirty="0"/>
          </a:p>
        </p:txBody>
      </p:sp>
      <p:sp>
        <p:nvSpPr>
          <p:cNvPr id="5" name="وسيلة شرح مستطيلة 7"/>
          <p:cNvSpPr/>
          <p:nvPr/>
        </p:nvSpPr>
        <p:spPr>
          <a:xfrm>
            <a:off x="1115616" y="1340768"/>
            <a:ext cx="1728192" cy="792088"/>
          </a:xfrm>
          <a:prstGeom prst="wedgeRectCallout">
            <a:avLst>
              <a:gd name="adj1" fmla="val 134418"/>
              <a:gd name="adj2" fmla="val 2179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مساحة مقطع القضيب</a:t>
            </a:r>
            <a:endParaRPr lang="ar-SA" sz="2000" dirty="0"/>
          </a:p>
        </p:txBody>
      </p:sp>
      <p:sp>
        <p:nvSpPr>
          <p:cNvPr id="6" name="مستطيل 8"/>
          <p:cNvSpPr/>
          <p:nvPr/>
        </p:nvSpPr>
        <p:spPr>
          <a:xfrm>
            <a:off x="2555776" y="2348880"/>
            <a:ext cx="6480720" cy="6480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ووحدة قياس الإجهاد </a:t>
            </a:r>
            <a:r>
              <a:rPr lang="en-US" sz="2000" dirty="0" smtClean="0"/>
              <a:t> ,</a:t>
            </a:r>
            <a:r>
              <a:rPr lang="ar-SA" sz="2000" dirty="0" smtClean="0"/>
              <a:t> </a:t>
            </a:r>
            <a:r>
              <a:rPr lang="en-US" sz="2000" dirty="0" smtClean="0"/>
              <a:t>(N/m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)</a:t>
            </a:r>
            <a:r>
              <a:rPr lang="ar-SA" sz="2000" dirty="0" smtClean="0"/>
              <a:t> ويطلق على هذا النوع من الإجهاد اسم </a:t>
            </a:r>
            <a:r>
              <a:rPr lang="ar-SA" sz="2000" dirty="0" err="1" smtClean="0"/>
              <a:t>الاجهاد</a:t>
            </a:r>
            <a:r>
              <a:rPr lang="ar-SA" sz="2000" dirty="0" smtClean="0"/>
              <a:t> الطولي </a:t>
            </a:r>
            <a:r>
              <a:rPr lang="en-US" sz="2000" dirty="0" smtClean="0"/>
              <a:t>tensile stress</a:t>
            </a:r>
            <a:endParaRPr lang="ar-SA" sz="2000" dirty="0"/>
          </a:p>
        </p:txBody>
      </p:sp>
      <p:sp>
        <p:nvSpPr>
          <p:cNvPr id="7" name="مستطيل 2"/>
          <p:cNvSpPr>
            <a:spLocks noChangeArrowheads="1"/>
          </p:cNvSpPr>
          <p:nvPr/>
        </p:nvSpPr>
        <p:spPr bwMode="auto">
          <a:xfrm>
            <a:off x="2699792" y="3212976"/>
            <a:ext cx="6286488" cy="76944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5400" cmpd="dbl">
            <a:solidFill>
              <a:schemeClr val="accent6">
                <a:shade val="48000"/>
                <a:satMod val="11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SA" sz="2400" b="1" dirty="0">
                <a:solidFill>
                  <a:srgbClr val="0000CC"/>
                </a:solidFill>
                <a:latin typeface="Arial" pitchFamily="34" charset="0"/>
              </a:rPr>
              <a:t>الانفعال </a:t>
            </a:r>
            <a:r>
              <a:rPr lang="en-US" sz="2400" b="1" dirty="0" smtClean="0">
                <a:solidFill>
                  <a:srgbClr val="0000CC"/>
                </a:solidFill>
                <a:latin typeface="Arial" pitchFamily="34" charset="0"/>
              </a:rPr>
              <a:t>strain</a:t>
            </a:r>
            <a:r>
              <a:rPr lang="ar-SA" sz="2400" b="1" dirty="0" smtClean="0">
                <a:solidFill>
                  <a:srgbClr val="0000CC"/>
                </a:solidFill>
                <a:latin typeface="Arial" pitchFamily="34" charset="0"/>
              </a:rPr>
              <a:t>: </a:t>
            </a:r>
            <a:endParaRPr lang="ar-SA" sz="2400" b="1" dirty="0">
              <a:solidFill>
                <a:srgbClr val="0000CC"/>
              </a:solidFill>
              <a:latin typeface="Arial" pitchFamily="34" charset="0"/>
            </a:endParaRPr>
          </a:p>
          <a:p>
            <a:pPr>
              <a:defRPr/>
            </a:pPr>
            <a:r>
              <a:rPr lang="ar-SA" sz="2000" b="1" dirty="0">
                <a:solidFill>
                  <a:srgbClr val="0000CC"/>
                </a:solidFill>
                <a:latin typeface="Arial" pitchFamily="34" charset="0"/>
              </a:rPr>
              <a:t>هو استجابة الجسم النسبية للإجهاد المؤثر (مقياس درجة التشوه الحاصل).                 </a:t>
            </a:r>
          </a:p>
        </p:txBody>
      </p:sp>
      <p:sp>
        <p:nvSpPr>
          <p:cNvPr id="8" name="مستطيل مستدير الزوايا 16"/>
          <p:cNvSpPr/>
          <p:nvPr/>
        </p:nvSpPr>
        <p:spPr>
          <a:xfrm>
            <a:off x="3571868" y="4143380"/>
            <a:ext cx="5104588" cy="13573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في حالة القضيب</a:t>
            </a:r>
          </a:p>
          <a:p>
            <a:pPr algn="ctr"/>
            <a:r>
              <a:rPr lang="ar-SA" sz="2400" dirty="0" smtClean="0"/>
              <a:t>فعند تطبيق الإجهاد الطولي فإن الطول يزداد بمقدار  </a:t>
            </a:r>
            <a:r>
              <a:rPr lang="en-US" sz="2400" dirty="0" smtClean="0"/>
              <a:t>∆l</a:t>
            </a:r>
            <a:r>
              <a:rPr lang="ar-SA" sz="2400" dirty="0" smtClean="0"/>
              <a:t> ونصف الانفعال بأنه انفعال طولي </a:t>
            </a:r>
            <a:r>
              <a:rPr lang="en-US" sz="2400" dirty="0" smtClean="0"/>
              <a:t>tensile strain</a:t>
            </a:r>
            <a:endParaRPr lang="ar-SA" sz="2400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897063" y="4481513"/>
          <a:ext cx="1220787" cy="631825"/>
        </p:xfrm>
        <a:graphic>
          <a:graphicData uri="http://schemas.openxmlformats.org/presentationml/2006/ole">
            <p:oleObj spid="_x0000_s1027" name="معادلة" r:id="rId5" imgW="469800" imgH="431640" progId="Equation.3">
              <p:embed/>
            </p:oleObj>
          </a:graphicData>
        </a:graphic>
      </p:graphicFrame>
      <p:sp>
        <p:nvSpPr>
          <p:cNvPr id="10" name="وسيلة شرح مستطيلة 7"/>
          <p:cNvSpPr/>
          <p:nvPr/>
        </p:nvSpPr>
        <p:spPr>
          <a:xfrm>
            <a:off x="357158" y="4643446"/>
            <a:ext cx="1214446" cy="792088"/>
          </a:xfrm>
          <a:prstGeom prst="wedgeRectCallout">
            <a:avLst>
              <a:gd name="adj1" fmla="val 71502"/>
              <a:gd name="adj2" fmla="val -3684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انفعال طولي</a:t>
            </a:r>
            <a:endParaRPr lang="ar-SA" sz="2000" dirty="0"/>
          </a:p>
        </p:txBody>
      </p:sp>
      <p:pic>
        <p:nvPicPr>
          <p:cNvPr id="11" name="Picture 4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492896"/>
            <a:ext cx="2571750" cy="19288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2" name="مستطيل مستدير الزوايا 17"/>
          <p:cNvSpPr/>
          <p:nvPr/>
        </p:nvSpPr>
        <p:spPr>
          <a:xfrm>
            <a:off x="1571604" y="5851622"/>
            <a:ext cx="6744812" cy="79208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002060"/>
                </a:solidFill>
              </a:rPr>
              <a:t>ونظراً لأن الانفعال هو مجرد نسبة بين طولين فإنه ليس له وحدة </a:t>
            </a:r>
            <a:endParaRPr lang="ar-SA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6" grpId="0" build="allAtOnce" animBg="1"/>
      <p:bldP spid="7" grpId="0" build="allAtOnce" animBg="1"/>
      <p:bldP spid="8" grpId="0" build="allAtOnce" animBg="1"/>
      <p:bldP spid="1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/>
        </p:nvSpPr>
        <p:spPr>
          <a:xfrm>
            <a:off x="6357950" y="142852"/>
            <a:ext cx="182133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ar-SA" sz="3600" b="1" dirty="0" smtClean="0">
                <a:latin typeface="Constantia" pitchFamily="18" charset="0"/>
              </a:rPr>
              <a:t>قانون </a:t>
            </a:r>
            <a:r>
              <a:rPr lang="ar-SA" sz="3600" b="1" dirty="0">
                <a:latin typeface="Constantia" pitchFamily="18" charset="0"/>
              </a:rPr>
              <a:t>هوك</a:t>
            </a:r>
            <a:endParaRPr lang="en-US" sz="3600" b="1" dirty="0">
              <a:latin typeface="Constantia" pitchFamily="18" charset="0"/>
            </a:endParaRPr>
          </a:p>
        </p:txBody>
      </p:sp>
      <p:sp>
        <p:nvSpPr>
          <p:cNvPr id="3" name="مستطيل 4"/>
          <p:cNvSpPr/>
          <p:nvPr/>
        </p:nvSpPr>
        <p:spPr>
          <a:xfrm>
            <a:off x="2000232" y="928670"/>
            <a:ext cx="6111560" cy="9332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ندرس سلوك قضيب ما تحت تأثير قوة خارجية </a:t>
            </a:r>
            <a:endParaRPr lang="ar-SA" sz="3200" dirty="0"/>
          </a:p>
        </p:txBody>
      </p:sp>
      <p:sp>
        <p:nvSpPr>
          <p:cNvPr id="4" name="Rectangle 3"/>
          <p:cNvSpPr/>
          <p:nvPr/>
        </p:nvSpPr>
        <p:spPr>
          <a:xfrm>
            <a:off x="3214678" y="2214554"/>
            <a:ext cx="4572000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ar-SA" sz="2800" b="1" dirty="0" smtClean="0"/>
              <a:t>نضع أثقال مختلفة الوزن في طرفه الحر ونبدأ عادة بزيادة الوزن تدريجياً مع قياس الاستطالة الناجمة في كل حالة</a:t>
            </a:r>
          </a:p>
        </p:txBody>
      </p:sp>
      <p:sp>
        <p:nvSpPr>
          <p:cNvPr id="5" name="Rectangle 4"/>
          <p:cNvSpPr/>
          <p:nvPr/>
        </p:nvSpPr>
        <p:spPr>
          <a:xfrm>
            <a:off x="3286116" y="4286256"/>
            <a:ext cx="457200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ar-SA" sz="2800" b="1" dirty="0" smtClean="0"/>
              <a:t>نضع نتائج هذه التجربة في رسم بياني </a:t>
            </a:r>
          </a:p>
          <a:p>
            <a:pPr algn="ctr"/>
            <a:r>
              <a:rPr lang="ar-SA" sz="2800" b="1" dirty="0" smtClean="0"/>
              <a:t>فإننا نحصل لمعظم المواد الصلبة</a:t>
            </a:r>
            <a:endParaRPr lang="ar-SA" sz="2800" b="1" dirty="0"/>
          </a:p>
        </p:txBody>
      </p:sp>
      <p:pic>
        <p:nvPicPr>
          <p:cNvPr id="6" name="Picture 2" descr="C:\Documents and Settings\TOSHIBA\My Documents\phys2010\10-00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928934"/>
            <a:ext cx="1728192" cy="33615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2071678"/>
            <a:ext cx="5357850" cy="4000528"/>
          </a:xfrm>
          <a:prstGeom prst="rect">
            <a:avLst/>
          </a:prstGeom>
          <a:noFill/>
          <a:ln w="254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3" name="مربع نص 17"/>
          <p:cNvSpPr txBox="1">
            <a:spLocks noChangeArrowheads="1"/>
          </p:cNvSpPr>
          <p:nvPr/>
        </p:nvSpPr>
        <p:spPr bwMode="auto">
          <a:xfrm>
            <a:off x="5643570" y="285728"/>
            <a:ext cx="2989262" cy="522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ar-SA" sz="2800" b="1" dirty="0">
                <a:solidFill>
                  <a:schemeClr val="tx1"/>
                </a:solidFill>
              </a:rPr>
              <a:t>منحنى </a:t>
            </a:r>
            <a:r>
              <a:rPr lang="ar-SA" sz="2800" b="1" dirty="0" err="1">
                <a:solidFill>
                  <a:schemeClr val="tx1"/>
                </a:solidFill>
              </a:rPr>
              <a:t>الاجهاد</a:t>
            </a:r>
            <a:r>
              <a:rPr lang="ar-SA" sz="2800" b="1" dirty="0">
                <a:solidFill>
                  <a:schemeClr val="tx1"/>
                </a:solidFill>
              </a:rPr>
              <a:t> - الانفعال</a:t>
            </a:r>
          </a:p>
        </p:txBody>
      </p:sp>
      <p:sp>
        <p:nvSpPr>
          <p:cNvPr id="4" name="وسيلة شرح مستطيلة مستديرة الزوايا 14"/>
          <p:cNvSpPr/>
          <p:nvPr/>
        </p:nvSpPr>
        <p:spPr>
          <a:xfrm>
            <a:off x="285720" y="4643446"/>
            <a:ext cx="1714493" cy="1285878"/>
          </a:xfrm>
          <a:prstGeom prst="wedgeRoundRectCallout">
            <a:avLst>
              <a:gd name="adj1" fmla="val 152304"/>
              <a:gd name="adj2" fmla="val -41078"/>
              <a:gd name="adj3" fmla="val 16667"/>
            </a:avLst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000" b="1" dirty="0">
                <a:solidFill>
                  <a:schemeClr val="tx1"/>
                </a:solidFill>
              </a:rPr>
              <a:t>يتناسب مقدار التشوه خطياً مع القوة المشوهة (قانون </a:t>
            </a:r>
            <a:r>
              <a:rPr lang="ar-SA" sz="2000" b="1" dirty="0" err="1">
                <a:solidFill>
                  <a:schemeClr val="tx1"/>
                </a:solidFill>
              </a:rPr>
              <a:t>هوك</a:t>
            </a:r>
            <a:r>
              <a:rPr lang="ar-SA" sz="2000" b="1" dirty="0">
                <a:solidFill>
                  <a:schemeClr val="tx1"/>
                </a:solidFill>
              </a:rPr>
              <a:t>)</a:t>
            </a:r>
            <a:endParaRPr lang="en-US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2050" name="Object 9"/>
          <p:cNvGraphicFramePr>
            <a:graphicFrameLocks noChangeAspect="1"/>
          </p:cNvGraphicFramePr>
          <p:nvPr/>
        </p:nvGraphicFramePr>
        <p:xfrm>
          <a:off x="500034" y="6072206"/>
          <a:ext cx="1214438" cy="428625"/>
        </p:xfrm>
        <a:graphic>
          <a:graphicData uri="http://schemas.openxmlformats.org/presentationml/2006/ole">
            <p:oleObj spid="_x0000_s2050" name="معادلة" r:id="rId5" imgW="431640" imgH="152280" progId="Equation.3">
              <p:embed/>
            </p:oleObj>
          </a:graphicData>
        </a:graphic>
      </p:graphicFrame>
      <p:sp>
        <p:nvSpPr>
          <p:cNvPr id="6" name="وسيلة شرح مستطيلة مستديرة الزوايا 13"/>
          <p:cNvSpPr/>
          <p:nvPr/>
        </p:nvSpPr>
        <p:spPr>
          <a:xfrm>
            <a:off x="0" y="2214554"/>
            <a:ext cx="2071718" cy="928688"/>
          </a:xfrm>
          <a:prstGeom prst="wedgeRoundRectCallout">
            <a:avLst>
              <a:gd name="adj1" fmla="val 143801"/>
              <a:gd name="adj2" fmla="val 95135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000" b="1" dirty="0">
                <a:solidFill>
                  <a:schemeClr val="tx1"/>
                </a:solidFill>
              </a:rPr>
              <a:t>أقصى إجهاد ممكن أن يطبق على المادة قبل أن تفقد مرونتها.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" name="مستطيل مستدير الزوايا 17"/>
          <p:cNvSpPr/>
          <p:nvPr/>
        </p:nvSpPr>
        <p:spPr>
          <a:xfrm>
            <a:off x="6357950" y="928670"/>
            <a:ext cx="2444852" cy="221457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يطلق على العلاقة الخطية بين الاستطالة ووزن الثقل </a:t>
            </a:r>
          </a:p>
          <a:p>
            <a:pPr algn="ctr"/>
            <a:r>
              <a:rPr lang="ar-SA" sz="2400" dirty="0" smtClean="0"/>
              <a:t>اسم قانون  </a:t>
            </a:r>
            <a:r>
              <a:rPr lang="ar-SA" sz="2400" dirty="0" err="1" smtClean="0"/>
              <a:t>هوك</a:t>
            </a:r>
            <a:endParaRPr lang="ar-SA" sz="2400" dirty="0" smtClean="0"/>
          </a:p>
          <a:p>
            <a:pPr algn="ctr"/>
            <a:r>
              <a:rPr lang="en-US" sz="2800" dirty="0" smtClean="0"/>
              <a:t>F=k x</a:t>
            </a:r>
            <a:endParaRPr lang="ar-SA" sz="2800" dirty="0"/>
          </a:p>
        </p:txBody>
      </p:sp>
      <p:sp>
        <p:nvSpPr>
          <p:cNvPr id="8" name="Oval Callout 7"/>
          <p:cNvSpPr/>
          <p:nvPr/>
        </p:nvSpPr>
        <p:spPr>
          <a:xfrm>
            <a:off x="7858148" y="3786190"/>
            <a:ext cx="1000132" cy="714380"/>
          </a:xfrm>
          <a:prstGeom prst="wedgeEllipseCallout">
            <a:avLst>
              <a:gd name="adj1" fmla="val -66355"/>
              <a:gd name="adj2" fmla="val -17235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ثابت القوه</a:t>
            </a:r>
            <a:endParaRPr lang="ar-SA" sz="2000" dirty="0"/>
          </a:p>
        </p:txBody>
      </p:sp>
      <p:sp>
        <p:nvSpPr>
          <p:cNvPr id="9" name="Oval Callout 8"/>
          <p:cNvSpPr/>
          <p:nvPr/>
        </p:nvSpPr>
        <p:spPr>
          <a:xfrm>
            <a:off x="6858016" y="4500570"/>
            <a:ext cx="1414466" cy="826962"/>
          </a:xfrm>
          <a:prstGeom prst="wedgeEllipseCallout">
            <a:avLst>
              <a:gd name="adj1" fmla="val 22880"/>
              <a:gd name="adj2" fmla="val -23606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مقدار </a:t>
            </a:r>
            <a:r>
              <a:rPr lang="ar-SA" sz="2000" dirty="0" err="1" smtClean="0"/>
              <a:t>الاستطاله</a:t>
            </a:r>
            <a:endParaRPr lang="ar-SA" sz="2000" dirty="0"/>
          </a:p>
        </p:txBody>
      </p:sp>
      <p:sp>
        <p:nvSpPr>
          <p:cNvPr id="10" name="Oval Callout 9"/>
          <p:cNvSpPr/>
          <p:nvPr/>
        </p:nvSpPr>
        <p:spPr>
          <a:xfrm>
            <a:off x="3571868" y="857232"/>
            <a:ext cx="1771656" cy="755524"/>
          </a:xfrm>
          <a:prstGeom prst="wedgeEllipseCallout">
            <a:avLst>
              <a:gd name="adj1" fmla="val 68312"/>
              <a:gd name="adj2" fmla="val 24427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نقطة الانكسار</a:t>
            </a:r>
            <a:endParaRPr lang="ar-SA" sz="2000" dirty="0"/>
          </a:p>
        </p:txBody>
      </p:sp>
      <p:sp>
        <p:nvSpPr>
          <p:cNvPr id="11" name="Oval Callout 10"/>
          <p:cNvSpPr/>
          <p:nvPr/>
        </p:nvSpPr>
        <p:spPr>
          <a:xfrm>
            <a:off x="1643042" y="928670"/>
            <a:ext cx="1771656" cy="612648"/>
          </a:xfrm>
          <a:prstGeom prst="wedgeEllipseCallout">
            <a:avLst>
              <a:gd name="adj1" fmla="val 91251"/>
              <a:gd name="adj2" fmla="val 36574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حد </a:t>
            </a:r>
            <a:r>
              <a:rPr lang="ar-SA" sz="2000" dirty="0" err="1" smtClean="0"/>
              <a:t>المرونه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4" grpId="0" animBg="1"/>
      <p:bldP spid="6" grpId="0" animBg="1"/>
      <p:bldP spid="10" grpId="0" build="allAtOnce" animBg="1"/>
      <p:bldP spid="11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5"/>
          <p:cNvSpPr>
            <a:spLocks noChangeArrowheads="1"/>
          </p:cNvSpPr>
          <p:nvPr/>
        </p:nvSpPr>
        <p:spPr bwMode="auto">
          <a:xfrm>
            <a:off x="571472" y="928670"/>
            <a:ext cx="7500938" cy="36009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ar-SA" sz="2400" b="1" dirty="0">
                <a:solidFill>
                  <a:schemeClr val="tx1"/>
                </a:solidFill>
                <a:latin typeface="Arial" pitchFamily="34" charset="0"/>
              </a:rPr>
              <a:t>عند تطبيق إجهاد محدد، يتناسب </a:t>
            </a:r>
            <a:r>
              <a:rPr lang="ar-SA" sz="2400" b="1" dirty="0" err="1">
                <a:solidFill>
                  <a:schemeClr val="tx1"/>
                </a:solidFill>
                <a:latin typeface="Arial" pitchFamily="34" charset="0"/>
              </a:rPr>
              <a:t>الاجهاد</a:t>
            </a:r>
            <a:r>
              <a:rPr lang="ar-SA" sz="2400" b="1" dirty="0">
                <a:solidFill>
                  <a:schemeClr val="tx1"/>
                </a:solidFill>
                <a:latin typeface="Arial" pitchFamily="34" charset="0"/>
              </a:rPr>
              <a:t> مع </a:t>
            </a:r>
            <a:r>
              <a:rPr lang="ar-SA" sz="2400" b="1" dirty="0" err="1">
                <a:solidFill>
                  <a:schemeClr val="tx1"/>
                </a:solidFill>
                <a:latin typeface="Arial" pitchFamily="34" charset="0"/>
              </a:rPr>
              <a:t>الإنفعال</a:t>
            </a:r>
            <a:r>
              <a:rPr lang="ar-SA" sz="2400" b="1" dirty="0">
                <a:solidFill>
                  <a:schemeClr val="tx1"/>
                </a:solidFill>
                <a:latin typeface="Arial" pitchFamily="34" charset="0"/>
              </a:rPr>
              <a:t> </a:t>
            </a:r>
            <a:r>
              <a:rPr lang="ar-SA" sz="2400" b="1" dirty="0" smtClean="0">
                <a:solidFill>
                  <a:schemeClr val="tx1"/>
                </a:solidFill>
                <a:latin typeface="Arial" pitchFamily="34" charset="0"/>
              </a:rPr>
              <a:t> ,و </a:t>
            </a:r>
            <a:r>
              <a:rPr lang="ar-SA" sz="2400" b="1" dirty="0">
                <a:solidFill>
                  <a:schemeClr val="tx1"/>
                </a:solidFill>
                <a:latin typeface="Arial" pitchFamily="34" charset="0"/>
              </a:rPr>
              <a:t>ثابت التناسب يعتمد على </a:t>
            </a:r>
            <a:r>
              <a:rPr lang="ar-SA" sz="2400" b="1" u="sng" dirty="0">
                <a:solidFill>
                  <a:schemeClr val="tx1"/>
                </a:solidFill>
                <a:latin typeface="Arial" pitchFamily="34" charset="0"/>
              </a:rPr>
              <a:t>طبيعة المادة </a:t>
            </a:r>
            <a:r>
              <a:rPr lang="ar-SA" sz="2400" b="1" dirty="0" err="1">
                <a:solidFill>
                  <a:schemeClr val="tx1"/>
                </a:solidFill>
                <a:latin typeface="Arial" pitchFamily="34" charset="0"/>
              </a:rPr>
              <a:t>و</a:t>
            </a:r>
            <a:r>
              <a:rPr lang="ar-SA" sz="2400" b="1" dirty="0">
                <a:solidFill>
                  <a:schemeClr val="tx1"/>
                </a:solidFill>
                <a:latin typeface="Arial" pitchFamily="34" charset="0"/>
              </a:rPr>
              <a:t> </a:t>
            </a:r>
            <a:r>
              <a:rPr lang="ar-SA" sz="2400" b="1" u="sng" dirty="0">
                <a:solidFill>
                  <a:schemeClr val="tx1"/>
                </a:solidFill>
                <a:latin typeface="Arial" pitchFamily="34" charset="0"/>
              </a:rPr>
              <a:t>التشوه الحادث </a:t>
            </a:r>
            <a:r>
              <a:rPr lang="ar-SA" sz="2400" b="1" u="sng" dirty="0" smtClean="0">
                <a:solidFill>
                  <a:schemeClr val="tx1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ar-SA" sz="2400" b="1" dirty="0" smtClean="0">
                <a:solidFill>
                  <a:schemeClr val="tx1"/>
                </a:solidFill>
                <a:latin typeface="Arial" pitchFamily="34" charset="0"/>
              </a:rPr>
              <a:t>و </a:t>
            </a:r>
            <a:r>
              <a:rPr lang="ar-SA" sz="2400" b="1" dirty="0">
                <a:solidFill>
                  <a:schemeClr val="tx1"/>
                </a:solidFill>
                <a:latin typeface="Arial" pitchFamily="34" charset="0"/>
              </a:rPr>
              <a:t>يسمى بمعامل المرونة للمادة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Elastic modulus</a:t>
            </a:r>
            <a:r>
              <a:rPr lang="ar-SA" sz="2400" dirty="0">
                <a:solidFill>
                  <a:schemeClr val="tx1"/>
                </a:solidFill>
                <a:latin typeface="Arial" pitchFamily="34" charset="0"/>
              </a:rPr>
              <a:t> </a:t>
            </a:r>
            <a:r>
              <a:rPr lang="ar-SA" sz="2400" b="1" dirty="0">
                <a:solidFill>
                  <a:schemeClr val="tx1"/>
                </a:solidFill>
                <a:latin typeface="Arial" pitchFamily="34" charset="0"/>
              </a:rPr>
              <a:t>و يعطى بالعلاقة: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ar-SA" sz="24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ar-SA" sz="24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ar-SA" sz="2400" b="1" dirty="0">
              <a:solidFill>
                <a:schemeClr val="tx1"/>
              </a:solidFill>
              <a:latin typeface="Arial" pitchFamily="34" charset="0"/>
            </a:endParaRPr>
          </a:p>
          <a:p>
            <a:pPr>
              <a:defRPr/>
            </a:pPr>
            <a:endParaRPr lang="ar-SA" sz="2400" b="1" dirty="0">
              <a:solidFill>
                <a:schemeClr val="tx1"/>
              </a:solidFill>
              <a:latin typeface="Arial" pitchFamily="34" charset="0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085975" y="2786063"/>
          <a:ext cx="4232275" cy="911225"/>
        </p:xfrm>
        <a:graphic>
          <a:graphicData uri="http://schemas.openxmlformats.org/presentationml/2006/ole">
            <p:oleObj spid="_x0000_s3074" name="Equation" r:id="rId4" imgW="1828800" imgH="393480" progId="Equation.3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>
          <a:xfrm>
            <a:off x="3929058" y="5072074"/>
            <a:ext cx="4572000" cy="830997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400" b="1" dirty="0"/>
              <a:t>كلما كان معامل المرونة كبير كلما كانت المادة صعبة التشوه.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10800000">
            <a:off x="4357686" y="3857628"/>
            <a:ext cx="1071570" cy="10001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0903" y="428604"/>
            <a:ext cx="2916183" cy="7397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ar-SA" sz="3200" b="1" dirty="0">
                <a:latin typeface="Arial" pitchFamily="34" charset="0"/>
              </a:rPr>
              <a:t>صفات الجسم المرن:</a:t>
            </a:r>
          </a:p>
        </p:txBody>
      </p:sp>
      <p:sp>
        <p:nvSpPr>
          <p:cNvPr id="3" name="Rectangle 2"/>
          <p:cNvSpPr/>
          <p:nvPr/>
        </p:nvSpPr>
        <p:spPr>
          <a:xfrm>
            <a:off x="1428728" y="2000240"/>
            <a:ext cx="6786594" cy="324415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ar-SA" sz="2400" b="1" dirty="0">
                <a:latin typeface="Arial" pitchFamily="34" charset="0"/>
              </a:rPr>
              <a:t>1</a:t>
            </a:r>
            <a:r>
              <a:rPr lang="ar-SA" sz="2800" b="1" dirty="0">
                <a:latin typeface="Arial" pitchFamily="34" charset="0"/>
              </a:rPr>
              <a:t>- بزيادة الإجهاد لابد أن يزيد الانفعال </a:t>
            </a:r>
            <a:r>
              <a:rPr lang="ar-SA" sz="2800" b="1" dirty="0" err="1">
                <a:latin typeface="Arial" pitchFamily="34" charset="0"/>
              </a:rPr>
              <a:t>و</a:t>
            </a:r>
            <a:r>
              <a:rPr lang="ar-SA" sz="2800" b="1" dirty="0">
                <a:latin typeface="Arial" pitchFamily="34" charset="0"/>
              </a:rPr>
              <a:t> العكس صحيح </a:t>
            </a:r>
            <a:r>
              <a:rPr lang="ar-SA" sz="2800" b="1" dirty="0" err="1">
                <a:latin typeface="Arial" pitchFamily="34" charset="0"/>
              </a:rPr>
              <a:t>و</a:t>
            </a:r>
            <a:r>
              <a:rPr lang="ar-SA" sz="2800" b="1" dirty="0">
                <a:latin typeface="Arial" pitchFamily="34" charset="0"/>
              </a:rPr>
              <a:t> ذلك في حدود المرونة.</a:t>
            </a:r>
          </a:p>
          <a:p>
            <a:pPr>
              <a:lnSpc>
                <a:spcPct val="150000"/>
              </a:lnSpc>
              <a:defRPr/>
            </a:pPr>
            <a:r>
              <a:rPr lang="ar-SA" sz="2800" b="1" dirty="0">
                <a:latin typeface="Arial" pitchFamily="34" charset="0"/>
              </a:rPr>
              <a:t>2- بزوال الإجهاد لابد من أن يزول الانفعال تماماً.</a:t>
            </a:r>
          </a:p>
          <a:p>
            <a:pPr>
              <a:lnSpc>
                <a:spcPct val="150000"/>
              </a:lnSpc>
              <a:defRPr/>
            </a:pPr>
            <a:r>
              <a:rPr lang="ar-SA" sz="2800" b="1" dirty="0">
                <a:latin typeface="Arial" pitchFamily="34" charset="0"/>
              </a:rPr>
              <a:t>3- نوع الإجهاد يجب أن ينتج عنه انفعال من نفس نوع الإجهاد.  </a:t>
            </a:r>
            <a:endParaRPr lang="en-US" sz="2800" b="1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333164" y="467005"/>
            <a:ext cx="6263253" cy="584775"/>
          </a:xfrm>
          <a:prstGeom prst="rect">
            <a:avLst/>
          </a:prstGeom>
          <a:gradFill flip="none" rotWithShape="1">
            <a:gsLst>
              <a:gs pos="0">
                <a:srgbClr val="FF6600">
                  <a:tint val="66000"/>
                  <a:satMod val="160000"/>
                </a:srgbClr>
              </a:gs>
              <a:gs pos="50000">
                <a:srgbClr val="FF6600">
                  <a:tint val="44500"/>
                  <a:satMod val="160000"/>
                </a:srgbClr>
              </a:gs>
              <a:gs pos="100000">
                <a:srgbClr val="FF66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ar-SA" sz="3200" b="1" dirty="0">
                <a:solidFill>
                  <a:srgbClr val="0000CC"/>
                </a:solidFill>
              </a:rPr>
              <a:t>أنواع معاملات المرونة (باعتبار نوع التشوه):</a:t>
            </a:r>
            <a:endParaRPr lang="ar-SA" sz="3200" dirty="0">
              <a:solidFill>
                <a:srgbClr val="0000CC"/>
              </a:solidFill>
            </a:endParaRPr>
          </a:p>
        </p:txBody>
      </p:sp>
      <p:sp>
        <p:nvSpPr>
          <p:cNvPr id="3" name="مستطيل 2"/>
          <p:cNvSpPr>
            <a:spLocks noChangeArrowheads="1"/>
          </p:cNvSpPr>
          <p:nvPr/>
        </p:nvSpPr>
        <p:spPr bwMode="auto">
          <a:xfrm>
            <a:off x="3315800" y="1500174"/>
            <a:ext cx="5105885" cy="830997"/>
          </a:xfrm>
          <a:prstGeom prst="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514350" indent="-514350">
              <a:buFontTx/>
              <a:buAutoNum type="arabicParenR"/>
              <a:defRPr/>
            </a:pPr>
            <a:r>
              <a:rPr lang="ar-SA" sz="2400" b="1" dirty="0">
                <a:solidFill>
                  <a:schemeClr val="tx1"/>
                </a:solidFill>
              </a:rPr>
              <a:t>معامل يونج </a:t>
            </a:r>
            <a:r>
              <a:rPr lang="en-US" sz="2400" b="1" dirty="0">
                <a:solidFill>
                  <a:schemeClr val="tx1"/>
                </a:solidFill>
              </a:rPr>
              <a:t>Young’ s modulus</a:t>
            </a:r>
            <a:r>
              <a:rPr lang="ar-SA" sz="2400" b="1" dirty="0">
                <a:solidFill>
                  <a:schemeClr val="tx1"/>
                </a:solidFill>
              </a:rPr>
              <a:t>:</a:t>
            </a:r>
          </a:p>
          <a:p>
            <a:pPr marL="514350" indent="-514350">
              <a:defRPr/>
            </a:pPr>
            <a:r>
              <a:rPr lang="ar-SA" sz="2400" b="1" dirty="0">
                <a:solidFill>
                  <a:schemeClr val="tx1"/>
                </a:solidFill>
              </a:rPr>
              <a:t>      يقيس مقاومة الجسم الصلب للتغير في طوله.</a:t>
            </a:r>
          </a:p>
        </p:txBody>
      </p:sp>
      <p:sp>
        <p:nvSpPr>
          <p:cNvPr id="4" name="مستطيل 3"/>
          <p:cNvSpPr>
            <a:spLocks noChangeArrowheads="1"/>
          </p:cNvSpPr>
          <p:nvPr/>
        </p:nvSpPr>
        <p:spPr bwMode="auto">
          <a:xfrm>
            <a:off x="3233550" y="3143248"/>
            <a:ext cx="5238935" cy="830997"/>
          </a:xfrm>
          <a:prstGeom prst="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514350" indent="-514350">
              <a:defRPr/>
            </a:pPr>
            <a:r>
              <a:rPr lang="ar-SA" sz="2000" b="1" dirty="0">
                <a:solidFill>
                  <a:schemeClr val="tx1"/>
                </a:solidFill>
              </a:rPr>
              <a:t>2) </a:t>
            </a:r>
            <a:r>
              <a:rPr lang="ar-SA" sz="2400" b="1" dirty="0">
                <a:solidFill>
                  <a:schemeClr val="tx1"/>
                </a:solidFill>
              </a:rPr>
              <a:t>معامل القص </a:t>
            </a:r>
            <a:r>
              <a:rPr lang="en-US" sz="2400" b="1" dirty="0">
                <a:solidFill>
                  <a:schemeClr val="tx1"/>
                </a:solidFill>
              </a:rPr>
              <a:t>Shear modulus</a:t>
            </a:r>
            <a:r>
              <a:rPr lang="ar-SA" sz="2400" b="1" dirty="0">
                <a:solidFill>
                  <a:schemeClr val="tx1"/>
                </a:solidFill>
              </a:rPr>
              <a:t>:</a:t>
            </a:r>
          </a:p>
          <a:p>
            <a:pPr marL="514350" indent="-514350">
              <a:defRPr/>
            </a:pPr>
            <a:r>
              <a:rPr lang="ar-SA" sz="2400" b="1" dirty="0">
                <a:solidFill>
                  <a:schemeClr val="tx1"/>
                </a:solidFill>
              </a:rPr>
              <a:t>يقيس مقاومة انزلاق أسطح الجسم بالنسبة لبعضها</a:t>
            </a:r>
            <a:r>
              <a:rPr lang="ar-SA" sz="2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مستطيل 4"/>
          <p:cNvSpPr>
            <a:spLocks noChangeArrowheads="1"/>
          </p:cNvSpPr>
          <p:nvPr/>
        </p:nvSpPr>
        <p:spPr bwMode="auto">
          <a:xfrm>
            <a:off x="3643013" y="5214950"/>
            <a:ext cx="4758034" cy="830997"/>
          </a:xfrm>
          <a:prstGeom prst="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514350" indent="-514350">
              <a:defRPr/>
            </a:pPr>
            <a:r>
              <a:rPr lang="ar-SA" sz="2000" b="1" dirty="0">
                <a:solidFill>
                  <a:schemeClr val="tx1"/>
                </a:solidFill>
              </a:rPr>
              <a:t>3) </a:t>
            </a:r>
            <a:r>
              <a:rPr lang="ar-SA" sz="2400" b="1" dirty="0">
                <a:solidFill>
                  <a:schemeClr val="tx1"/>
                </a:solidFill>
              </a:rPr>
              <a:t>معامل المرونة </a:t>
            </a:r>
            <a:r>
              <a:rPr lang="ar-SA" sz="2400" b="1" dirty="0" err="1">
                <a:solidFill>
                  <a:schemeClr val="tx1"/>
                </a:solidFill>
              </a:rPr>
              <a:t>الحجمي</a:t>
            </a:r>
            <a:r>
              <a:rPr lang="ar-SA" sz="2400" b="1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tx1"/>
                </a:solidFill>
              </a:rPr>
              <a:t>bulk modulus</a:t>
            </a:r>
            <a:r>
              <a:rPr lang="ar-SA" sz="2400" b="1" dirty="0">
                <a:solidFill>
                  <a:schemeClr val="tx1"/>
                </a:solidFill>
              </a:rPr>
              <a:t>: </a:t>
            </a:r>
          </a:p>
          <a:p>
            <a:pPr marL="514350" indent="-514350">
              <a:defRPr/>
            </a:pPr>
            <a:r>
              <a:rPr lang="ar-SA" sz="2400" b="1" dirty="0">
                <a:solidFill>
                  <a:schemeClr val="tx1"/>
                </a:solidFill>
              </a:rPr>
              <a:t>يقيس مقاومة المادة للتغير في حجمها.</a:t>
            </a:r>
          </a:p>
        </p:txBody>
      </p:sp>
      <p:pic>
        <p:nvPicPr>
          <p:cNvPr id="6" name="Picture 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000108"/>
            <a:ext cx="2571750" cy="1531938"/>
          </a:xfrm>
          <a:prstGeom prst="rect">
            <a:avLst/>
          </a:prstGeom>
          <a:noFill/>
          <a:ln w="25400" cmpd="dbl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2786058"/>
            <a:ext cx="2590800" cy="1600200"/>
          </a:xfrm>
          <a:prstGeom prst="rect">
            <a:avLst/>
          </a:prstGeom>
          <a:noFill/>
          <a:ln w="25400" cmpd="dbl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4643446"/>
            <a:ext cx="2576513" cy="1724025"/>
          </a:xfrm>
          <a:prstGeom prst="rect">
            <a:avLst/>
          </a:prstGeom>
          <a:noFill/>
          <a:ln w="25400" cmpd="dbl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71802" y="500063"/>
            <a:ext cx="5857916" cy="571500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ar-SA" sz="2400" b="1" dirty="0">
                <a:solidFill>
                  <a:srgbClr val="000000"/>
                </a:solidFill>
              </a:rPr>
              <a:t>1- معامل يونج </a:t>
            </a:r>
            <a:r>
              <a:rPr lang="en-US" sz="2400" b="1" dirty="0"/>
              <a:t>Young’s Modulus</a:t>
            </a:r>
            <a:r>
              <a:rPr lang="ar-SA" sz="2400" b="1" dirty="0">
                <a:solidFill>
                  <a:srgbClr val="000000"/>
                </a:solidFill>
              </a:rPr>
              <a:t>: المرونة في الطول.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4" name="مستطيل 20"/>
          <p:cNvSpPr>
            <a:spLocks noChangeArrowheads="1"/>
          </p:cNvSpPr>
          <p:nvPr/>
        </p:nvSpPr>
        <p:spPr bwMode="auto">
          <a:xfrm>
            <a:off x="1143000" y="2890838"/>
            <a:ext cx="6643688" cy="1323975"/>
          </a:xfrm>
          <a:prstGeom prst="rect">
            <a:avLst/>
          </a:prstGeom>
          <a:gradFill flip="none" rotWithShape="1">
            <a:gsLst>
              <a:gs pos="0">
                <a:srgbClr val="FF6600">
                  <a:tint val="66000"/>
                  <a:satMod val="160000"/>
                </a:srgbClr>
              </a:gs>
              <a:gs pos="50000">
                <a:srgbClr val="FF6600">
                  <a:tint val="44500"/>
                  <a:satMod val="160000"/>
                </a:srgbClr>
              </a:gs>
              <a:gs pos="100000">
                <a:srgbClr val="FF66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SA" sz="2000" b="1" dirty="0">
                <a:solidFill>
                  <a:schemeClr val="tx1"/>
                </a:solidFill>
                <a:latin typeface="Arial" pitchFamily="34" charset="0"/>
              </a:rPr>
              <a:t>ملاحظات: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000" b="1" dirty="0">
                <a:solidFill>
                  <a:schemeClr val="tx1"/>
                </a:solidFill>
                <a:latin typeface="Arial" pitchFamily="34" charset="0"/>
              </a:rPr>
              <a:t>تقاوم القوة الداخلية حدوث التمدد.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000" b="1" dirty="0">
                <a:solidFill>
                  <a:schemeClr val="tx1"/>
                </a:solidFill>
                <a:latin typeface="Arial" pitchFamily="34" charset="0"/>
              </a:rPr>
              <a:t>تتوازن القوة الداخلية مع القوة الخارجية لتحدث الزيادة في الطول بمقدار </a:t>
            </a:r>
            <a:r>
              <a:rPr lang="el-GR" sz="2000" b="1" dirty="0">
                <a:solidFill>
                  <a:schemeClr val="tx1"/>
                </a:solidFill>
                <a:latin typeface="Arial" pitchFamily="34" charset="0"/>
              </a:rPr>
              <a:t>Δ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</a:rPr>
              <a:t>L</a:t>
            </a:r>
            <a:r>
              <a:rPr lang="ar-SA" sz="2000" b="1" dirty="0">
                <a:solidFill>
                  <a:schemeClr val="tx1"/>
                </a:solidFill>
                <a:latin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000" b="1" dirty="0">
                <a:solidFill>
                  <a:schemeClr val="tx1"/>
                </a:solidFill>
                <a:latin typeface="Arial" pitchFamily="34" charset="0"/>
              </a:rPr>
              <a:t>يقال في هذه الحالة أن القضيب قد أُجهد.</a:t>
            </a:r>
            <a:endParaRPr lang="ar-SA" sz="2000" dirty="0">
              <a:solidFill>
                <a:schemeClr val="tx1"/>
              </a:solidFill>
            </a:endParaRPr>
          </a:p>
        </p:txBody>
      </p:sp>
      <p:graphicFrame>
        <p:nvGraphicFramePr>
          <p:cNvPr id="5" name="Object 19"/>
          <p:cNvGraphicFramePr>
            <a:graphicFrameLocks noChangeAspect="1"/>
          </p:cNvGraphicFramePr>
          <p:nvPr/>
        </p:nvGraphicFramePr>
        <p:xfrm>
          <a:off x="2714612" y="4429132"/>
          <a:ext cx="523875" cy="1082675"/>
        </p:xfrm>
        <a:graphic>
          <a:graphicData uri="http://schemas.openxmlformats.org/presentationml/2006/ole">
            <p:oleObj spid="_x0000_s4098" name="معادلة" r:id="rId4" imgW="190440" imgH="393480" progId="Equation.3">
              <p:embed/>
            </p:oleObj>
          </a:graphicData>
        </a:graphic>
      </p:graphicFrame>
      <p:graphicFrame>
        <p:nvGraphicFramePr>
          <p:cNvPr id="6" name="Object 20"/>
          <p:cNvGraphicFramePr>
            <a:graphicFrameLocks noChangeAspect="1"/>
          </p:cNvGraphicFramePr>
          <p:nvPr/>
        </p:nvGraphicFramePr>
        <p:xfrm>
          <a:off x="2714612" y="5643578"/>
          <a:ext cx="588963" cy="1000125"/>
        </p:xfrm>
        <a:graphic>
          <a:graphicData uri="http://schemas.openxmlformats.org/presentationml/2006/ole">
            <p:oleObj spid="_x0000_s4099" name="معادلة" r:id="rId5" imgW="253800" imgH="431640" progId="Equation.3">
              <p:embed/>
            </p:oleObj>
          </a:graphicData>
        </a:graphic>
      </p:graphicFrame>
      <p:sp>
        <p:nvSpPr>
          <p:cNvPr id="7" name="سهم إلى اليمين 9"/>
          <p:cNvSpPr/>
          <p:nvPr/>
        </p:nvSpPr>
        <p:spPr>
          <a:xfrm>
            <a:off x="571472" y="5643578"/>
            <a:ext cx="1643063" cy="85725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000" b="1" dirty="0">
                <a:solidFill>
                  <a:srgbClr val="000099"/>
                </a:solidFill>
              </a:rPr>
              <a:t>كمية لا بعدية</a:t>
            </a:r>
            <a:endParaRPr lang="ar-SA" sz="2000" dirty="0">
              <a:solidFill>
                <a:srgbClr val="000099"/>
              </a:solidFill>
            </a:endParaRPr>
          </a:p>
        </p:txBody>
      </p:sp>
      <p:sp>
        <p:nvSpPr>
          <p:cNvPr id="8" name="مستطيل 20"/>
          <p:cNvSpPr>
            <a:spLocks noChangeArrowheads="1"/>
          </p:cNvSpPr>
          <p:nvPr/>
        </p:nvSpPr>
        <p:spPr bwMode="auto">
          <a:xfrm>
            <a:off x="2643174" y="1428736"/>
            <a:ext cx="6143625" cy="1016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SA" sz="2000" b="1" dirty="0">
                <a:solidFill>
                  <a:srgbClr val="000000"/>
                </a:solidFill>
                <a:latin typeface="Arial" charset="0"/>
              </a:rPr>
              <a:t>* قضيب طوله الأصلي  </a:t>
            </a:r>
            <a:r>
              <a:rPr lang="en-US" sz="2000" b="1" i="1" dirty="0">
                <a:solidFill>
                  <a:schemeClr val="bg1"/>
                </a:solidFill>
                <a:latin typeface="Arial" charset="0"/>
              </a:rPr>
              <a:t>L</a:t>
            </a:r>
            <a:r>
              <a:rPr lang="en-US" sz="2000" b="1" i="1" baseline="-25000" dirty="0">
                <a:solidFill>
                  <a:schemeClr val="bg1"/>
                </a:solidFill>
                <a:latin typeface="Arial" charset="0"/>
              </a:rPr>
              <a:t>i</a:t>
            </a:r>
            <a:r>
              <a:rPr lang="ar-SA" sz="2000" b="1" i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ar-SA" sz="2000" b="1" dirty="0">
                <a:solidFill>
                  <a:schemeClr val="bg1"/>
                </a:solidFill>
                <a:latin typeface="Arial" charset="0"/>
              </a:rPr>
              <a:t>و مساحة مقطعه </a:t>
            </a: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A</a:t>
            </a:r>
            <a:r>
              <a:rPr lang="ar-SA" sz="2000" b="1" dirty="0">
                <a:solidFill>
                  <a:schemeClr val="bg1"/>
                </a:solidFill>
                <a:latin typeface="Arial" charset="0"/>
              </a:rPr>
              <a:t>، مثبت في أحد طرفيه. </a:t>
            </a:r>
          </a:p>
          <a:p>
            <a:pPr>
              <a:defRPr/>
            </a:pPr>
            <a:r>
              <a:rPr lang="ar-SA" sz="2000" b="1" dirty="0">
                <a:solidFill>
                  <a:srgbClr val="000000"/>
                </a:solidFill>
                <a:latin typeface="Arial" charset="0"/>
              </a:rPr>
              <a:t>* أثرت قوة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F </a:t>
            </a:r>
            <a:r>
              <a:rPr lang="ar-SA" sz="2000" b="1" dirty="0">
                <a:solidFill>
                  <a:srgbClr val="000000"/>
                </a:solidFill>
                <a:latin typeface="Arial" charset="0"/>
              </a:rPr>
              <a:t> عمودية على مساحة مقطع القضيب من الطرف الآخر،فزاد طوله </a:t>
            </a:r>
            <a:r>
              <a:rPr lang="ar-SA" sz="2000" b="1" dirty="0">
                <a:solidFill>
                  <a:schemeClr val="bg1"/>
                </a:solidFill>
                <a:latin typeface="Arial" charset="0"/>
              </a:rPr>
              <a:t>بمقدار </a:t>
            </a:r>
            <a:r>
              <a:rPr lang="el-GR" sz="2000" b="1" dirty="0">
                <a:solidFill>
                  <a:schemeClr val="bg1"/>
                </a:solidFill>
                <a:latin typeface="Arial" charset="0"/>
              </a:rPr>
              <a:t>Δ</a:t>
            </a: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L</a:t>
            </a:r>
            <a:r>
              <a:rPr lang="ar-SA" sz="2000" b="1" dirty="0">
                <a:solidFill>
                  <a:schemeClr val="bg1"/>
                </a:solidFill>
                <a:latin typeface="Arial" charset="0"/>
              </a:rPr>
              <a:t> ليصبح طوله  </a:t>
            </a:r>
            <a:r>
              <a:rPr lang="en-US" sz="2000" b="1" i="1" dirty="0">
                <a:solidFill>
                  <a:schemeClr val="bg1"/>
                </a:solidFill>
                <a:latin typeface="Arial" charset="0"/>
              </a:rPr>
              <a:t>L</a:t>
            </a:r>
            <a:r>
              <a:rPr lang="en-US" sz="2000" b="1" i="1" baseline="-25000" dirty="0">
                <a:solidFill>
                  <a:schemeClr val="bg1"/>
                </a:solidFill>
                <a:latin typeface="Arial" charset="0"/>
              </a:rPr>
              <a:t>f</a:t>
            </a:r>
            <a:r>
              <a:rPr lang="ar-SA" sz="2000" b="1" i="1" baseline="-25000" dirty="0">
                <a:solidFill>
                  <a:schemeClr val="bg1"/>
                </a:solidFill>
                <a:latin typeface="Arial" charset="0"/>
              </a:rPr>
              <a:t>.</a:t>
            </a:r>
            <a:endParaRPr lang="ar-SA" sz="2000" dirty="0"/>
          </a:p>
        </p:txBody>
      </p:sp>
      <p:sp>
        <p:nvSpPr>
          <p:cNvPr id="9" name="مستطيل 20"/>
          <p:cNvSpPr>
            <a:spLocks noChangeArrowheads="1"/>
          </p:cNvSpPr>
          <p:nvPr/>
        </p:nvSpPr>
        <p:spPr bwMode="auto">
          <a:xfrm>
            <a:off x="3357554" y="4786322"/>
            <a:ext cx="5429250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ar-SA" sz="2000" b="1" dirty="0" err="1" smtClean="0">
                <a:solidFill>
                  <a:srgbClr val="000000"/>
                </a:solidFill>
                <a:latin typeface="Arial" pitchFamily="34" charset="0"/>
              </a:rPr>
              <a:t>الاجهاد</a:t>
            </a:r>
            <a:r>
              <a:rPr lang="ar-SA" sz="2000" b="1" dirty="0" smtClean="0">
                <a:solidFill>
                  <a:srgbClr val="000000"/>
                </a:solidFill>
                <a:latin typeface="Arial" pitchFamily="34" charset="0"/>
              </a:rPr>
              <a:t> الطولي: </a:t>
            </a:r>
            <a:r>
              <a:rPr lang="ar-SA" sz="2000" b="1" dirty="0">
                <a:solidFill>
                  <a:srgbClr val="000000"/>
                </a:solidFill>
                <a:latin typeface="Arial" pitchFamily="34" charset="0"/>
              </a:rPr>
              <a:t>النسبة بين قيمة القوة المؤثرة على مساحة المقطع.</a:t>
            </a:r>
            <a:endParaRPr lang="ar-SA" sz="2000" dirty="0"/>
          </a:p>
        </p:txBody>
      </p:sp>
      <p:sp>
        <p:nvSpPr>
          <p:cNvPr id="10" name="مستطيل 20"/>
          <p:cNvSpPr>
            <a:spLocks noChangeArrowheads="1"/>
          </p:cNvSpPr>
          <p:nvPr/>
        </p:nvSpPr>
        <p:spPr bwMode="auto">
          <a:xfrm>
            <a:off x="3357563" y="5957888"/>
            <a:ext cx="5286375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SA" sz="2000" b="1" dirty="0" smtClean="0">
                <a:solidFill>
                  <a:srgbClr val="000000"/>
                </a:solidFill>
                <a:latin typeface="Arial" pitchFamily="34" charset="0"/>
              </a:rPr>
              <a:t>الانفعال الطولي: </a:t>
            </a:r>
            <a:r>
              <a:rPr lang="ar-SA" sz="2000" b="1" dirty="0">
                <a:solidFill>
                  <a:srgbClr val="000000"/>
                </a:solidFill>
                <a:latin typeface="Arial" pitchFamily="34" charset="0"/>
              </a:rPr>
              <a:t>النسبة بين التغير في الطول إلى الطول الأصلي.</a:t>
            </a:r>
            <a:endParaRPr lang="ar-SA" sz="2000" dirty="0"/>
          </a:p>
        </p:txBody>
      </p:sp>
      <p:pic>
        <p:nvPicPr>
          <p:cNvPr id="11" name="Picture 4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42918"/>
            <a:ext cx="2571750" cy="19288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4" grpId="0" animBg="1"/>
      <p:bldP spid="8" grpId="0" build="allAtOnce" animBg="1"/>
      <p:bldP spid="9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3429000"/>
            <a:ext cx="3643338" cy="1428760"/>
          </a:xfrm>
          <a:prstGeom prst="rect">
            <a:avLst/>
          </a:prstGeom>
          <a:noFill/>
        </p:spPr>
      </p:pic>
      <p:sp>
        <p:nvSpPr>
          <p:cNvPr id="7" name="Oval Callout 6"/>
          <p:cNvSpPr/>
          <p:nvPr/>
        </p:nvSpPr>
        <p:spPr>
          <a:xfrm>
            <a:off x="1000100" y="1071546"/>
            <a:ext cx="3271854" cy="1184152"/>
          </a:xfrm>
          <a:prstGeom prst="wedgeEllipseCallout">
            <a:avLst>
              <a:gd name="adj1" fmla="val 21395"/>
              <a:gd name="adj2" fmla="val 155362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000" b="1" dirty="0">
                <a:solidFill>
                  <a:schemeClr val="tx1"/>
                </a:solidFill>
              </a:rPr>
              <a:t>معامل يونج له أبعاد الإجهاد (نيوتن/ متر2).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سداسي 6"/>
          <p:cNvSpPr/>
          <p:nvPr/>
        </p:nvSpPr>
        <p:spPr>
          <a:xfrm>
            <a:off x="5357813" y="814388"/>
            <a:ext cx="3286125" cy="642937"/>
          </a:xfrm>
          <a:prstGeom prst="hexagon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 dirty="0">
                <a:solidFill>
                  <a:srgbClr val="0000CC"/>
                </a:solidFill>
              </a:rPr>
              <a:t>استنتاجات عامة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642910" y="1928802"/>
            <a:ext cx="8072437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SA" sz="2000" b="1" dirty="0">
                <a:solidFill>
                  <a:schemeClr val="tx1"/>
                </a:solidFill>
              </a:rPr>
              <a:t>1</a:t>
            </a:r>
            <a:r>
              <a:rPr lang="ar-SA" sz="2400" b="1" dirty="0">
                <a:solidFill>
                  <a:schemeClr val="tx1"/>
                </a:solidFill>
              </a:rPr>
              <a:t>- إذا طبقت قوة خارجية ثابتة على القضيب فإن التغير في الطول يتناسب مع الطول الأصلي.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643174" y="3500438"/>
            <a:ext cx="5786437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SA" sz="2000" b="1" dirty="0">
                <a:solidFill>
                  <a:schemeClr val="tx1"/>
                </a:solidFill>
              </a:rPr>
              <a:t>2- </a:t>
            </a:r>
            <a:r>
              <a:rPr lang="ar-SA" sz="2400" b="1" dirty="0">
                <a:solidFill>
                  <a:schemeClr val="tx1"/>
                </a:solidFill>
              </a:rPr>
              <a:t>تتناسب القوة اللازمة لإحداث الانفعال مع مساحة مقطع القضيب.</a:t>
            </a:r>
            <a:r>
              <a:rPr lang="ar-SA" sz="2000" b="1" dirty="0">
                <a:solidFill>
                  <a:schemeClr val="tx1"/>
                </a:solidFill>
              </a:rPr>
              <a:t>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7905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5214950"/>
            <a:ext cx="1390655" cy="585789"/>
          </a:xfrm>
          <a:prstGeom prst="rect">
            <a:avLst/>
          </a:prstGeom>
          <a:noFill/>
        </p:spPr>
      </p:pic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828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000364" y="2357430"/>
            <a:ext cx="857256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 flipV="1">
            <a:off x="5143504" y="2643182"/>
            <a:ext cx="2071702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H="1">
            <a:off x="3929058" y="4000504"/>
            <a:ext cx="1143008" cy="1143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 flipV="1">
            <a:off x="4000496" y="3929066"/>
            <a:ext cx="2286016" cy="12858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2786058"/>
            <a:ext cx="1138241" cy="594604"/>
          </a:xfrm>
          <a:prstGeom prst="rect">
            <a:avLst/>
          </a:prstGeom>
          <a:noFill/>
        </p:spPr>
      </p:pic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14612" y="428604"/>
            <a:ext cx="6242415" cy="46166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ar-SA" sz="2400" b="1" dirty="0">
                <a:solidFill>
                  <a:srgbClr val="000000"/>
                </a:solidFill>
              </a:rPr>
              <a:t>2- معامل المرونة القصي </a:t>
            </a:r>
            <a:r>
              <a:rPr lang="en-US" sz="2400" b="1" dirty="0">
                <a:solidFill>
                  <a:srgbClr val="000000"/>
                </a:solidFill>
              </a:rPr>
              <a:t>Shear Modulus</a:t>
            </a:r>
            <a:r>
              <a:rPr lang="ar-SA" sz="2400" b="1" dirty="0">
                <a:solidFill>
                  <a:srgbClr val="000000"/>
                </a:solidFill>
              </a:rPr>
              <a:t>: مرونة الشكل</a:t>
            </a:r>
            <a:r>
              <a:rPr lang="ar-SA" sz="2000" b="1" dirty="0">
                <a:solidFill>
                  <a:srgbClr val="000000"/>
                </a:solidFill>
              </a:rPr>
              <a:t>.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68688" y="1292225"/>
            <a:ext cx="5287962" cy="70802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ar-SA" sz="2000" b="1" dirty="0">
                <a:solidFill>
                  <a:schemeClr val="tx1"/>
                </a:solidFill>
                <a:latin typeface="Arial" pitchFamily="34" charset="0"/>
              </a:rPr>
              <a:t>جسم تؤثر عليه قوة 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ar-SA" sz="2000" b="1" dirty="0">
                <a:solidFill>
                  <a:schemeClr val="tx1"/>
                </a:solidFill>
                <a:latin typeface="Arial" pitchFamily="34" charset="0"/>
              </a:rPr>
              <a:t> ماسة لأحد أسطحه بينما السطح المقابل</a:t>
            </a:r>
          </a:p>
          <a:p>
            <a:pPr>
              <a:defRPr/>
            </a:pPr>
            <a:r>
              <a:rPr lang="ar-SA" sz="2000" b="1" dirty="0">
                <a:solidFill>
                  <a:schemeClr val="tx1"/>
                </a:solidFill>
                <a:latin typeface="Arial" pitchFamily="34" charset="0"/>
              </a:rPr>
              <a:t>ثابت بفعل قوة ما كقوة الاحتكاك 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ar-SA" sz="2000" b="1" dirty="0">
                <a:solidFill>
                  <a:schemeClr val="tx1"/>
                </a:solidFill>
                <a:latin typeface="Arial" pitchFamily="34" charset="0"/>
              </a:rPr>
              <a:t>. </a:t>
            </a:r>
          </a:p>
        </p:txBody>
      </p:sp>
      <p:sp>
        <p:nvSpPr>
          <p:cNvPr id="5" name="مستطيل 20"/>
          <p:cNvSpPr>
            <a:spLocks noChangeArrowheads="1"/>
          </p:cNvSpPr>
          <p:nvPr/>
        </p:nvSpPr>
        <p:spPr bwMode="auto">
          <a:xfrm>
            <a:off x="3714750" y="2357438"/>
            <a:ext cx="5000625" cy="1016000"/>
          </a:xfrm>
          <a:prstGeom prst="rect">
            <a:avLst/>
          </a:prstGeom>
          <a:solidFill>
            <a:srgbClr val="FF99FF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SA" sz="2000" b="1" dirty="0">
                <a:solidFill>
                  <a:srgbClr val="000000"/>
                </a:solidFill>
                <a:latin typeface="Arial" pitchFamily="34" charset="0"/>
              </a:rPr>
              <a:t>ملاحظات: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000" b="1" dirty="0">
                <a:solidFill>
                  <a:srgbClr val="000000"/>
                </a:solidFill>
                <a:latin typeface="Arial" pitchFamily="34" charset="0"/>
              </a:rPr>
              <a:t>تقاوم القوة الداخلية حدوث الانزلاق.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000" b="1" dirty="0">
                <a:solidFill>
                  <a:srgbClr val="000000"/>
                </a:solidFill>
                <a:latin typeface="Arial" pitchFamily="34" charset="0"/>
              </a:rPr>
              <a:t>تتوازن القوة الداخلية مع القوة الخارجية </a:t>
            </a:r>
            <a:r>
              <a:rPr lang="ar-SA" sz="2000" b="1" dirty="0" err="1">
                <a:solidFill>
                  <a:srgbClr val="00B050"/>
                </a:solidFill>
                <a:latin typeface="Arial" pitchFamily="34" charset="0"/>
              </a:rPr>
              <a:t>و</a:t>
            </a:r>
            <a:r>
              <a:rPr lang="ar-SA" sz="2000" b="1" dirty="0">
                <a:solidFill>
                  <a:srgbClr val="00B050"/>
                </a:solidFill>
                <a:latin typeface="Arial" pitchFamily="34" charset="0"/>
              </a:rPr>
              <a:t> يحدث التغير.</a:t>
            </a:r>
          </a:p>
        </p:txBody>
      </p:sp>
      <p:sp>
        <p:nvSpPr>
          <p:cNvPr id="6" name="مربع نص 21"/>
          <p:cNvSpPr txBox="1">
            <a:spLocks noChangeArrowheads="1"/>
          </p:cNvSpPr>
          <p:nvPr/>
        </p:nvSpPr>
        <p:spPr bwMode="auto">
          <a:xfrm>
            <a:off x="7331075" y="4560888"/>
            <a:ext cx="1241425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ar-SA" sz="2000" b="1" dirty="0"/>
              <a:t>إجهاد القص </a:t>
            </a:r>
          </a:p>
        </p:txBody>
      </p:sp>
      <p:sp>
        <p:nvSpPr>
          <p:cNvPr id="7" name="مربع نص 23"/>
          <p:cNvSpPr txBox="1">
            <a:spLocks noChangeArrowheads="1"/>
          </p:cNvSpPr>
          <p:nvPr/>
        </p:nvSpPr>
        <p:spPr bwMode="auto">
          <a:xfrm>
            <a:off x="2938463" y="4572000"/>
            <a:ext cx="1347787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ar-SA" sz="2000" b="1" dirty="0"/>
              <a:t>انفعال القص: </a:t>
            </a:r>
          </a:p>
        </p:txBody>
      </p:sp>
      <p:sp>
        <p:nvSpPr>
          <p:cNvPr id="8" name="سهم إلى اليسار 12"/>
          <p:cNvSpPr/>
          <p:nvPr/>
        </p:nvSpPr>
        <p:spPr>
          <a:xfrm>
            <a:off x="6357938" y="4572000"/>
            <a:ext cx="928687" cy="4286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000"/>
          </a:p>
        </p:txBody>
      </p:sp>
      <p:sp>
        <p:nvSpPr>
          <p:cNvPr id="9" name="سهم إلى اليسار 12"/>
          <p:cNvSpPr/>
          <p:nvPr/>
        </p:nvSpPr>
        <p:spPr>
          <a:xfrm>
            <a:off x="1928794" y="4643446"/>
            <a:ext cx="928687" cy="4286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000"/>
          </a:p>
        </p:txBody>
      </p:sp>
      <p:pic>
        <p:nvPicPr>
          <p:cNvPr id="10" name="Picture 14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071938" y="5587713"/>
            <a:ext cx="3810830" cy="100963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1" name="وسيلة شرح بيضاوية 14"/>
          <p:cNvSpPr/>
          <p:nvPr/>
        </p:nvSpPr>
        <p:spPr>
          <a:xfrm>
            <a:off x="500034" y="5715016"/>
            <a:ext cx="3143250" cy="571500"/>
          </a:xfrm>
          <a:prstGeom prst="wedgeEllipseCallout">
            <a:avLst>
              <a:gd name="adj1" fmla="val 61809"/>
              <a:gd name="adj2" fmla="val -2684"/>
            </a:avLst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000" b="1" dirty="0">
                <a:latin typeface="Arial" pitchFamily="34" charset="0"/>
              </a:rPr>
              <a:t>معامل المرونة القصي</a:t>
            </a:r>
          </a:p>
        </p:txBody>
      </p:sp>
      <p:graphicFrame>
        <p:nvGraphicFramePr>
          <p:cNvPr id="5122" name="Object 19"/>
          <p:cNvGraphicFramePr>
            <a:graphicFrameLocks noChangeAspect="1"/>
          </p:cNvGraphicFramePr>
          <p:nvPr/>
        </p:nvGraphicFramePr>
        <p:xfrm>
          <a:off x="5762625" y="4214813"/>
          <a:ext cx="523875" cy="1082675"/>
        </p:xfrm>
        <a:graphic>
          <a:graphicData uri="http://schemas.openxmlformats.org/presentationml/2006/ole">
            <p:oleObj spid="_x0000_s40962" name="معادلة" r:id="rId5" imgW="190440" imgH="393480" progId="Equation.3">
              <p:embed/>
            </p:oleObj>
          </a:graphicData>
        </a:graphic>
      </p:graphicFrame>
      <p:graphicFrame>
        <p:nvGraphicFramePr>
          <p:cNvPr id="5123" name="Object 20"/>
          <p:cNvGraphicFramePr>
            <a:graphicFrameLocks noChangeAspect="1"/>
          </p:cNvGraphicFramePr>
          <p:nvPr/>
        </p:nvGraphicFramePr>
        <p:xfrm>
          <a:off x="1142976" y="4214818"/>
          <a:ext cx="663575" cy="1082675"/>
        </p:xfrm>
        <a:graphic>
          <a:graphicData uri="http://schemas.openxmlformats.org/presentationml/2006/ole">
            <p:oleObj spid="_x0000_s40963" name="Equation" r:id="rId6" imgW="241200" imgH="393480" progId="Equation.3">
              <p:embed/>
            </p:oleObj>
          </a:graphicData>
        </a:graphic>
      </p:graphicFrame>
      <p:sp>
        <p:nvSpPr>
          <p:cNvPr id="14" name="AutoShape 5"/>
          <p:cNvSpPr>
            <a:spLocks noChangeArrowheads="1"/>
          </p:cNvSpPr>
          <p:nvPr/>
        </p:nvSpPr>
        <p:spPr bwMode="auto">
          <a:xfrm>
            <a:off x="642910" y="2428868"/>
            <a:ext cx="2105025" cy="169545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357166"/>
            <a:ext cx="2036763" cy="16430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17" name="Straight Connector 16"/>
          <p:cNvCxnSpPr/>
          <p:nvPr/>
        </p:nvCxnSpPr>
        <p:spPr>
          <a:xfrm flipV="1">
            <a:off x="785786" y="4000504"/>
            <a:ext cx="1643074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 flipH="1" flipV="1">
            <a:off x="714348" y="3357562"/>
            <a:ext cx="714380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6200000" flipV="1">
            <a:off x="142844" y="3429000"/>
            <a:ext cx="1214446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 flipH="1" flipV="1">
            <a:off x="1142976" y="2857496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 flipH="1" flipV="1">
            <a:off x="1857356" y="3429000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utoShape 18"/>
          <p:cNvSpPr>
            <a:spLocks noChangeArrowheads="1"/>
          </p:cNvSpPr>
          <p:nvPr/>
        </p:nvSpPr>
        <p:spPr bwMode="auto">
          <a:xfrm>
            <a:off x="1214414" y="2428868"/>
            <a:ext cx="2043112" cy="407987"/>
          </a:xfrm>
          <a:prstGeom prst="parallelogram">
            <a:avLst>
              <a:gd name="adj" fmla="val 11828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5" name="Line 31"/>
          <p:cNvSpPr>
            <a:spLocks noChangeShapeType="1"/>
          </p:cNvSpPr>
          <p:nvPr/>
        </p:nvSpPr>
        <p:spPr bwMode="auto">
          <a:xfrm flipH="1">
            <a:off x="642910" y="2857496"/>
            <a:ext cx="620712" cy="1287463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 flipH="1">
            <a:off x="714348" y="3786190"/>
            <a:ext cx="495300" cy="34925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37" name="Line 30"/>
          <p:cNvSpPr>
            <a:spLocks noChangeShapeType="1"/>
          </p:cNvSpPr>
          <p:nvPr/>
        </p:nvSpPr>
        <p:spPr bwMode="auto">
          <a:xfrm flipH="1">
            <a:off x="1214414" y="2500306"/>
            <a:ext cx="617538" cy="1287462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38" name="Line 32"/>
          <p:cNvSpPr>
            <a:spLocks noChangeShapeType="1"/>
          </p:cNvSpPr>
          <p:nvPr/>
        </p:nvSpPr>
        <p:spPr bwMode="auto">
          <a:xfrm flipH="1">
            <a:off x="1214414" y="3786190"/>
            <a:ext cx="1547812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39" name="Line 32"/>
          <p:cNvSpPr>
            <a:spLocks noChangeShapeType="1"/>
          </p:cNvSpPr>
          <p:nvPr/>
        </p:nvSpPr>
        <p:spPr bwMode="auto">
          <a:xfrm flipH="1">
            <a:off x="714348" y="4143380"/>
            <a:ext cx="1547812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0" name="Line 35"/>
          <p:cNvSpPr>
            <a:spLocks noChangeShapeType="1"/>
          </p:cNvSpPr>
          <p:nvPr/>
        </p:nvSpPr>
        <p:spPr bwMode="auto">
          <a:xfrm flipH="1">
            <a:off x="2285984" y="3786190"/>
            <a:ext cx="495300" cy="34925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1" name="Line 31"/>
          <p:cNvSpPr>
            <a:spLocks noChangeShapeType="1"/>
          </p:cNvSpPr>
          <p:nvPr/>
        </p:nvSpPr>
        <p:spPr bwMode="auto">
          <a:xfrm flipH="1">
            <a:off x="2714612" y="2500306"/>
            <a:ext cx="500066" cy="1285885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2" name="Line 31"/>
          <p:cNvSpPr>
            <a:spLocks noChangeShapeType="1"/>
          </p:cNvSpPr>
          <p:nvPr/>
        </p:nvSpPr>
        <p:spPr bwMode="auto">
          <a:xfrm flipH="1">
            <a:off x="2285984" y="2786058"/>
            <a:ext cx="477836" cy="1357322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43" name="Text Box 9"/>
          <p:cNvSpPr txBox="1">
            <a:spLocks noChangeArrowheads="1"/>
          </p:cNvSpPr>
          <p:nvPr/>
        </p:nvSpPr>
        <p:spPr bwMode="auto">
          <a:xfrm>
            <a:off x="214282" y="3143248"/>
            <a:ext cx="328612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</a:rPr>
              <a:t>h</a:t>
            </a:r>
          </a:p>
        </p:txBody>
      </p:sp>
      <p:sp>
        <p:nvSpPr>
          <p:cNvPr id="44" name="Text Box 26"/>
          <p:cNvSpPr txBox="1">
            <a:spLocks noChangeArrowheads="1"/>
          </p:cNvSpPr>
          <p:nvPr/>
        </p:nvSpPr>
        <p:spPr bwMode="auto">
          <a:xfrm>
            <a:off x="1142976" y="1928802"/>
            <a:ext cx="447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cs typeface="Tahoma" pitchFamily="34" charset="0"/>
              </a:rPr>
              <a:t>x</a:t>
            </a:r>
            <a:r>
              <a:rPr lang="ar-SA" sz="2000" b="1" dirty="0">
                <a:solidFill>
                  <a:srgbClr val="000000"/>
                </a:solidFill>
                <a:cs typeface="Tahoma" pitchFamily="34" charset="0"/>
              </a:rPr>
              <a:t>∆</a:t>
            </a: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2000232" y="2357430"/>
            <a:ext cx="307975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47" name="Freeform 24"/>
          <p:cNvSpPr>
            <a:spLocks/>
          </p:cNvSpPr>
          <p:nvPr/>
        </p:nvSpPr>
        <p:spPr bwMode="auto">
          <a:xfrm>
            <a:off x="714348" y="3071810"/>
            <a:ext cx="446115" cy="142876"/>
          </a:xfrm>
          <a:custGeom>
            <a:avLst/>
            <a:gdLst>
              <a:gd name="T0" fmla="*/ 0 w 272"/>
              <a:gd name="T1" fmla="*/ 2147483647 h 99"/>
              <a:gd name="T2" fmla="*/ 2147483647 w 272"/>
              <a:gd name="T3" fmla="*/ 2147483647 h 99"/>
              <a:gd name="T4" fmla="*/ 2147483647 w 272"/>
              <a:gd name="T5" fmla="*/ 2147483647 h 99"/>
              <a:gd name="T6" fmla="*/ 0 60000 65536"/>
              <a:gd name="T7" fmla="*/ 0 60000 65536"/>
              <a:gd name="T8" fmla="*/ 0 60000 65536"/>
              <a:gd name="T9" fmla="*/ 0 w 272"/>
              <a:gd name="T10" fmla="*/ 0 h 99"/>
              <a:gd name="T11" fmla="*/ 272 w 272"/>
              <a:gd name="T12" fmla="*/ 99 h 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99">
                <a:moveTo>
                  <a:pt x="0" y="99"/>
                </a:moveTo>
                <a:cubicBezTo>
                  <a:pt x="23" y="57"/>
                  <a:pt x="46" y="16"/>
                  <a:pt x="91" y="8"/>
                </a:cubicBezTo>
                <a:cubicBezTo>
                  <a:pt x="136" y="0"/>
                  <a:pt x="242" y="46"/>
                  <a:pt x="272" y="53"/>
                </a:cubicBezTo>
              </a:path>
            </a:pathLst>
          </a:custGeom>
          <a:ln>
            <a:headEnd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ar-SA"/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>
            <a:off x="500034" y="3143248"/>
            <a:ext cx="5016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ahoma" pitchFamily="34" charset="0"/>
              </a:rPr>
              <a:t>β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1071538" y="2285992"/>
            <a:ext cx="50006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5" dur="1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1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3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" dur="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" dur="1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5" dur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8" dur="1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1" dur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4" dur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7" dur="1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1" grpId="0" animBg="1"/>
      <p:bldP spid="14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/>
      <p:bldP spid="45" grpId="0"/>
      <p:bldP spid="47" grpId="0" animBg="1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714348" y="1714488"/>
            <a:ext cx="1873250" cy="1728788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3" name="Rectangle 2"/>
          <p:cNvSpPr/>
          <p:nvPr/>
        </p:nvSpPr>
        <p:spPr>
          <a:xfrm>
            <a:off x="2643174" y="571480"/>
            <a:ext cx="6187912" cy="46166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ar-SA" sz="2400" b="1" dirty="0">
                <a:solidFill>
                  <a:srgbClr val="000000"/>
                </a:solidFill>
              </a:rPr>
              <a:t>3- معامل المرونة </a:t>
            </a:r>
            <a:r>
              <a:rPr lang="ar-SA" sz="2400" b="1" dirty="0" err="1">
                <a:solidFill>
                  <a:srgbClr val="000000"/>
                </a:solidFill>
              </a:rPr>
              <a:t>الحجمي</a:t>
            </a:r>
            <a:r>
              <a:rPr lang="ar-SA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>
                <a:solidFill>
                  <a:srgbClr val="000000"/>
                </a:solidFill>
              </a:rPr>
              <a:t>Bulk Modulus</a:t>
            </a:r>
            <a:r>
              <a:rPr lang="ar-SA" sz="2400" b="1" dirty="0">
                <a:solidFill>
                  <a:srgbClr val="000000"/>
                </a:solidFill>
              </a:rPr>
              <a:t>: مرونة الحجم</a:t>
            </a:r>
            <a:r>
              <a:rPr lang="ar-SA" sz="2000" b="1" dirty="0">
                <a:solidFill>
                  <a:srgbClr val="000000"/>
                </a:solidFill>
              </a:rPr>
              <a:t>.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4" name="وسيلة شرح مستطيلة مستديرة الزوايا 25"/>
          <p:cNvSpPr/>
          <p:nvPr/>
        </p:nvSpPr>
        <p:spPr>
          <a:xfrm>
            <a:off x="4714875" y="2500306"/>
            <a:ext cx="2928938" cy="1000132"/>
          </a:xfrm>
          <a:prstGeom prst="wedgeRoundRectCallout">
            <a:avLst>
              <a:gd name="adj1" fmla="val -114058"/>
              <a:gd name="adj2" fmla="val -3382"/>
              <a:gd name="adj3" fmla="val 16667"/>
            </a:avLst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000" b="1" dirty="0" smtClean="0">
                <a:solidFill>
                  <a:srgbClr val="0000CC"/>
                </a:solidFill>
              </a:rPr>
              <a:t>يواجه الجسم ضغط </a:t>
            </a:r>
            <a:r>
              <a:rPr lang="ar-SA" sz="2000" b="1" dirty="0">
                <a:solidFill>
                  <a:srgbClr val="0000CC"/>
                </a:solidFill>
              </a:rPr>
              <a:t>منتظم على الجسم فيحدث له تشوه في حجمه.</a:t>
            </a:r>
          </a:p>
        </p:txBody>
      </p:sp>
      <p:graphicFrame>
        <p:nvGraphicFramePr>
          <p:cNvPr id="10262" name="Object 22"/>
          <p:cNvGraphicFramePr>
            <a:graphicFrameLocks noChangeAspect="1"/>
          </p:cNvGraphicFramePr>
          <p:nvPr/>
        </p:nvGraphicFramePr>
        <p:xfrm>
          <a:off x="5711825" y="4143375"/>
          <a:ext cx="2074863" cy="976313"/>
        </p:xfrm>
        <a:graphic>
          <a:graphicData uri="http://schemas.openxmlformats.org/presentationml/2006/ole">
            <p:oleObj spid="_x0000_s41986" name="معادلة" r:id="rId4" imgW="838080" imgH="393480" progId="Equation.3">
              <p:embed/>
            </p:oleObj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5786438" y="5500688"/>
          <a:ext cx="2074862" cy="976312"/>
        </p:xfrm>
        <a:graphic>
          <a:graphicData uri="http://schemas.openxmlformats.org/presentationml/2006/ole">
            <p:oleObj spid="_x0000_s41987" name="معادلة" r:id="rId5" imgW="838080" imgH="393480" progId="Equation.3">
              <p:embed/>
            </p:oleObj>
          </a:graphicData>
        </a:graphic>
      </p:graphicFrame>
      <p:sp>
        <p:nvSpPr>
          <p:cNvPr id="7" name="سهم إلى اليمين 26"/>
          <p:cNvSpPr/>
          <p:nvPr/>
        </p:nvSpPr>
        <p:spPr>
          <a:xfrm>
            <a:off x="2928938" y="4000500"/>
            <a:ext cx="2714625" cy="1214438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000" b="1" dirty="0">
                <a:solidFill>
                  <a:srgbClr val="FF0000"/>
                </a:solidFill>
              </a:rPr>
              <a:t>معامل المرونة </a:t>
            </a:r>
            <a:r>
              <a:rPr lang="ar-SA" sz="2000" b="1" dirty="0" err="1">
                <a:solidFill>
                  <a:srgbClr val="FF0000"/>
                </a:solidFill>
              </a:rPr>
              <a:t>الحجمي</a:t>
            </a:r>
            <a:endParaRPr lang="ar-SA" sz="20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1000125" y="5643563"/>
            <a:ext cx="3714750" cy="857250"/>
          </a:xfrm>
          <a:prstGeom prst="wedgeRoundRectCallout">
            <a:avLst>
              <a:gd name="adj1" fmla="val 98424"/>
              <a:gd name="adj2" fmla="val 752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الاشارة السالبة تدل على أنه بزيادة الضغط يقل الحجم</a:t>
            </a:r>
            <a:endParaRPr lang="en-US" sz="2800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9" name="AutoShape 23"/>
          <p:cNvSpPr>
            <a:spLocks noChangeArrowheads="1"/>
          </p:cNvSpPr>
          <p:nvPr/>
        </p:nvSpPr>
        <p:spPr bwMode="auto">
          <a:xfrm>
            <a:off x="857224" y="2000240"/>
            <a:ext cx="1584325" cy="1296987"/>
          </a:xfrm>
          <a:prstGeom prst="cube">
            <a:avLst>
              <a:gd name="adj" fmla="val 25000"/>
            </a:avLst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1142976" y="1714488"/>
            <a:ext cx="0" cy="129540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 flipH="1">
            <a:off x="714348" y="3071810"/>
            <a:ext cx="357190" cy="35719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 flipV="1">
            <a:off x="1142976" y="3000371"/>
            <a:ext cx="1357322" cy="45719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1785918" y="857232"/>
            <a:ext cx="0" cy="863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8" name="Line 11"/>
          <p:cNvSpPr>
            <a:spLocks noChangeShapeType="1"/>
          </p:cNvSpPr>
          <p:nvPr/>
        </p:nvSpPr>
        <p:spPr bwMode="auto">
          <a:xfrm flipV="1">
            <a:off x="1525884" y="3500438"/>
            <a:ext cx="45719" cy="71438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9" name="Line 11"/>
          <p:cNvSpPr>
            <a:spLocks noChangeShapeType="1"/>
          </p:cNvSpPr>
          <p:nvPr/>
        </p:nvSpPr>
        <p:spPr bwMode="auto">
          <a:xfrm flipV="1">
            <a:off x="0" y="2643183"/>
            <a:ext cx="642910" cy="71436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20" name="Line 11"/>
          <p:cNvSpPr>
            <a:spLocks noChangeShapeType="1"/>
          </p:cNvSpPr>
          <p:nvPr/>
        </p:nvSpPr>
        <p:spPr bwMode="auto">
          <a:xfrm flipH="1">
            <a:off x="2714612" y="2428868"/>
            <a:ext cx="785818" cy="45719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21" name="Line 11"/>
          <p:cNvSpPr>
            <a:spLocks noChangeShapeType="1"/>
          </p:cNvSpPr>
          <p:nvPr/>
        </p:nvSpPr>
        <p:spPr bwMode="auto">
          <a:xfrm flipH="1">
            <a:off x="2643174" y="1428736"/>
            <a:ext cx="714380" cy="42862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22" name="Line 11"/>
          <p:cNvSpPr>
            <a:spLocks noChangeShapeType="1"/>
          </p:cNvSpPr>
          <p:nvPr/>
        </p:nvSpPr>
        <p:spPr bwMode="auto">
          <a:xfrm flipV="1">
            <a:off x="214282" y="3571876"/>
            <a:ext cx="500066" cy="571504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3714744" y="2214554"/>
            <a:ext cx="450850" cy="3667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cs typeface="Tahoma" pitchFamily="34" charset="0"/>
              </a:rPr>
              <a:t>P</a:t>
            </a:r>
            <a:r>
              <a:rPr lang="ar-SA" dirty="0">
                <a:cs typeface="Tahoma" pitchFamily="34" charset="0"/>
              </a:rPr>
              <a:t>∆</a:t>
            </a:r>
          </a:p>
        </p:txBody>
      </p:sp>
      <p:sp>
        <p:nvSpPr>
          <p:cNvPr id="24" name="Text Box 16"/>
          <p:cNvSpPr txBox="1">
            <a:spLocks noChangeArrowheads="1"/>
          </p:cNvSpPr>
          <p:nvPr/>
        </p:nvSpPr>
        <p:spPr bwMode="auto">
          <a:xfrm>
            <a:off x="1357290" y="357166"/>
            <a:ext cx="566756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cs typeface="Tahoma" pitchFamily="34" charset="0"/>
              </a:rPr>
              <a:t>P</a:t>
            </a:r>
            <a:r>
              <a:rPr lang="ar-SA" dirty="0">
                <a:cs typeface="Tahoma" pitchFamily="34" charset="0"/>
              </a:rPr>
              <a:t>∆</a:t>
            </a: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3357554" y="1214422"/>
            <a:ext cx="450850" cy="3667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cs typeface="Tahoma" pitchFamily="34" charset="0"/>
              </a:rPr>
              <a:t>P</a:t>
            </a:r>
            <a:r>
              <a:rPr lang="ar-SA" dirty="0">
                <a:cs typeface="Tahoma" pitchFamily="34" charset="0"/>
              </a:rPr>
              <a:t>∆</a:t>
            </a:r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auto">
          <a:xfrm>
            <a:off x="1357290" y="4286256"/>
            <a:ext cx="450850" cy="3667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cs typeface="Tahoma" pitchFamily="34" charset="0"/>
              </a:rPr>
              <a:t>P</a:t>
            </a:r>
            <a:r>
              <a:rPr lang="ar-SA" dirty="0">
                <a:cs typeface="Tahoma" pitchFamily="34" charset="0"/>
              </a:rPr>
              <a:t>∆</a:t>
            </a:r>
          </a:p>
        </p:txBody>
      </p:sp>
      <p:sp>
        <p:nvSpPr>
          <p:cNvPr id="27" name="Text Box 16"/>
          <p:cNvSpPr txBox="1">
            <a:spLocks noChangeArrowheads="1"/>
          </p:cNvSpPr>
          <p:nvPr/>
        </p:nvSpPr>
        <p:spPr bwMode="auto">
          <a:xfrm>
            <a:off x="0" y="4214818"/>
            <a:ext cx="450850" cy="3667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cs typeface="Tahoma" pitchFamily="34" charset="0"/>
              </a:rPr>
              <a:t>P</a:t>
            </a:r>
            <a:r>
              <a:rPr lang="ar-SA" dirty="0">
                <a:cs typeface="Tahoma" pitchFamily="34" charset="0"/>
              </a:rPr>
              <a:t>∆</a:t>
            </a:r>
          </a:p>
        </p:txBody>
      </p:sp>
      <p:sp>
        <p:nvSpPr>
          <p:cNvPr id="28" name="Text Box 16"/>
          <p:cNvSpPr txBox="1">
            <a:spLocks noChangeArrowheads="1"/>
          </p:cNvSpPr>
          <p:nvPr/>
        </p:nvSpPr>
        <p:spPr bwMode="auto">
          <a:xfrm>
            <a:off x="0" y="2285992"/>
            <a:ext cx="450850" cy="3667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cs typeface="Tahoma" pitchFamily="34" charset="0"/>
              </a:rPr>
              <a:t>P</a:t>
            </a:r>
            <a:r>
              <a:rPr lang="ar-SA" dirty="0">
                <a:cs typeface="Tahoma" pitchFamily="34" charset="0"/>
              </a:rPr>
              <a:t>∆</a:t>
            </a:r>
          </a:p>
        </p:txBody>
      </p:sp>
      <p:sp>
        <p:nvSpPr>
          <p:cNvPr id="29" name="Rectangle 2"/>
          <p:cNvSpPr/>
          <p:nvPr/>
        </p:nvSpPr>
        <p:spPr>
          <a:xfrm>
            <a:off x="4286250" y="1714500"/>
            <a:ext cx="4348163" cy="40005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ar-SA" sz="2000" b="1" dirty="0">
                <a:solidFill>
                  <a:srgbClr val="000000"/>
                </a:solidFill>
              </a:rPr>
              <a:t>جسم تؤثر عليه قوة عمودية </a:t>
            </a:r>
            <a:r>
              <a:rPr lang="en-US" sz="2000" b="1" dirty="0">
                <a:solidFill>
                  <a:srgbClr val="000000"/>
                </a:solidFill>
              </a:rPr>
              <a:t>F</a:t>
            </a:r>
            <a:r>
              <a:rPr lang="ar-SA" sz="2000" b="1" dirty="0">
                <a:solidFill>
                  <a:srgbClr val="000000"/>
                </a:solidFill>
              </a:rPr>
              <a:t> على جميع أسطحه.</a:t>
            </a:r>
            <a:endParaRPr lang="en-US" sz="2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 flipH="1">
            <a:off x="1643042" y="785794"/>
            <a:ext cx="6286544" cy="2214578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solidFill>
                  <a:schemeClr val="tx1"/>
                </a:solidFill>
              </a:rPr>
              <a:t>يعرف مقلوب معامل الحجم </a:t>
            </a:r>
            <a:r>
              <a:rPr lang="ar-SA" sz="3200" dirty="0" err="1" smtClean="0">
                <a:solidFill>
                  <a:schemeClr val="tx1"/>
                </a:solidFill>
              </a:rPr>
              <a:t>بالانضغاطيه</a:t>
            </a:r>
            <a:r>
              <a:rPr lang="ar-SA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k </a:t>
            </a:r>
            <a:endParaRPr lang="ar-SA" sz="3200" dirty="0" smtClean="0">
              <a:solidFill>
                <a:schemeClr val="tx1"/>
              </a:solidFill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k=</a:t>
            </a:r>
            <a:endParaRPr lang="ar-SA" sz="3200" dirty="0">
              <a:solidFill>
                <a:schemeClr val="tx1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1785926"/>
            <a:ext cx="196455" cy="785818"/>
          </a:xfrm>
          <a:prstGeom prst="rect">
            <a:avLst/>
          </a:prstGeom>
          <a:noFill/>
        </p:spPr>
      </p:pic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42976" y="3429000"/>
            <a:ext cx="7143800" cy="314327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chemeClr val="tx1"/>
                </a:solidFill>
              </a:rPr>
              <a:t>حيث يعتبر معامل  الحجم مقياس لدرجة </a:t>
            </a:r>
            <a:r>
              <a:rPr lang="ar-SA" sz="2800" dirty="0" err="1" smtClean="0">
                <a:solidFill>
                  <a:schemeClr val="tx1"/>
                </a:solidFill>
              </a:rPr>
              <a:t>الصعوبه</a:t>
            </a:r>
            <a:r>
              <a:rPr lang="ar-SA" sz="2800" dirty="0" smtClean="0">
                <a:solidFill>
                  <a:schemeClr val="tx1"/>
                </a:solidFill>
              </a:rPr>
              <a:t> التي نضغط </a:t>
            </a:r>
            <a:r>
              <a:rPr lang="ar-SA" sz="2800" dirty="0" err="1" smtClean="0">
                <a:solidFill>
                  <a:schemeClr val="tx1"/>
                </a:solidFill>
              </a:rPr>
              <a:t>بها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 err="1" smtClean="0">
                <a:solidFill>
                  <a:schemeClr val="tx1"/>
                </a:solidFill>
              </a:rPr>
              <a:t>الماده</a:t>
            </a:r>
            <a:r>
              <a:rPr lang="ar-SA" sz="2800" dirty="0" smtClean="0">
                <a:solidFill>
                  <a:schemeClr val="tx1"/>
                </a:solidFill>
              </a:rPr>
              <a:t> , فإن معامل الحجم </a:t>
            </a:r>
            <a:r>
              <a:rPr lang="ar-SA" sz="2800" dirty="0" err="1" smtClean="0">
                <a:solidFill>
                  <a:schemeClr val="tx1"/>
                </a:solidFill>
              </a:rPr>
              <a:t>للجوامد</a:t>
            </a:r>
            <a:r>
              <a:rPr lang="ar-SA" sz="2800" dirty="0" smtClean="0">
                <a:solidFill>
                  <a:schemeClr val="tx1"/>
                </a:solidFill>
              </a:rPr>
              <a:t>  اكبر بكثير من معامل الحجم للسوائل التي تكون فيها الجزيئات </a:t>
            </a:r>
            <a:r>
              <a:rPr lang="ar-SA" sz="2800" dirty="0" err="1" smtClean="0">
                <a:solidFill>
                  <a:schemeClr val="tx1"/>
                </a:solidFill>
              </a:rPr>
              <a:t>اكثر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 err="1" smtClean="0">
                <a:solidFill>
                  <a:schemeClr val="tx1"/>
                </a:solidFill>
              </a:rPr>
              <a:t>حريه</a:t>
            </a:r>
            <a:r>
              <a:rPr lang="ar-SA" sz="2800" dirty="0" smtClean="0">
                <a:solidFill>
                  <a:schemeClr val="tx1"/>
                </a:solidFill>
              </a:rPr>
              <a:t> في </a:t>
            </a:r>
            <a:r>
              <a:rPr lang="ar-SA" sz="2800" dirty="0" err="1" smtClean="0">
                <a:solidFill>
                  <a:schemeClr val="tx1"/>
                </a:solidFill>
              </a:rPr>
              <a:t>الحركه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 err="1" smtClean="0">
                <a:solidFill>
                  <a:schemeClr val="tx1"/>
                </a:solidFill>
              </a:rPr>
              <a:t>اما</a:t>
            </a:r>
            <a:r>
              <a:rPr lang="ar-SA" sz="2800" dirty="0" smtClean="0">
                <a:solidFill>
                  <a:schemeClr val="tx1"/>
                </a:solidFill>
              </a:rPr>
              <a:t> معامل الحجم للغازات فإن مقداره يكون منخفضا </a:t>
            </a:r>
            <a:r>
              <a:rPr lang="ar-SA" sz="2800" dirty="0" err="1" smtClean="0">
                <a:solidFill>
                  <a:schemeClr val="tx1"/>
                </a:solidFill>
              </a:rPr>
              <a:t>نتيجه</a:t>
            </a:r>
            <a:r>
              <a:rPr lang="ar-SA" sz="2800" dirty="0" smtClean="0">
                <a:solidFill>
                  <a:schemeClr val="tx1"/>
                </a:solidFill>
              </a:rPr>
              <a:t> لسهول ضغط الغازات ذات الجزيئات </a:t>
            </a:r>
            <a:r>
              <a:rPr lang="ar-SA" sz="2800" dirty="0" err="1" smtClean="0">
                <a:solidFill>
                  <a:schemeClr val="tx1"/>
                </a:solidFill>
              </a:rPr>
              <a:t>المتباعده</a:t>
            </a:r>
            <a:endParaRPr lang="ar-SA" sz="2800" dirty="0" smtClean="0">
              <a:solidFill>
                <a:schemeClr val="tx1"/>
              </a:solidFill>
            </a:endParaRPr>
          </a:p>
          <a:p>
            <a:pPr algn="ctr"/>
            <a:r>
              <a:rPr lang="ar-SA" sz="2800" dirty="0" err="1" smtClean="0">
                <a:solidFill>
                  <a:schemeClr val="tx1"/>
                </a:solidFill>
              </a:rPr>
              <a:t>اما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 err="1" smtClean="0">
                <a:solidFill>
                  <a:schemeClr val="tx1"/>
                </a:solidFill>
              </a:rPr>
              <a:t>الانضغاطيه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k</a:t>
            </a:r>
            <a:r>
              <a:rPr lang="ar-SA" sz="2800" dirty="0" smtClean="0">
                <a:solidFill>
                  <a:schemeClr val="tx1"/>
                </a:solidFill>
              </a:rPr>
              <a:t>   للغازات تكون عاليه 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6" grpId="0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500043"/>
            <a:ext cx="6357961" cy="378620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وسيلة شرح مستطيلة مستديرة الزوايا 3"/>
          <p:cNvSpPr/>
          <p:nvPr/>
        </p:nvSpPr>
        <p:spPr>
          <a:xfrm>
            <a:off x="1643063" y="4714874"/>
            <a:ext cx="5857875" cy="1785960"/>
          </a:xfrm>
          <a:prstGeom prst="wedgeRoundRectCallout">
            <a:avLst>
              <a:gd name="adj1" fmla="val 568"/>
              <a:gd name="adj2" fmla="val -104356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400" b="1" dirty="0">
                <a:solidFill>
                  <a:schemeClr val="tx1"/>
                </a:solidFill>
              </a:rPr>
              <a:t>نلاحظ من الجدول:</a:t>
            </a:r>
          </a:p>
          <a:p>
            <a:pPr>
              <a:defRPr/>
            </a:pPr>
            <a:r>
              <a:rPr lang="ar-SA" sz="2400" b="1" dirty="0">
                <a:solidFill>
                  <a:schemeClr val="tx1"/>
                </a:solidFill>
              </a:rPr>
              <a:t>1- كل من المواد الصلبة والسائلة لها معاملات مرونة.</a:t>
            </a:r>
          </a:p>
          <a:p>
            <a:pPr>
              <a:defRPr/>
            </a:pPr>
            <a:r>
              <a:rPr lang="ar-SA" sz="2400" b="1" dirty="0">
                <a:solidFill>
                  <a:schemeClr val="tx1"/>
                </a:solidFill>
              </a:rPr>
              <a:t>2- المواد السائلة لا </a:t>
            </a:r>
            <a:r>
              <a:rPr lang="ar-SA" sz="2400" b="1" dirty="0" smtClean="0">
                <a:solidFill>
                  <a:schemeClr val="tx1"/>
                </a:solidFill>
              </a:rPr>
              <a:t>يوجد </a:t>
            </a:r>
            <a:r>
              <a:rPr lang="ar-SA" sz="2400" b="1" dirty="0">
                <a:solidFill>
                  <a:schemeClr val="tx1"/>
                </a:solidFill>
              </a:rPr>
              <a:t>لها معامل يونج ولا معامل المرونة القصي لأنه ليس لها إجهاد قص </a:t>
            </a:r>
            <a:r>
              <a:rPr lang="ar-SA" sz="2400" b="1" dirty="0" err="1">
                <a:solidFill>
                  <a:schemeClr val="tx1"/>
                </a:solidFill>
              </a:rPr>
              <a:t>و</a:t>
            </a:r>
            <a:r>
              <a:rPr lang="ar-SA" sz="2400" b="1" dirty="0">
                <a:solidFill>
                  <a:schemeClr val="tx1"/>
                </a:solidFill>
              </a:rPr>
              <a:t> لا إجهاد طولي.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46"/>
          <p:cNvGraphicFramePr>
            <a:graphicFrameLocks noGrp="1"/>
          </p:cNvGraphicFramePr>
          <p:nvPr/>
        </p:nvGraphicFramePr>
        <p:xfrm>
          <a:off x="1285876" y="785813"/>
          <a:ext cx="6361112" cy="5500726"/>
        </p:xfrm>
        <a:graphic>
          <a:graphicData uri="http://schemas.openxmlformats.org/drawingml/2006/table">
            <a:tbl>
              <a:tblPr rtl="1">
                <a:effectLst/>
              </a:tblPr>
              <a:tblGrid>
                <a:gridCol w="2120900"/>
                <a:gridCol w="2119312"/>
                <a:gridCol w="2120900"/>
              </a:tblGrid>
              <a:tr h="1828077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معامل يونج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معامل المرونة القصي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معامل المرونة </a:t>
                      </a:r>
                      <a:r>
                        <a:rPr kumimoji="0" lang="ar-S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الحجمي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</a:tr>
              <a:tr h="149996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إجهاد الطول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انفعال الطول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إجهاد القص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انفعال القص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التغير في الضغط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الانفعال </a:t>
                      </a:r>
                      <a:r>
                        <a:rPr kumimoji="0" lang="ar-S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الحجمي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</a:tr>
              <a:tr h="69310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تغير في الطول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تغير في الشكل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rPr>
                        <a:t>تغير في الحجم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</a:tr>
              <a:tr h="147958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Object 32"/>
          <p:cNvGraphicFramePr>
            <a:graphicFrameLocks noChangeAspect="1"/>
          </p:cNvGraphicFramePr>
          <p:nvPr/>
        </p:nvGraphicFramePr>
        <p:xfrm>
          <a:off x="5868988" y="1465263"/>
          <a:ext cx="1293812" cy="776287"/>
        </p:xfrm>
        <a:graphic>
          <a:graphicData uri="http://schemas.openxmlformats.org/presentationml/2006/ole">
            <p:oleObj spid="_x0000_s43010" name="معادلة" r:id="rId4" imgW="723600" imgH="431640" progId="Equation.3">
              <p:embed/>
            </p:oleObj>
          </a:graphicData>
        </a:graphic>
      </p:graphicFrame>
      <p:graphicFrame>
        <p:nvGraphicFramePr>
          <p:cNvPr id="4" name="Object 31"/>
          <p:cNvGraphicFramePr>
            <a:graphicFrameLocks noChangeAspect="1"/>
          </p:cNvGraphicFramePr>
          <p:nvPr/>
        </p:nvGraphicFramePr>
        <p:xfrm>
          <a:off x="3887788" y="1500188"/>
          <a:ext cx="1112837" cy="706437"/>
        </p:xfrm>
        <a:graphic>
          <a:graphicData uri="http://schemas.openxmlformats.org/presentationml/2006/ole">
            <p:oleObj spid="_x0000_s43011" name="معادلة" r:id="rId5" imgW="622080" imgH="393480" progId="Equation.3">
              <p:embed/>
            </p:oleObj>
          </a:graphicData>
        </a:graphic>
      </p:graphicFrame>
      <p:graphicFrame>
        <p:nvGraphicFramePr>
          <p:cNvPr id="10262" name="Object 22"/>
          <p:cNvGraphicFramePr>
            <a:graphicFrameLocks noChangeAspect="1"/>
          </p:cNvGraphicFramePr>
          <p:nvPr/>
        </p:nvGraphicFramePr>
        <p:xfrm>
          <a:off x="1571625" y="1500188"/>
          <a:ext cx="1500188" cy="706437"/>
        </p:xfrm>
        <a:graphic>
          <a:graphicData uri="http://schemas.openxmlformats.org/presentationml/2006/ole">
            <p:oleObj spid="_x0000_s43012" name="معادلة" r:id="rId6" imgW="838080" imgH="393480" progId="Equation.3">
              <p:embed/>
            </p:oleObj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5929322" y="3143248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714744" y="3143248"/>
            <a:ext cx="13573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571604" y="3143248"/>
            <a:ext cx="15001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4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86438" y="4929188"/>
            <a:ext cx="1500187" cy="112553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0438" y="4929188"/>
            <a:ext cx="1966912" cy="1143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28750" y="4929188"/>
            <a:ext cx="1778000" cy="1143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0"/>
            <a:ext cx="8501090" cy="157163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مثال (1): </a:t>
            </a:r>
            <a:r>
              <a:rPr lang="ar-SA" sz="2400" dirty="0" err="1" smtClean="0"/>
              <a:t>اثرت</a:t>
            </a:r>
            <a:r>
              <a:rPr lang="ar-SA" sz="2400" dirty="0" smtClean="0"/>
              <a:t> قوه مقدارها</a:t>
            </a:r>
            <a:r>
              <a:rPr lang="en-US" sz="2400" dirty="0" smtClean="0"/>
              <a:t>2500 N  </a:t>
            </a:r>
            <a:r>
              <a:rPr lang="ar-SA" sz="2400" dirty="0" smtClean="0"/>
              <a:t> على سلك معدني طوله </a:t>
            </a:r>
            <a:r>
              <a:rPr lang="en-US" sz="2400" dirty="0" smtClean="0"/>
              <a:t>   10 m </a:t>
            </a:r>
            <a:r>
              <a:rPr lang="ar-SA" sz="2400" dirty="0" smtClean="0"/>
              <a:t>وقطره </a:t>
            </a:r>
            <a:r>
              <a:rPr lang="en-US" sz="2400" dirty="0" smtClean="0"/>
              <a:t>3.5 mm</a:t>
            </a:r>
            <a:r>
              <a:rPr lang="ar-SA" sz="2400" dirty="0" smtClean="0"/>
              <a:t>    فاستطال بمقدار </a:t>
            </a:r>
            <a:r>
              <a:rPr lang="en-US" sz="2400" dirty="0" smtClean="0"/>
              <a:t>0.5 cm</a:t>
            </a:r>
            <a:r>
              <a:rPr lang="ar-SA" sz="2400" dirty="0" smtClean="0"/>
              <a:t>    احسب:</a:t>
            </a:r>
          </a:p>
          <a:p>
            <a:pPr algn="ctr"/>
            <a:r>
              <a:rPr lang="en-US" sz="2400" dirty="0" smtClean="0"/>
              <a:t>(a</a:t>
            </a:r>
            <a:r>
              <a:rPr lang="ar-SA" sz="2400" dirty="0" err="1" smtClean="0"/>
              <a:t>الاجهاد</a:t>
            </a:r>
            <a:r>
              <a:rPr lang="ar-SA" sz="2400" dirty="0" smtClean="0"/>
              <a:t>      </a:t>
            </a:r>
            <a:r>
              <a:rPr lang="en-US" sz="2400" dirty="0" smtClean="0"/>
              <a:t>(b</a:t>
            </a:r>
            <a:r>
              <a:rPr lang="ar-SA" sz="2400" dirty="0" smtClean="0"/>
              <a:t>الانفعال      </a:t>
            </a:r>
            <a:r>
              <a:rPr lang="en-US" sz="2400" dirty="0" smtClean="0"/>
              <a:t>(c</a:t>
            </a:r>
            <a:r>
              <a:rPr lang="ar-SA" sz="2400" dirty="0" smtClean="0"/>
              <a:t>معامل يونج للسلك</a:t>
            </a:r>
          </a:p>
        </p:txBody>
      </p:sp>
      <p:sp>
        <p:nvSpPr>
          <p:cNvPr id="3" name="Rectangle 2"/>
          <p:cNvSpPr/>
          <p:nvPr/>
        </p:nvSpPr>
        <p:spPr>
          <a:xfrm>
            <a:off x="428596" y="1785926"/>
            <a:ext cx="8429684" cy="478634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dirty="0" err="1" smtClean="0"/>
              <a:t>الاجهاد</a:t>
            </a:r>
            <a:r>
              <a:rPr lang="ar-SA" sz="2400" dirty="0" smtClean="0"/>
              <a:t>:</a:t>
            </a:r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r>
              <a:rPr lang="ar-SA" sz="2400" dirty="0" smtClean="0"/>
              <a:t>الانفعال :</a:t>
            </a:r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r>
              <a:rPr lang="ar-SA" sz="2400" dirty="0" smtClean="0"/>
              <a:t>معامل يونج: </a:t>
            </a:r>
          </a:p>
          <a:p>
            <a:endParaRPr lang="ar-SA" sz="2400" dirty="0"/>
          </a:p>
          <a:p>
            <a:r>
              <a:rPr lang="ar-SA" sz="2400" dirty="0" smtClean="0"/>
              <a:t>  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4646" y="1928802"/>
            <a:ext cx="642259" cy="607542"/>
          </a:xfrm>
          <a:prstGeom prst="rect">
            <a:avLst/>
          </a:prstGeom>
          <a:noFill/>
        </p:spPr>
      </p:pic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2643182"/>
            <a:ext cx="6167462" cy="440533"/>
          </a:xfrm>
          <a:prstGeom prst="rect">
            <a:avLst/>
          </a:prstGeom>
          <a:noFill/>
        </p:spPr>
      </p:pic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46087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3071810"/>
            <a:ext cx="2972614" cy="500066"/>
          </a:xfrm>
          <a:prstGeom prst="rect">
            <a:avLst/>
          </a:prstGeom>
          <a:noFill/>
        </p:spPr>
      </p:pic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46090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929066"/>
            <a:ext cx="3744396" cy="642942"/>
          </a:xfrm>
          <a:prstGeom prst="rect">
            <a:avLst/>
          </a:prstGeom>
          <a:noFill/>
        </p:spPr>
      </p:pic>
      <p:sp>
        <p:nvSpPr>
          <p:cNvPr id="46092" name="Rectangle 12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46093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5214950"/>
            <a:ext cx="3307460" cy="928693"/>
          </a:xfrm>
          <a:prstGeom prst="rect">
            <a:avLst/>
          </a:prstGeom>
          <a:noFill/>
        </p:spPr>
      </p:pic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0" y="819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3" grpId="0" build="allAtOnce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0"/>
            <a:ext cx="8501090" cy="157163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مثال (3): عند تعليق كتله وزنها  </a:t>
            </a:r>
            <a:r>
              <a:rPr lang="en-US" sz="2400" dirty="0" smtClean="0"/>
              <a:t>45 N</a:t>
            </a:r>
            <a:r>
              <a:rPr lang="ar-SA" sz="2400" dirty="0" smtClean="0"/>
              <a:t> فإن طوله يصبح  </a:t>
            </a:r>
            <a:r>
              <a:rPr lang="en-US" sz="2400" dirty="0" smtClean="0"/>
              <a:t>32 cm</a:t>
            </a:r>
            <a:r>
              <a:rPr lang="ar-SA" sz="2400" dirty="0" smtClean="0"/>
              <a:t> . </a:t>
            </a:r>
            <a:r>
              <a:rPr lang="ar-SA" sz="2400" dirty="0" err="1" smtClean="0"/>
              <a:t>اما</a:t>
            </a:r>
            <a:r>
              <a:rPr lang="ar-SA" sz="2400" dirty="0" smtClean="0"/>
              <a:t> عند </a:t>
            </a:r>
            <a:r>
              <a:rPr lang="ar-SA" sz="2400" dirty="0" err="1" smtClean="0"/>
              <a:t>اقصاء</a:t>
            </a:r>
            <a:r>
              <a:rPr lang="ar-SA" sz="2400" dirty="0" smtClean="0"/>
              <a:t> هذه </a:t>
            </a:r>
            <a:r>
              <a:rPr lang="ar-SA" sz="2400" dirty="0" err="1" smtClean="0"/>
              <a:t>الكتله</a:t>
            </a:r>
            <a:r>
              <a:rPr lang="ar-SA" sz="2400" dirty="0" smtClean="0"/>
              <a:t> وتعليق كتله </a:t>
            </a:r>
            <a:r>
              <a:rPr lang="ar-SA" sz="2400" dirty="0" err="1" smtClean="0"/>
              <a:t>اخرى</a:t>
            </a:r>
            <a:r>
              <a:rPr lang="ar-SA" sz="2400" dirty="0" smtClean="0"/>
              <a:t> وزنها </a:t>
            </a:r>
            <a:r>
              <a:rPr lang="en-US" sz="2400" dirty="0" smtClean="0"/>
              <a:t>55 N</a:t>
            </a:r>
            <a:r>
              <a:rPr lang="ar-SA" sz="2400" dirty="0" smtClean="0"/>
              <a:t>  , فإن النابض يستطيل بمقدار  </a:t>
            </a:r>
            <a:r>
              <a:rPr lang="en-US" sz="2400" dirty="0" smtClean="0"/>
              <a:t>13 cm</a:t>
            </a:r>
            <a:r>
              <a:rPr lang="ar-SA" sz="2400" dirty="0" smtClean="0"/>
              <a:t> احسب:</a:t>
            </a:r>
          </a:p>
          <a:p>
            <a:pPr algn="ctr"/>
            <a:r>
              <a:rPr lang="en-US" sz="2400" dirty="0" smtClean="0"/>
              <a:t>a</a:t>
            </a:r>
            <a:r>
              <a:rPr lang="ar-SA" sz="2400" dirty="0" smtClean="0"/>
              <a:t> :ثابت النابض      </a:t>
            </a:r>
            <a:r>
              <a:rPr lang="en-US" sz="2400" dirty="0" smtClean="0"/>
              <a:t>b</a:t>
            </a:r>
            <a:r>
              <a:rPr lang="ar-SA" sz="2400" dirty="0" smtClean="0"/>
              <a:t>:  الطول </a:t>
            </a:r>
            <a:r>
              <a:rPr lang="ar-SA" sz="2400" dirty="0" err="1" smtClean="0"/>
              <a:t>الاصلي</a:t>
            </a:r>
            <a:r>
              <a:rPr lang="ar-SA" sz="2400" dirty="0" smtClean="0"/>
              <a:t> للنابض</a:t>
            </a:r>
          </a:p>
        </p:txBody>
      </p:sp>
      <p:sp>
        <p:nvSpPr>
          <p:cNvPr id="3" name="Rectangle 2"/>
          <p:cNvSpPr/>
          <p:nvPr/>
        </p:nvSpPr>
        <p:spPr>
          <a:xfrm>
            <a:off x="357158" y="1785926"/>
            <a:ext cx="8501122" cy="48577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قانون </a:t>
            </a:r>
            <a:r>
              <a:rPr lang="ar-SA" sz="2400" dirty="0" err="1" smtClean="0"/>
              <a:t>هوك</a:t>
            </a:r>
            <a:r>
              <a:rPr lang="ar-SA" sz="2400" dirty="0" smtClean="0"/>
              <a:t> :</a:t>
            </a:r>
          </a:p>
          <a:p>
            <a:pPr algn="ctr"/>
            <a:endParaRPr lang="ar-SA" sz="2400" dirty="0" smtClean="0"/>
          </a:p>
          <a:p>
            <a:pPr algn="ctr"/>
            <a:endParaRPr lang="ar-SA" sz="2400" dirty="0" smtClean="0"/>
          </a:p>
          <a:p>
            <a:pPr algn="ctr"/>
            <a:r>
              <a:rPr lang="ar-SA" sz="2400" dirty="0" smtClean="0"/>
              <a:t>المعلومات </a:t>
            </a:r>
            <a:r>
              <a:rPr lang="ar-SA" sz="2400" dirty="0" err="1" smtClean="0"/>
              <a:t>المعطاه</a:t>
            </a:r>
            <a:r>
              <a:rPr lang="ar-SA" sz="2400" dirty="0" smtClean="0"/>
              <a:t> في الوضع الثاني:</a:t>
            </a:r>
          </a:p>
          <a:p>
            <a:pPr algn="ctr"/>
            <a:endParaRPr lang="ar-SA" sz="2400" dirty="0" smtClean="0"/>
          </a:p>
          <a:p>
            <a:pPr algn="ctr"/>
            <a:endParaRPr lang="ar-SA" sz="2400" dirty="0" smtClean="0"/>
          </a:p>
          <a:p>
            <a:pPr algn="ctr"/>
            <a:r>
              <a:rPr lang="ar-SA" sz="2400" dirty="0" err="1" smtClean="0"/>
              <a:t>اما</a:t>
            </a:r>
            <a:r>
              <a:rPr lang="ar-SA" sz="2400" dirty="0" smtClean="0"/>
              <a:t> الوضع </a:t>
            </a:r>
            <a:r>
              <a:rPr lang="ar-SA" sz="2400" dirty="0" err="1" smtClean="0"/>
              <a:t>الاول</a:t>
            </a:r>
            <a:r>
              <a:rPr lang="ar-SA" sz="2400" dirty="0" smtClean="0"/>
              <a:t> </a:t>
            </a:r>
          </a:p>
          <a:p>
            <a:pPr algn="ctr"/>
            <a:endParaRPr lang="ar-SA" sz="2400" dirty="0" smtClean="0"/>
          </a:p>
          <a:p>
            <a:pPr algn="ctr"/>
            <a:endParaRPr lang="ar-SA" sz="2400" dirty="0" smtClean="0"/>
          </a:p>
          <a:p>
            <a:pPr algn="ctr"/>
            <a:r>
              <a:rPr lang="ar-SA" sz="2400" dirty="0" smtClean="0"/>
              <a:t>وبالتالي طول النابض </a:t>
            </a:r>
            <a:r>
              <a:rPr lang="ar-SA" sz="2400" dirty="0" err="1" smtClean="0"/>
              <a:t>الاصلي</a:t>
            </a:r>
            <a:r>
              <a:rPr lang="ar-SA" sz="2400" dirty="0" smtClean="0"/>
              <a:t> </a:t>
            </a:r>
          </a:p>
          <a:p>
            <a:pPr algn="ctr"/>
            <a:endParaRPr lang="ar-SA" sz="2400" dirty="0"/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5836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786058"/>
            <a:ext cx="1090617" cy="357190"/>
          </a:xfrm>
          <a:prstGeom prst="rect">
            <a:avLst/>
          </a:prstGeom>
          <a:noFill/>
        </p:spPr>
      </p:pic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3786190"/>
            <a:ext cx="2714644" cy="622199"/>
          </a:xfrm>
          <a:prstGeom prst="rect">
            <a:avLst/>
          </a:prstGeom>
          <a:noFill/>
        </p:spPr>
      </p:pic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4786322"/>
            <a:ext cx="3848112" cy="669984"/>
          </a:xfrm>
          <a:prstGeom prst="rect">
            <a:avLst/>
          </a:prstGeom>
          <a:noFill/>
        </p:spPr>
      </p:pic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58378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6000768"/>
            <a:ext cx="2733683" cy="428628"/>
          </a:xfrm>
          <a:prstGeom prst="rect">
            <a:avLst/>
          </a:prstGeom>
          <a:noFill/>
        </p:spPr>
      </p:pic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3" grpId="0" build="allAtOnce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4282" y="1000108"/>
            <a:ext cx="8715436" cy="128588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 smtClean="0">
              <a:solidFill>
                <a:schemeClr val="tx1"/>
              </a:solidFill>
            </a:endParaRPr>
          </a:p>
          <a:p>
            <a:pPr algn="ctr"/>
            <a:endParaRPr lang="ar-SA" dirty="0" smtClean="0">
              <a:solidFill>
                <a:schemeClr val="tx1"/>
              </a:solidFill>
            </a:endParaRPr>
          </a:p>
          <a:p>
            <a:pPr algn="ctr"/>
            <a:endParaRPr lang="ar-SA" dirty="0" smtClean="0">
              <a:solidFill>
                <a:schemeClr val="tx1"/>
              </a:solidFill>
            </a:endParaRPr>
          </a:p>
          <a:p>
            <a:pPr algn="ctr"/>
            <a:r>
              <a:rPr lang="ar-SA" sz="2400" dirty="0" smtClean="0">
                <a:solidFill>
                  <a:schemeClr val="tx1"/>
                </a:solidFill>
              </a:rPr>
              <a:t>1- </a:t>
            </a:r>
            <a:r>
              <a:rPr lang="ar-SA" sz="2400" dirty="0" err="1" smtClean="0">
                <a:solidFill>
                  <a:schemeClr val="tx1"/>
                </a:solidFill>
              </a:rPr>
              <a:t>اذا</a:t>
            </a:r>
            <a:r>
              <a:rPr lang="ar-SA" sz="2400" dirty="0" smtClean="0">
                <a:solidFill>
                  <a:schemeClr val="tx1"/>
                </a:solidFill>
              </a:rPr>
              <a:t> علمت مقدار معامل يونج للحديد الصلب                 فاحسب قوة الشد </a:t>
            </a:r>
            <a:r>
              <a:rPr lang="ar-SA" sz="2400" dirty="0" err="1" smtClean="0">
                <a:solidFill>
                  <a:schemeClr val="tx1"/>
                </a:solidFill>
              </a:rPr>
              <a:t>اللازمه</a:t>
            </a:r>
            <a:r>
              <a:rPr lang="ar-SA" sz="2400" dirty="0" smtClean="0">
                <a:solidFill>
                  <a:schemeClr val="tx1"/>
                </a:solidFill>
              </a:rPr>
              <a:t> </a:t>
            </a:r>
            <a:r>
              <a:rPr lang="ar-SA" sz="2400" dirty="0" err="1" smtClean="0">
                <a:solidFill>
                  <a:schemeClr val="tx1"/>
                </a:solidFill>
              </a:rPr>
              <a:t>للتاثير</a:t>
            </a:r>
            <a:r>
              <a:rPr lang="ar-SA" sz="2400" dirty="0" smtClean="0">
                <a:solidFill>
                  <a:schemeClr val="tx1"/>
                </a:solidFill>
              </a:rPr>
              <a:t> على سلك من الحديد طوله  </a:t>
            </a:r>
            <a:r>
              <a:rPr lang="en-US" sz="2400" dirty="0" smtClean="0">
                <a:solidFill>
                  <a:schemeClr val="tx1"/>
                </a:solidFill>
              </a:rPr>
              <a:t>6 cm</a:t>
            </a:r>
            <a:r>
              <a:rPr lang="ar-SA" sz="2400" dirty="0" smtClean="0">
                <a:solidFill>
                  <a:schemeClr val="tx1"/>
                </a:solidFill>
              </a:rPr>
              <a:t> وقطره  </a:t>
            </a:r>
            <a:r>
              <a:rPr lang="en-US" sz="2400" dirty="0" smtClean="0">
                <a:solidFill>
                  <a:schemeClr val="tx1"/>
                </a:solidFill>
              </a:rPr>
              <a:t>1.6 mm</a:t>
            </a:r>
            <a:r>
              <a:rPr lang="ar-SA" sz="2400" dirty="0" smtClean="0">
                <a:solidFill>
                  <a:schemeClr val="tx1"/>
                </a:solidFill>
              </a:rPr>
              <a:t>  ليستطيل بمقدار </a:t>
            </a:r>
            <a:r>
              <a:rPr lang="en-US" sz="2400" dirty="0" smtClean="0">
                <a:solidFill>
                  <a:schemeClr val="tx1"/>
                </a:solidFill>
              </a:rPr>
              <a:t>1mm</a:t>
            </a:r>
            <a:r>
              <a:rPr lang="ar-SA" sz="24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ar-SA" dirty="0" smtClean="0">
              <a:solidFill>
                <a:schemeClr val="tx1"/>
              </a:solidFill>
            </a:endParaRPr>
          </a:p>
          <a:p>
            <a:pPr algn="ctr"/>
            <a:endParaRPr lang="ar-SA" dirty="0" smtClean="0">
              <a:solidFill>
                <a:schemeClr val="tx1"/>
              </a:solidFill>
            </a:endParaRPr>
          </a:p>
          <a:p>
            <a:pPr algn="ctr"/>
            <a:endParaRPr lang="ar-SA" dirty="0" smtClean="0">
              <a:solidFill>
                <a:schemeClr val="tx1"/>
              </a:solidFill>
            </a:endParaRPr>
          </a:p>
          <a:p>
            <a:pPr algn="ctr"/>
            <a:endParaRPr lang="ar-SA" dirty="0" smtClean="0">
              <a:solidFill>
                <a:schemeClr val="tx1"/>
              </a:solidFill>
            </a:endParaRPr>
          </a:p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357158" y="2500306"/>
            <a:ext cx="8501122" cy="18722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2- مكعب من الحديد الصلب طول حافته </a:t>
            </a:r>
            <a:r>
              <a:rPr lang="en-US" sz="2400" dirty="0" smtClean="0"/>
              <a:t>4cm </a:t>
            </a:r>
            <a:r>
              <a:rPr lang="ar-SA" sz="2400" dirty="0" smtClean="0"/>
              <a:t> تم التأثير عليه بقوة قص مقدارها </a:t>
            </a:r>
            <a:r>
              <a:rPr lang="en-US" sz="2400" dirty="0" smtClean="0"/>
              <a:t>3000N </a:t>
            </a:r>
            <a:r>
              <a:rPr lang="ar-SA" sz="2400" dirty="0" smtClean="0"/>
              <a:t> بينما أحد أوجهه المكعب مثبتاً على المنضدة أحسب </a:t>
            </a:r>
            <a:r>
              <a:rPr lang="ar-SA" sz="2400" dirty="0" err="1" smtClean="0"/>
              <a:t>الإنفعال</a:t>
            </a:r>
            <a:r>
              <a:rPr lang="ar-SA" sz="2400" dirty="0" smtClean="0"/>
              <a:t> القصي لهذا المكعب علماً </a:t>
            </a:r>
            <a:r>
              <a:rPr lang="ar-SA" sz="2400" dirty="0" err="1" smtClean="0"/>
              <a:t>بإن</a:t>
            </a:r>
            <a:r>
              <a:rPr lang="ar-SA" sz="2400" dirty="0" smtClean="0"/>
              <a:t> معامل القص للحديد هو</a:t>
            </a:r>
          </a:p>
          <a:p>
            <a:pPr algn="ctr"/>
            <a:r>
              <a:rPr lang="ar-SA" sz="2400" dirty="0" smtClean="0"/>
              <a:t> </a:t>
            </a:r>
            <a:r>
              <a:rPr lang="en-US" sz="2400" dirty="0" smtClean="0"/>
              <a:t>8.4 x10</a:t>
            </a:r>
            <a:r>
              <a:rPr lang="en-US" sz="2400" baseline="30000" dirty="0" smtClean="0"/>
              <a:t>10 </a:t>
            </a:r>
            <a:r>
              <a:rPr lang="en-US" sz="2400" dirty="0" smtClean="0"/>
              <a:t>N/m</a:t>
            </a:r>
            <a:r>
              <a:rPr lang="en-US" sz="2400" baseline="30000" dirty="0" smtClean="0"/>
              <a:t>2</a:t>
            </a:r>
            <a:endParaRPr lang="ar-SA" sz="2400" baseline="30000" dirty="0"/>
          </a:p>
        </p:txBody>
      </p:sp>
      <p:sp>
        <p:nvSpPr>
          <p:cNvPr id="4" name="Rounded Rectangle 3"/>
          <p:cNvSpPr/>
          <p:nvPr/>
        </p:nvSpPr>
        <p:spPr>
          <a:xfrm>
            <a:off x="642910" y="4786322"/>
            <a:ext cx="8143932" cy="16430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3- </a:t>
            </a:r>
            <a:r>
              <a:rPr lang="ar-SA" sz="2400" dirty="0" err="1" smtClean="0"/>
              <a:t>اسقطت</a:t>
            </a:r>
            <a:r>
              <a:rPr lang="ar-SA" sz="2400" dirty="0" smtClean="0"/>
              <a:t> كره من الرصاص حجمها      </a:t>
            </a:r>
            <a:r>
              <a:rPr lang="en-US" sz="2400" dirty="0" smtClean="0"/>
              <a:t>0.5</a:t>
            </a:r>
            <a:r>
              <a:rPr lang="ar-SA" sz="2400" dirty="0" smtClean="0"/>
              <a:t> في البحر فغطست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عمق حيث ضغط الماء                  </a:t>
            </a:r>
            <a:r>
              <a:rPr lang="ar-SA" sz="2400" dirty="0" err="1" smtClean="0"/>
              <a:t>فاذا</a:t>
            </a:r>
            <a:r>
              <a:rPr lang="ar-SA" sz="2400" dirty="0" smtClean="0"/>
              <a:t> كان معامل الحجم للرصاص هو              فاحسب التغير في كرة الحجم</a:t>
            </a:r>
            <a:endParaRPr lang="ar-SA" sz="2400" dirty="0"/>
          </a:p>
        </p:txBody>
      </p:sp>
      <p:sp>
        <p:nvSpPr>
          <p:cNvPr id="5" name="Left Arrow 4"/>
          <p:cNvSpPr/>
          <p:nvPr/>
        </p:nvSpPr>
        <p:spPr>
          <a:xfrm>
            <a:off x="5572132" y="0"/>
            <a:ext cx="2764358" cy="92867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</a:rPr>
              <a:t>التمارين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6963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1071546"/>
            <a:ext cx="1085851" cy="357190"/>
          </a:xfrm>
          <a:prstGeom prst="rect">
            <a:avLst/>
          </a:prstGeom>
          <a:noFill/>
        </p:spPr>
      </p:pic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5072074"/>
            <a:ext cx="323851" cy="340896"/>
          </a:xfrm>
          <a:prstGeom prst="rect">
            <a:avLst/>
          </a:prstGeom>
          <a:noFill/>
        </p:spPr>
      </p:pic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69637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5360762"/>
            <a:ext cx="1071570" cy="425692"/>
          </a:xfrm>
          <a:prstGeom prst="rect">
            <a:avLst/>
          </a:prstGeom>
          <a:noFill/>
        </p:spPr>
      </p:pic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69640" name="Picture 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5786454"/>
            <a:ext cx="1143008" cy="446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14348" y="285728"/>
            <a:ext cx="7643866" cy="19145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4- تم وضع كتله مقدارها </a:t>
            </a:r>
            <a:r>
              <a:rPr lang="en-US" sz="2400" dirty="0" smtClean="0"/>
              <a:t>5 kg</a:t>
            </a:r>
            <a:r>
              <a:rPr lang="ar-SA" sz="2400" dirty="0" smtClean="0"/>
              <a:t>على </a:t>
            </a:r>
            <a:r>
              <a:rPr lang="ar-SA" sz="2400" dirty="0" err="1" smtClean="0"/>
              <a:t>قضب</a:t>
            </a:r>
            <a:r>
              <a:rPr lang="ar-SA" sz="2400" dirty="0" smtClean="0"/>
              <a:t> نحاسي دائري المقطع موضوع على منضده , </a:t>
            </a:r>
            <a:r>
              <a:rPr lang="ar-SA" sz="2400" dirty="0" err="1" smtClean="0"/>
              <a:t>اذ</a:t>
            </a:r>
            <a:r>
              <a:rPr lang="ar-SA" sz="2400" dirty="0" smtClean="0"/>
              <a:t> كان طول القضيب </a:t>
            </a:r>
            <a:r>
              <a:rPr lang="en-US" sz="2400" dirty="0" smtClean="0"/>
              <a:t>50 cm</a:t>
            </a:r>
            <a:r>
              <a:rPr lang="ar-SA" sz="2400" dirty="0" smtClean="0"/>
              <a:t> ونصف قطره   </a:t>
            </a:r>
            <a:r>
              <a:rPr lang="en-US" sz="2400" dirty="0" smtClean="0"/>
              <a:t>1 cm</a:t>
            </a:r>
            <a:r>
              <a:rPr lang="ar-SA" sz="2400" dirty="0" smtClean="0"/>
              <a:t> , ومعامل يونج للنحاس                         فاحسب:</a:t>
            </a:r>
          </a:p>
          <a:p>
            <a:pPr algn="ctr"/>
            <a:r>
              <a:rPr lang="ar-SA" sz="2400" dirty="0" smtClean="0"/>
              <a:t>الانكماش الناتج في طول القضيب</a:t>
            </a:r>
          </a:p>
          <a:p>
            <a:pPr algn="ctr"/>
            <a:endParaRPr lang="ar-SA" dirty="0"/>
          </a:p>
        </p:txBody>
      </p:sp>
      <p:sp>
        <p:nvSpPr>
          <p:cNvPr id="3" name="Rounded Rectangle 2"/>
          <p:cNvSpPr/>
          <p:nvPr/>
        </p:nvSpPr>
        <p:spPr>
          <a:xfrm>
            <a:off x="500034" y="2428868"/>
            <a:ext cx="8072494" cy="16287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5- قرد كتلته  </a:t>
            </a:r>
            <a:r>
              <a:rPr lang="en-US" sz="2400" dirty="0" smtClean="0"/>
              <a:t> 45 kg</a:t>
            </a:r>
            <a:r>
              <a:rPr lang="ar-SA" sz="2400" dirty="0" smtClean="0"/>
              <a:t>ويحمل كيسا من الموز كتلته </a:t>
            </a:r>
            <a:r>
              <a:rPr lang="en-US" sz="2400" dirty="0" smtClean="0"/>
              <a:t>10 kg</a:t>
            </a:r>
            <a:r>
              <a:rPr lang="ar-SA" sz="2400" dirty="0" smtClean="0"/>
              <a:t> وعندما شاهد حبلا متدليا في قصه قفز </a:t>
            </a:r>
            <a:r>
              <a:rPr lang="ar-SA" sz="2400" dirty="0" err="1" smtClean="0"/>
              <a:t>اليه</a:t>
            </a:r>
            <a:r>
              <a:rPr lang="ar-SA" sz="2400" dirty="0" smtClean="0"/>
              <a:t> وتعلق </a:t>
            </a:r>
            <a:r>
              <a:rPr lang="ar-SA" sz="2400" dirty="0" err="1" smtClean="0"/>
              <a:t>به</a:t>
            </a:r>
            <a:r>
              <a:rPr lang="ar-SA" sz="2400" dirty="0" smtClean="0"/>
              <a:t>, </a:t>
            </a:r>
            <a:r>
              <a:rPr lang="ar-SA" sz="2400" dirty="0" err="1" smtClean="0"/>
              <a:t>اذا</a:t>
            </a:r>
            <a:r>
              <a:rPr lang="ar-SA" sz="2400" dirty="0" smtClean="0"/>
              <a:t> كان </a:t>
            </a:r>
            <a:r>
              <a:rPr lang="ar-SA" sz="2400" dirty="0" err="1" smtClean="0"/>
              <a:t>اقصى</a:t>
            </a:r>
            <a:r>
              <a:rPr lang="ar-SA" sz="2400" dirty="0" smtClean="0"/>
              <a:t> </a:t>
            </a:r>
            <a:r>
              <a:rPr lang="ar-SA" sz="2400" dirty="0" err="1" smtClean="0"/>
              <a:t>استطاله</a:t>
            </a:r>
            <a:r>
              <a:rPr lang="ar-SA" sz="2400" dirty="0" smtClean="0"/>
              <a:t> يسمح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لكي </a:t>
            </a:r>
            <a:r>
              <a:rPr lang="ar-SA" sz="2400" dirty="0" err="1" smtClean="0"/>
              <a:t>لاينقطع</a:t>
            </a:r>
            <a:r>
              <a:rPr lang="ar-SA" sz="2400" dirty="0" smtClean="0"/>
              <a:t> الحبل هي  </a:t>
            </a:r>
            <a:r>
              <a:rPr lang="en-US" sz="2400" dirty="0" smtClean="0"/>
              <a:t>3mm</a:t>
            </a:r>
            <a:r>
              <a:rPr lang="ar-SA" sz="2400" dirty="0" smtClean="0"/>
              <a:t> حيث قطر الحبل </a:t>
            </a:r>
            <a:r>
              <a:rPr lang="en-US" sz="2400" dirty="0" smtClean="0"/>
              <a:t>3mm</a:t>
            </a:r>
            <a:r>
              <a:rPr lang="ar-SA" sz="2400" dirty="0" smtClean="0"/>
              <a:t> وطوله </a:t>
            </a:r>
            <a:r>
              <a:rPr lang="ar-SA" sz="2400" dirty="0" err="1" smtClean="0"/>
              <a:t>الاصلي</a:t>
            </a:r>
            <a:r>
              <a:rPr lang="ar-SA" sz="2400" dirty="0" smtClean="0"/>
              <a:t>  </a:t>
            </a:r>
            <a:r>
              <a:rPr lang="en-US" sz="2400" dirty="0" smtClean="0"/>
              <a:t>2m</a:t>
            </a:r>
            <a:r>
              <a:rPr lang="ar-SA" sz="2400" dirty="0" smtClean="0"/>
              <a:t> في حين </a:t>
            </a:r>
            <a:r>
              <a:rPr lang="ar-SA" sz="2400" dirty="0" err="1" smtClean="0"/>
              <a:t>ان</a:t>
            </a:r>
            <a:r>
              <a:rPr lang="ar-SA" sz="2400" dirty="0" smtClean="0"/>
              <a:t> معامل يونج للحبل هو                 فهل سيتمكن القرد من استخدام الحبل ؟</a:t>
            </a:r>
            <a:endParaRPr lang="ar-SA" sz="2400" dirty="0"/>
          </a:p>
        </p:txBody>
      </p:sp>
      <p:sp>
        <p:nvSpPr>
          <p:cNvPr id="4" name="Rounded Rectangle 3"/>
          <p:cNvSpPr/>
          <p:nvPr/>
        </p:nvSpPr>
        <p:spPr>
          <a:xfrm>
            <a:off x="428596" y="4714884"/>
            <a:ext cx="8072494" cy="18573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</a:rPr>
              <a:t>6- حمال قوي </a:t>
            </a:r>
            <a:r>
              <a:rPr lang="ar-SA" sz="2400" dirty="0" err="1" smtClean="0">
                <a:solidFill>
                  <a:schemeClr val="tx1"/>
                </a:solidFill>
              </a:rPr>
              <a:t>البنيه</a:t>
            </a:r>
            <a:r>
              <a:rPr lang="ar-SA" sz="2400" dirty="0" smtClean="0">
                <a:solidFill>
                  <a:schemeClr val="tx1"/>
                </a:solidFill>
              </a:rPr>
              <a:t> وضع على كتفيه حملا كتلته   </a:t>
            </a:r>
            <a:r>
              <a:rPr lang="en-US" sz="2400" dirty="0" smtClean="0">
                <a:solidFill>
                  <a:schemeClr val="tx1"/>
                </a:solidFill>
              </a:rPr>
              <a:t>167 kg</a:t>
            </a:r>
            <a:r>
              <a:rPr lang="ar-SA" sz="2400" dirty="0" smtClean="0">
                <a:solidFill>
                  <a:schemeClr val="tx1"/>
                </a:solidFill>
              </a:rPr>
              <a:t> </a:t>
            </a:r>
            <a:r>
              <a:rPr lang="ar-SA" sz="2400" dirty="0" err="1" smtClean="0">
                <a:solidFill>
                  <a:schemeClr val="tx1"/>
                </a:solidFill>
              </a:rPr>
              <a:t>فاذا</a:t>
            </a:r>
            <a:r>
              <a:rPr lang="ar-SA" sz="2400" dirty="0" smtClean="0">
                <a:solidFill>
                  <a:schemeClr val="tx1"/>
                </a:solidFill>
              </a:rPr>
              <a:t> علمت </a:t>
            </a:r>
            <a:r>
              <a:rPr lang="ar-SA" sz="2400" dirty="0" err="1" smtClean="0">
                <a:solidFill>
                  <a:schemeClr val="tx1"/>
                </a:solidFill>
              </a:rPr>
              <a:t>ان</a:t>
            </a:r>
            <a:r>
              <a:rPr lang="ar-SA" sz="2400" dirty="0" smtClean="0">
                <a:solidFill>
                  <a:schemeClr val="tx1"/>
                </a:solidFill>
              </a:rPr>
              <a:t> معامل يونج للعظام </a:t>
            </a:r>
            <a:r>
              <a:rPr lang="ar-SA" sz="2400" dirty="0" err="1" smtClean="0">
                <a:solidFill>
                  <a:schemeClr val="tx1"/>
                </a:solidFill>
              </a:rPr>
              <a:t>البشريه</a:t>
            </a:r>
            <a:r>
              <a:rPr lang="ar-SA" sz="2400" dirty="0" smtClean="0">
                <a:solidFill>
                  <a:schemeClr val="tx1"/>
                </a:solidFill>
              </a:rPr>
              <a:t> يقدر </a:t>
            </a:r>
            <a:r>
              <a:rPr lang="ar-SA" sz="2400" dirty="0" err="1" smtClean="0">
                <a:solidFill>
                  <a:schemeClr val="tx1"/>
                </a:solidFill>
              </a:rPr>
              <a:t>ب</a:t>
            </a:r>
            <a:r>
              <a:rPr lang="ar-SA" sz="2400" dirty="0" smtClean="0">
                <a:solidFill>
                  <a:schemeClr val="tx1"/>
                </a:solidFill>
              </a:rPr>
              <a:t>                   وان متوسط </a:t>
            </a:r>
            <a:r>
              <a:rPr lang="ar-SA" sz="2400" dirty="0" err="1" smtClean="0">
                <a:solidFill>
                  <a:schemeClr val="tx1"/>
                </a:solidFill>
              </a:rPr>
              <a:t>المساحه</a:t>
            </a:r>
            <a:r>
              <a:rPr lang="ar-SA" sz="2400" dirty="0" smtClean="0">
                <a:solidFill>
                  <a:schemeClr val="tx1"/>
                </a:solidFill>
              </a:rPr>
              <a:t> </a:t>
            </a:r>
            <a:r>
              <a:rPr lang="ar-SA" sz="2400" dirty="0" err="1" smtClean="0">
                <a:solidFill>
                  <a:schemeClr val="tx1"/>
                </a:solidFill>
              </a:rPr>
              <a:t>التقريبيه</a:t>
            </a:r>
            <a:r>
              <a:rPr lang="ar-SA" sz="2400" dirty="0" smtClean="0">
                <a:solidFill>
                  <a:schemeClr val="tx1"/>
                </a:solidFill>
              </a:rPr>
              <a:t>  لمقطع عظم الفخذ هو          في حين </a:t>
            </a:r>
            <a:r>
              <a:rPr lang="ar-SA" sz="2400" dirty="0" err="1" smtClean="0">
                <a:solidFill>
                  <a:schemeClr val="tx1"/>
                </a:solidFill>
              </a:rPr>
              <a:t>ان</a:t>
            </a:r>
            <a:r>
              <a:rPr lang="ar-SA" sz="2400" dirty="0" smtClean="0">
                <a:solidFill>
                  <a:schemeClr val="tx1"/>
                </a:solidFill>
              </a:rPr>
              <a:t> الطول التقريبي لعظم الفخذ هو </a:t>
            </a:r>
            <a:r>
              <a:rPr lang="en-US" sz="2400" dirty="0" smtClean="0">
                <a:solidFill>
                  <a:schemeClr val="tx1"/>
                </a:solidFill>
              </a:rPr>
              <a:t>55 cm</a:t>
            </a:r>
            <a:r>
              <a:rPr lang="ar-SA" sz="2400" dirty="0" smtClean="0">
                <a:solidFill>
                  <a:schemeClr val="tx1"/>
                </a:solidFill>
              </a:rPr>
              <a:t>   احسب التغير في طول العظم الواحد </a:t>
            </a:r>
            <a:r>
              <a:rPr lang="ar-SA" sz="2400" dirty="0" err="1" smtClean="0">
                <a:solidFill>
                  <a:schemeClr val="tx1"/>
                </a:solidFill>
              </a:rPr>
              <a:t>نتيجه</a:t>
            </a:r>
            <a:r>
              <a:rPr lang="ar-SA" sz="2400" dirty="0" smtClean="0">
                <a:solidFill>
                  <a:schemeClr val="tx1"/>
                </a:solidFill>
              </a:rPr>
              <a:t> لحمل هذا الثقل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6758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1142984"/>
            <a:ext cx="1476378" cy="372342"/>
          </a:xfrm>
          <a:prstGeom prst="rect">
            <a:avLst/>
          </a:prstGeom>
          <a:noFill/>
        </p:spPr>
      </p:pic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3571876"/>
            <a:ext cx="1109665" cy="428324"/>
          </a:xfrm>
          <a:prstGeom prst="rect">
            <a:avLst/>
          </a:prstGeom>
          <a:noFill/>
        </p:spPr>
      </p:pic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5286388"/>
            <a:ext cx="1157290" cy="482204"/>
          </a:xfrm>
          <a:prstGeom prst="rect">
            <a:avLst/>
          </a:prstGeom>
          <a:noFill/>
        </p:spPr>
      </p:pic>
      <p:sp>
        <p:nvSpPr>
          <p:cNvPr id="675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67591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5715016"/>
            <a:ext cx="641748" cy="2619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1212</Words>
  <Application>Microsoft Office PowerPoint</Application>
  <PresentationFormat>On-screen Show (4:3)</PresentationFormat>
  <Paragraphs>184</Paragraphs>
  <Slides>22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Office Theme</vt:lpstr>
      <vt:lpstr>معادلة</vt:lpstr>
      <vt:lpstr>Microsoft Equation 3.0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</dc:creator>
  <cp:lastModifiedBy>pc </cp:lastModifiedBy>
  <cp:revision>48</cp:revision>
  <dcterms:created xsi:type="dcterms:W3CDTF">2012-09-02T15:12:22Z</dcterms:created>
  <dcterms:modified xsi:type="dcterms:W3CDTF">2012-11-26T04:03:59Z</dcterms:modified>
</cp:coreProperties>
</file>