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33"/>
  </p:notesMasterIdLst>
  <p:handoutMasterIdLst>
    <p:handoutMasterId r:id="rId34"/>
  </p:handoutMasterIdLst>
  <p:sldIdLst>
    <p:sldId id="328" r:id="rId2"/>
    <p:sldId id="355" r:id="rId3"/>
    <p:sldId id="356" r:id="rId4"/>
    <p:sldId id="329" r:id="rId5"/>
    <p:sldId id="401" r:id="rId6"/>
    <p:sldId id="331" r:id="rId7"/>
    <p:sldId id="332" r:id="rId8"/>
    <p:sldId id="333" r:id="rId9"/>
    <p:sldId id="362" r:id="rId10"/>
    <p:sldId id="361" r:id="rId11"/>
    <p:sldId id="363" r:id="rId12"/>
    <p:sldId id="364" r:id="rId13"/>
    <p:sldId id="365" r:id="rId14"/>
    <p:sldId id="366" r:id="rId15"/>
    <p:sldId id="402" r:id="rId16"/>
    <p:sldId id="403" r:id="rId17"/>
    <p:sldId id="368" r:id="rId18"/>
    <p:sldId id="339" r:id="rId19"/>
    <p:sldId id="340" r:id="rId20"/>
    <p:sldId id="370" r:id="rId21"/>
    <p:sldId id="405" r:id="rId22"/>
    <p:sldId id="407" r:id="rId23"/>
    <p:sldId id="394" r:id="rId24"/>
    <p:sldId id="409" r:id="rId25"/>
    <p:sldId id="410" r:id="rId26"/>
    <p:sldId id="395" r:id="rId27"/>
    <p:sldId id="398" r:id="rId28"/>
    <p:sldId id="408" r:id="rId29"/>
    <p:sldId id="377" r:id="rId30"/>
    <p:sldId id="400" r:id="rId31"/>
    <p:sldId id="349" r:id="rId32"/>
  </p:sldIdLst>
  <p:sldSz cx="9144000" cy="6858000" type="screen4x3"/>
  <p:notesSz cx="6735763" cy="9799638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FFFF"/>
    <a:srgbClr val="FFFF00"/>
    <a:srgbClr val="FF3300"/>
    <a:srgbClr val="FF99CC"/>
    <a:srgbClr val="00FF00"/>
    <a:srgbClr val="66FFFF"/>
    <a:srgbClr val="FF7C80"/>
    <a:srgbClr val="33CCFF"/>
    <a:srgbClr val="FF6699"/>
  </p:clrMru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aximized" horzBarState="maximized">
    <p:restoredLeft sz="84380"/>
    <p:restoredTop sz="94660"/>
  </p:normalViewPr>
  <p:slideViewPr>
    <p:cSldViewPr>
      <p:cViewPr varScale="1">
        <p:scale>
          <a:sx n="88" d="100"/>
          <a:sy n="88" d="100"/>
        </p:scale>
        <p:origin x="-16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16350" y="0"/>
            <a:ext cx="2919413" cy="49053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19412" cy="49053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pPr>
              <a:defRPr/>
            </a:pPr>
            <a:fld id="{E825A710-065B-429A-9DA0-8BA9EBD06FD2}" type="datetimeFigureOut">
              <a:rPr lang="ar-SA"/>
              <a:pPr>
                <a:defRPr/>
              </a:pPr>
              <a:t>28/01/1434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16350" y="9307513"/>
            <a:ext cx="2919413" cy="49053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9307513"/>
            <a:ext cx="2919412" cy="49053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pPr>
              <a:defRPr/>
            </a:pPr>
            <a:fld id="{FC8EB076-3A55-4D31-8023-D9DF62EFE33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16350" y="0"/>
            <a:ext cx="2919413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19412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35013"/>
            <a:ext cx="4897437" cy="3675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54550"/>
            <a:ext cx="5389563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  <a:endParaRPr lang="en-US" noProof="0" smtClean="0"/>
          </a:p>
          <a:p>
            <a:pPr lvl="1"/>
            <a:r>
              <a:rPr lang="ar-SA" noProof="0" smtClean="0"/>
              <a:t>المستوى الثاني</a:t>
            </a:r>
            <a:endParaRPr lang="en-US" noProof="0" smtClean="0"/>
          </a:p>
          <a:p>
            <a:pPr lvl="2"/>
            <a:r>
              <a:rPr lang="ar-SA" noProof="0" smtClean="0"/>
              <a:t>المستوى الثالث</a:t>
            </a:r>
            <a:endParaRPr lang="en-US" noProof="0" smtClean="0"/>
          </a:p>
          <a:p>
            <a:pPr lvl="3"/>
            <a:r>
              <a:rPr lang="ar-SA" noProof="0" smtClean="0"/>
              <a:t>المستوى الرابع</a:t>
            </a:r>
            <a:endParaRPr lang="en-US" noProof="0" smtClean="0"/>
          </a:p>
          <a:p>
            <a:pPr lvl="4"/>
            <a:r>
              <a:rPr lang="ar-SA" noProof="0" smtClean="0"/>
              <a:t>المستوى الخامس</a:t>
            </a:r>
            <a:endParaRPr lang="en-US" noProof="0" smtClean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16350" y="9307513"/>
            <a:ext cx="2919413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9307513"/>
            <a:ext cx="2919412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fld id="{BB1DECE4-8ACA-4F2E-BFBC-9468E00E9DF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F494F-B83D-4E50-A92A-9CEC03DEDA5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F494F-B83D-4E50-A92A-9CEC03DEDA5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F494F-B83D-4E50-A92A-9CEC03DEDA5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F494F-B83D-4E50-A92A-9CEC03DEDA5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F494F-B83D-4E50-A92A-9CEC03DEDA5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F494F-B83D-4E50-A92A-9CEC03DEDA5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F494F-B83D-4E50-A92A-9CEC03DEDA5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F494F-B83D-4E50-A92A-9CEC03DEDA5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4B7F494F-B83D-4E50-A92A-9CEC03DEDA5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F494F-B83D-4E50-A92A-9CEC03DEDA5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F494F-B83D-4E50-A92A-9CEC03DEDA5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4B7F494F-B83D-4E50-A92A-9CEC03DEDA53}" type="slidenum">
              <a:rPr lang="ar-SA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jpeg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7.jpeg"/><Relationship Id="rId4" Type="http://schemas.openxmlformats.org/officeDocument/2006/relationships/oleObject" Target="../embeddings/oleObject1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2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4"/>
          <p:cNvSpPr txBox="1">
            <a:spLocks noChangeArrowheads="1"/>
          </p:cNvSpPr>
          <p:nvPr/>
        </p:nvSpPr>
        <p:spPr bwMode="auto">
          <a:xfrm>
            <a:off x="2357422" y="701085"/>
            <a:ext cx="4500594" cy="584775"/>
          </a:xfrm>
          <a:prstGeom prst="rect">
            <a:avLst/>
          </a:prstGeom>
          <a:solidFill>
            <a:srgbClr val="FF6699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3200" b="1" dirty="0" smtClean="0">
                <a:solidFill>
                  <a:schemeClr val="tx1"/>
                </a:solidFill>
                <a:cs typeface="Traditional Arabic" pitchFamily="2" charset="-78"/>
              </a:rPr>
              <a:t>ميكانيكا </a:t>
            </a:r>
            <a:r>
              <a:rPr lang="ar-SA" sz="3200" b="1" dirty="0" err="1">
                <a:solidFill>
                  <a:schemeClr val="tx1"/>
                </a:solidFill>
                <a:cs typeface="Traditional Arabic" pitchFamily="2" charset="-78"/>
              </a:rPr>
              <a:t>الموائع</a:t>
            </a:r>
            <a:r>
              <a:rPr lang="ar-SA" sz="3200" b="1" dirty="0">
                <a:solidFill>
                  <a:schemeClr val="tx1"/>
                </a:solidFill>
                <a:cs typeface="Traditional Arabic" pitchFamily="2" charset="-78"/>
              </a:rPr>
              <a:t>  </a:t>
            </a:r>
            <a:r>
              <a:rPr lang="en-US" sz="2400" dirty="0">
                <a:solidFill>
                  <a:schemeClr val="tx1"/>
                </a:solidFill>
                <a:cs typeface="Traditional Arabic" pitchFamily="2" charset="-78"/>
              </a:rPr>
              <a:t>Fluid Mechanics</a:t>
            </a:r>
            <a:endParaRPr lang="en-US" sz="3200" dirty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428596" y="3571876"/>
            <a:ext cx="8277228" cy="52322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 err="1">
                <a:solidFill>
                  <a:schemeClr val="tx2">
                    <a:lumMod val="10000"/>
                  </a:schemeClr>
                </a:solidFill>
                <a:cs typeface="Traditional Arabic" pitchFamily="2" charset="-78"/>
              </a:rPr>
              <a:t>الموائع</a:t>
            </a:r>
            <a:r>
              <a:rPr lang="ar-SA" sz="2800" b="1" dirty="0">
                <a:solidFill>
                  <a:schemeClr val="tx2">
                    <a:lumMod val="10000"/>
                  </a:schemeClr>
                </a:solidFill>
                <a:cs typeface="Traditional Arabic" pitchFamily="2" charset="-78"/>
              </a:rPr>
              <a:t>: تجمع لجزيئات نادراً ما تكون منتظمة ترتبط فيما بينها بقوى ترابط ضعيفة. </a:t>
            </a:r>
            <a:endParaRPr lang="en-US" sz="2800" b="1" dirty="0">
              <a:solidFill>
                <a:schemeClr val="tx2">
                  <a:lumMod val="10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0" y="3624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5334000" y="2193911"/>
            <a:ext cx="1600200" cy="95410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>
                <a:solidFill>
                  <a:schemeClr val="bg1"/>
                </a:solidFill>
                <a:cs typeface="Traditional Arabic" pitchFamily="2" charset="-78"/>
              </a:rPr>
              <a:t>صلبة  </a:t>
            </a:r>
            <a:r>
              <a:rPr lang="en-US" sz="2800" b="1" dirty="0">
                <a:solidFill>
                  <a:schemeClr val="bg1"/>
                </a:solidFill>
                <a:latin typeface="Bookman Old Style" pitchFamily="18" charset="0"/>
                <a:cs typeface="Traditional Arabic" pitchFamily="2" charset="-78"/>
              </a:rPr>
              <a:t>solid</a:t>
            </a: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429000" y="2193911"/>
            <a:ext cx="1600200" cy="95410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>
                <a:solidFill>
                  <a:schemeClr val="tx2">
                    <a:lumMod val="10000"/>
                  </a:schemeClr>
                </a:solidFill>
                <a:cs typeface="Traditional Arabic" pitchFamily="2" charset="-78"/>
              </a:rPr>
              <a:t>سائلة  </a:t>
            </a:r>
            <a:r>
              <a:rPr lang="en-US" sz="2800" b="1" dirty="0">
                <a:solidFill>
                  <a:schemeClr val="tx2">
                    <a:lumMod val="10000"/>
                  </a:schemeClr>
                </a:solidFill>
                <a:latin typeface="Bookman Old Style" pitchFamily="18" charset="0"/>
                <a:cs typeface="Traditional Arabic" pitchFamily="2" charset="-78"/>
              </a:rPr>
              <a:t>liquid</a:t>
            </a: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1447800" y="2193911"/>
            <a:ext cx="1600200" cy="116955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غازية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cs typeface="Traditional Arabic" pitchFamily="2" charset="-78"/>
            </a:endParaRPr>
          </a:p>
          <a:p>
            <a:pPr algn="ctr">
              <a:spcBef>
                <a:spcPct val="50000"/>
              </a:spcBef>
              <a:defRPr/>
            </a:pPr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  <a:cs typeface="Traditional Arabic" pitchFamily="2" charset="-78"/>
              </a:rPr>
              <a:t> 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Traditional Arabic" pitchFamily="2" charset="-78"/>
              </a:rPr>
              <a:t>gas</a:t>
            </a:r>
          </a:p>
        </p:txBody>
      </p:sp>
      <p:pic>
        <p:nvPicPr>
          <p:cNvPr id="14" name="Picture 2" descr="diagram of molecules within solids, liquids, and gas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214818"/>
            <a:ext cx="5162550" cy="16573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714876" y="6000768"/>
            <a:ext cx="3762396" cy="523220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>
                <a:solidFill>
                  <a:schemeClr val="tx2">
                    <a:lumMod val="10000"/>
                  </a:schemeClr>
                </a:solidFill>
                <a:cs typeface="Traditional Arabic" pitchFamily="2" charset="-78"/>
              </a:rPr>
              <a:t>تعتبر السوائل والغازات من </a:t>
            </a:r>
            <a:r>
              <a:rPr lang="ar-SA" sz="2800" b="1" dirty="0" err="1">
                <a:solidFill>
                  <a:schemeClr val="tx2">
                    <a:lumMod val="10000"/>
                  </a:schemeClr>
                </a:solidFill>
                <a:cs typeface="Traditional Arabic" pitchFamily="2" charset="-78"/>
              </a:rPr>
              <a:t>الموائع</a:t>
            </a:r>
            <a:r>
              <a:rPr lang="ar-SA" sz="2800" b="1" dirty="0">
                <a:solidFill>
                  <a:schemeClr val="tx2">
                    <a:lumMod val="10000"/>
                  </a:schemeClr>
                </a:solidFill>
                <a:cs typeface="Traditional Arabic" pitchFamily="2" charset="-78"/>
              </a:rPr>
              <a:t>. </a:t>
            </a:r>
            <a:endParaRPr lang="en-US" sz="2800" b="1" dirty="0">
              <a:solidFill>
                <a:schemeClr val="tx2">
                  <a:lumMod val="10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00826" y="1466840"/>
            <a:ext cx="1938342" cy="5334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cs typeface="Traditional Arabic" pitchFamily="2" charset="-78"/>
              </a:rPr>
              <a:t>تصنيف المواد</a:t>
            </a:r>
            <a:endParaRPr lang="en-US" sz="2800" b="1" dirty="0">
              <a:solidFill>
                <a:schemeClr val="tx2">
                  <a:lumMod val="50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BBE29-A0D9-43E7-81C4-4823C4F84235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عالجة متعاقبة 1"/>
          <p:cNvSpPr/>
          <p:nvPr/>
        </p:nvSpPr>
        <p:spPr>
          <a:xfrm>
            <a:off x="5000628" y="1714488"/>
            <a:ext cx="3500462" cy="285752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المفاهيم الأساسية التي تعتمد عليها ميكانيكا </a:t>
            </a:r>
            <a:r>
              <a:rPr lang="ar-SA" sz="2800" b="1" dirty="0" err="1" smtClean="0"/>
              <a:t>الموائع</a:t>
            </a:r>
            <a:r>
              <a:rPr lang="ar-SA" sz="2800" b="1" dirty="0" smtClean="0"/>
              <a:t>: </a:t>
            </a:r>
            <a:endParaRPr lang="ar-SA" sz="2800" b="1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142976" y="1214422"/>
            <a:ext cx="3143272" cy="4643470"/>
          </a:xfrm>
          <a:prstGeom prst="round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b="1" dirty="0" smtClean="0"/>
              <a:t>الكثافة.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b="1" dirty="0" smtClean="0"/>
              <a:t>الضغط.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b="1" dirty="0" smtClean="0"/>
              <a:t>الحجم.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b="1" dirty="0" smtClean="0"/>
              <a:t>الكتلة.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b="1" dirty="0" smtClean="0"/>
              <a:t>السرعة.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b="1" dirty="0" smtClean="0"/>
              <a:t>الارتفاع.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ar-SA" sz="2800" b="1" dirty="0" smtClean="0"/>
              <a:t>الضغط الجوي.</a:t>
            </a:r>
            <a:endParaRPr lang="ar-SA" sz="2800" b="1" dirty="0"/>
          </a:p>
        </p:txBody>
      </p:sp>
      <p:pic>
        <p:nvPicPr>
          <p:cNvPr id="4" name="Picture 2" descr="http://www.gifs.cc/2aniarr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1571612"/>
            <a:ext cx="1000132" cy="680088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035609" y="4572008"/>
            <a:ext cx="2077813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SA" sz="2400" b="1" dirty="0" smtClean="0">
                <a:latin typeface="Arial" pitchFamily="34" charset="0"/>
                <a:cs typeface="Arial" pitchFamily="34" charset="0"/>
              </a:rPr>
              <a:t>الكثافة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density</a:t>
            </a:r>
            <a:r>
              <a:rPr lang="ar-SA" sz="2400" b="1" dirty="0" smtClean="0">
                <a:latin typeface="Arial" pitchFamily="34" charset="0"/>
                <a:cs typeface="Arial" pitchFamily="34" charset="0"/>
              </a:rPr>
              <a:t>:</a:t>
            </a:r>
            <a:endParaRPr lang="ar-SA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529003" y="571480"/>
            <a:ext cx="5086649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SA" sz="2400" dirty="0" smtClean="0">
                <a:latin typeface="Arial" pitchFamily="34" charset="0"/>
              </a:rPr>
              <a:t>ماذا يحدث لو تسرب نفط من قافلة نفط في المحيط؟</a:t>
            </a:r>
          </a:p>
          <a:p>
            <a:r>
              <a:rPr lang="ar-SA" sz="2400" dirty="0" smtClean="0">
                <a:latin typeface="Arial" pitchFamily="34" charset="0"/>
              </a:rPr>
              <a:t>هل يختلط الزيت بالماء؟ لماذا؟</a:t>
            </a:r>
          </a:p>
        </p:txBody>
      </p:sp>
      <p:pic>
        <p:nvPicPr>
          <p:cNvPr id="4" name="صورة 3" descr="120density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1571613"/>
            <a:ext cx="2741361" cy="2857520"/>
          </a:xfrm>
          <a:prstGeom prst="rect">
            <a:avLst/>
          </a:prstGeom>
          <a:ln>
            <a:solidFill>
              <a:srgbClr val="0000CC"/>
            </a:solidFill>
          </a:ln>
        </p:spPr>
      </p:pic>
      <p:pic>
        <p:nvPicPr>
          <p:cNvPr id="5" name="صورة 4" descr="124layerliq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934" y="1714488"/>
            <a:ext cx="2467225" cy="2571768"/>
          </a:xfrm>
          <a:prstGeom prst="rect">
            <a:avLst/>
          </a:prstGeom>
          <a:ln>
            <a:solidFill>
              <a:srgbClr val="0000CC"/>
            </a:solidFill>
          </a:ln>
        </p:spPr>
      </p:pic>
      <p:sp>
        <p:nvSpPr>
          <p:cNvPr id="6" name="مربع نص 5"/>
          <p:cNvSpPr txBox="1"/>
          <p:nvPr/>
        </p:nvSpPr>
        <p:spPr>
          <a:xfrm>
            <a:off x="4071934" y="4929198"/>
            <a:ext cx="1996059" cy="46166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SA" sz="2400" dirty="0" smtClean="0">
                <a:latin typeface="Arial" pitchFamily="34" charset="0"/>
              </a:rPr>
              <a:t>كتلة وحدة </a:t>
            </a:r>
            <a:r>
              <a:rPr lang="ar-SA" sz="2400" dirty="0" err="1" smtClean="0">
                <a:latin typeface="Arial" pitchFamily="34" charset="0"/>
              </a:rPr>
              <a:t>الحجوم</a:t>
            </a:r>
            <a:r>
              <a:rPr lang="ar-SA" sz="2400" dirty="0" smtClean="0">
                <a:latin typeface="Arial" pitchFamily="34" charset="0"/>
              </a:rPr>
              <a:t>.</a:t>
            </a:r>
          </a:p>
        </p:txBody>
      </p:sp>
      <p:graphicFrame>
        <p:nvGraphicFramePr>
          <p:cNvPr id="7" name="كائن 6"/>
          <p:cNvGraphicFramePr>
            <a:graphicFrameLocks noChangeAspect="1"/>
          </p:cNvGraphicFramePr>
          <p:nvPr/>
        </p:nvGraphicFramePr>
        <p:xfrm>
          <a:off x="5214938" y="5357813"/>
          <a:ext cx="1689100" cy="992187"/>
        </p:xfrm>
        <a:graphic>
          <a:graphicData uri="http://schemas.openxmlformats.org/presentationml/2006/ole">
            <p:oleObj spid="_x0000_s150530" name="Equation" r:id="rId5" imgW="736560" imgH="355320" progId="Equation.3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8" descr="http://home.att.net/~cat4a/images/mech-fluids_0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066800"/>
            <a:ext cx="37687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4071934" y="2000240"/>
          <a:ext cx="1314823" cy="838200"/>
        </p:xfrm>
        <a:graphic>
          <a:graphicData uri="http://schemas.openxmlformats.org/presentationml/2006/ole">
            <p:oleObj spid="_x0000_s140290" name="Equation" r:id="rId4" imgW="457002" imgH="393529" progId="Equation.3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2857488" y="461946"/>
            <a:ext cx="4000528" cy="609600"/>
          </a:xfrm>
          <a:prstGeom prst="rect">
            <a:avLst/>
          </a:prstGeom>
          <a:solidFill>
            <a:srgbClr val="FF660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</a:rPr>
              <a:t>الضغط 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The Pressure</a:t>
            </a:r>
            <a:r>
              <a:rPr lang="ar-SA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428728" y="3857628"/>
            <a:ext cx="5915028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cs typeface="+mn-cs"/>
              </a:rPr>
              <a:t>يكون الضغط دائماً عمودياً على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السطح فهو ناتج فقط عن المركبة العمودية للقوة. 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cs typeface="+mn-cs"/>
              </a:rPr>
              <a:t>ويقاس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بوحدة تيوتن/متر</a:t>
            </a:r>
            <a:r>
              <a:rPr lang="ar-EG" sz="2400" b="1" baseline="30000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2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 (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N/m</a:t>
            </a:r>
            <a:r>
              <a:rPr lang="en-US" sz="2400" b="1" baseline="30000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2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) 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cs typeface="+mn-cs"/>
              </a:rPr>
              <a:t>أو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باسكال (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Pa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)</a:t>
            </a:r>
            <a:endParaRPr lang="en-US" sz="2400" b="1" dirty="0">
              <a:solidFill>
                <a:schemeClr val="tx2">
                  <a:lumMod val="50000"/>
                </a:schemeClr>
              </a:solidFill>
              <a:cs typeface="+mn-cs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038600" y="1395699"/>
            <a:ext cx="4800600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SA" sz="2400" b="1" dirty="0">
                <a:solidFill>
                  <a:schemeClr val="tx2">
                    <a:lumMod val="50000"/>
                  </a:schemeClr>
                </a:solidFill>
              </a:rPr>
              <a:t>الضغط : القوة المؤثرة على وحدة المساحات 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BBE29-A0D9-43E7-81C4-4823C4F84235}" type="slidenum">
              <a:rPr lang="ar-SA" b="1" smtClean="0"/>
              <a:pPr>
                <a:defRPr/>
              </a:pPr>
              <a:t>4</a:t>
            </a:fld>
            <a:endParaRPr lang="en-US" b="1"/>
          </a:p>
        </p:txBody>
      </p:sp>
      <p:sp>
        <p:nvSpPr>
          <p:cNvPr id="15" name="وسيلة شرح على شكل سحابة 14"/>
          <p:cNvSpPr/>
          <p:nvPr/>
        </p:nvSpPr>
        <p:spPr>
          <a:xfrm>
            <a:off x="5357818" y="2143116"/>
            <a:ext cx="3571900" cy="1357322"/>
          </a:xfrm>
          <a:prstGeom prst="cloudCallout">
            <a:avLst>
              <a:gd name="adj1" fmla="val -53586"/>
              <a:gd name="adj2" fmla="val 1791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هل الضغط كمية قياسية أم كمية متجهة؟</a:t>
            </a:r>
            <a:endParaRPr lang="ar-SA" sz="2400" b="1" dirty="0"/>
          </a:p>
        </p:txBody>
      </p:sp>
      <p:pic>
        <p:nvPicPr>
          <p:cNvPr id="10" name="صورة 8" descr="question-mark-dic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8148" y="3071810"/>
            <a:ext cx="1064024" cy="71438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9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4"/>
          <p:cNvSpPr txBox="1"/>
          <p:nvPr/>
        </p:nvSpPr>
        <p:spPr>
          <a:xfrm>
            <a:off x="1491248" y="5014753"/>
            <a:ext cx="6364243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ما الفرق بين الضغط و القوة؟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ar-SA" sz="2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أين اتجاه ضغط السائل؟ و هل هناك اتجاه للضغط؟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928926" y="4021145"/>
            <a:ext cx="4973637" cy="479425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FF"/>
            </a:solidFill>
            <a:miter lim="800000"/>
            <a:headEnd/>
            <a:tailEnd/>
          </a:ln>
          <a:effectLst>
            <a:outerShdw dist="107763" dir="13500000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Arial" pitchFamily="34" charset="0"/>
                <a:cs typeface="PT Bold Heading" pitchFamily="2" charset="-78"/>
              </a:rPr>
              <a:t>ورقة عمل</a:t>
            </a:r>
            <a:endParaRPr kumimoji="0" lang="ar-SA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صورة 8" descr="clipart-pencil-checklis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6415" y="3868745"/>
            <a:ext cx="646113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381000" y="571480"/>
            <a:ext cx="8382000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EG" sz="2400" dirty="0" smtClean="0"/>
              <a:t>مثال: دفع دبوس بقطعة خشب بواسطة قوة مقدارها </a:t>
            </a:r>
            <a:r>
              <a:rPr lang="en-US" sz="2400" dirty="0" smtClean="0"/>
              <a:t>15 N</a:t>
            </a:r>
            <a:r>
              <a:rPr lang="ar-EG" sz="2400" dirty="0" smtClean="0"/>
              <a:t> على رأسه، فأذا كان نصف قطر رأس الدبوس </a:t>
            </a:r>
            <a:r>
              <a:rPr lang="en-US" sz="2400" dirty="0" smtClean="0"/>
              <a:t>5 mm </a:t>
            </a:r>
            <a:r>
              <a:rPr lang="ar-EG" sz="2400" dirty="0" smtClean="0"/>
              <a:t> ومقدمته </a:t>
            </a:r>
            <a:r>
              <a:rPr lang="en-US" sz="2400" dirty="0" smtClean="0"/>
              <a:t>1 mm</a:t>
            </a:r>
            <a:r>
              <a:rPr lang="ar-EG" sz="2400" dirty="0" smtClean="0"/>
              <a:t>. أحسب الضغط على رأس الدبوس والضغط على قطعة الخشب بواسطة مقدمة الدبوس؟</a:t>
            </a:r>
            <a:endParaRPr lang="en-US" sz="2400" dirty="0"/>
          </a:p>
        </p:txBody>
      </p:sp>
      <p:graphicFrame>
        <p:nvGraphicFramePr>
          <p:cNvPr id="176131" name="Object 3"/>
          <p:cNvGraphicFramePr>
            <a:graphicFrameLocks noChangeAspect="1"/>
          </p:cNvGraphicFramePr>
          <p:nvPr/>
        </p:nvGraphicFramePr>
        <p:xfrm>
          <a:off x="1016024" y="2000240"/>
          <a:ext cx="6913562" cy="1636712"/>
        </p:xfrm>
        <a:graphic>
          <a:graphicData uri="http://schemas.openxmlformats.org/presentationml/2006/ole">
            <p:oleObj spid="_x0000_s176131" name="Equation" r:id="rId4" imgW="3860640" imgH="9144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142876" y="1552597"/>
            <a:ext cx="885828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400" b="1" dirty="0">
                <a:cs typeface="+mn-cs"/>
              </a:rPr>
              <a:t>حساب الضغط عند نقطة على بعد </a:t>
            </a:r>
            <a:r>
              <a:rPr lang="en-US" sz="2400" b="1" i="1" dirty="0">
                <a:latin typeface="Century Schoolbook" pitchFamily="18" charset="0"/>
                <a:cs typeface="+mn-cs"/>
              </a:rPr>
              <a:t>h</a:t>
            </a:r>
            <a:r>
              <a:rPr lang="ar-SA" sz="2400" b="1" dirty="0">
                <a:cs typeface="+mn-cs"/>
              </a:rPr>
              <a:t> من سطح السائل المفتوح للجو </a:t>
            </a:r>
            <a:r>
              <a:rPr lang="ar-SA" sz="2400" b="1" dirty="0" smtClean="0">
                <a:cs typeface="+mn-cs"/>
              </a:rPr>
              <a:t>الخارجي (الضغط الجوي</a:t>
            </a:r>
            <a:r>
              <a:rPr lang="en-US" sz="2400" b="1" dirty="0" smtClean="0"/>
              <a:t> (P</a:t>
            </a:r>
            <a:r>
              <a:rPr lang="en-US" sz="2400" b="1" baseline="-25000" dirty="0" smtClean="0"/>
              <a:t>0</a:t>
            </a:r>
            <a:r>
              <a:rPr lang="en-US" sz="2400" b="1" dirty="0" smtClean="0">
                <a:cs typeface="+mn-cs"/>
              </a:rPr>
              <a:t> </a:t>
            </a:r>
            <a:r>
              <a:rPr lang="ar-SA" sz="2400" b="1" dirty="0" smtClean="0">
                <a:cs typeface="+mn-cs"/>
              </a:rPr>
              <a:t> وذو </a:t>
            </a:r>
            <a:r>
              <a:rPr lang="ar-SA" sz="2400" b="1" dirty="0">
                <a:cs typeface="+mn-cs"/>
              </a:rPr>
              <a:t>كثافة  </a:t>
            </a:r>
            <a:r>
              <a:rPr lang="en-US" sz="2400" b="1" i="1" dirty="0">
                <a:latin typeface="Symbol" pitchFamily="18" charset="2"/>
                <a:cs typeface="+mn-cs"/>
              </a:rPr>
              <a:t>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000364" y="3857628"/>
            <a:ext cx="1790728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</a:rPr>
              <a:t>F</a:t>
            </a:r>
            <a:r>
              <a:rPr lang="en-US" sz="2400" b="1" baseline="-25000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</a:rPr>
              <a:t>1</a:t>
            </a:r>
            <a:r>
              <a:rPr lang="en-US" sz="2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</a:rPr>
              <a:t> = P</a:t>
            </a:r>
            <a:r>
              <a:rPr lang="en-US" sz="2400" b="1" baseline="-25000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</a:rPr>
              <a:t>0</a:t>
            </a:r>
            <a:r>
              <a:rPr lang="en-US" sz="2400" b="1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</a:rPr>
              <a:t>A</a:t>
            </a:r>
            <a:endParaRPr lang="ar-SA" sz="2400" b="1" dirty="0">
              <a:solidFill>
                <a:schemeClr val="tx2">
                  <a:lumMod val="1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857488" y="4714884"/>
            <a:ext cx="2071702" cy="762000"/>
          </a:xfrm>
          <a:prstGeom prst="rect">
            <a:avLst/>
          </a:prstGeom>
          <a:solidFill>
            <a:srgbClr val="FFFFB9"/>
          </a:soli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F</a:t>
            </a:r>
            <a:r>
              <a:rPr lang="en-US" sz="2400" b="1" baseline="-25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2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 = P A</a:t>
            </a:r>
            <a:endParaRPr lang="ar-SA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00100" y="5643578"/>
            <a:ext cx="4214842" cy="714380"/>
          </a:xfrm>
          <a:prstGeom prst="rect">
            <a:avLst/>
          </a:prstGeom>
          <a:solidFill>
            <a:srgbClr val="FFCDF2"/>
          </a:solidFill>
          <a:ln w="3175">
            <a:solidFill>
              <a:srgbClr val="FF8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F</a:t>
            </a:r>
            <a:r>
              <a:rPr lang="en-US" sz="2400" baseline="-25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3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 = W = Mg =  </a:t>
            </a:r>
            <a:r>
              <a:rPr lang="en-US" sz="2400" i="1" dirty="0">
                <a:solidFill>
                  <a:schemeClr val="tx2">
                    <a:lumMod val="50000"/>
                  </a:schemeClr>
                </a:solidFill>
                <a:latin typeface="Symbol" pitchFamily="18" charset="2"/>
              </a:rPr>
              <a:t>r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Vg =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tx2">
                    <a:lumMod val="50000"/>
                  </a:schemeClr>
                </a:solidFill>
                <a:latin typeface="Symbol" pitchFamily="18" charset="2"/>
              </a:rPr>
              <a:t>r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h Ag</a:t>
            </a:r>
            <a:endParaRPr lang="ar-SA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2" name="Text Box 28"/>
          <p:cNvSpPr txBox="1">
            <a:spLocks noChangeArrowheads="1"/>
          </p:cNvSpPr>
          <p:nvPr/>
        </p:nvSpPr>
        <p:spPr bwMode="auto">
          <a:xfrm>
            <a:off x="2786050" y="2538707"/>
            <a:ext cx="5757874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latin typeface="Symbol" pitchFamily="18" charset="2"/>
                <a:cs typeface="+mn-cs"/>
              </a:rPr>
              <a:t>باعتبار عينة اسطوانية من هذا السائل بمساحة قاعدة 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Symbol" pitchFamily="18" charset="2"/>
                <a:cs typeface="+mn-cs"/>
              </a:rPr>
              <a:t>A</a:t>
            </a:r>
          </a:p>
        </p:txBody>
      </p:sp>
      <p:sp>
        <p:nvSpPr>
          <p:cNvPr id="34" name="Oval Callout 33"/>
          <p:cNvSpPr/>
          <p:nvPr/>
        </p:nvSpPr>
        <p:spPr>
          <a:xfrm>
            <a:off x="5857884" y="3786190"/>
            <a:ext cx="2905116" cy="838200"/>
          </a:xfrm>
          <a:prstGeom prst="wedgeEllipseCallout">
            <a:avLst>
              <a:gd name="adj1" fmla="val -89633"/>
              <a:gd name="adj2" fmla="val 899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>
                <a:solidFill>
                  <a:schemeClr val="tx2">
                    <a:lumMod val="10000"/>
                  </a:schemeClr>
                </a:solidFill>
              </a:rPr>
              <a:t>قوة ضغط الهواء  الجوي</a:t>
            </a:r>
          </a:p>
        </p:txBody>
      </p:sp>
      <p:sp>
        <p:nvSpPr>
          <p:cNvPr id="35" name="Oval Callout 34"/>
          <p:cNvSpPr/>
          <p:nvPr/>
        </p:nvSpPr>
        <p:spPr>
          <a:xfrm>
            <a:off x="5786446" y="4714884"/>
            <a:ext cx="2657484" cy="685800"/>
          </a:xfrm>
          <a:prstGeom prst="wedgeEllipseCallout">
            <a:avLst>
              <a:gd name="adj1" fmla="val -85721"/>
              <a:gd name="adj2" fmla="val 2312"/>
            </a:avLst>
          </a:prstGeom>
          <a:solidFill>
            <a:srgbClr val="FFFF0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>
                <a:solidFill>
                  <a:schemeClr val="tx2">
                    <a:lumMod val="10000"/>
                  </a:schemeClr>
                </a:solidFill>
              </a:rPr>
              <a:t>قوة ضغط السائل</a:t>
            </a:r>
          </a:p>
        </p:txBody>
      </p:sp>
      <p:sp>
        <p:nvSpPr>
          <p:cNvPr id="36" name="Oval Callout 35"/>
          <p:cNvSpPr/>
          <p:nvPr/>
        </p:nvSpPr>
        <p:spPr>
          <a:xfrm>
            <a:off x="5715008" y="5572140"/>
            <a:ext cx="2657484" cy="609600"/>
          </a:xfrm>
          <a:prstGeom prst="wedgeEllipseCallout">
            <a:avLst>
              <a:gd name="adj1" fmla="val -71344"/>
              <a:gd name="adj2" fmla="val 2312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>
                <a:solidFill>
                  <a:schemeClr val="tx2">
                    <a:lumMod val="10000"/>
                  </a:schemeClr>
                </a:solidFill>
              </a:rPr>
              <a:t>ثقل الاسطوانة</a:t>
            </a:r>
          </a:p>
        </p:txBody>
      </p:sp>
      <p:pic>
        <p:nvPicPr>
          <p:cNvPr id="22547" name="Picture 2" descr="SE15_04"/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 l="25249" t="8859" r="26135" b="4726"/>
          <a:stretch>
            <a:fillRect/>
          </a:stretch>
        </p:blipFill>
        <p:spPr bwMode="auto">
          <a:xfrm>
            <a:off x="785786" y="2214554"/>
            <a:ext cx="1660589" cy="2214578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BBE29-A0D9-43E7-81C4-4823C4F84235}" type="slidenum">
              <a:rPr lang="ar-SA" sz="1600" smtClean="0">
                <a:cs typeface="+mn-cs"/>
              </a:rPr>
              <a:pPr>
                <a:defRPr/>
              </a:pPr>
              <a:t>6</a:t>
            </a:fld>
            <a:endParaRPr lang="en-US" sz="1600" dirty="0">
              <a:cs typeface="+mn-cs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1371600" y="824195"/>
            <a:ext cx="7343804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400" b="1" dirty="0">
                <a:cs typeface="+mn-cs"/>
              </a:rPr>
              <a:t>تغير الضغط مع العمق   </a:t>
            </a:r>
            <a:r>
              <a:rPr lang="en-US" sz="2400" b="1" dirty="0">
                <a:cs typeface="+mn-cs"/>
              </a:rPr>
              <a:t>Variation of pressure with depth</a:t>
            </a:r>
          </a:p>
        </p:txBody>
      </p: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5643570" y="3143248"/>
            <a:ext cx="2409812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latin typeface="Symbol" pitchFamily="18" charset="2"/>
                <a:cs typeface="+mn-cs"/>
              </a:rPr>
              <a:t>القوى المؤثرة عليها: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Symbol" pitchFamily="18" charset="2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34" grpId="0" animBg="1"/>
      <p:bldP spid="35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533400" y="3595718"/>
            <a:ext cx="8001000" cy="11695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Char char="-"/>
            </a:pPr>
            <a:r>
              <a:rPr lang="ar-SA" sz="2800" b="1" dirty="0" smtClean="0">
                <a:solidFill>
                  <a:schemeClr val="tx1"/>
                </a:solidFill>
                <a:cs typeface="Traditional Arabic" pitchFamily="2" charset="-78"/>
              </a:rPr>
              <a:t>قيمة </a:t>
            </a:r>
            <a:r>
              <a:rPr lang="ar-SA" sz="2800" b="1" dirty="0">
                <a:solidFill>
                  <a:schemeClr val="tx1"/>
                </a:solidFill>
                <a:cs typeface="Traditional Arabic" pitchFamily="2" charset="-78"/>
              </a:rPr>
              <a:t>الضغط على عمق </a:t>
            </a:r>
            <a:r>
              <a:rPr lang="en-US" sz="2800" b="1" i="1" dirty="0">
                <a:solidFill>
                  <a:schemeClr val="tx1"/>
                </a:solidFill>
                <a:latin typeface="Centaur" pitchFamily="18" charset="0"/>
                <a:cs typeface="Traditional Arabic" pitchFamily="2" charset="-78"/>
              </a:rPr>
              <a:t>h</a:t>
            </a:r>
            <a:r>
              <a:rPr lang="ar-SA" sz="2800" b="1" dirty="0">
                <a:solidFill>
                  <a:schemeClr val="tx1"/>
                </a:solidFill>
                <a:cs typeface="Traditional Arabic" pitchFamily="2" charset="-78"/>
              </a:rPr>
              <a:t> تحت سطح سائل مفتوح إلى الجو الخارجي </a:t>
            </a:r>
            <a:endParaRPr lang="ar-SA" sz="2800" b="1" dirty="0" smtClean="0">
              <a:solidFill>
                <a:schemeClr val="tx1"/>
              </a:solidFill>
              <a:cs typeface="Traditional Arabic" pitchFamily="2" charset="-78"/>
            </a:endParaRPr>
          </a:p>
          <a:p>
            <a:pPr algn="ctr">
              <a:spcBef>
                <a:spcPct val="50000"/>
              </a:spcBef>
            </a:pPr>
            <a:r>
              <a:rPr lang="ar-SA" sz="2800" b="1" dirty="0" smtClean="0">
                <a:solidFill>
                  <a:schemeClr val="tx1"/>
                </a:solidFill>
                <a:cs typeface="Traditional Arabic" pitchFamily="2" charset="-78"/>
              </a:rPr>
              <a:t>يزيد </a:t>
            </a:r>
            <a:r>
              <a:rPr lang="ar-SA" sz="2800" b="1" dirty="0">
                <a:solidFill>
                  <a:schemeClr val="tx1"/>
                </a:solidFill>
                <a:cs typeface="Traditional Arabic" pitchFamily="2" charset="-78"/>
              </a:rPr>
              <a:t>عن الضغط الجوي بمقدار </a:t>
            </a:r>
            <a:r>
              <a:rPr lang="en-US" sz="2800" b="1" i="1" dirty="0">
                <a:solidFill>
                  <a:schemeClr val="tx1"/>
                </a:solidFill>
                <a:latin typeface="Symbol" pitchFamily="18" charset="2"/>
                <a:cs typeface="Traditional Arabic" pitchFamily="2" charset="-78"/>
              </a:rPr>
              <a:t>r </a:t>
            </a:r>
            <a:r>
              <a:rPr lang="en-US" sz="2800" b="1" i="1" dirty="0">
                <a:solidFill>
                  <a:schemeClr val="tx1"/>
                </a:solidFill>
                <a:latin typeface="Centaur" pitchFamily="18" charset="0"/>
                <a:cs typeface="Traditional Arabic" pitchFamily="2" charset="-78"/>
              </a:rPr>
              <a:t>h</a:t>
            </a:r>
            <a:r>
              <a:rPr lang="en-US" sz="2800" b="1" i="1" dirty="0">
                <a:solidFill>
                  <a:schemeClr val="tx1"/>
                </a:solidFill>
                <a:cs typeface="Traditional Arabic" pitchFamily="2" charset="-78"/>
              </a:rPr>
              <a:t> </a:t>
            </a:r>
            <a:r>
              <a:rPr lang="en-US" sz="2800" b="1" dirty="0">
                <a:solidFill>
                  <a:schemeClr val="tx1"/>
                </a:solidFill>
                <a:cs typeface="Traditional Arabic" pitchFamily="2" charset="-78"/>
              </a:rPr>
              <a:t>g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5286380" y="2500306"/>
            <a:ext cx="2971800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rtl="0">
              <a:spcBef>
                <a:spcPct val="50000"/>
              </a:spcBef>
            </a:pPr>
            <a:r>
              <a:rPr lang="en-US" sz="2800" b="1">
                <a:solidFill>
                  <a:srgbClr val="500000"/>
                </a:solidFill>
              </a:rPr>
              <a:t>P  =  P</a:t>
            </a:r>
            <a:r>
              <a:rPr lang="en-US" sz="2800" b="1" baseline="-25000">
                <a:solidFill>
                  <a:srgbClr val="500000"/>
                </a:solidFill>
              </a:rPr>
              <a:t>0</a:t>
            </a:r>
            <a:r>
              <a:rPr lang="en-US" sz="2800" b="1">
                <a:solidFill>
                  <a:srgbClr val="500000"/>
                </a:solidFill>
              </a:rPr>
              <a:t> + </a:t>
            </a:r>
            <a:r>
              <a:rPr lang="en-US" sz="2800" b="1" i="1">
                <a:solidFill>
                  <a:srgbClr val="500000"/>
                </a:solidFill>
                <a:latin typeface="Symbol" pitchFamily="18" charset="2"/>
              </a:rPr>
              <a:t>r</a:t>
            </a:r>
            <a:r>
              <a:rPr lang="en-US" sz="2800" b="1">
                <a:solidFill>
                  <a:srgbClr val="500000"/>
                </a:solidFill>
              </a:rPr>
              <a:t> h g</a:t>
            </a:r>
            <a:endParaRPr lang="en-US" sz="2800">
              <a:solidFill>
                <a:srgbClr val="500000"/>
              </a:solidFill>
            </a:endParaRPr>
          </a:p>
        </p:txBody>
      </p:sp>
      <p:sp>
        <p:nvSpPr>
          <p:cNvPr id="9" name="Striped Right Arrow 8"/>
          <p:cNvSpPr/>
          <p:nvPr/>
        </p:nvSpPr>
        <p:spPr>
          <a:xfrm>
            <a:off x="4143372" y="2428868"/>
            <a:ext cx="990600" cy="647736"/>
          </a:xfrm>
          <a:prstGeom prst="stripedRightArrow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3" name="Rectangle 12"/>
          <p:cNvSpPr/>
          <p:nvPr/>
        </p:nvSpPr>
        <p:spPr>
          <a:xfrm>
            <a:off x="642910" y="2357430"/>
            <a:ext cx="3124200" cy="7620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rtl="0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500000"/>
                </a:solidFill>
                <a:latin typeface="Centaur" pitchFamily="18" charset="0"/>
              </a:rPr>
              <a:t>P A = P</a:t>
            </a:r>
            <a:r>
              <a:rPr lang="en-US" sz="2800" b="1" baseline="-25000" dirty="0">
                <a:solidFill>
                  <a:srgbClr val="500000"/>
                </a:solidFill>
                <a:latin typeface="Centaur" pitchFamily="18" charset="0"/>
              </a:rPr>
              <a:t>0</a:t>
            </a:r>
            <a:r>
              <a:rPr lang="en-US" sz="2800" b="1" dirty="0">
                <a:solidFill>
                  <a:srgbClr val="500000"/>
                </a:solidFill>
                <a:latin typeface="Centaur" pitchFamily="18" charset="0"/>
              </a:rPr>
              <a:t> A + </a:t>
            </a:r>
            <a:r>
              <a:rPr lang="en-US" sz="2800" i="1" dirty="0">
                <a:solidFill>
                  <a:srgbClr val="500000"/>
                </a:solidFill>
                <a:latin typeface="SymbolPS" pitchFamily="18" charset="2"/>
              </a:rPr>
              <a:t>r</a:t>
            </a:r>
            <a:r>
              <a:rPr lang="en-US" sz="2800" b="1" dirty="0">
                <a:solidFill>
                  <a:srgbClr val="500000"/>
                </a:solidFill>
                <a:latin typeface="Centaur" pitchFamily="18" charset="0"/>
              </a:rPr>
              <a:t> h A 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BBE29-A0D9-43E7-81C4-4823C4F84235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428596" y="1500174"/>
            <a:ext cx="7820028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SA" sz="2400" b="1" dirty="0">
                <a:solidFill>
                  <a:srgbClr val="0055FE"/>
                </a:solidFill>
                <a:cs typeface="+mn-cs"/>
              </a:rPr>
              <a:t>الاسطوانة في وضع اتزان </a:t>
            </a:r>
            <a:r>
              <a:rPr lang="en-US" sz="2400" b="1" dirty="0">
                <a:solidFill>
                  <a:srgbClr val="0055FE"/>
                </a:solidFill>
                <a:cs typeface="+mn-cs"/>
              </a:rPr>
              <a:t>        </a:t>
            </a:r>
            <a:r>
              <a:rPr lang="ar-SA" sz="2400" b="1" dirty="0">
                <a:solidFill>
                  <a:srgbClr val="0055FE"/>
                </a:solidFill>
                <a:cs typeface="+mn-cs"/>
              </a:rPr>
              <a:t>محصلة القوى المؤثرة عليها تساوي الصفر</a:t>
            </a:r>
            <a:endParaRPr lang="en-US" sz="2400" b="1" dirty="0">
              <a:solidFill>
                <a:srgbClr val="0055FE"/>
              </a:solidFill>
              <a:cs typeface="+mn-cs"/>
            </a:endParaRPr>
          </a:p>
        </p:txBody>
      </p:sp>
      <p:sp>
        <p:nvSpPr>
          <p:cNvPr id="16" name="Right Arrow 11"/>
          <p:cNvSpPr/>
          <p:nvPr/>
        </p:nvSpPr>
        <p:spPr bwMode="auto">
          <a:xfrm rot="10800000">
            <a:off x="5007800" y="1576374"/>
            <a:ext cx="564332" cy="381000"/>
          </a:xfrm>
          <a:prstGeom prst="rightArrow">
            <a:avLst/>
          </a:prstGeom>
          <a:solidFill>
            <a:srgbClr val="CC0099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 animBg="1" autoUpdateAnimBg="0"/>
      <p:bldP spid="23561" grpId="0" animBg="1" autoUpdateAnimBg="0"/>
      <p:bldP spid="9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18"/>
          <p:cNvSpPr/>
          <p:nvPr/>
        </p:nvSpPr>
        <p:spPr>
          <a:xfrm>
            <a:off x="714348" y="642918"/>
            <a:ext cx="3571900" cy="25717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857356" y="3500438"/>
            <a:ext cx="4500562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400" b="1" dirty="0" smtClean="0">
                <a:cs typeface="+mn-cs"/>
              </a:rPr>
              <a:t>عند </a:t>
            </a:r>
            <a:r>
              <a:rPr lang="ar-SA" sz="2400" b="1" dirty="0">
                <a:cs typeface="+mn-cs"/>
              </a:rPr>
              <a:t>زيادة الضغط الخارجي بمقدار </a:t>
            </a:r>
            <a:r>
              <a:rPr lang="en-US" sz="2400" b="1" dirty="0">
                <a:latin typeface="Symbol" pitchFamily="18" charset="2"/>
                <a:cs typeface="+mn-cs"/>
              </a:rPr>
              <a:t>D</a:t>
            </a:r>
            <a:r>
              <a:rPr lang="en-US" sz="2400" b="1" dirty="0">
                <a:cs typeface="+mn-cs"/>
              </a:rPr>
              <a:t>P</a:t>
            </a:r>
            <a:r>
              <a:rPr lang="ar-SA" sz="2400" b="1" dirty="0">
                <a:cs typeface="+mn-cs"/>
              </a:rPr>
              <a:t> فإن الضغط عند جميع النقاط يزيد بنفس </a:t>
            </a:r>
            <a:r>
              <a:rPr lang="ar-SA" sz="2400" b="1" dirty="0" smtClean="0">
                <a:cs typeface="+mn-cs"/>
              </a:rPr>
              <a:t>القيمة.</a:t>
            </a:r>
            <a:endParaRPr lang="en-US" sz="2400" b="1" dirty="0">
              <a:cs typeface="+mn-cs"/>
            </a:endParaRP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5257800" y="981068"/>
            <a:ext cx="2667000" cy="523875"/>
          </a:xfrm>
          <a:prstGeom prst="rect">
            <a:avLst/>
          </a:prstGeom>
          <a:solidFill>
            <a:srgbClr val="FFFF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</a:pPr>
            <a:r>
              <a:rPr lang="en-US" sz="2800" b="1" dirty="0">
                <a:solidFill>
                  <a:srgbClr val="800000"/>
                </a:solidFill>
              </a:rPr>
              <a:t>P =  P</a:t>
            </a:r>
            <a:r>
              <a:rPr lang="en-US" sz="2800" b="1" baseline="-25000" dirty="0">
                <a:solidFill>
                  <a:srgbClr val="800000"/>
                </a:solidFill>
              </a:rPr>
              <a:t>0</a:t>
            </a:r>
            <a:r>
              <a:rPr lang="en-US" sz="2800" b="1" dirty="0">
                <a:solidFill>
                  <a:srgbClr val="800000"/>
                </a:solidFill>
              </a:rPr>
              <a:t> + </a:t>
            </a:r>
            <a:r>
              <a:rPr lang="en-US" sz="2800" b="1" i="1" dirty="0">
                <a:solidFill>
                  <a:srgbClr val="800000"/>
                </a:solidFill>
                <a:latin typeface="Symbol" pitchFamily="18" charset="2"/>
              </a:rPr>
              <a:t>r</a:t>
            </a:r>
            <a:r>
              <a:rPr lang="en-US" sz="2800" b="1" dirty="0">
                <a:solidFill>
                  <a:srgbClr val="800000"/>
                </a:solidFill>
              </a:rPr>
              <a:t> h g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142976" y="4786322"/>
            <a:ext cx="7315192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 dirty="0">
                <a:solidFill>
                  <a:srgbClr val="FF0000"/>
                </a:solidFill>
                <a:cs typeface="+mn-cs"/>
              </a:rPr>
              <a:t>قانون باسكال </a:t>
            </a:r>
            <a:r>
              <a:rPr lang="en-US" sz="2400" b="1" dirty="0">
                <a:solidFill>
                  <a:srgbClr val="FF0000"/>
                </a:solidFill>
                <a:latin typeface="Centaur" pitchFamily="18" charset="0"/>
                <a:cs typeface="+mn-cs"/>
              </a:rPr>
              <a:t>Pascal’s law</a:t>
            </a:r>
            <a:r>
              <a:rPr lang="ar-SA" sz="2400" b="1" dirty="0">
                <a:solidFill>
                  <a:srgbClr val="FF0000"/>
                </a:solidFill>
                <a:cs typeface="+mn-cs"/>
              </a:rPr>
              <a:t>: </a:t>
            </a:r>
            <a:r>
              <a:rPr lang="ar-SA" sz="2400" b="1" dirty="0">
                <a:cs typeface="+mn-cs"/>
              </a:rPr>
              <a:t>الضغط المؤثر على سائل ينتقل بنفس القيمة إلى كل نقطة من السائل كذلك جدران الوعاء.</a:t>
            </a:r>
            <a:endParaRPr lang="en-US" sz="2400" b="1" dirty="0">
              <a:cs typeface="+mn-cs"/>
            </a:endParaRPr>
          </a:p>
        </p:txBody>
      </p:sp>
      <p:sp>
        <p:nvSpPr>
          <p:cNvPr id="8200" name="Text Box 14"/>
          <p:cNvSpPr txBox="1">
            <a:spLocks noChangeArrowheads="1"/>
          </p:cNvSpPr>
          <p:nvPr/>
        </p:nvSpPr>
        <p:spPr bwMode="auto">
          <a:xfrm>
            <a:off x="1143000" y="2014534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Symbol" pitchFamily="18" charset="2"/>
              </a:rPr>
              <a:t>D</a:t>
            </a:r>
            <a:r>
              <a:rPr lang="en-US"/>
              <a:t>P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676400" y="871534"/>
            <a:ext cx="2362200" cy="2057400"/>
            <a:chOff x="1676400" y="381000"/>
            <a:chExt cx="2362200" cy="2057400"/>
          </a:xfrm>
        </p:grpSpPr>
        <p:sp>
          <p:nvSpPr>
            <p:cNvPr id="13324" name="Text Box 13"/>
            <p:cNvSpPr txBox="1">
              <a:spLocks noChangeArrowheads="1"/>
            </p:cNvSpPr>
            <p:nvPr/>
          </p:nvSpPr>
          <p:spPr bwMode="auto">
            <a:xfrm>
              <a:off x="1676400" y="381000"/>
              <a:ext cx="457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P</a:t>
              </a:r>
            </a:p>
          </p:txBody>
        </p:sp>
        <p:sp>
          <p:nvSpPr>
            <p:cNvPr id="13325" name="Line 7"/>
            <p:cNvSpPr>
              <a:spLocks noChangeShapeType="1"/>
            </p:cNvSpPr>
            <p:nvPr/>
          </p:nvSpPr>
          <p:spPr bwMode="auto">
            <a:xfrm>
              <a:off x="1676400" y="2438400"/>
              <a:ext cx="2286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6" name="Line 8"/>
            <p:cNvSpPr>
              <a:spLocks noChangeShapeType="1"/>
            </p:cNvSpPr>
            <p:nvPr/>
          </p:nvSpPr>
          <p:spPr bwMode="auto">
            <a:xfrm flipV="1">
              <a:off x="1676400" y="609600"/>
              <a:ext cx="0" cy="1828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7" name="Line 11"/>
            <p:cNvSpPr>
              <a:spLocks noChangeShapeType="1"/>
            </p:cNvSpPr>
            <p:nvPr/>
          </p:nvSpPr>
          <p:spPr bwMode="auto">
            <a:xfrm flipV="1">
              <a:off x="1676400" y="1447800"/>
              <a:ext cx="12192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8" name="Text Box 12"/>
            <p:cNvSpPr txBox="1">
              <a:spLocks noChangeArrowheads="1"/>
            </p:cNvSpPr>
            <p:nvPr/>
          </p:nvSpPr>
          <p:spPr bwMode="auto">
            <a:xfrm>
              <a:off x="3581400" y="1981200"/>
              <a:ext cx="457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h</a:t>
              </a:r>
            </a:p>
          </p:txBody>
        </p:sp>
      </p:grpSp>
      <p:sp>
        <p:nvSpPr>
          <p:cNvPr id="8206" name="Text Box 16"/>
          <p:cNvSpPr txBox="1">
            <a:spLocks noChangeArrowheads="1"/>
          </p:cNvSpPr>
          <p:nvPr/>
        </p:nvSpPr>
        <p:spPr bwMode="auto">
          <a:xfrm>
            <a:off x="1143000" y="2547934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  <a:r>
              <a:rPr lang="en-US" baseline="-25000"/>
              <a:t>0</a:t>
            </a:r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 flipV="1">
            <a:off x="1676400" y="1481134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Notched Right Arrow 15"/>
          <p:cNvSpPr/>
          <p:nvPr/>
        </p:nvSpPr>
        <p:spPr>
          <a:xfrm>
            <a:off x="914400" y="2395534"/>
            <a:ext cx="762000" cy="228600"/>
          </a:xfrm>
          <a:prstGeom prst="notch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7" name="Rectangle 16"/>
          <p:cNvSpPr/>
          <p:nvPr/>
        </p:nvSpPr>
        <p:spPr>
          <a:xfrm>
            <a:off x="4572000" y="1819268"/>
            <a:ext cx="3886200" cy="609600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sv-SE" sz="2000" b="1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sv-SE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v-SE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1.00 atm = 1.013 x 10</a:t>
            </a:r>
            <a:r>
              <a:rPr lang="sv-SE" sz="2000" b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sv-SE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</a:t>
            </a:r>
            <a:r>
              <a:rPr lang="sv-SE" sz="2000" b="1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BBE29-A0D9-43E7-81C4-4823C4F84235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20" name="نجمة ذات 16 نقطة 19"/>
          <p:cNvSpPr/>
          <p:nvPr/>
        </p:nvSpPr>
        <p:spPr>
          <a:xfrm>
            <a:off x="6000760" y="2786058"/>
            <a:ext cx="2286016" cy="1071570"/>
          </a:xfrm>
          <a:prstGeom prst="star1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latin typeface="Tahoma" pitchFamily="34" charset="0"/>
                <a:cs typeface="Tahoma" pitchFamily="34" charset="0"/>
              </a:rPr>
              <a:t>نتيجة</a:t>
            </a:r>
            <a:endParaRPr lang="ar-SA" sz="2400" b="1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  <p:bldP spid="24582" grpId="0" animBg="1"/>
      <p:bldP spid="8200" grpId="0"/>
      <p:bldP spid="8206" grpId="0"/>
      <p:bldP spid="24598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143240" y="609881"/>
            <a:ext cx="336643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ar-SA" sz="2400" b="1" dirty="0">
                <a:solidFill>
                  <a:schemeClr val="tx2"/>
                </a:solidFill>
              </a:rPr>
              <a:t>قاعدة باسكال </a:t>
            </a:r>
            <a:r>
              <a:rPr lang="en-US" sz="2400" b="1" dirty="0" smtClean="0"/>
              <a:t>Pascal’s law</a:t>
            </a:r>
            <a:endParaRPr lang="ar-SA" sz="2400" dirty="0">
              <a:solidFill>
                <a:schemeClr val="tx2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5286375" y="1395413"/>
            <a:ext cx="3030538" cy="4619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ar-SA" sz="2400" b="1" dirty="0">
                <a:solidFill>
                  <a:schemeClr val="tx1"/>
                </a:solidFill>
              </a:rPr>
              <a:t>تطبيقات على قاعدة باسكال: 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4" name="Text Box 31"/>
          <p:cNvSpPr txBox="1">
            <a:spLocks noChangeArrowheads="1"/>
          </p:cNvSpPr>
          <p:nvPr/>
        </p:nvSpPr>
        <p:spPr bwMode="auto">
          <a:xfrm>
            <a:off x="5784875" y="2214554"/>
            <a:ext cx="2359025" cy="466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SA" sz="2400" b="1"/>
              <a:t>1- الأواني المستطرقة</a:t>
            </a:r>
            <a:endParaRPr lang="en-US" sz="2400" b="1"/>
          </a:p>
        </p:txBody>
      </p:sp>
      <p:pic>
        <p:nvPicPr>
          <p:cNvPr id="5" name="Picture 27" descr="http://www.t3as.com/vb/imgcache/1572.imgcach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496"/>
            <a:ext cx="4929184" cy="164306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وسيلة شرح مستطيلة مستديرة الزوايا 5"/>
          <p:cNvSpPr/>
          <p:nvPr/>
        </p:nvSpPr>
        <p:spPr>
          <a:xfrm>
            <a:off x="1428728" y="4929198"/>
            <a:ext cx="6715172" cy="1571636"/>
          </a:xfrm>
          <a:prstGeom prst="wedgeRoundRectCallout">
            <a:avLst>
              <a:gd name="adj1" fmla="val -29043"/>
              <a:gd name="adj2" fmla="val -82954"/>
              <a:gd name="adj3" fmla="val 16667"/>
            </a:avLst>
          </a:prstGeom>
          <a:gradFill flip="none" rotWithShape="1">
            <a:gsLst>
              <a:gs pos="0">
                <a:srgbClr val="FF6600">
                  <a:tint val="66000"/>
                  <a:satMod val="160000"/>
                </a:srgbClr>
              </a:gs>
              <a:gs pos="50000">
                <a:srgbClr val="FF6600">
                  <a:tint val="44500"/>
                  <a:satMod val="160000"/>
                </a:srgbClr>
              </a:gs>
              <a:gs pos="100000">
                <a:srgbClr val="FF66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جميع النقاط التي تقع في مستوى أفقي واحد في باطن سائل ساكن يكون لها نفس قيمة الضغط لذا لا يتوقف ضغط سائل ساكن عند نقطة في باطنه على شكل الإناء .</a:t>
            </a:r>
          </a:p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 مثال :في جهاز </a:t>
            </a:r>
            <a:r>
              <a:rPr lang="ar-SA" sz="2000" b="1" dirty="0" err="1" smtClean="0">
                <a:solidFill>
                  <a:schemeClr val="tx1"/>
                </a:solidFill>
              </a:rPr>
              <a:t>الآواني</a:t>
            </a:r>
            <a:r>
              <a:rPr lang="ar-SA" sz="2000" b="1" dirty="0" smtClean="0">
                <a:solidFill>
                  <a:schemeClr val="tx1"/>
                </a:solidFill>
              </a:rPr>
              <a:t> المستطرقة يرتفع فيه السائل بنفس المقدار رغم </a:t>
            </a:r>
            <a:r>
              <a:rPr lang="ar-SA" sz="2000" b="1" dirty="0" err="1" smtClean="0">
                <a:solidFill>
                  <a:schemeClr val="tx1"/>
                </a:solidFill>
              </a:rPr>
              <a:t>إختلاف</a:t>
            </a:r>
            <a:r>
              <a:rPr lang="ar-SA" sz="2000" b="1" dirty="0" smtClean="0">
                <a:solidFill>
                  <a:schemeClr val="tx1"/>
                </a:solidFill>
              </a:rPr>
              <a:t> شكل وحجم كل إناء.</a:t>
            </a:r>
            <a:endParaRPr lang="ar-SA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50853" b="16505"/>
          <a:stretch>
            <a:fillRect/>
          </a:stretch>
        </p:blipFill>
        <p:spPr bwMode="auto">
          <a:xfrm>
            <a:off x="642910" y="214290"/>
            <a:ext cx="3567113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17"/>
          <p:cNvSpPr txBox="1">
            <a:spLocks noChangeArrowheads="1"/>
          </p:cNvSpPr>
          <p:nvPr/>
        </p:nvSpPr>
        <p:spPr bwMode="auto">
          <a:xfrm>
            <a:off x="1428728" y="5000636"/>
            <a:ext cx="7086600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2400" dirty="0">
                <a:latin typeface="Tahoma" pitchFamily="34" charset="0"/>
                <a:cs typeface="Tahoma" pitchFamily="34" charset="0"/>
              </a:rPr>
              <a:t>س: هل مضاعفة القوة في الجهاز الهيدروليكي يعني مضاعفة الشغل المبذول؟ </a:t>
            </a:r>
            <a:r>
              <a:rPr lang="ar-SA" sz="2400" dirty="0" smtClean="0">
                <a:latin typeface="Tahoma" pitchFamily="34" charset="0"/>
                <a:cs typeface="Tahoma" pitchFamily="34" charset="0"/>
              </a:rPr>
              <a:t>و </a:t>
            </a:r>
            <a:r>
              <a:rPr lang="ar-SA" sz="2400" dirty="0">
                <a:latin typeface="Tahoma" pitchFamily="34" charset="0"/>
                <a:cs typeface="Tahoma" pitchFamily="34" charset="0"/>
              </a:rPr>
              <a:t>هل هذا ينقض مبدأ بقاء الطاقة؟؟ </a:t>
            </a:r>
            <a:endParaRPr lang="en-US" sz="24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46"/>
          <p:cNvSpPr/>
          <p:nvPr/>
        </p:nvSpPr>
        <p:spPr>
          <a:xfrm>
            <a:off x="4857752" y="2143116"/>
            <a:ext cx="3571868" cy="1500198"/>
          </a:xfrm>
          <a:prstGeom prst="rect">
            <a:avLst/>
          </a:prstGeom>
          <a:solidFill>
            <a:srgbClr val="FF99CC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spcBef>
                <a:spcPct val="50000"/>
              </a:spcBef>
              <a:defRPr/>
            </a:pPr>
            <a:r>
              <a:rPr lang="ar-SA" sz="3200" b="1" dirty="0" smtClean="0">
                <a:solidFill>
                  <a:schemeClr val="tx1"/>
                </a:solidFill>
                <a:cs typeface="DecoType Naskh Extensions" pitchFamily="2" charset="-78"/>
              </a:rPr>
              <a:t>كيف يعمل المكبس الهيدروليكي؟</a:t>
            </a:r>
            <a:endParaRPr lang="en-US" sz="3200" b="1" dirty="0">
              <a:solidFill>
                <a:schemeClr val="tx1"/>
              </a:solidFill>
              <a:cs typeface="DecoType Naskh Extensions" pitchFamily="2" charset="-78"/>
            </a:endParaRPr>
          </a:p>
        </p:txBody>
      </p:sp>
      <p:sp>
        <p:nvSpPr>
          <p:cNvPr id="5" name="WordArt 19"/>
          <p:cNvSpPr>
            <a:spLocks noChangeArrowheads="1" noChangeShapeType="1" noTextEdit="1"/>
          </p:cNvSpPr>
          <p:nvPr/>
        </p:nvSpPr>
        <p:spPr bwMode="auto">
          <a:xfrm>
            <a:off x="3357554" y="5757862"/>
            <a:ext cx="779462" cy="1100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ar-SA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؟</a:t>
            </a: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5572132" y="812053"/>
            <a:ext cx="3000369" cy="8309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b="1" dirty="0"/>
              <a:t>2- المكبس </a:t>
            </a:r>
            <a:r>
              <a:rPr lang="ar-SA" sz="2400" b="1" dirty="0" smtClean="0"/>
              <a:t>الهيدروليكي</a:t>
            </a:r>
          </a:p>
          <a:p>
            <a:r>
              <a:rPr lang="ar-SA" sz="2400" b="1" dirty="0" smtClean="0"/>
              <a:t> </a:t>
            </a:r>
            <a:r>
              <a:rPr lang="en-US" sz="2400" b="1" dirty="0"/>
              <a:t>Hydraulic </a:t>
            </a:r>
            <a:r>
              <a:rPr lang="en-US" sz="2400" b="1" dirty="0" smtClean="0"/>
              <a:t>press</a:t>
            </a:r>
            <a:r>
              <a:rPr lang="ar-SA" sz="2400" b="1" dirty="0" smtClean="0"/>
              <a:t>:</a:t>
            </a:r>
            <a:endParaRPr lang="en-US" sz="24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2"/>
          <p:cNvPicPr>
            <a:picLocks noChangeAspect="1" noChangeArrowheads="1"/>
          </p:cNvPicPr>
          <p:nvPr/>
        </p:nvPicPr>
        <p:blipFill>
          <a:blip r:embed="rId3"/>
          <a:srcRect t="39183" r="50984" b="15144"/>
          <a:stretch>
            <a:fillRect/>
          </a:stretch>
        </p:blipFill>
        <p:spPr bwMode="auto">
          <a:xfrm>
            <a:off x="285750" y="1139825"/>
            <a:ext cx="3843338" cy="2932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وسيلة شرح مستطيلة مستديرة الزوايا 4"/>
          <p:cNvSpPr/>
          <p:nvPr/>
        </p:nvSpPr>
        <p:spPr>
          <a:xfrm>
            <a:off x="4572000" y="928670"/>
            <a:ext cx="4214813" cy="1357330"/>
          </a:xfrm>
          <a:prstGeom prst="wedgeRoundRectCallout">
            <a:avLst>
              <a:gd name="adj1" fmla="val -63764"/>
              <a:gd name="adj2" fmla="val 2386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400" b="1" dirty="0">
                <a:solidFill>
                  <a:schemeClr val="tx1"/>
                </a:solidFill>
              </a:rPr>
              <a:t>قوة </a:t>
            </a:r>
            <a:r>
              <a:rPr lang="en-US" sz="2400" b="1" dirty="0">
                <a:solidFill>
                  <a:schemeClr val="tx1"/>
                </a:solidFill>
              </a:rPr>
              <a:t>F</a:t>
            </a:r>
            <a:r>
              <a:rPr lang="en-US" sz="2400" b="1" baseline="-25000" dirty="0">
                <a:solidFill>
                  <a:schemeClr val="tx1"/>
                </a:solidFill>
              </a:rPr>
              <a:t>1</a:t>
            </a:r>
            <a:r>
              <a:rPr lang="ar-SA" sz="2400" b="1" dirty="0">
                <a:solidFill>
                  <a:schemeClr val="tx1"/>
                </a:solidFill>
              </a:rPr>
              <a:t> تطبق على مساحة صغيرة </a:t>
            </a:r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en-US" sz="2400" b="1" baseline="-25000" dirty="0">
                <a:solidFill>
                  <a:schemeClr val="tx1"/>
                </a:solidFill>
              </a:rPr>
              <a:t>1</a:t>
            </a:r>
            <a:r>
              <a:rPr lang="ar-SA" sz="2400" b="1" dirty="0">
                <a:solidFill>
                  <a:schemeClr val="tx1"/>
                </a:solidFill>
              </a:rPr>
              <a:t> فينتقل الضغط عبر السائل إلى المساحة المقابلة </a:t>
            </a:r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en-US" sz="2400" b="1" baseline="-25000" dirty="0">
                <a:solidFill>
                  <a:schemeClr val="tx1"/>
                </a:solidFill>
              </a:rPr>
              <a:t>2</a:t>
            </a:r>
            <a:r>
              <a:rPr lang="ar-SA" sz="2400" b="1" dirty="0">
                <a:solidFill>
                  <a:schemeClr val="tx1"/>
                </a:solidFill>
              </a:rPr>
              <a:t>.</a:t>
            </a:r>
            <a:endParaRPr lang="ar-SA" sz="2400" b="1" baseline="-25000" dirty="0">
              <a:solidFill>
                <a:schemeClr val="tx1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714877" y="2643188"/>
            <a:ext cx="3929062" cy="8309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بما أن الضغط متساوي في الطرفين:</a:t>
            </a:r>
          </a:p>
          <a:p>
            <a:pPr>
              <a:defRPr/>
            </a:pPr>
            <a:endParaRPr lang="ar-SA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4605338" y="3214688"/>
          <a:ext cx="1252537" cy="608012"/>
        </p:xfrm>
        <a:graphic>
          <a:graphicData uri="http://schemas.openxmlformats.org/presentationml/2006/ole">
            <p:oleObj spid="_x0000_s164866" name="معادلة" r:id="rId4" imgW="444240" imgH="215640" progId="Equation.3">
              <p:embed/>
            </p:oleObj>
          </a:graphicData>
        </a:graphic>
      </p:graphicFrame>
      <p:graphicFrame>
        <p:nvGraphicFramePr>
          <p:cNvPr id="4099" name="Object 4"/>
          <p:cNvGraphicFramePr>
            <a:graphicFrameLocks noChangeAspect="1"/>
          </p:cNvGraphicFramePr>
          <p:nvPr/>
        </p:nvGraphicFramePr>
        <p:xfrm>
          <a:off x="5500688" y="3929063"/>
          <a:ext cx="1539875" cy="1216025"/>
        </p:xfrm>
        <a:graphic>
          <a:graphicData uri="http://schemas.openxmlformats.org/presentationml/2006/ole">
            <p:oleObj spid="_x0000_s164867" name="معادلة" r:id="rId5" imgW="545760" imgH="431640" progId="Equation.3">
              <p:embed/>
            </p:oleObj>
          </a:graphicData>
        </a:graphic>
      </p:graphicFrame>
      <p:sp>
        <p:nvSpPr>
          <p:cNvPr id="10" name="سهم منحني إلى اليسار 9"/>
          <p:cNvSpPr/>
          <p:nvPr/>
        </p:nvSpPr>
        <p:spPr>
          <a:xfrm rot="18690646">
            <a:off x="6336506" y="2799557"/>
            <a:ext cx="808037" cy="1778000"/>
          </a:xfrm>
          <a:prstGeom prst="curvedLeftArrow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chemeClr val="tx1"/>
              </a:solidFill>
            </a:endParaRPr>
          </a:p>
        </p:txBody>
      </p:sp>
      <p:sp>
        <p:nvSpPr>
          <p:cNvPr id="11" name="وسيلة شرح مستطيلة مستديرة الزوايا 10"/>
          <p:cNvSpPr/>
          <p:nvPr/>
        </p:nvSpPr>
        <p:spPr>
          <a:xfrm>
            <a:off x="1071563" y="5072063"/>
            <a:ext cx="3286125" cy="1000125"/>
          </a:xfrm>
          <a:prstGeom prst="wedgeRoundRectCallout">
            <a:avLst>
              <a:gd name="adj1" fmla="val 80396"/>
              <a:gd name="adj2" fmla="val 3513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en-US" sz="2400" b="1" dirty="0">
                <a:solidFill>
                  <a:schemeClr val="tx1"/>
                </a:solidFill>
              </a:rPr>
              <a:t>F</a:t>
            </a:r>
            <a:r>
              <a:rPr lang="en-US" sz="2400" b="1" baseline="-25000" dirty="0">
                <a:solidFill>
                  <a:schemeClr val="tx1"/>
                </a:solidFill>
              </a:rPr>
              <a:t>2</a:t>
            </a:r>
            <a:r>
              <a:rPr lang="en-US" sz="2400" b="1" dirty="0">
                <a:solidFill>
                  <a:schemeClr val="tx1"/>
                </a:solidFill>
              </a:rPr>
              <a:t>&gt;F</a:t>
            </a:r>
            <a:r>
              <a:rPr lang="en-US" sz="2400" b="1" baseline="-25000" dirty="0">
                <a:solidFill>
                  <a:schemeClr val="tx1"/>
                </a:solidFill>
              </a:rPr>
              <a:t>1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ar-SA" sz="2400" b="1" dirty="0">
                <a:solidFill>
                  <a:schemeClr val="tx1"/>
                </a:solidFill>
              </a:rPr>
              <a:t> بمقدار المعامل </a:t>
            </a:r>
          </a:p>
        </p:txBody>
      </p:sp>
      <p:graphicFrame>
        <p:nvGraphicFramePr>
          <p:cNvPr id="4100" name="Object 10"/>
          <p:cNvGraphicFramePr>
            <a:graphicFrameLocks noChangeAspect="1"/>
          </p:cNvGraphicFramePr>
          <p:nvPr/>
        </p:nvGraphicFramePr>
        <p:xfrm>
          <a:off x="5286375" y="5357813"/>
          <a:ext cx="1898650" cy="1216025"/>
        </p:xfrm>
        <a:graphic>
          <a:graphicData uri="http://schemas.openxmlformats.org/presentationml/2006/ole">
            <p:oleObj spid="_x0000_s164868" name="معادلة" r:id="rId6" imgW="672840" imgH="431640" progId="Equation.3">
              <p:embed/>
            </p:oleObj>
          </a:graphicData>
        </a:graphic>
      </p:graphicFrame>
      <p:graphicFrame>
        <p:nvGraphicFramePr>
          <p:cNvPr id="4101" name="Object 11"/>
          <p:cNvGraphicFramePr>
            <a:graphicFrameLocks noChangeAspect="1"/>
          </p:cNvGraphicFramePr>
          <p:nvPr/>
        </p:nvGraphicFramePr>
        <p:xfrm>
          <a:off x="1314450" y="5072063"/>
          <a:ext cx="471488" cy="890587"/>
        </p:xfrm>
        <a:graphic>
          <a:graphicData uri="http://schemas.openxmlformats.org/presentationml/2006/ole">
            <p:oleObj spid="_x0000_s164869" name="معادلة" r:id="rId7" imgW="228600" imgH="431640" progId="Equation.3">
              <p:embed/>
            </p:oleObj>
          </a:graphicData>
        </a:graphic>
      </p:graphicFrame>
      <p:sp>
        <p:nvSpPr>
          <p:cNvPr id="13" name="نجمة مكونة من 7 نقاط 12"/>
          <p:cNvSpPr/>
          <p:nvPr/>
        </p:nvSpPr>
        <p:spPr>
          <a:xfrm>
            <a:off x="6929438" y="4643438"/>
            <a:ext cx="642937" cy="571500"/>
          </a:xfrm>
          <a:prstGeom prst="star7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2000" b="1" dirty="0"/>
              <a:t>1</a:t>
            </a:r>
            <a:endParaRPr lang="ar-SA" sz="20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/>
          <a:srcRect t="39183" r="50984" b="15144"/>
          <a:stretch>
            <a:fillRect/>
          </a:stretch>
        </p:blipFill>
        <p:spPr bwMode="auto">
          <a:xfrm>
            <a:off x="3000375" y="1365250"/>
            <a:ext cx="2986088" cy="2278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وسيلة شرح مستطيلة مستديرة الزوايا 2"/>
          <p:cNvSpPr/>
          <p:nvPr/>
        </p:nvSpPr>
        <p:spPr>
          <a:xfrm>
            <a:off x="142875" y="428625"/>
            <a:ext cx="3000375" cy="1214425"/>
          </a:xfrm>
          <a:prstGeom prst="wedgeRoundRectCallout">
            <a:avLst>
              <a:gd name="adj1" fmla="val 66409"/>
              <a:gd name="adj2" fmla="val 12919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400" dirty="0">
                <a:solidFill>
                  <a:schemeClr val="tx1"/>
                </a:solidFill>
              </a:rPr>
              <a:t>1- </a:t>
            </a:r>
            <a:r>
              <a:rPr lang="ar-EG" sz="2400" dirty="0" smtClean="0">
                <a:solidFill>
                  <a:schemeClr val="tx1"/>
                </a:solidFill>
              </a:rPr>
              <a:t>ي</a:t>
            </a:r>
            <a:r>
              <a:rPr lang="ar-SA" sz="2400" dirty="0" smtClean="0">
                <a:solidFill>
                  <a:schemeClr val="tx1"/>
                </a:solidFill>
              </a:rPr>
              <a:t>نضغط </a:t>
            </a:r>
            <a:r>
              <a:rPr lang="ar-SA" sz="2400" dirty="0">
                <a:solidFill>
                  <a:schemeClr val="tx1"/>
                </a:solidFill>
              </a:rPr>
              <a:t>حجم من السائل فيحدث له إزاحة إلى الأسفل بمقدار </a:t>
            </a:r>
            <a:r>
              <a:rPr lang="el-GR" sz="2400" dirty="0">
                <a:solidFill>
                  <a:schemeClr val="tx1"/>
                </a:solidFill>
              </a:rPr>
              <a:t>Δ</a:t>
            </a:r>
            <a:r>
              <a:rPr lang="en-US" sz="2400" dirty="0">
                <a:solidFill>
                  <a:schemeClr val="tx1"/>
                </a:solidFill>
              </a:rPr>
              <a:t>x</a:t>
            </a:r>
            <a:r>
              <a:rPr lang="en-US" sz="2400" baseline="-25000" dirty="0">
                <a:solidFill>
                  <a:schemeClr val="tx1"/>
                </a:solidFill>
              </a:rPr>
              <a:t>1</a:t>
            </a:r>
            <a:r>
              <a:rPr lang="ar-SA" sz="2400" dirty="0">
                <a:solidFill>
                  <a:schemeClr val="tx1"/>
                </a:solidFill>
              </a:rPr>
              <a:t> </a:t>
            </a:r>
            <a:endParaRPr lang="ar-SA" sz="2400" baseline="-25000" dirty="0">
              <a:solidFill>
                <a:schemeClr val="tx1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994572" y="500063"/>
            <a:ext cx="354776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pPr>
              <a:defRPr/>
            </a:pPr>
            <a:r>
              <a:rPr lang="ar-SA" sz="2400" b="1" dirty="0"/>
              <a:t>بما أن حجم السائل ثابت في النظام</a:t>
            </a:r>
          </a:p>
        </p:txBody>
      </p:sp>
      <p:sp>
        <p:nvSpPr>
          <p:cNvPr id="5" name="وسيلة شرح مستطيلة مستديرة الزوايا 4"/>
          <p:cNvSpPr/>
          <p:nvPr/>
        </p:nvSpPr>
        <p:spPr>
          <a:xfrm>
            <a:off x="6286500" y="1142984"/>
            <a:ext cx="2714625" cy="1571621"/>
          </a:xfrm>
          <a:prstGeom prst="wedgeRoundRectCallout">
            <a:avLst>
              <a:gd name="adj1" fmla="val -92507"/>
              <a:gd name="adj2" fmla="val 46083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400" dirty="0">
                <a:solidFill>
                  <a:schemeClr val="tx1"/>
                </a:solidFill>
              </a:rPr>
              <a:t>2- </a:t>
            </a:r>
            <a:r>
              <a:rPr lang="ar-SA" sz="2400" dirty="0" smtClean="0">
                <a:solidFill>
                  <a:schemeClr val="tx1"/>
                </a:solidFill>
              </a:rPr>
              <a:t>يُدفع </a:t>
            </a:r>
            <a:r>
              <a:rPr lang="ar-SA" sz="2400" dirty="0">
                <a:solidFill>
                  <a:schemeClr val="tx1"/>
                </a:solidFill>
              </a:rPr>
              <a:t>نفس الحجم من السائل إلى أعلى فيحدث له إزاحة إلى </a:t>
            </a:r>
            <a:r>
              <a:rPr lang="ar-EG" sz="2400" dirty="0" smtClean="0">
                <a:solidFill>
                  <a:schemeClr val="tx1"/>
                </a:solidFill>
              </a:rPr>
              <a:t>أعلى </a:t>
            </a:r>
            <a:r>
              <a:rPr lang="ar-SA" sz="2400" dirty="0" smtClean="0">
                <a:solidFill>
                  <a:schemeClr val="tx1"/>
                </a:solidFill>
              </a:rPr>
              <a:t>بمقدار </a:t>
            </a:r>
            <a:r>
              <a:rPr lang="el-GR" sz="2400" dirty="0">
                <a:solidFill>
                  <a:schemeClr val="tx1"/>
                </a:solidFill>
              </a:rPr>
              <a:t>Δ</a:t>
            </a:r>
            <a:r>
              <a:rPr lang="en-US" sz="2400" dirty="0">
                <a:solidFill>
                  <a:schemeClr val="tx1"/>
                </a:solidFill>
              </a:rPr>
              <a:t>x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ar-SA" sz="2400" dirty="0">
                <a:solidFill>
                  <a:schemeClr val="tx1"/>
                </a:solidFill>
              </a:rPr>
              <a:t> </a:t>
            </a:r>
            <a:endParaRPr lang="ar-SA" sz="2400" baseline="-25000" dirty="0">
              <a:solidFill>
                <a:schemeClr val="tx1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527208" y="3824293"/>
            <a:ext cx="603723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pPr>
              <a:defRPr/>
            </a:pPr>
            <a:r>
              <a:rPr lang="ar-SA" sz="2400" b="1" dirty="0"/>
              <a:t>حجم السائل المُزاح إلى أسفل=حجم السائل المُزاح إلى أعلى</a:t>
            </a:r>
          </a:p>
        </p:txBody>
      </p:sp>
      <p:sp>
        <p:nvSpPr>
          <p:cNvPr id="7" name="سهم للأسفل 6"/>
          <p:cNvSpPr/>
          <p:nvPr/>
        </p:nvSpPr>
        <p:spPr>
          <a:xfrm>
            <a:off x="4286250" y="4357688"/>
            <a:ext cx="571500" cy="714375"/>
          </a:xfrm>
          <a:prstGeom prst="downArrow">
            <a:avLst/>
          </a:prstGeom>
          <a:solidFill>
            <a:srgbClr val="00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429000" y="5141913"/>
          <a:ext cx="2227263" cy="1144587"/>
        </p:xfrm>
        <a:graphic>
          <a:graphicData uri="http://schemas.openxmlformats.org/presentationml/2006/ole">
            <p:oleObj spid="_x0000_s165890" name="معادلة" r:id="rId4" imgW="888840" imgH="457200" progId="Equation.3">
              <p:embed/>
            </p:oleObj>
          </a:graphicData>
        </a:graphic>
      </p:graphicFrame>
      <p:sp>
        <p:nvSpPr>
          <p:cNvPr id="9" name="سهم للأسفل 8"/>
          <p:cNvSpPr/>
          <p:nvPr/>
        </p:nvSpPr>
        <p:spPr>
          <a:xfrm rot="16200000">
            <a:off x="5786438" y="5286375"/>
            <a:ext cx="571500" cy="714375"/>
          </a:xfrm>
          <a:prstGeom prst="downArrow">
            <a:avLst/>
          </a:prstGeom>
          <a:solidFill>
            <a:srgbClr val="00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6572250" y="5000625"/>
          <a:ext cx="1857375" cy="1260475"/>
        </p:xfrm>
        <a:graphic>
          <a:graphicData uri="http://schemas.openxmlformats.org/presentationml/2006/ole">
            <p:oleObj spid="_x0000_s165891" name="معادلة" r:id="rId5" imgW="634680" imgH="431640" progId="Equation.3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857250" y="925519"/>
          <a:ext cx="1804988" cy="1225550"/>
        </p:xfrm>
        <a:graphic>
          <a:graphicData uri="http://schemas.openxmlformats.org/presentationml/2006/ole">
            <p:oleObj spid="_x0000_s166914" name="معادلة" r:id="rId3" imgW="634680" imgH="431640" progId="Equation.3">
              <p:embed/>
            </p:oleObj>
          </a:graphicData>
        </a:graphic>
      </p:graphicFrame>
      <p:sp>
        <p:nvSpPr>
          <p:cNvPr id="4" name="سهم إلى اليمين 3"/>
          <p:cNvSpPr/>
          <p:nvPr/>
        </p:nvSpPr>
        <p:spPr>
          <a:xfrm>
            <a:off x="2786063" y="1000131"/>
            <a:ext cx="2286000" cy="1143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400" b="1" dirty="0"/>
              <a:t>من المعادلة (1) </a:t>
            </a: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5103813" y="968381"/>
          <a:ext cx="2611437" cy="1182688"/>
        </p:xfrm>
        <a:graphic>
          <a:graphicData uri="http://schemas.openxmlformats.org/presentationml/2006/ole">
            <p:oleObj spid="_x0000_s166915" name="معادلة" r:id="rId4" imgW="952200" imgH="431640" progId="Equation.3">
              <p:embed/>
            </p:oleObj>
          </a:graphicData>
        </a:graphic>
      </p:graphicFrame>
      <p:sp>
        <p:nvSpPr>
          <p:cNvPr id="6" name="سهم منحني إلى اليسار 5"/>
          <p:cNvSpPr/>
          <p:nvPr/>
        </p:nvSpPr>
        <p:spPr>
          <a:xfrm>
            <a:off x="7715250" y="1550994"/>
            <a:ext cx="808038" cy="1778000"/>
          </a:xfrm>
          <a:prstGeom prst="curvedLef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chemeClr val="tx1"/>
              </a:solidFill>
            </a:endParaRPr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4852988" y="2714631"/>
          <a:ext cx="2676525" cy="658813"/>
        </p:xfrm>
        <a:graphic>
          <a:graphicData uri="http://schemas.openxmlformats.org/presentationml/2006/ole">
            <p:oleObj spid="_x0000_s166916" name="معادلة" r:id="rId5" imgW="876240" imgH="215640" progId="Equation.3">
              <p:embed/>
            </p:oleObj>
          </a:graphicData>
        </a:graphic>
      </p:graphicFrame>
      <p:sp>
        <p:nvSpPr>
          <p:cNvPr id="8" name="وسيلة شرح مستطيلة مستديرة الزوايا 7"/>
          <p:cNvSpPr/>
          <p:nvPr/>
        </p:nvSpPr>
        <p:spPr>
          <a:xfrm>
            <a:off x="1071563" y="3214685"/>
            <a:ext cx="3643312" cy="1428761"/>
          </a:xfrm>
          <a:prstGeom prst="wedgeRoundRectCallout">
            <a:avLst>
              <a:gd name="adj1" fmla="val 89524"/>
              <a:gd name="adj2" fmla="val -4102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 dirty="0">
                <a:solidFill>
                  <a:schemeClr val="tx1"/>
                </a:solidFill>
              </a:rPr>
              <a:t>الشغل المبذول بواسطة القوة </a:t>
            </a:r>
            <a:r>
              <a:rPr lang="en-US" sz="2400" b="1" dirty="0">
                <a:solidFill>
                  <a:schemeClr val="tx1"/>
                </a:solidFill>
              </a:rPr>
              <a:t>F</a:t>
            </a:r>
            <a:r>
              <a:rPr lang="en-US" sz="2400" b="1" baseline="-25000" dirty="0">
                <a:solidFill>
                  <a:schemeClr val="tx1"/>
                </a:solidFill>
              </a:rPr>
              <a:t>1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ar-SA" sz="2400" b="1" dirty="0">
                <a:solidFill>
                  <a:schemeClr val="tx1"/>
                </a:solidFill>
              </a:rPr>
              <a:t> يساوي الشغل المبذول بواسطة القوة </a:t>
            </a:r>
            <a:r>
              <a:rPr lang="en-US" sz="2400" b="1" dirty="0">
                <a:solidFill>
                  <a:schemeClr val="tx1"/>
                </a:solidFill>
              </a:rPr>
              <a:t>F</a:t>
            </a:r>
            <a:r>
              <a:rPr lang="en-US" sz="2400" b="1" baseline="-25000" dirty="0">
                <a:solidFill>
                  <a:schemeClr val="tx1"/>
                </a:solidFill>
              </a:rPr>
              <a:t>2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500034" y="5169771"/>
            <a:ext cx="8278813" cy="830997"/>
          </a:xfrm>
          <a:prstGeom prst="rect">
            <a:avLst/>
          </a:prstGeom>
          <a:gradFill flip="none" rotWithShape="0">
            <a:gsLst>
              <a:gs pos="50000">
                <a:srgbClr val="00FF00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  <a:tileRect/>
          </a:gra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ar-SA" sz="2400" b="1" dirty="0" smtClean="0"/>
              <a:t>ج) من </a:t>
            </a:r>
            <a:r>
              <a:rPr lang="ar-SA" sz="2400" b="1" dirty="0"/>
              <a:t>المعادلة </a:t>
            </a:r>
            <a:r>
              <a:rPr lang="en-US" sz="2400" b="1" dirty="0"/>
              <a:t>2</a:t>
            </a:r>
            <a:r>
              <a:rPr lang="ar-SA" sz="2400" b="1" dirty="0"/>
              <a:t> نجد أن الشغل الداخل عند طرف المكبس الهيدروليكي الأول يساوي الشغل الخارج عند طرفه الثاني </a:t>
            </a:r>
            <a:r>
              <a:rPr lang="ar-SA" sz="2400" b="1" dirty="0" err="1"/>
              <a:t>و</a:t>
            </a:r>
            <a:r>
              <a:rPr lang="ar-SA" sz="2400" b="1" dirty="0"/>
              <a:t> بالتالي فإن مبدأ حفظ الطاقة محفوظ. </a:t>
            </a:r>
            <a:endParaRPr lang="en-US" sz="2400" b="1" dirty="0"/>
          </a:p>
        </p:txBody>
      </p:sp>
      <p:sp>
        <p:nvSpPr>
          <p:cNvPr id="12" name="نجمة مكونة من 7 نقاط 11"/>
          <p:cNvSpPr/>
          <p:nvPr/>
        </p:nvSpPr>
        <p:spPr>
          <a:xfrm>
            <a:off x="7215188" y="3214694"/>
            <a:ext cx="642937" cy="571500"/>
          </a:xfrm>
          <a:prstGeom prst="star7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2000" b="1" dirty="0"/>
              <a:t>2</a:t>
            </a:r>
            <a:endParaRPr lang="ar-SA" sz="2000" b="1" dirty="0"/>
          </a:p>
        </p:txBody>
      </p:sp>
      <p:graphicFrame>
        <p:nvGraphicFramePr>
          <p:cNvPr id="166917" name="Object 5"/>
          <p:cNvGraphicFramePr>
            <a:graphicFrameLocks noChangeAspect="1"/>
          </p:cNvGraphicFramePr>
          <p:nvPr/>
        </p:nvGraphicFramePr>
        <p:xfrm>
          <a:off x="214313" y="6286500"/>
          <a:ext cx="2219325" cy="485775"/>
        </p:xfrm>
        <a:graphic>
          <a:graphicData uri="http://schemas.openxmlformats.org/presentationml/2006/ole">
            <p:oleObj spid="_x0000_s166917" name="Package" r:id="rId6" imgW="2219400" imgH="485640" progId="Package">
              <p:embed/>
            </p:oleObj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28596" y="285728"/>
            <a:ext cx="8412480" cy="6035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defRPr/>
            </a:pPr>
            <a:r>
              <a:rPr lang="ar-EG" sz="2000" b="1" dirty="0" smtClean="0">
                <a:latin typeface="Times New Roman" pitchFamily="18" charset="0"/>
                <a:cs typeface="Times New Roman" pitchFamily="18" charset="0"/>
              </a:rPr>
              <a:t>يستخدم الهواء المضغوط في محطة خدمات للسيارات بحيث يؤثر الهواء بقوة معينة على مكبس نصف قطرة (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8 cm</a:t>
            </a:r>
            <a:r>
              <a:rPr lang="ar-EG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EG" sz="2000" b="1" dirty="0" smtClean="0">
                <a:latin typeface="Times New Roman" pitchFamily="18" charset="0"/>
                <a:cs typeface="Times New Roman" pitchFamily="18" charset="0"/>
              </a:rPr>
              <a:t>و ينقل هذا الضغط بواسطة سائل إلى مكبس آخر نصف قطره (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24 cm</a:t>
            </a:r>
            <a:r>
              <a:rPr lang="ar-EG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ar-EG" sz="2000" b="1" dirty="0" smtClean="0">
                <a:latin typeface="Times New Roman" pitchFamily="18" charset="0"/>
                <a:cs typeface="Times New Roman" pitchFamily="18" charset="0"/>
              </a:rPr>
              <a:t>احسبي القوة اللازمة لرفع سيارة وزنها (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16000 N</a:t>
            </a:r>
            <a:r>
              <a:rPr lang="ar-EG" sz="2000" b="1" dirty="0" smtClean="0">
                <a:latin typeface="Times New Roman" pitchFamily="18" charset="0"/>
                <a:cs typeface="Times New Roman" pitchFamily="18" charset="0"/>
              </a:rPr>
              <a:t>) وكذلك الضغط الناتج عن هذه القوة.</a:t>
            </a:r>
          </a:p>
          <a:p>
            <a:pPr>
              <a:defRPr/>
            </a:pPr>
            <a:endParaRPr lang="ar-EG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ar-EG" sz="2000" b="1" dirty="0" smtClean="0">
                <a:latin typeface="Times New Roman" pitchFamily="18" charset="0"/>
                <a:cs typeface="Times New Roman" pitchFamily="18" charset="0"/>
              </a:rPr>
              <a:t>مساحة المكبس الأول:</a:t>
            </a:r>
          </a:p>
          <a:p>
            <a:pPr algn="ctr" rtl="0"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r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endParaRPr lang="ar-EG" sz="2000" b="1" baseline="300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algn="ctr" rtl="0"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= 3.14 * (0.08)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= 0.02 m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ar-EG" sz="2000" b="1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ar-EG" sz="2000" b="1" dirty="0" smtClean="0">
                <a:latin typeface="Times New Roman" pitchFamily="18" charset="0"/>
                <a:cs typeface="Times New Roman" pitchFamily="18" charset="0"/>
              </a:rPr>
              <a:t>مساحة المكبس الثاني:</a:t>
            </a:r>
          </a:p>
          <a:p>
            <a:pPr algn="ctr" rtl="0"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r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endParaRPr lang="ar-EG" sz="2000" b="1" baseline="300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algn="ctr" rtl="0"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= 3.14 * (0.24)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= 0.18 m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>
              <a:defRPr/>
            </a:pPr>
            <a:endParaRPr lang="ar-EG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ar-EG" sz="2000" b="1" dirty="0" smtClean="0">
                <a:latin typeface="Times New Roman" pitchFamily="18" charset="0"/>
                <a:cs typeface="Times New Roman" pitchFamily="18" charset="0"/>
              </a:rPr>
              <a:t>القوة اللازمة لرفع السيارة يساوي</a:t>
            </a:r>
          </a:p>
          <a:p>
            <a:pPr algn="ctr" rtl="0"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= A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/A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 rtl="0"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= 0.02*16000/0.18 = 1778 N</a:t>
            </a:r>
          </a:p>
          <a:p>
            <a:pPr>
              <a:defRPr/>
            </a:pPr>
            <a:endParaRPr lang="ar-EG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ar-EG" sz="2000" b="1" dirty="0" smtClean="0">
                <a:latin typeface="Times New Roman" pitchFamily="18" charset="0"/>
                <a:cs typeface="Times New Roman" pitchFamily="18" charset="0"/>
              </a:rPr>
              <a:t>ضغط الهواء الناتج عن هذه القوة</a:t>
            </a:r>
          </a:p>
          <a:p>
            <a:pPr algn="ctr" rtl="0"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∆P = F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/A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 = 1778/0.02 </a:t>
            </a:r>
          </a:p>
          <a:p>
            <a:pPr algn="ctr" rtl="0"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∆P = 8.89* 10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4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 N/m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endParaRPr lang="ar-EG" sz="2000" b="1" baseline="300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>
              <a:defRPr/>
            </a:pPr>
            <a:endParaRPr lang="ar-EG" sz="2000" b="1" baseline="300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>
              <a:defRPr/>
            </a:pPr>
            <a:endParaRPr lang="ar-EG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ar-EG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ar-SA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43042" y="895633"/>
            <a:ext cx="6176986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400" b="1" dirty="0">
                <a:cs typeface="+mn-cs"/>
              </a:rPr>
              <a:t>الضغط </a:t>
            </a:r>
            <a:r>
              <a:rPr lang="ar-SA" sz="2400" b="1" dirty="0" smtClean="0">
                <a:cs typeface="+mn-cs"/>
              </a:rPr>
              <a:t>الجوي </a:t>
            </a:r>
            <a:r>
              <a:rPr lang="en-US" sz="2400" b="1" dirty="0" smtClean="0">
                <a:latin typeface="Bookman Old Style" pitchFamily="18" charset="0"/>
                <a:cs typeface="+mn-cs"/>
              </a:rPr>
              <a:t>The </a:t>
            </a:r>
            <a:r>
              <a:rPr lang="en-US" sz="2400" b="1" dirty="0" smtClean="0">
                <a:cs typeface="+mn-cs"/>
              </a:rPr>
              <a:t>Atmospheric </a:t>
            </a:r>
            <a:r>
              <a:rPr lang="en-US" sz="2400" b="1" dirty="0" smtClean="0">
                <a:latin typeface="Bookman Old Style" pitchFamily="18" charset="0"/>
                <a:cs typeface="+mn-cs"/>
              </a:rPr>
              <a:t>Pressure    </a:t>
            </a:r>
            <a:endParaRPr lang="en-US" sz="2400" b="1" dirty="0">
              <a:latin typeface="Bookman Old Style" pitchFamily="18" charset="0"/>
              <a:cs typeface="+mn-cs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 b="60709"/>
          <a:stretch>
            <a:fillRect/>
          </a:stretch>
        </p:blipFill>
        <p:spPr bwMode="auto">
          <a:xfrm>
            <a:off x="1357290" y="2029150"/>
            <a:ext cx="3181234" cy="254285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4" name="مستطيل 7"/>
          <p:cNvSpPr/>
          <p:nvPr/>
        </p:nvSpPr>
        <p:spPr>
          <a:xfrm>
            <a:off x="5657024" y="1714488"/>
            <a:ext cx="3044423" cy="46166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SA" sz="2400" b="1" dirty="0" smtClean="0">
                <a:solidFill>
                  <a:srgbClr val="0000CC"/>
                </a:solidFill>
              </a:rPr>
              <a:t>طريقة حساب الضغط الجوي</a:t>
            </a:r>
            <a:r>
              <a:rPr lang="en-US" sz="2400" b="1" dirty="0" smtClean="0">
                <a:solidFill>
                  <a:srgbClr val="0000CC"/>
                </a:solidFill>
              </a:rPr>
              <a:t>:</a:t>
            </a:r>
            <a:endParaRPr lang="ar-SA" sz="2400" b="1" dirty="0">
              <a:solidFill>
                <a:srgbClr val="0000CC"/>
              </a:solidFill>
            </a:endParaRPr>
          </a:p>
        </p:txBody>
      </p:sp>
      <p:pic>
        <p:nvPicPr>
          <p:cNvPr id="5" name="Picture 33" descr="http://home.att.net/~cat4a/images/mech-fluids_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571876"/>
            <a:ext cx="2871035" cy="280470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642910" y="1785926"/>
            <a:ext cx="2571768" cy="71438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جهاز المانومتر</a:t>
            </a:r>
            <a:endParaRPr lang="en-US" sz="2400" b="1" dirty="0"/>
          </a:p>
        </p:txBody>
      </p:sp>
      <p:sp>
        <p:nvSpPr>
          <p:cNvPr id="7" name="Oval 6"/>
          <p:cNvSpPr/>
          <p:nvPr/>
        </p:nvSpPr>
        <p:spPr>
          <a:xfrm>
            <a:off x="5572132" y="2714620"/>
            <a:ext cx="3000396" cy="8572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جهاز البارومتر الزئبقي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7"/>
          <p:cNvSpPr/>
          <p:nvPr/>
        </p:nvSpPr>
        <p:spPr>
          <a:xfrm>
            <a:off x="4352051" y="857232"/>
            <a:ext cx="4121641" cy="46166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SA" sz="2400" b="1" dirty="0" smtClean="0">
                <a:solidFill>
                  <a:srgbClr val="0000CC"/>
                </a:solidFill>
              </a:rPr>
              <a:t>أولاً) حساب الضغط باستخدام المانومتر</a:t>
            </a:r>
            <a:r>
              <a:rPr lang="en-US" sz="2400" b="1" dirty="0" smtClean="0">
                <a:solidFill>
                  <a:srgbClr val="0000CC"/>
                </a:solidFill>
              </a:rPr>
              <a:t>:</a:t>
            </a:r>
            <a:endParaRPr lang="ar-SA" sz="2400" b="1" dirty="0">
              <a:solidFill>
                <a:srgbClr val="0000CC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 b="60709"/>
          <a:stretch>
            <a:fillRect/>
          </a:stretch>
        </p:blipFill>
        <p:spPr bwMode="auto">
          <a:xfrm>
            <a:off x="2143108" y="2214554"/>
            <a:ext cx="3181234" cy="254285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Rounded Rectangular Callout 4"/>
          <p:cNvSpPr/>
          <p:nvPr/>
        </p:nvSpPr>
        <p:spPr>
          <a:xfrm>
            <a:off x="4929190" y="2786058"/>
            <a:ext cx="3929090" cy="1000132"/>
          </a:xfrm>
          <a:prstGeom prst="wedgeRoundRectCallout">
            <a:avLst>
              <a:gd name="adj1" fmla="val -65411"/>
              <a:gd name="adj2" fmla="val 9598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انبوبة على شكل حرف </a:t>
            </a:r>
            <a:r>
              <a:rPr lang="en-US" sz="2400" b="1" dirty="0" smtClean="0">
                <a:solidFill>
                  <a:schemeClr val="tx1"/>
                </a:solidFill>
              </a:rPr>
              <a:t>U</a:t>
            </a:r>
            <a:r>
              <a:rPr lang="ar-SA" sz="2400" b="1" dirty="0" smtClean="0">
                <a:solidFill>
                  <a:schemeClr val="tx1"/>
                </a:solidFill>
              </a:rPr>
              <a:t> محتوية على سائل مفتوحة للجو.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571472" y="1500174"/>
            <a:ext cx="3357586" cy="1000132"/>
          </a:xfrm>
          <a:prstGeom prst="wedgeRoundRectCallout">
            <a:avLst>
              <a:gd name="adj1" fmla="val 10921"/>
              <a:gd name="adj2" fmla="val 15650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الطرف الآخر متصل بالنظام المراد قياس الضغط فيه.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00562" y="4572008"/>
            <a:ext cx="4000528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فرق الضغط بين الطرفين </a:t>
            </a:r>
            <a:r>
              <a:rPr lang="en-US" sz="2400" b="1" dirty="0" smtClean="0">
                <a:solidFill>
                  <a:schemeClr val="tx1"/>
                </a:solidFill>
              </a:rPr>
              <a:t>P-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US" sz="24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38380" y="5429264"/>
            <a:ext cx="2833686" cy="57150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rtl="0">
              <a:spcBef>
                <a:spcPct val="50000"/>
              </a:spcBef>
              <a:defRPr/>
            </a:pPr>
            <a:r>
              <a:rPr lang="en-US" sz="32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aseline="-250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3200" baseline="-250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2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i="1" dirty="0">
                <a:solidFill>
                  <a:schemeClr val="tx1">
                    <a:lumMod val="85000"/>
                  </a:schemeClr>
                </a:solidFill>
                <a:latin typeface="Symbol" pitchFamily="18" charset="2"/>
                <a:cs typeface="Times New Roman" pitchFamily="18" charset="0"/>
              </a:rPr>
              <a:t>r </a:t>
            </a:r>
            <a:r>
              <a:rPr lang="en-US" sz="32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sz="3200" dirty="0">
                <a:solidFill>
                  <a:schemeClr val="tx1">
                    <a:lumMod val="85000"/>
                  </a:schemeClr>
                </a:solidFill>
                <a:cs typeface="Arial" pitchFamily="34" charset="0"/>
              </a:rPr>
              <a:t>g</a:t>
            </a:r>
          </a:p>
        </p:txBody>
      </p:sp>
      <p:sp>
        <p:nvSpPr>
          <p:cNvPr id="8" name="Down Arrow 7"/>
          <p:cNvSpPr/>
          <p:nvPr/>
        </p:nvSpPr>
        <p:spPr>
          <a:xfrm>
            <a:off x="4214810" y="4929198"/>
            <a:ext cx="642942" cy="57150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ular Callout 9"/>
          <p:cNvSpPr/>
          <p:nvPr/>
        </p:nvSpPr>
        <p:spPr>
          <a:xfrm>
            <a:off x="642910" y="4643446"/>
            <a:ext cx="1643074" cy="714380"/>
          </a:xfrm>
          <a:prstGeom prst="wedgeRoundRectCallout">
            <a:avLst>
              <a:gd name="adj1" fmla="val 63820"/>
              <a:gd name="adj2" fmla="val 76922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ضغط المقياس</a:t>
            </a:r>
            <a:endParaRPr lang="en-US" sz="2400" b="1" dirty="0"/>
          </a:p>
        </p:txBody>
      </p:sp>
      <p:sp>
        <p:nvSpPr>
          <p:cNvPr id="11" name="Oval 10"/>
          <p:cNvSpPr/>
          <p:nvPr/>
        </p:nvSpPr>
        <p:spPr>
          <a:xfrm>
            <a:off x="2381256" y="5357826"/>
            <a:ext cx="1214446" cy="785818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ular Callout 11"/>
          <p:cNvSpPr/>
          <p:nvPr/>
        </p:nvSpPr>
        <p:spPr>
          <a:xfrm>
            <a:off x="5715008" y="5429264"/>
            <a:ext cx="2214578" cy="500066"/>
          </a:xfrm>
          <a:prstGeom prst="wedgeRoundRectCallout">
            <a:avLst>
              <a:gd name="adj1" fmla="val -82731"/>
              <a:gd name="adj2" fmla="val -152292"/>
              <a:gd name="adj3" fmla="val 16667"/>
            </a:avLst>
          </a:prstGeo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الضغط المطلق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/>
          <a:srcRect l="29070" r="15697" b="58612"/>
          <a:stretch>
            <a:fillRect/>
          </a:stretch>
        </p:blipFill>
        <p:spPr bwMode="auto">
          <a:xfrm>
            <a:off x="1058549" y="1214422"/>
            <a:ext cx="1727501" cy="300039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" name="وسيلة شرح مستطيلة مستديرة الزوايا 2"/>
          <p:cNvSpPr/>
          <p:nvPr/>
        </p:nvSpPr>
        <p:spPr>
          <a:xfrm>
            <a:off x="3929058" y="1428736"/>
            <a:ext cx="4500594" cy="2143140"/>
          </a:xfrm>
          <a:prstGeom prst="wedgeRoundRectCallout">
            <a:avLst>
              <a:gd name="adj1" fmla="val -82009"/>
              <a:gd name="adj2" fmla="val -2495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r>
              <a:rPr lang="ar-SA" sz="2400" b="1" dirty="0" smtClean="0">
                <a:solidFill>
                  <a:schemeClr val="tx1"/>
                </a:solidFill>
              </a:rPr>
              <a:t>* أنبوب طويل مغلق أحد طرفيه مملوء </a:t>
            </a:r>
            <a:r>
              <a:rPr lang="ar-SA" sz="2400" b="1" dirty="0" err="1" smtClean="0">
                <a:solidFill>
                  <a:schemeClr val="tx1"/>
                </a:solidFill>
              </a:rPr>
              <a:t>بالزئبق</a:t>
            </a:r>
            <a:r>
              <a:rPr lang="ar-SA" sz="2400" b="1" dirty="0" smtClean="0">
                <a:solidFill>
                  <a:schemeClr val="tx1"/>
                </a:solidFill>
              </a:rPr>
              <a:t> و مقلوب في وعاء يحوي </a:t>
            </a:r>
            <a:r>
              <a:rPr lang="ar-SA" sz="2400" b="1" dirty="0" err="1" smtClean="0">
                <a:solidFill>
                  <a:schemeClr val="tx1"/>
                </a:solidFill>
              </a:rPr>
              <a:t>زئبق</a:t>
            </a:r>
            <a:r>
              <a:rPr lang="ar-SA" sz="2400" b="1" dirty="0" smtClean="0">
                <a:solidFill>
                  <a:schemeClr val="tx1"/>
                </a:solidFill>
              </a:rPr>
              <a:t> أيضاً.</a:t>
            </a:r>
          </a:p>
          <a:p>
            <a:pPr algn="just"/>
            <a:r>
              <a:rPr lang="ar-SA" sz="2400" b="1" dirty="0" smtClean="0">
                <a:solidFill>
                  <a:schemeClr val="tx1"/>
                </a:solidFill>
              </a:rPr>
              <a:t>* الضغط عند </a:t>
            </a:r>
            <a:r>
              <a:rPr lang="en-US" sz="2400" b="1" dirty="0" smtClean="0">
                <a:solidFill>
                  <a:schemeClr val="tx1"/>
                </a:solidFill>
              </a:rPr>
              <a:t>A</a:t>
            </a:r>
            <a:r>
              <a:rPr lang="ar-SA" sz="2400" b="1" dirty="0" smtClean="0">
                <a:solidFill>
                  <a:schemeClr val="tx1"/>
                </a:solidFill>
              </a:rPr>
              <a:t> يساوي الضغط عند </a:t>
            </a:r>
            <a:r>
              <a:rPr lang="en-US" sz="2400" b="1" dirty="0" smtClean="0">
                <a:solidFill>
                  <a:schemeClr val="tx1"/>
                </a:solidFill>
              </a:rPr>
              <a:t>B</a:t>
            </a:r>
            <a:r>
              <a:rPr lang="ar-SA" sz="2400" b="1" dirty="0" smtClean="0">
                <a:solidFill>
                  <a:schemeClr val="tx1"/>
                </a:solidFill>
              </a:rPr>
              <a:t> و يساوي الضغط الجوي. </a:t>
            </a:r>
            <a:endParaRPr lang="ar-SA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5049824" y="3643314"/>
          <a:ext cx="2079639" cy="679449"/>
        </p:xfrm>
        <a:graphic>
          <a:graphicData uri="http://schemas.openxmlformats.org/presentationml/2006/ole">
            <p:oleObj spid="_x0000_s174082" name="معادلة" r:id="rId4" imgW="660240" imgH="215640" progId="Equation.3">
              <p:embed/>
            </p:oleObj>
          </a:graphicData>
        </a:graphic>
      </p:graphicFrame>
      <p:sp>
        <p:nvSpPr>
          <p:cNvPr id="5" name="وسيلة شرح بيضاوية 4"/>
          <p:cNvSpPr/>
          <p:nvPr/>
        </p:nvSpPr>
        <p:spPr>
          <a:xfrm>
            <a:off x="6786578" y="5072074"/>
            <a:ext cx="2214578" cy="714380"/>
          </a:xfrm>
          <a:prstGeom prst="wedgeEllipseCallout">
            <a:avLst>
              <a:gd name="adj1" fmla="val -41298"/>
              <a:gd name="adj2" fmla="val -184697"/>
            </a:avLst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طول عمود </a:t>
            </a:r>
            <a:r>
              <a:rPr lang="ar-SA" sz="2000" b="1" dirty="0" err="1" smtClean="0">
                <a:solidFill>
                  <a:schemeClr val="tx1"/>
                </a:solidFill>
              </a:rPr>
              <a:t>الزئبق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err="1" smtClean="0">
                <a:solidFill>
                  <a:schemeClr val="tx1"/>
                </a:solidFill>
              </a:rPr>
              <a:t>الزئبق</a:t>
            </a:r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6" name="وسيلة شرح بيضاوية 5"/>
          <p:cNvSpPr/>
          <p:nvPr/>
        </p:nvSpPr>
        <p:spPr>
          <a:xfrm>
            <a:off x="5000628" y="5643578"/>
            <a:ext cx="2714644" cy="1071570"/>
          </a:xfrm>
          <a:prstGeom prst="wedgeEllipseCallout">
            <a:avLst>
              <a:gd name="adj1" fmla="val -4284"/>
              <a:gd name="adj2" fmla="val -18628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كثافة </a:t>
            </a:r>
            <a:r>
              <a:rPr lang="ar-SA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الزئبق</a:t>
            </a:r>
            <a:r>
              <a:rPr lang="ar-SA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13.6x10</a:t>
            </a:r>
            <a:r>
              <a:rPr lang="en-US" sz="2000" b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kg/m</a:t>
            </a:r>
            <a:r>
              <a:rPr lang="en-US" sz="2000" b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ar-SA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وسيلة شرح بيضاوية 6"/>
          <p:cNvSpPr/>
          <p:nvPr/>
        </p:nvSpPr>
        <p:spPr>
          <a:xfrm>
            <a:off x="3143240" y="4714884"/>
            <a:ext cx="2643206" cy="1071570"/>
          </a:xfrm>
          <a:prstGeom prst="wedgeEllipseCallout">
            <a:avLst>
              <a:gd name="adj1" fmla="val 32988"/>
              <a:gd name="adj2" fmla="val -9216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الضغط الجوي 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1.013x10</a:t>
            </a:r>
            <a:r>
              <a:rPr lang="en-US" sz="2000" b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</a:t>
            </a:r>
            <a:endParaRPr lang="ar-SA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26"/>
          <p:cNvSpPr txBox="1">
            <a:spLocks noChangeArrowheads="1"/>
          </p:cNvSpPr>
          <p:nvPr/>
        </p:nvSpPr>
        <p:spPr bwMode="auto">
          <a:xfrm>
            <a:off x="1928794" y="642918"/>
            <a:ext cx="2514600" cy="396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0">
              <a:spcBef>
                <a:spcPct val="50000"/>
              </a:spcBef>
            </a:pPr>
            <a:r>
              <a:rPr lang="en-US" sz="2000" b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Torricelle</a:t>
            </a:r>
            <a:r>
              <a:rPr lang="en-US" sz="20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(1608-1647)</a:t>
            </a:r>
          </a:p>
        </p:txBody>
      </p:sp>
      <p:pic>
        <p:nvPicPr>
          <p:cNvPr id="11" name="Picture 33" descr="http://home.att.net/~cat4a/images/mech-fluids_1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4429132"/>
            <a:ext cx="1974440" cy="192882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2" name="مستطيل 7"/>
          <p:cNvSpPr/>
          <p:nvPr/>
        </p:nvSpPr>
        <p:spPr>
          <a:xfrm>
            <a:off x="4324803" y="857232"/>
            <a:ext cx="4148893" cy="46166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SA" sz="2400" b="1" dirty="0" smtClean="0">
                <a:solidFill>
                  <a:srgbClr val="0000CC"/>
                </a:solidFill>
              </a:rPr>
              <a:t>ثانياً) حساب الضغط باستخدام البارومتر</a:t>
            </a:r>
            <a:r>
              <a:rPr lang="en-US" sz="2400" b="1" dirty="0" smtClean="0">
                <a:solidFill>
                  <a:srgbClr val="0000CC"/>
                </a:solidFill>
              </a:rPr>
              <a:t>:</a:t>
            </a:r>
            <a:endParaRPr lang="ar-SA" sz="24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5214942" y="1428736"/>
            <a:ext cx="3048000" cy="57150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rtl="0">
              <a:spcBef>
                <a:spcPct val="50000"/>
              </a:spcBef>
              <a:defRPr/>
            </a:pPr>
            <a:r>
              <a:rPr lang="en-US" sz="32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aseline="-250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28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32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3200" baseline="-250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2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i="1" dirty="0">
                <a:solidFill>
                  <a:schemeClr val="tx1">
                    <a:lumMod val="85000"/>
                  </a:schemeClr>
                </a:solidFill>
                <a:latin typeface="Symbol" pitchFamily="18" charset="2"/>
                <a:cs typeface="Times New Roman" pitchFamily="18" charset="0"/>
              </a:rPr>
              <a:t>r </a:t>
            </a:r>
            <a:r>
              <a:rPr lang="en-US" sz="2800" baseline="-25000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Hg</a:t>
            </a:r>
            <a:r>
              <a:rPr lang="en-US" sz="3200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h </a:t>
            </a:r>
            <a:r>
              <a:rPr lang="en-US" sz="3200" dirty="0">
                <a:solidFill>
                  <a:schemeClr val="tx1">
                    <a:lumMod val="85000"/>
                  </a:schemeClr>
                </a:solidFill>
                <a:cs typeface="Arial" pitchFamily="34" charset="0"/>
              </a:rPr>
              <a:t>g</a:t>
            </a:r>
          </a:p>
        </p:txBody>
      </p:sp>
      <p:pic>
        <p:nvPicPr>
          <p:cNvPr id="17419" name="Picture 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28"/>
            <a:ext cx="1524000" cy="3124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7" name="Line 33"/>
          <p:cNvSpPr>
            <a:spLocks noChangeShapeType="1"/>
          </p:cNvSpPr>
          <p:nvPr/>
        </p:nvSpPr>
        <p:spPr bwMode="auto">
          <a:xfrm flipV="1">
            <a:off x="1500166" y="1857364"/>
            <a:ext cx="0" cy="762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2857488" y="1500174"/>
            <a:ext cx="14478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0">
              <a:spcBef>
                <a:spcPct val="50000"/>
              </a:spcBef>
              <a:defRPr/>
            </a:pPr>
            <a:r>
              <a:rPr lang="en-US" sz="28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aseline="-250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P</a:t>
            </a:r>
            <a:r>
              <a:rPr lang="en-US" sz="2400" baseline="-25000" dirty="0" smtClean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2000" baseline="-25000" dirty="0">
              <a:solidFill>
                <a:schemeClr val="tx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BBE29-A0D9-43E7-81C4-4823C4F84235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16" name="وسيلة شرح مستطيلة مستديرة الزوايا 15"/>
          <p:cNvSpPr/>
          <p:nvPr/>
        </p:nvSpPr>
        <p:spPr>
          <a:xfrm>
            <a:off x="3714744" y="642918"/>
            <a:ext cx="4857784" cy="642942"/>
          </a:xfrm>
          <a:prstGeom prst="wedgeRoundRectCallout">
            <a:avLst>
              <a:gd name="adj1" fmla="val -81991"/>
              <a:gd name="adj2" fmla="val -5044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الضغط عند طرف الأنبوبة العلوي يساوي صفر 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5572132" y="2357430"/>
            <a:ext cx="3046027" cy="46166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SA" sz="2400" b="1" dirty="0" smtClean="0"/>
              <a:t>حساب طول عمود </a:t>
            </a:r>
            <a:r>
              <a:rPr lang="ar-SA" sz="2400" b="1" dirty="0" err="1" smtClean="0"/>
              <a:t>الزئبق</a:t>
            </a:r>
            <a:r>
              <a:rPr lang="ar-SA" sz="2400" b="1" dirty="0" smtClean="0"/>
              <a:t> </a:t>
            </a:r>
            <a:r>
              <a:rPr lang="en-US" sz="2400" b="1" dirty="0" smtClean="0"/>
              <a:t>h</a:t>
            </a:r>
            <a:r>
              <a:rPr lang="ar-SA" sz="2400" b="1" dirty="0" smtClean="0"/>
              <a:t>:</a:t>
            </a:r>
            <a:endParaRPr lang="ar-SA" sz="2400" b="1" dirty="0"/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/>
        </p:nvGraphicFramePr>
        <p:xfrm>
          <a:off x="3500430" y="2500306"/>
          <a:ext cx="1928812" cy="642937"/>
        </p:xfrm>
        <a:graphic>
          <a:graphicData uri="http://schemas.openxmlformats.org/presentationml/2006/ole">
            <p:oleObj spid="_x0000_s175106" name="معادلة" r:id="rId4" imgW="723600" imgH="241200" progId="Equation.3">
              <p:embed/>
            </p:oleObj>
          </a:graphicData>
        </a:graphic>
      </p:graphicFrame>
      <p:sp>
        <p:nvSpPr>
          <p:cNvPr id="23" name="سهم منحني إلى اليمين 22"/>
          <p:cNvSpPr/>
          <p:nvPr/>
        </p:nvSpPr>
        <p:spPr>
          <a:xfrm rot="20452731">
            <a:off x="4198069" y="3225288"/>
            <a:ext cx="1000132" cy="1143008"/>
          </a:xfrm>
          <a:prstGeom prst="curved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graphicFrame>
        <p:nvGraphicFramePr>
          <p:cNvPr id="29" name="Object 3"/>
          <p:cNvGraphicFramePr>
            <a:graphicFrameLocks noChangeAspect="1"/>
          </p:cNvGraphicFramePr>
          <p:nvPr/>
        </p:nvGraphicFramePr>
        <p:xfrm>
          <a:off x="5286380" y="3214686"/>
          <a:ext cx="1657350" cy="1184275"/>
        </p:xfrm>
        <a:graphic>
          <a:graphicData uri="http://schemas.openxmlformats.org/presentationml/2006/ole">
            <p:oleObj spid="_x0000_s175107" name="معادلة" r:id="rId5" imgW="622080" imgH="444240" progId="Equation.3">
              <p:embed/>
            </p:oleObj>
          </a:graphicData>
        </a:graphic>
      </p:graphicFrame>
      <p:graphicFrame>
        <p:nvGraphicFramePr>
          <p:cNvPr id="30" name="Object 4"/>
          <p:cNvGraphicFramePr>
            <a:graphicFrameLocks noChangeAspect="1"/>
          </p:cNvGraphicFramePr>
          <p:nvPr/>
        </p:nvGraphicFramePr>
        <p:xfrm>
          <a:off x="1357290" y="4572008"/>
          <a:ext cx="5357850" cy="896188"/>
        </p:xfrm>
        <a:graphic>
          <a:graphicData uri="http://schemas.openxmlformats.org/presentationml/2006/ole">
            <p:oleObj spid="_x0000_s175108" name="معادلة" r:id="rId6" imgW="2628720" imgH="444240" progId="Equation.3">
              <p:embed/>
            </p:oleObj>
          </a:graphicData>
        </a:graphic>
      </p:graphicFrame>
      <p:sp>
        <p:nvSpPr>
          <p:cNvPr id="31" name="شكل بيضاوي 30"/>
          <p:cNvSpPr/>
          <p:nvPr/>
        </p:nvSpPr>
        <p:spPr>
          <a:xfrm>
            <a:off x="5643570" y="4575186"/>
            <a:ext cx="1071570" cy="8572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وسيلة شرح مستطيلة مستديرة الزوايا 31"/>
          <p:cNvSpPr/>
          <p:nvPr/>
        </p:nvSpPr>
        <p:spPr>
          <a:xfrm>
            <a:off x="571472" y="5643578"/>
            <a:ext cx="8001056" cy="857256"/>
          </a:xfrm>
          <a:prstGeom prst="wedgeRoundRectCallout">
            <a:avLst>
              <a:gd name="adj1" fmla="val 15514"/>
              <a:gd name="adj2" fmla="val -88030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الضغط الجوي هو الضغط الذي يجعل ارتفاع عمود الزئبق في انبوبة المانومتر مساوياً 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0.76m</a:t>
            </a:r>
            <a:r>
              <a:rPr lang="ar-SA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عند درجة الصفر المئوي.</a:t>
            </a:r>
            <a:endParaRPr lang="ar-SA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سهم إلى اليمين 32"/>
          <p:cNvSpPr/>
          <p:nvPr/>
        </p:nvSpPr>
        <p:spPr>
          <a:xfrm>
            <a:off x="4357686" y="1500174"/>
            <a:ext cx="785818" cy="5715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28" grpId="0" animBg="1" autoUpdateAnimBg="0"/>
      <p:bldP spid="19" grpId="0" animBg="1"/>
      <p:bldP spid="23" grpId="0" animBg="1"/>
      <p:bldP spid="31" grpId="0" animBg="1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4"/>
          <p:cNvSpPr txBox="1">
            <a:spLocks noChangeArrowheads="1"/>
          </p:cNvSpPr>
          <p:nvPr/>
        </p:nvSpPr>
        <p:spPr bwMode="auto">
          <a:xfrm>
            <a:off x="1214414" y="1817689"/>
            <a:ext cx="3505200" cy="18256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 cmpd="thickThin">
            <a:solidFill>
              <a:srgbClr val="00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  <a:buFontTx/>
              <a:buChar char="-"/>
              <a:defRPr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= 0.76 m</a:t>
            </a:r>
          </a:p>
          <a:p>
            <a:pPr algn="l" rtl="0">
              <a:spcBef>
                <a:spcPct val="50000"/>
              </a:spcBef>
              <a:buFontTx/>
              <a:buChar char="-"/>
              <a:defRPr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 T = 0 C </a:t>
            </a:r>
          </a:p>
          <a:p>
            <a:pPr algn="l" rtl="0">
              <a:spcBef>
                <a:spcPct val="50000"/>
              </a:spcBef>
              <a:buFontTx/>
              <a:buChar char="-"/>
              <a:defRPr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  g = 9.80665 m/ s</a:t>
            </a:r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l" rtl="0">
              <a:spcBef>
                <a:spcPct val="50000"/>
              </a:spcBef>
              <a:buFontTx/>
              <a:buChar char="-"/>
              <a:defRPr/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i="1">
                <a:latin typeface="Symbol" pitchFamily="18" charset="2"/>
                <a:cs typeface="Times New Roman" pitchFamily="18" charset="0"/>
              </a:rPr>
              <a:t>r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= 13.595 x 10</a:t>
            </a:r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 Kg/m</a:t>
            </a:r>
            <a:r>
              <a:rPr lang="en-US" sz="2000" b="1" baseline="3000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4" name="Text Box 35"/>
          <p:cNvSpPr txBox="1">
            <a:spLocks noChangeArrowheads="1"/>
          </p:cNvSpPr>
          <p:nvPr/>
        </p:nvSpPr>
        <p:spPr bwMode="auto">
          <a:xfrm>
            <a:off x="4357686" y="2817821"/>
            <a:ext cx="3657600" cy="5286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  <a:defRPr/>
            </a:pPr>
            <a:r>
              <a:rPr lang="en-US" sz="2800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="1" baseline="-2500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= 1.013 x 10</a:t>
            </a:r>
            <a:r>
              <a:rPr lang="en-US" sz="2800" b="1" baseline="3000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800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Pa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42910" y="3857628"/>
            <a:ext cx="7848600" cy="2677656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SA" sz="2400" dirty="0">
                <a:cs typeface="+mn-cs"/>
              </a:rPr>
              <a:t>مثال:</a:t>
            </a:r>
          </a:p>
          <a:p>
            <a:pPr>
              <a:spcBef>
                <a:spcPct val="50000"/>
              </a:spcBef>
              <a:defRPr/>
            </a:pPr>
            <a:r>
              <a:rPr lang="ar-SA" sz="2400" dirty="0">
                <a:cs typeface="+mn-cs"/>
              </a:rPr>
              <a:t>غواصة تتحمل ضغطاً أقصاه  </a:t>
            </a:r>
            <a:r>
              <a:rPr lang="en-US" sz="2400" dirty="0">
                <a:latin typeface="Times New Roman" pitchFamily="18" charset="0"/>
                <a:cs typeface="+mn-cs"/>
              </a:rPr>
              <a:t>11.793 x 10</a:t>
            </a:r>
            <a:r>
              <a:rPr lang="en-US" sz="2400" baseline="30000" dirty="0">
                <a:latin typeface="Times New Roman" pitchFamily="18" charset="0"/>
                <a:cs typeface="+mn-cs"/>
              </a:rPr>
              <a:t>5</a:t>
            </a:r>
            <a:r>
              <a:rPr lang="en-US" sz="2400" dirty="0">
                <a:latin typeface="Times New Roman" pitchFamily="18" charset="0"/>
                <a:cs typeface="+mn-cs"/>
              </a:rPr>
              <a:t> N/m</a:t>
            </a:r>
            <a:r>
              <a:rPr lang="en-US" sz="2400" baseline="30000" dirty="0">
                <a:latin typeface="Times New Roman" pitchFamily="18" charset="0"/>
                <a:cs typeface="+mn-cs"/>
              </a:rPr>
              <a:t>2</a:t>
            </a:r>
            <a:r>
              <a:rPr lang="ar-SA" sz="2400" dirty="0">
                <a:latin typeface="Times New Roman" pitchFamily="18" charset="0"/>
                <a:cs typeface="+mn-cs"/>
              </a:rPr>
              <a:t>، أوجدي:</a:t>
            </a:r>
          </a:p>
          <a:p>
            <a:pPr>
              <a:spcBef>
                <a:spcPct val="50000"/>
              </a:spcBef>
              <a:defRPr/>
            </a:pPr>
            <a:r>
              <a:rPr lang="ar-SA" sz="2400" dirty="0">
                <a:latin typeface="Times New Roman" pitchFamily="18" charset="0"/>
                <a:cs typeface="+mn-cs"/>
              </a:rPr>
              <a:t>1- أقصى عمق يمكن أن </a:t>
            </a:r>
            <a:r>
              <a:rPr lang="ar-SA" sz="2400" dirty="0" err="1">
                <a:latin typeface="Times New Roman" pitchFamily="18" charset="0"/>
                <a:cs typeface="+mn-cs"/>
              </a:rPr>
              <a:t>تغوص</a:t>
            </a:r>
            <a:r>
              <a:rPr lang="ar-SA" sz="2400" dirty="0">
                <a:latin typeface="Times New Roman" pitchFamily="18" charset="0"/>
                <a:cs typeface="+mn-cs"/>
              </a:rPr>
              <a:t> إليه دون أن تتجاوز حد الضغط الأقصى.</a:t>
            </a:r>
          </a:p>
          <a:p>
            <a:pPr>
              <a:spcBef>
                <a:spcPct val="50000"/>
              </a:spcBef>
              <a:defRPr/>
            </a:pPr>
            <a:r>
              <a:rPr lang="ar-SA" sz="2400" dirty="0">
                <a:latin typeface="Times New Roman" pitchFamily="18" charset="0"/>
                <a:cs typeface="+mn-cs"/>
              </a:rPr>
              <a:t>2- أوجدي القوة المؤثرة على باب الغواصة. إذا كانت أبعاد الباب هي </a:t>
            </a:r>
            <a:r>
              <a:rPr lang="ar-SA" sz="2400" dirty="0" smtClean="0">
                <a:latin typeface="Times New Roman" pitchFamily="18" charset="0"/>
                <a:cs typeface="+mn-cs"/>
              </a:rPr>
              <a:t>:</a:t>
            </a:r>
          </a:p>
          <a:p>
            <a:pPr>
              <a:spcBef>
                <a:spcPct val="50000"/>
              </a:spcBef>
              <a:defRPr/>
            </a:pPr>
            <a:r>
              <a:rPr lang="en-US" sz="2400" dirty="0" smtClean="0">
                <a:latin typeface="Times New Roman" pitchFamily="18" charset="0"/>
                <a:cs typeface="+mn-cs"/>
              </a:rPr>
              <a:t>(</a:t>
            </a:r>
            <a:r>
              <a:rPr lang="en-US" sz="2400" dirty="0">
                <a:latin typeface="Times New Roman" pitchFamily="18" charset="0"/>
                <a:cs typeface="+mn-cs"/>
              </a:rPr>
              <a:t>80 x 50) cm</a:t>
            </a:r>
            <a:r>
              <a:rPr lang="en-US" sz="2400" baseline="30000" dirty="0">
                <a:latin typeface="Times New Roman" pitchFamily="18" charset="0"/>
                <a:cs typeface="+mn-cs"/>
              </a:rPr>
              <a:t>2</a:t>
            </a:r>
            <a:r>
              <a:rPr lang="ar-SA" sz="2400" dirty="0" smtClean="0">
                <a:latin typeface="Times New Roman" pitchFamily="18" charset="0"/>
                <a:cs typeface="+mn-cs"/>
              </a:rPr>
              <a:t>.</a:t>
            </a:r>
            <a:endParaRPr lang="ar-SA" sz="2400" dirty="0">
              <a:latin typeface="Times New Roman" pitchFamily="18" charset="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BBE29-A0D9-43E7-81C4-4823C4F84235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7" name="مربع نص 6"/>
          <p:cNvSpPr txBox="1"/>
          <p:nvPr/>
        </p:nvSpPr>
        <p:spPr>
          <a:xfrm>
            <a:off x="500034" y="792288"/>
            <a:ext cx="800105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dirty="0" smtClean="0"/>
              <a:t>مع تغير الضغط الجوي يتغير ارتفاع عمود </a:t>
            </a:r>
            <a:r>
              <a:rPr lang="ar-SA" sz="2400" b="1" dirty="0" err="1" smtClean="0"/>
              <a:t>الزئبق</a:t>
            </a:r>
            <a:r>
              <a:rPr lang="ar-SA" sz="2400" b="1" dirty="0" smtClean="0"/>
              <a:t> و بالتالي يمكن معايرة (تدريج) الجهاز لقياس الضغط الجوي.</a:t>
            </a:r>
            <a:endParaRPr lang="ar-SA" sz="24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nimBg="1" autoUpdateAnimBg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2143108" y="332882"/>
            <a:ext cx="5000660" cy="738664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/>
              <a:t>Buoyant Forces and Archimedes’s Principle</a:t>
            </a:r>
            <a:r>
              <a:rPr lang="ar-SA" b="1" dirty="0" smtClean="0"/>
              <a:t> </a:t>
            </a:r>
          </a:p>
          <a:p>
            <a:pPr algn="ctr"/>
            <a:r>
              <a:rPr lang="ar-SA" sz="2400" b="1" dirty="0" smtClean="0"/>
              <a:t>قوة الطفو </a:t>
            </a:r>
            <a:r>
              <a:rPr lang="ar-SA" sz="2400" b="1" dirty="0" err="1" smtClean="0"/>
              <a:t>و</a:t>
            </a:r>
            <a:r>
              <a:rPr lang="ar-SA" sz="2400" b="1" dirty="0" smtClean="0"/>
              <a:t> مبدأ  أرشميدس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1214422"/>
            <a:ext cx="2462218" cy="2462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مخطط انسيابي: معالجة متعاقبة 32"/>
          <p:cNvSpPr/>
          <p:nvPr/>
        </p:nvSpPr>
        <p:spPr>
          <a:xfrm>
            <a:off x="571472" y="1071546"/>
            <a:ext cx="4572032" cy="428628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لماذا الأشياء تغرق أو تعوم أو تحلق؟</a:t>
            </a:r>
            <a:endParaRPr lang="ar-SA" sz="2400" b="1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42845" y="3596722"/>
            <a:ext cx="4929221" cy="3046988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لماذا تستطيع رفع الأجسام المغمورة في الماء بسهولة عنها لو كانت في الهواء؟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mohammad bold art 1" pitchFamily="2" charset="-7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لماذا</a:t>
            </a:r>
            <a:r>
              <a:rPr kumimoji="0" lang="ar-EG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ت</a:t>
            </a:r>
            <a:r>
              <a:rPr kumimoji="0" lang="ar-EG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طفو قطعة فـلين أو خـشب عند غمرها في الماء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؟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mohammad bold art 1" pitchFamily="2" charset="-7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 </a:t>
            </a:r>
            <a:r>
              <a:rPr lang="ar-SA" sz="2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لماذا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تشعر بقوة تدفعك إلى أعلى عند السباحة في الماء؟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mohammad bold art 1" pitchFamily="2" charset="-7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لماذا </a:t>
            </a:r>
            <a:r>
              <a:rPr kumimoji="0" lang="ar-EG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يغوص</a:t>
            </a:r>
            <a:r>
              <a:rPr kumimoji="0" lang="ar-EG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 مسمار من الحديد بالماء بينما تطفو سفينة حديد كبيرة على الماء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؟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mohammad bold art 1" pitchFamily="2" charset="-7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EG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 </a:t>
            </a:r>
            <a:r>
              <a:rPr lang="ar-SA" sz="2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لماذا </a:t>
            </a:r>
            <a:r>
              <a:rPr kumimoji="0" lang="ar-EG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ترتفع  البالونات المليئة بالهليوم إلى أعـلى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؟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 </a:t>
            </a:r>
            <a:r>
              <a:rPr lang="ar-SA" sz="2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mohammad bold art 1" pitchFamily="2" charset="-78"/>
              </a:rPr>
              <a:t>لماذا </a:t>
            </a:r>
            <a:r>
              <a:rPr lang="ar-SA" sz="2400" b="1" dirty="0" smtClean="0">
                <a:solidFill>
                  <a:schemeClr val="tx1"/>
                </a:solidFill>
                <a:cs typeface="mohammad bold art 1" pitchFamily="2" charset="-78"/>
              </a:rPr>
              <a:t>يسهل رفع صخرة في الماء عنها في الهواء؟  </a:t>
            </a:r>
            <a:endParaRPr lang="en-US" sz="2400" b="1" dirty="0" smtClean="0">
              <a:solidFill>
                <a:schemeClr val="tx1"/>
              </a:solidFill>
              <a:cs typeface="mohammad bold art 1" pitchFamily="2" charset="-78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571612"/>
            <a:ext cx="2911805" cy="1857364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</p:pic>
      <p:pic>
        <p:nvPicPr>
          <p:cNvPr id="8" name="Picture 6" descr="10_00CO"/>
          <p:cNvPicPr>
            <a:picLocks noChangeAspect="1" noChangeArrowheads="1"/>
          </p:cNvPicPr>
          <p:nvPr/>
        </p:nvPicPr>
        <p:blipFill>
          <a:blip r:embed="rId4" cstate="print"/>
          <a:srcRect t="10025" b="8245"/>
          <a:stretch>
            <a:fillRect/>
          </a:stretch>
        </p:blipFill>
        <p:spPr bwMode="auto">
          <a:xfrm>
            <a:off x="5214942" y="3876953"/>
            <a:ext cx="3600448" cy="2766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صورة 36" descr="questionmar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1" y="1285860"/>
            <a:ext cx="1095383" cy="164307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00034" y="1142984"/>
            <a:ext cx="8072494" cy="452431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هذه الظواهر ناتجة عن قوة دفـع</a:t>
            </a:r>
            <a:r>
              <a:rPr kumimoji="0" lang="ar-EG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(قـوة طفـو)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en-US" sz="24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للسوائل تنقص من وزن الأجسـام أي قوة الدفع تعادل نقص وزن الجسم المغـمـــور فيه عن</a:t>
            </a:r>
            <a:r>
              <a:rPr kumimoji="0" lang="ar-SA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وزنه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في الهــواء.</a:t>
            </a: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ar-EG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التفســير لظـــواهـر الطــفــو</a:t>
            </a:r>
            <a:r>
              <a:rPr kumimoji="0" lang="ar-EG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الجسم المنغمر بالسائل(المائع) جزئياً أو كلياً يؤثر بقوة على السائل(المائع) وبالتالي المائع(سائل أو غاز) يدفع بقوة مضادة مساوية دائما لأعلى حسب قانون نيوتن الثالث وتسمى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قوة دفـع</a:t>
            </a:r>
            <a:r>
              <a:rPr kumimoji="0" lang="ar-EG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أو قوة الطفـو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714612" y="500042"/>
            <a:ext cx="5553084" cy="461665"/>
          </a:xfrm>
          <a:prstGeom prst="rect">
            <a:avLst/>
          </a:prstGeom>
          <a:solidFill>
            <a:srgbClr val="FFC000"/>
          </a:solidFill>
          <a:ln w="9525">
            <a:solidFill>
              <a:schemeClr val="accent2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 dirty="0">
                <a:solidFill>
                  <a:srgbClr val="1C1670"/>
                </a:solidFill>
                <a:cs typeface="+mn-cs"/>
              </a:rPr>
              <a:t>قاعدة </a:t>
            </a:r>
            <a:r>
              <a:rPr lang="ar-SA" sz="2400" b="1" dirty="0" err="1" smtClean="0">
                <a:solidFill>
                  <a:srgbClr val="1C1670"/>
                </a:solidFill>
                <a:cs typeface="+mn-cs"/>
              </a:rPr>
              <a:t>أرخميدس</a:t>
            </a:r>
            <a:r>
              <a:rPr lang="ar-SA" sz="2400" b="1" dirty="0" smtClean="0">
                <a:solidFill>
                  <a:srgbClr val="1C1670"/>
                </a:solidFill>
                <a:cs typeface="+mn-cs"/>
              </a:rPr>
              <a:t> </a:t>
            </a:r>
            <a:r>
              <a:rPr lang="ar-SA" sz="2400" dirty="0" smtClean="0">
                <a:solidFill>
                  <a:srgbClr val="1C1670"/>
                </a:solidFill>
                <a:cs typeface="+mn-cs"/>
              </a:rPr>
              <a:t>  </a:t>
            </a:r>
            <a:r>
              <a:rPr lang="en-US" sz="2400" dirty="0" smtClean="0">
                <a:solidFill>
                  <a:srgbClr val="1C1670"/>
                </a:solidFill>
                <a:latin typeface="Arabic Typesetting" pitchFamily="66" charset="-78"/>
                <a:cs typeface="+mn-cs"/>
              </a:rPr>
              <a:t>Archimedes’</a:t>
            </a:r>
            <a:r>
              <a:rPr lang="en-GB" sz="2400" dirty="0" smtClean="0">
                <a:solidFill>
                  <a:srgbClr val="1C1670"/>
                </a:solidFill>
                <a:latin typeface="Arabic Typesetting" pitchFamily="66" charset="-78"/>
                <a:cs typeface="+mn-cs"/>
              </a:rPr>
              <a:t>s</a:t>
            </a:r>
            <a:r>
              <a:rPr lang="en-US" sz="2400" dirty="0" smtClean="0">
                <a:solidFill>
                  <a:srgbClr val="1C1670"/>
                </a:solidFill>
                <a:latin typeface="Arabic Typesetting" pitchFamily="66" charset="-78"/>
                <a:cs typeface="+mn-cs"/>
              </a:rPr>
              <a:t> </a:t>
            </a:r>
            <a:r>
              <a:rPr lang="en-US" sz="2400" dirty="0">
                <a:solidFill>
                  <a:srgbClr val="1C1670"/>
                </a:solidFill>
                <a:latin typeface="Arabic Typesetting" pitchFamily="66" charset="-78"/>
                <a:cs typeface="+mn-cs"/>
              </a:rPr>
              <a:t>principle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743200" y="2643206"/>
            <a:ext cx="60960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cs typeface="+mn-cs"/>
              </a:rPr>
              <a:t>أي جسم مغمور كلياً أو جزئياً في سائل فإنه يلاقي قوة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دفع (طفو) 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cs typeface="+mn-cs"/>
              </a:rPr>
              <a:t>تساوي وزن السائل المزاح.</a:t>
            </a:r>
            <a:endParaRPr lang="en-US" sz="2400" b="1" dirty="0">
              <a:solidFill>
                <a:schemeClr val="tx2">
                  <a:lumMod val="50000"/>
                </a:schemeClr>
              </a:solidFill>
              <a:cs typeface="+mn-cs"/>
            </a:endParaRPr>
          </a:p>
        </p:txBody>
      </p:sp>
      <p:sp>
        <p:nvSpPr>
          <p:cNvPr id="4" name="Line 25"/>
          <p:cNvSpPr>
            <a:spLocks noChangeShapeType="1"/>
          </p:cNvSpPr>
          <p:nvPr/>
        </p:nvSpPr>
        <p:spPr bwMode="auto">
          <a:xfrm flipV="1">
            <a:off x="1066800" y="2643206"/>
            <a:ext cx="0" cy="5334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 sz="2400">
              <a:cs typeface="+mn-cs"/>
            </a:endParaRP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609600" y="2871806"/>
            <a:ext cx="381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cs typeface="+mn-cs"/>
              </a:rPr>
              <a:t>B</a:t>
            </a:r>
          </a:p>
        </p:txBody>
      </p:sp>
      <p:grpSp>
        <p:nvGrpSpPr>
          <p:cNvPr id="6" name="Group 31"/>
          <p:cNvGrpSpPr/>
          <p:nvPr/>
        </p:nvGrpSpPr>
        <p:grpSpPr>
          <a:xfrm>
            <a:off x="457200" y="2338406"/>
            <a:ext cx="1905000" cy="1905000"/>
            <a:chOff x="457200" y="2590800"/>
            <a:chExt cx="1905000" cy="1905000"/>
          </a:xfrm>
        </p:grpSpPr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 flipV="1">
              <a:off x="2362200" y="2590800"/>
              <a:ext cx="0" cy="1828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 sz="2400">
                <a:cs typeface="+mn-cs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33400" y="44958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cs typeface="+mn-cs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457200" y="4419600"/>
              <a:ext cx="76200" cy="76200"/>
            </a:xfrm>
            <a:custGeom>
              <a:avLst/>
              <a:gdLst>
                <a:gd name="T0" fmla="*/ 0 w 48"/>
                <a:gd name="T1" fmla="*/ 0 h 48"/>
                <a:gd name="T2" fmla="*/ 2147483647 w 48"/>
                <a:gd name="T3" fmla="*/ 2147483647 h 48"/>
                <a:gd name="T4" fmla="*/ 0 60000 65536"/>
                <a:gd name="T5" fmla="*/ 0 60000 65536"/>
                <a:gd name="T6" fmla="*/ 0 w 48"/>
                <a:gd name="T7" fmla="*/ 0 h 48"/>
                <a:gd name="T8" fmla="*/ 48 w 48"/>
                <a:gd name="T9" fmla="*/ 48 h 4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48">
                  <a:moveTo>
                    <a:pt x="0" y="0"/>
                  </a:moveTo>
                  <a:cubicBezTo>
                    <a:pt x="20" y="20"/>
                    <a:pt x="40" y="40"/>
                    <a:pt x="48" y="4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 sz="2400">
                <a:cs typeface="+mn-cs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286000" y="4419600"/>
              <a:ext cx="76200" cy="76200"/>
            </a:xfrm>
            <a:custGeom>
              <a:avLst/>
              <a:gdLst>
                <a:gd name="T0" fmla="*/ 2147483647 w 48"/>
                <a:gd name="T1" fmla="*/ 0 h 96"/>
                <a:gd name="T2" fmla="*/ 0 w 48"/>
                <a:gd name="T3" fmla="*/ 2147483647 h 96"/>
                <a:gd name="T4" fmla="*/ 0 60000 65536"/>
                <a:gd name="T5" fmla="*/ 0 60000 65536"/>
                <a:gd name="T6" fmla="*/ 0 w 48"/>
                <a:gd name="T7" fmla="*/ 0 h 96"/>
                <a:gd name="T8" fmla="*/ 48 w 48"/>
                <a:gd name="T9" fmla="*/ 96 h 9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96">
                  <a:moveTo>
                    <a:pt x="48" y="0"/>
                  </a:moveTo>
                  <a:cubicBezTo>
                    <a:pt x="28" y="40"/>
                    <a:pt x="8" y="80"/>
                    <a:pt x="0" y="9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 sz="2400">
                <a:cs typeface="+mn-cs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 flipV="1">
              <a:off x="457200" y="2590800"/>
              <a:ext cx="0" cy="1828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 sz="2400">
                <a:cs typeface="+mn-cs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457200" y="2730500"/>
              <a:ext cx="1905000" cy="88900"/>
            </a:xfrm>
            <a:custGeom>
              <a:avLst/>
              <a:gdLst>
                <a:gd name="T0" fmla="*/ 0 w 1200"/>
                <a:gd name="T1" fmla="*/ 2147483647 h 112"/>
                <a:gd name="T2" fmla="*/ 2147483647 w 1200"/>
                <a:gd name="T3" fmla="*/ 2147483647 h 112"/>
                <a:gd name="T4" fmla="*/ 2147483647 w 1200"/>
                <a:gd name="T5" fmla="*/ 2147483647 h 112"/>
                <a:gd name="T6" fmla="*/ 2147483647 w 1200"/>
                <a:gd name="T7" fmla="*/ 2147483647 h 112"/>
                <a:gd name="T8" fmla="*/ 2147483647 w 1200"/>
                <a:gd name="T9" fmla="*/ 2147483647 h 112"/>
                <a:gd name="T10" fmla="*/ 2147483647 w 1200"/>
                <a:gd name="T11" fmla="*/ 2147483647 h 112"/>
                <a:gd name="T12" fmla="*/ 2147483647 w 1200"/>
                <a:gd name="T13" fmla="*/ 2147483647 h 112"/>
                <a:gd name="T14" fmla="*/ 2147483647 w 1200"/>
                <a:gd name="T15" fmla="*/ 2147483647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00"/>
                <a:gd name="T25" fmla="*/ 0 h 112"/>
                <a:gd name="T26" fmla="*/ 1200 w 1200"/>
                <a:gd name="T27" fmla="*/ 112 h 1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00" h="112">
                  <a:moveTo>
                    <a:pt x="0" y="56"/>
                  </a:moveTo>
                  <a:cubicBezTo>
                    <a:pt x="68" y="60"/>
                    <a:pt x="136" y="64"/>
                    <a:pt x="192" y="56"/>
                  </a:cubicBezTo>
                  <a:cubicBezTo>
                    <a:pt x="248" y="48"/>
                    <a:pt x="280" y="8"/>
                    <a:pt x="336" y="8"/>
                  </a:cubicBezTo>
                  <a:cubicBezTo>
                    <a:pt x="392" y="8"/>
                    <a:pt x="472" y="56"/>
                    <a:pt x="528" y="56"/>
                  </a:cubicBezTo>
                  <a:cubicBezTo>
                    <a:pt x="584" y="56"/>
                    <a:pt x="624" y="0"/>
                    <a:pt x="672" y="8"/>
                  </a:cubicBezTo>
                  <a:cubicBezTo>
                    <a:pt x="720" y="16"/>
                    <a:pt x="752" y="96"/>
                    <a:pt x="816" y="104"/>
                  </a:cubicBezTo>
                  <a:cubicBezTo>
                    <a:pt x="880" y="112"/>
                    <a:pt x="992" y="64"/>
                    <a:pt x="1056" y="56"/>
                  </a:cubicBezTo>
                  <a:cubicBezTo>
                    <a:pt x="1120" y="48"/>
                    <a:pt x="1176" y="56"/>
                    <a:pt x="1200" y="56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 sz="2400">
                <a:cs typeface="+mn-cs"/>
              </a:endParaRPr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457200" y="3505200"/>
              <a:ext cx="1905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cs typeface="+mn-cs"/>
              </a:endParaRPr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457200" y="3733800"/>
              <a:ext cx="1905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cs typeface="+mn-cs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457200" y="4038600"/>
              <a:ext cx="1905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cs typeface="+mn-cs"/>
              </a:endParaRP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457200" y="4267200"/>
              <a:ext cx="1905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cs typeface="+mn-cs"/>
              </a:endParaRP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57200" y="3200400"/>
              <a:ext cx="1905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cs typeface="+mn-cs"/>
              </a:endParaRPr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>
              <a:off x="457200" y="2971800"/>
              <a:ext cx="1905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cs typeface="+mn-cs"/>
              </a:endParaRPr>
            </a:p>
          </p:txBody>
        </p:sp>
      </p:grp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2743200" y="1424006"/>
            <a:ext cx="60960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عند غمر جسم ما 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cs typeface="+mn-cs"/>
              </a:rPr>
              <a:t>في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السائل 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cs typeface="+mn-cs"/>
              </a:rPr>
              <a:t>فإنه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سيلاقي 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cs typeface="+mn-cs"/>
              </a:rPr>
              <a:t>قوة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دفع (طفو) 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cs typeface="+mn-cs"/>
              </a:rPr>
              <a:t>تساوي وزن السائل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المزاح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بواسطة الجسم.</a:t>
            </a:r>
            <a:endParaRPr lang="en-US" sz="2400" b="1" dirty="0">
              <a:solidFill>
                <a:schemeClr val="tx2">
                  <a:lumMod val="50000"/>
                </a:schemeClr>
              </a:solidFill>
              <a:cs typeface="+mn-cs"/>
            </a:endParaRPr>
          </a:p>
        </p:txBody>
      </p:sp>
      <p:sp>
        <p:nvSpPr>
          <p:cNvPr id="21" name="AutoShape 27"/>
          <p:cNvSpPr>
            <a:spLocks noChangeArrowheads="1"/>
          </p:cNvSpPr>
          <p:nvPr/>
        </p:nvSpPr>
        <p:spPr bwMode="auto">
          <a:xfrm>
            <a:off x="1066800" y="3024206"/>
            <a:ext cx="685800" cy="533400"/>
          </a:xfrm>
          <a:prstGeom prst="cube">
            <a:avLst>
              <a:gd name="adj" fmla="val 250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SA" sz="2400">
              <a:cs typeface="+mn-cs"/>
            </a:endParaRPr>
          </a:p>
        </p:txBody>
      </p:sp>
      <p:sp>
        <p:nvSpPr>
          <p:cNvPr id="22" name="Rectangular Callout 21"/>
          <p:cNvSpPr/>
          <p:nvPr/>
        </p:nvSpPr>
        <p:spPr>
          <a:xfrm>
            <a:off x="381000" y="4548206"/>
            <a:ext cx="2362200" cy="1524000"/>
          </a:xfrm>
          <a:prstGeom prst="wedgeRectCallout">
            <a:avLst>
              <a:gd name="adj1" fmla="val 3657"/>
              <a:gd name="adj2" fmla="val -116786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ar-SA" sz="2400" b="1" dirty="0" smtClean="0">
                <a:solidFill>
                  <a:schemeClr val="tx1"/>
                </a:solidFill>
              </a:rPr>
              <a:t>قوة الدفع تساوي وزن السائل الموجود بداخل هذا المكعب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24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BBE29-A0D9-43E7-81C4-4823C4F84235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25" name="وسيلة شرح بيضاوية 28"/>
          <p:cNvSpPr/>
          <p:nvPr/>
        </p:nvSpPr>
        <p:spPr>
          <a:xfrm>
            <a:off x="6357950" y="3857628"/>
            <a:ext cx="2500330" cy="857256"/>
          </a:xfrm>
          <a:prstGeom prst="wedgeEllipseCallout">
            <a:avLst>
              <a:gd name="adj1" fmla="val -12766"/>
              <a:gd name="adj2" fmla="val -1163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قاعدة </a:t>
            </a:r>
            <a:r>
              <a:rPr lang="ar-SA" sz="2400" b="1" dirty="0" err="1" smtClean="0">
                <a:solidFill>
                  <a:schemeClr val="bg1"/>
                </a:solidFill>
              </a:rPr>
              <a:t>أرخميدس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6" name="Picture 3" descr="buoyanc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3857628"/>
            <a:ext cx="3143272" cy="2514857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2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928662" y="500042"/>
            <a:ext cx="2428892" cy="2357454"/>
            <a:chOff x="928662" y="1214422"/>
            <a:chExt cx="2428892" cy="2357454"/>
          </a:xfrm>
        </p:grpSpPr>
        <p:sp>
          <p:nvSpPr>
            <p:cNvPr id="29" name="Rounded Rectangle 28"/>
            <p:cNvSpPr/>
            <p:nvPr/>
          </p:nvSpPr>
          <p:spPr>
            <a:xfrm>
              <a:off x="928662" y="1214422"/>
              <a:ext cx="2428892" cy="235745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 flipV="1">
              <a:off x="3119414" y="1500174"/>
              <a:ext cx="0" cy="1828800"/>
            </a:xfrm>
            <a:prstGeom prst="line">
              <a:avLst/>
            </a:pr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290614" y="3405174"/>
              <a:ext cx="1752600" cy="0"/>
            </a:xfrm>
            <a:prstGeom prst="line">
              <a:avLst/>
            </a:pr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1214414" y="3328974"/>
              <a:ext cx="76200" cy="76200"/>
            </a:xfrm>
            <a:custGeom>
              <a:avLst/>
              <a:gdLst>
                <a:gd name="T0" fmla="*/ 0 w 48"/>
                <a:gd name="T1" fmla="*/ 0 h 48"/>
                <a:gd name="T2" fmla="*/ 2147483647 w 48"/>
                <a:gd name="T3" fmla="*/ 2147483647 h 48"/>
                <a:gd name="T4" fmla="*/ 0 60000 65536"/>
                <a:gd name="T5" fmla="*/ 0 60000 65536"/>
                <a:gd name="T6" fmla="*/ 0 w 48"/>
                <a:gd name="T7" fmla="*/ 0 h 48"/>
                <a:gd name="T8" fmla="*/ 48 w 48"/>
                <a:gd name="T9" fmla="*/ 48 h 4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48">
                  <a:moveTo>
                    <a:pt x="0" y="0"/>
                  </a:moveTo>
                  <a:cubicBezTo>
                    <a:pt x="20" y="20"/>
                    <a:pt x="40" y="40"/>
                    <a:pt x="48" y="48"/>
                  </a:cubicBezTo>
                </a:path>
              </a:pathLst>
            </a:cu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3043214" y="3328974"/>
              <a:ext cx="76200" cy="76200"/>
            </a:xfrm>
            <a:custGeom>
              <a:avLst/>
              <a:gdLst>
                <a:gd name="T0" fmla="*/ 2147483647 w 48"/>
                <a:gd name="T1" fmla="*/ 0 h 96"/>
                <a:gd name="T2" fmla="*/ 0 w 48"/>
                <a:gd name="T3" fmla="*/ 2147483647 h 96"/>
                <a:gd name="T4" fmla="*/ 0 60000 65536"/>
                <a:gd name="T5" fmla="*/ 0 60000 65536"/>
                <a:gd name="T6" fmla="*/ 0 w 48"/>
                <a:gd name="T7" fmla="*/ 0 h 96"/>
                <a:gd name="T8" fmla="*/ 48 w 48"/>
                <a:gd name="T9" fmla="*/ 96 h 9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96">
                  <a:moveTo>
                    <a:pt x="48" y="0"/>
                  </a:moveTo>
                  <a:cubicBezTo>
                    <a:pt x="28" y="40"/>
                    <a:pt x="8" y="80"/>
                    <a:pt x="0" y="96"/>
                  </a:cubicBezTo>
                </a:path>
              </a:pathLst>
            </a:cu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 flipV="1">
              <a:off x="1214414" y="1500174"/>
              <a:ext cx="0" cy="1828800"/>
            </a:xfrm>
            <a:prstGeom prst="line">
              <a:avLst/>
            </a:pr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1214414" y="1639874"/>
              <a:ext cx="1905000" cy="88900"/>
            </a:xfrm>
            <a:custGeom>
              <a:avLst/>
              <a:gdLst>
                <a:gd name="T0" fmla="*/ 0 w 1200"/>
                <a:gd name="T1" fmla="*/ 2147483647 h 112"/>
                <a:gd name="T2" fmla="*/ 2147483647 w 1200"/>
                <a:gd name="T3" fmla="*/ 2147483647 h 112"/>
                <a:gd name="T4" fmla="*/ 2147483647 w 1200"/>
                <a:gd name="T5" fmla="*/ 2147483647 h 112"/>
                <a:gd name="T6" fmla="*/ 2147483647 w 1200"/>
                <a:gd name="T7" fmla="*/ 2147483647 h 112"/>
                <a:gd name="T8" fmla="*/ 2147483647 w 1200"/>
                <a:gd name="T9" fmla="*/ 2147483647 h 112"/>
                <a:gd name="T10" fmla="*/ 2147483647 w 1200"/>
                <a:gd name="T11" fmla="*/ 2147483647 h 112"/>
                <a:gd name="T12" fmla="*/ 2147483647 w 1200"/>
                <a:gd name="T13" fmla="*/ 2147483647 h 112"/>
                <a:gd name="T14" fmla="*/ 2147483647 w 1200"/>
                <a:gd name="T15" fmla="*/ 2147483647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00"/>
                <a:gd name="T25" fmla="*/ 0 h 112"/>
                <a:gd name="T26" fmla="*/ 1200 w 1200"/>
                <a:gd name="T27" fmla="*/ 112 h 1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00" h="112">
                  <a:moveTo>
                    <a:pt x="0" y="56"/>
                  </a:moveTo>
                  <a:cubicBezTo>
                    <a:pt x="68" y="60"/>
                    <a:pt x="136" y="64"/>
                    <a:pt x="192" y="56"/>
                  </a:cubicBezTo>
                  <a:cubicBezTo>
                    <a:pt x="248" y="48"/>
                    <a:pt x="280" y="8"/>
                    <a:pt x="336" y="8"/>
                  </a:cubicBezTo>
                  <a:cubicBezTo>
                    <a:pt x="392" y="8"/>
                    <a:pt x="472" y="56"/>
                    <a:pt x="528" y="56"/>
                  </a:cubicBezTo>
                  <a:cubicBezTo>
                    <a:pt x="584" y="56"/>
                    <a:pt x="624" y="0"/>
                    <a:pt x="672" y="8"/>
                  </a:cubicBezTo>
                  <a:cubicBezTo>
                    <a:pt x="720" y="16"/>
                    <a:pt x="752" y="96"/>
                    <a:pt x="816" y="104"/>
                  </a:cubicBezTo>
                  <a:cubicBezTo>
                    <a:pt x="880" y="112"/>
                    <a:pt x="992" y="64"/>
                    <a:pt x="1056" y="56"/>
                  </a:cubicBezTo>
                  <a:cubicBezTo>
                    <a:pt x="1120" y="48"/>
                    <a:pt x="1176" y="56"/>
                    <a:pt x="1200" y="56"/>
                  </a:cubicBezTo>
                </a:path>
              </a:pathLst>
            </a:custGeom>
            <a:solidFill>
              <a:srgbClr val="FF66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214414" y="24145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214414" y="26431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214414" y="29479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214414" y="31765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1214414" y="21097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>
              <a:off x="1214414" y="18811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AutoShape 27"/>
            <p:cNvSpPr>
              <a:spLocks noChangeArrowheads="1"/>
            </p:cNvSpPr>
            <p:nvPr/>
          </p:nvSpPr>
          <p:spPr bwMode="auto">
            <a:xfrm>
              <a:off x="1747814" y="2109774"/>
              <a:ext cx="685800" cy="533400"/>
            </a:xfrm>
            <a:prstGeom prst="cube">
              <a:avLst>
                <a:gd name="adj" fmla="val 25000"/>
              </a:avLst>
            </a:prstGeom>
            <a:blipFill>
              <a:blip r:embed="rId3"/>
              <a:tile tx="0" ty="0" sx="100000" sy="100000" flip="none" algn="tl"/>
            </a:blip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" name="Line 25"/>
            <p:cNvSpPr>
              <a:spLocks noChangeShapeType="1"/>
            </p:cNvSpPr>
            <p:nvPr/>
          </p:nvSpPr>
          <p:spPr bwMode="auto">
            <a:xfrm flipV="1">
              <a:off x="1595414" y="1881174"/>
              <a:ext cx="0" cy="5334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Text Box 26"/>
            <p:cNvSpPr txBox="1">
              <a:spLocks noChangeArrowheads="1"/>
            </p:cNvSpPr>
            <p:nvPr/>
          </p:nvSpPr>
          <p:spPr bwMode="auto">
            <a:xfrm>
              <a:off x="1595414" y="1728774"/>
              <a:ext cx="381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2128814" y="2643174"/>
              <a:ext cx="0" cy="381000"/>
            </a:xfrm>
            <a:prstGeom prst="line">
              <a:avLst/>
            </a:prstGeom>
            <a:noFill/>
            <a:ln w="57150">
              <a:solidFill>
                <a:srgbClr val="00B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 Box 24"/>
            <p:cNvSpPr txBox="1">
              <a:spLocks noChangeArrowheads="1"/>
            </p:cNvSpPr>
            <p:nvPr/>
          </p:nvSpPr>
          <p:spPr bwMode="auto">
            <a:xfrm>
              <a:off x="1671614" y="2719374"/>
              <a:ext cx="4572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>
                  <a:solidFill>
                    <a:srgbClr val="00CC00"/>
                  </a:solidFill>
                </a:rPr>
                <a:t>W</a:t>
              </a:r>
            </a:p>
          </p:txBody>
        </p:sp>
      </p:grp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4800624" y="1467137"/>
            <a:ext cx="362902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SA" sz="2400" b="1" dirty="0">
                <a:solidFill>
                  <a:schemeClr val="tx2">
                    <a:lumMod val="25000"/>
                  </a:schemeClr>
                </a:solidFill>
                <a:cs typeface="+mn-cs"/>
              </a:rPr>
              <a:t>المكعب في وضع اتزان </a:t>
            </a:r>
            <a:r>
              <a:rPr lang="ar-SA" sz="2400" b="1" dirty="0" err="1">
                <a:solidFill>
                  <a:schemeClr val="tx2">
                    <a:lumMod val="25000"/>
                  </a:schemeClr>
                </a:solidFill>
                <a:cs typeface="+mn-cs"/>
              </a:rPr>
              <a:t>استاتيكي</a:t>
            </a:r>
            <a:r>
              <a:rPr lang="ar-SA" sz="2400" b="1" dirty="0">
                <a:solidFill>
                  <a:schemeClr val="tx2">
                    <a:lumMod val="25000"/>
                  </a:schemeClr>
                </a:solidFill>
                <a:cs typeface="+mn-cs"/>
              </a:rPr>
              <a:t> </a:t>
            </a:r>
            <a:endParaRPr lang="ar-SA" sz="2400" b="1" dirty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4143372" y="2285992"/>
            <a:ext cx="4310066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SA" sz="24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+mn-cs"/>
              </a:rPr>
              <a:t>محصلة القوى المؤثرة عليه تساوي صفر</a:t>
            </a:r>
          </a:p>
        </p:txBody>
      </p:sp>
      <p:sp>
        <p:nvSpPr>
          <p:cNvPr id="28" name="Left Arrow 27"/>
          <p:cNvSpPr/>
          <p:nvPr/>
        </p:nvSpPr>
        <p:spPr>
          <a:xfrm rot="16200000">
            <a:off x="4462462" y="1681150"/>
            <a:ext cx="685800" cy="609600"/>
          </a:xfrm>
          <a:prstGeom prst="leftArrow">
            <a:avLst/>
          </a:prstGeom>
          <a:solidFill>
            <a:srgbClr val="FFFF00"/>
          </a:solidFill>
          <a:ln>
            <a:solidFill>
              <a:srgbClr val="5E8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/>
          </a:p>
        </p:txBody>
      </p:sp>
      <p:sp>
        <p:nvSpPr>
          <p:cNvPr id="32" name="Rectangle 31"/>
          <p:cNvSpPr/>
          <p:nvPr/>
        </p:nvSpPr>
        <p:spPr>
          <a:xfrm>
            <a:off x="3428992" y="2928934"/>
            <a:ext cx="1143008" cy="6429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 = B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>
          <a:xfrm>
            <a:off x="7924800" y="6278585"/>
            <a:ext cx="762000" cy="365125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fld id="{9C6BBE29-A0D9-43E7-81C4-4823C4F84235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33" name="وسيلة شرح مستطيلة مستديرة الزوايا 32"/>
          <p:cNvSpPr/>
          <p:nvPr/>
        </p:nvSpPr>
        <p:spPr>
          <a:xfrm>
            <a:off x="4714876" y="3714752"/>
            <a:ext cx="2214578" cy="500066"/>
          </a:xfrm>
          <a:prstGeom prst="wedgeRoundRectCallout">
            <a:avLst>
              <a:gd name="adj1" fmla="val -63962"/>
              <a:gd name="adj2" fmla="val -12641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قوة الطفو</a:t>
            </a:r>
            <a:r>
              <a:rPr lang="en-US" sz="2400" b="1" dirty="0" smtClean="0">
                <a:solidFill>
                  <a:schemeClr val="tx1"/>
                </a:solidFill>
              </a:rPr>
              <a:t>B </a:t>
            </a:r>
            <a:r>
              <a:rPr lang="ar-SA" sz="2400" b="1" dirty="0" smtClean="0">
                <a:solidFill>
                  <a:schemeClr val="tx1"/>
                </a:solidFill>
              </a:rPr>
              <a:t> 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34" name="وسيلة شرح مستطيلة مستديرة الزوايا 33"/>
          <p:cNvSpPr/>
          <p:nvPr/>
        </p:nvSpPr>
        <p:spPr>
          <a:xfrm>
            <a:off x="1428728" y="3714752"/>
            <a:ext cx="2214578" cy="500066"/>
          </a:xfrm>
          <a:prstGeom prst="wedgeRoundRectCallout">
            <a:avLst>
              <a:gd name="adj1" fmla="val 48919"/>
              <a:gd name="adj2" fmla="val -12406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وزن الجسم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000100" y="4429132"/>
            <a:ext cx="3429024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يساوي حاصل ضرب كتلة الجسم في عجلة الجاذبية الأرضية</a:t>
            </a:r>
            <a:endParaRPr lang="en-US" sz="2400" b="1" dirty="0"/>
          </a:p>
        </p:txBody>
      </p:sp>
      <p:sp>
        <p:nvSpPr>
          <p:cNvPr id="39" name="Rounded Rectangular Callout 38"/>
          <p:cNvSpPr/>
          <p:nvPr/>
        </p:nvSpPr>
        <p:spPr>
          <a:xfrm>
            <a:off x="3643306" y="642918"/>
            <a:ext cx="3714776" cy="571504"/>
          </a:xfrm>
          <a:prstGeom prst="wedgeRoundRectCallout">
            <a:avLst>
              <a:gd name="adj1" fmla="val -81851"/>
              <a:gd name="adj2" fmla="val 100809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defRPr/>
            </a:pP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</a:rPr>
              <a:t>باعتبار مكعب من السائل </a:t>
            </a:r>
            <a:endParaRPr lang="ar-SA" sz="2400" b="1" dirty="0">
              <a:solidFill>
                <a:schemeClr val="tx2">
                  <a:lumMod val="2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1" name="Object 40"/>
          <p:cNvGraphicFramePr>
            <a:graphicFrameLocks noChangeAspect="1"/>
          </p:cNvGraphicFramePr>
          <p:nvPr/>
        </p:nvGraphicFramePr>
        <p:xfrm>
          <a:off x="5500694" y="5286388"/>
          <a:ext cx="2701919" cy="576721"/>
        </p:xfrm>
        <a:graphic>
          <a:graphicData uri="http://schemas.openxmlformats.org/presentationml/2006/ole">
            <p:oleObj spid="_x0000_s222210" name="Equation" r:id="rId4" imgW="1130040" imgH="241200" progId="Equation.3">
              <p:embed/>
            </p:oleObj>
          </a:graphicData>
        </a:graphic>
      </p:graphicFrame>
      <p:graphicFrame>
        <p:nvGraphicFramePr>
          <p:cNvPr id="222211" name="Object 3"/>
          <p:cNvGraphicFramePr>
            <a:graphicFrameLocks noChangeAspect="1"/>
          </p:cNvGraphicFramePr>
          <p:nvPr/>
        </p:nvGraphicFramePr>
        <p:xfrm>
          <a:off x="928662" y="5429264"/>
          <a:ext cx="2746400" cy="537482"/>
        </p:xfrm>
        <a:graphic>
          <a:graphicData uri="http://schemas.openxmlformats.org/presentationml/2006/ole">
            <p:oleObj spid="_x0000_s222211" name="Equation" r:id="rId5" imgW="1168200" imgH="228600" progId="Equation.3">
              <p:embed/>
            </p:oleObj>
          </a:graphicData>
        </a:graphic>
      </p:graphicFrame>
      <p:sp>
        <p:nvSpPr>
          <p:cNvPr id="42" name="Down Arrow 41"/>
          <p:cNvSpPr/>
          <p:nvPr/>
        </p:nvSpPr>
        <p:spPr>
          <a:xfrm>
            <a:off x="1000100" y="4929198"/>
            <a:ext cx="428628" cy="50006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5286380" y="4429132"/>
            <a:ext cx="2928958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تساوي وزن السائل المزاح</a:t>
            </a:r>
            <a:endParaRPr lang="en-US" sz="2400" b="1" dirty="0"/>
          </a:p>
        </p:txBody>
      </p:sp>
      <p:sp>
        <p:nvSpPr>
          <p:cNvPr id="35" name="Down Arrow 34"/>
          <p:cNvSpPr/>
          <p:nvPr/>
        </p:nvSpPr>
        <p:spPr>
          <a:xfrm>
            <a:off x="6500826" y="3929066"/>
            <a:ext cx="428628" cy="50006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>
            <a:off x="6500826" y="4857760"/>
            <a:ext cx="428628" cy="50006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ular Callout 42"/>
          <p:cNvSpPr/>
          <p:nvPr/>
        </p:nvSpPr>
        <p:spPr>
          <a:xfrm>
            <a:off x="5214942" y="6072206"/>
            <a:ext cx="1643074" cy="428628"/>
          </a:xfrm>
          <a:prstGeom prst="wedgeRoundRectCallout">
            <a:avLst>
              <a:gd name="adj1" fmla="val 56766"/>
              <a:gd name="adj2" fmla="val -12078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كثافة السائل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4" name="Rounded Rectangular Callout 43"/>
          <p:cNvSpPr/>
          <p:nvPr/>
        </p:nvSpPr>
        <p:spPr>
          <a:xfrm>
            <a:off x="7072330" y="6072206"/>
            <a:ext cx="1643074" cy="428628"/>
          </a:xfrm>
          <a:prstGeom prst="wedgeRoundRectCallout">
            <a:avLst>
              <a:gd name="adj1" fmla="val -20833"/>
              <a:gd name="adj2" fmla="val -13280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حجم الجسم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6" name="Down Arrow 35"/>
          <p:cNvSpPr/>
          <p:nvPr/>
        </p:nvSpPr>
        <p:spPr>
          <a:xfrm>
            <a:off x="1571604" y="3929066"/>
            <a:ext cx="428628" cy="50006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ular Callout 44"/>
          <p:cNvSpPr/>
          <p:nvPr/>
        </p:nvSpPr>
        <p:spPr>
          <a:xfrm>
            <a:off x="428596" y="6143644"/>
            <a:ext cx="1643074" cy="428628"/>
          </a:xfrm>
          <a:prstGeom prst="wedgeRoundRectCallout">
            <a:avLst>
              <a:gd name="adj1" fmla="val 71659"/>
              <a:gd name="adj2" fmla="val -12679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كثافة الجسم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6" name="Rounded Rectangular Callout 45"/>
          <p:cNvSpPr/>
          <p:nvPr/>
        </p:nvSpPr>
        <p:spPr>
          <a:xfrm>
            <a:off x="2500298" y="6143644"/>
            <a:ext cx="1643074" cy="428628"/>
          </a:xfrm>
          <a:prstGeom prst="wedgeRoundRectCallout">
            <a:avLst>
              <a:gd name="adj1" fmla="val -20833"/>
              <a:gd name="adj2" fmla="val -13280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حجم الجسم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2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8" grpId="0" animBg="1"/>
      <p:bldP spid="32" grpId="0" animBg="1"/>
      <p:bldP spid="33" grpId="0" animBg="1"/>
      <p:bldP spid="34" grpId="0" animBg="1"/>
      <p:bldP spid="38" grpId="0" animBg="1"/>
      <p:bldP spid="42" grpId="0" animBg="1"/>
      <p:bldP spid="37" grpId="0" animBg="1"/>
      <p:bldP spid="35" grpId="0" animBg="1"/>
      <p:bldP spid="40" grpId="0" animBg="1"/>
      <p:bldP spid="43" grpId="0" animBg="1"/>
      <p:bldP spid="44" grpId="0" animBg="1"/>
      <p:bldP spid="36" grpId="0" animBg="1"/>
      <p:bldP spid="45" grpId="0" animBg="1"/>
      <p:bldP spid="4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/>
          <p:nvPr/>
        </p:nvGrpSpPr>
        <p:grpSpPr>
          <a:xfrm>
            <a:off x="928662" y="714356"/>
            <a:ext cx="2428892" cy="2357454"/>
            <a:chOff x="928662" y="1214422"/>
            <a:chExt cx="2428892" cy="2357454"/>
          </a:xfrm>
        </p:grpSpPr>
        <p:sp>
          <p:nvSpPr>
            <p:cNvPr id="29" name="Rounded Rectangle 28"/>
            <p:cNvSpPr/>
            <p:nvPr/>
          </p:nvSpPr>
          <p:spPr>
            <a:xfrm>
              <a:off x="928662" y="1214422"/>
              <a:ext cx="2428892" cy="235745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 flipV="1">
              <a:off x="3119414" y="1500174"/>
              <a:ext cx="0" cy="1828800"/>
            </a:xfrm>
            <a:prstGeom prst="line">
              <a:avLst/>
            </a:pr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290614" y="3405174"/>
              <a:ext cx="1752600" cy="0"/>
            </a:xfrm>
            <a:prstGeom prst="line">
              <a:avLst/>
            </a:pr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1214414" y="3328974"/>
              <a:ext cx="76200" cy="76200"/>
            </a:xfrm>
            <a:custGeom>
              <a:avLst/>
              <a:gdLst>
                <a:gd name="T0" fmla="*/ 0 w 48"/>
                <a:gd name="T1" fmla="*/ 0 h 48"/>
                <a:gd name="T2" fmla="*/ 2147483647 w 48"/>
                <a:gd name="T3" fmla="*/ 2147483647 h 48"/>
                <a:gd name="T4" fmla="*/ 0 60000 65536"/>
                <a:gd name="T5" fmla="*/ 0 60000 65536"/>
                <a:gd name="T6" fmla="*/ 0 w 48"/>
                <a:gd name="T7" fmla="*/ 0 h 48"/>
                <a:gd name="T8" fmla="*/ 48 w 48"/>
                <a:gd name="T9" fmla="*/ 48 h 4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48">
                  <a:moveTo>
                    <a:pt x="0" y="0"/>
                  </a:moveTo>
                  <a:cubicBezTo>
                    <a:pt x="20" y="20"/>
                    <a:pt x="40" y="40"/>
                    <a:pt x="48" y="48"/>
                  </a:cubicBezTo>
                </a:path>
              </a:pathLst>
            </a:cu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3043214" y="3328974"/>
              <a:ext cx="76200" cy="76200"/>
            </a:xfrm>
            <a:custGeom>
              <a:avLst/>
              <a:gdLst>
                <a:gd name="T0" fmla="*/ 2147483647 w 48"/>
                <a:gd name="T1" fmla="*/ 0 h 96"/>
                <a:gd name="T2" fmla="*/ 0 w 48"/>
                <a:gd name="T3" fmla="*/ 2147483647 h 96"/>
                <a:gd name="T4" fmla="*/ 0 60000 65536"/>
                <a:gd name="T5" fmla="*/ 0 60000 65536"/>
                <a:gd name="T6" fmla="*/ 0 w 48"/>
                <a:gd name="T7" fmla="*/ 0 h 96"/>
                <a:gd name="T8" fmla="*/ 48 w 48"/>
                <a:gd name="T9" fmla="*/ 96 h 9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96">
                  <a:moveTo>
                    <a:pt x="48" y="0"/>
                  </a:moveTo>
                  <a:cubicBezTo>
                    <a:pt x="28" y="40"/>
                    <a:pt x="8" y="80"/>
                    <a:pt x="0" y="96"/>
                  </a:cubicBezTo>
                </a:path>
              </a:pathLst>
            </a:cu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 flipV="1">
              <a:off x="1214414" y="1500174"/>
              <a:ext cx="0" cy="1828800"/>
            </a:xfrm>
            <a:prstGeom prst="line">
              <a:avLst/>
            </a:pr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1214414" y="1639874"/>
              <a:ext cx="1905000" cy="88900"/>
            </a:xfrm>
            <a:custGeom>
              <a:avLst/>
              <a:gdLst>
                <a:gd name="T0" fmla="*/ 0 w 1200"/>
                <a:gd name="T1" fmla="*/ 2147483647 h 112"/>
                <a:gd name="T2" fmla="*/ 2147483647 w 1200"/>
                <a:gd name="T3" fmla="*/ 2147483647 h 112"/>
                <a:gd name="T4" fmla="*/ 2147483647 w 1200"/>
                <a:gd name="T5" fmla="*/ 2147483647 h 112"/>
                <a:gd name="T6" fmla="*/ 2147483647 w 1200"/>
                <a:gd name="T7" fmla="*/ 2147483647 h 112"/>
                <a:gd name="T8" fmla="*/ 2147483647 w 1200"/>
                <a:gd name="T9" fmla="*/ 2147483647 h 112"/>
                <a:gd name="T10" fmla="*/ 2147483647 w 1200"/>
                <a:gd name="T11" fmla="*/ 2147483647 h 112"/>
                <a:gd name="T12" fmla="*/ 2147483647 w 1200"/>
                <a:gd name="T13" fmla="*/ 2147483647 h 112"/>
                <a:gd name="T14" fmla="*/ 2147483647 w 1200"/>
                <a:gd name="T15" fmla="*/ 2147483647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00"/>
                <a:gd name="T25" fmla="*/ 0 h 112"/>
                <a:gd name="T26" fmla="*/ 1200 w 1200"/>
                <a:gd name="T27" fmla="*/ 112 h 1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00" h="112">
                  <a:moveTo>
                    <a:pt x="0" y="56"/>
                  </a:moveTo>
                  <a:cubicBezTo>
                    <a:pt x="68" y="60"/>
                    <a:pt x="136" y="64"/>
                    <a:pt x="192" y="56"/>
                  </a:cubicBezTo>
                  <a:cubicBezTo>
                    <a:pt x="248" y="48"/>
                    <a:pt x="280" y="8"/>
                    <a:pt x="336" y="8"/>
                  </a:cubicBezTo>
                  <a:cubicBezTo>
                    <a:pt x="392" y="8"/>
                    <a:pt x="472" y="56"/>
                    <a:pt x="528" y="56"/>
                  </a:cubicBezTo>
                  <a:cubicBezTo>
                    <a:pt x="584" y="56"/>
                    <a:pt x="624" y="0"/>
                    <a:pt x="672" y="8"/>
                  </a:cubicBezTo>
                  <a:cubicBezTo>
                    <a:pt x="720" y="16"/>
                    <a:pt x="752" y="96"/>
                    <a:pt x="816" y="104"/>
                  </a:cubicBezTo>
                  <a:cubicBezTo>
                    <a:pt x="880" y="112"/>
                    <a:pt x="992" y="64"/>
                    <a:pt x="1056" y="56"/>
                  </a:cubicBezTo>
                  <a:cubicBezTo>
                    <a:pt x="1120" y="48"/>
                    <a:pt x="1176" y="56"/>
                    <a:pt x="1200" y="56"/>
                  </a:cubicBezTo>
                </a:path>
              </a:pathLst>
            </a:custGeom>
            <a:solidFill>
              <a:srgbClr val="FF66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214414" y="24145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214414" y="26431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214414" y="29479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214414" y="31765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1214414" y="21097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>
              <a:off x="1214414" y="18811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25"/>
            <p:cNvSpPr>
              <a:spLocks noChangeShapeType="1"/>
            </p:cNvSpPr>
            <p:nvPr/>
          </p:nvSpPr>
          <p:spPr bwMode="auto">
            <a:xfrm flipV="1">
              <a:off x="2285984" y="1714488"/>
              <a:ext cx="0" cy="4572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Text Box 26"/>
            <p:cNvSpPr txBox="1">
              <a:spLocks noChangeArrowheads="1"/>
            </p:cNvSpPr>
            <p:nvPr/>
          </p:nvSpPr>
          <p:spPr bwMode="auto">
            <a:xfrm>
              <a:off x="2190736" y="1728774"/>
              <a:ext cx="381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2285984" y="2690810"/>
              <a:ext cx="0" cy="381000"/>
            </a:xfrm>
            <a:prstGeom prst="line">
              <a:avLst/>
            </a:prstGeom>
            <a:noFill/>
            <a:ln w="57150">
              <a:solidFill>
                <a:srgbClr val="00B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 Box 24"/>
            <p:cNvSpPr txBox="1">
              <a:spLocks noChangeArrowheads="1"/>
            </p:cNvSpPr>
            <p:nvPr/>
          </p:nvSpPr>
          <p:spPr bwMode="auto">
            <a:xfrm>
              <a:off x="2185974" y="2719374"/>
              <a:ext cx="457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C</a:t>
              </a:r>
            </a:p>
          </p:txBody>
        </p:sp>
      </p:grp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4800624" y="1681451"/>
            <a:ext cx="362902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EG" sz="2400" b="1" dirty="0" smtClean="0">
                <a:solidFill>
                  <a:schemeClr val="tx2">
                    <a:lumMod val="25000"/>
                  </a:schemeClr>
                </a:solidFill>
              </a:rPr>
              <a:t>المستطيل</a:t>
            </a: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  <a:cs typeface="+mn-cs"/>
              </a:rPr>
              <a:t>في </a:t>
            </a:r>
            <a:r>
              <a:rPr lang="ar-SA" sz="2400" b="1" dirty="0">
                <a:solidFill>
                  <a:schemeClr val="tx2">
                    <a:lumMod val="25000"/>
                  </a:schemeClr>
                </a:solidFill>
                <a:cs typeface="+mn-cs"/>
              </a:rPr>
              <a:t>وضع اتزان استاتيكي </a:t>
            </a:r>
            <a:endParaRPr lang="ar-SA" sz="2400" b="1" dirty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28" name="Left Arrow 27"/>
          <p:cNvSpPr/>
          <p:nvPr/>
        </p:nvSpPr>
        <p:spPr>
          <a:xfrm rot="16200000">
            <a:off x="5853126" y="2209796"/>
            <a:ext cx="685800" cy="609600"/>
          </a:xfrm>
          <a:prstGeom prst="leftArrow">
            <a:avLst/>
          </a:prstGeom>
          <a:solidFill>
            <a:srgbClr val="FFFF00"/>
          </a:solidFill>
          <a:ln>
            <a:solidFill>
              <a:srgbClr val="5E89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/>
          </a:p>
        </p:txBody>
      </p:sp>
      <p:sp>
        <p:nvSpPr>
          <p:cNvPr id="32" name="Rectangle 31"/>
          <p:cNvSpPr/>
          <p:nvPr/>
        </p:nvSpPr>
        <p:spPr>
          <a:xfrm>
            <a:off x="1460178" y="4626306"/>
            <a:ext cx="2468880" cy="7315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= P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 =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gh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>
          <a:xfrm>
            <a:off x="7924800" y="6492899"/>
            <a:ext cx="762000" cy="365125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fld id="{9C6BBE29-A0D9-43E7-81C4-4823C4F84235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8" name="Rounded Rectangle 37"/>
          <p:cNvSpPr/>
          <p:nvPr/>
        </p:nvSpPr>
        <p:spPr>
          <a:xfrm>
            <a:off x="3266146" y="2786058"/>
            <a:ext cx="566928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400" b="1" dirty="0" smtClean="0"/>
              <a:t>ضغط السائل على الوجه </a:t>
            </a:r>
            <a:r>
              <a:rPr lang="en-US" sz="2400" b="1" dirty="0" smtClean="0"/>
              <a:t> C </a:t>
            </a:r>
            <a:r>
              <a:rPr lang="ar-EG" sz="2400" b="1" dirty="0" smtClean="0"/>
              <a:t>أكبر من الضغط على الوجه </a:t>
            </a:r>
            <a:r>
              <a:rPr lang="en-US" sz="2400" b="1" dirty="0" smtClean="0"/>
              <a:t>B</a:t>
            </a:r>
            <a:r>
              <a:rPr lang="ar-EG" sz="2400" b="1" dirty="0" smtClean="0"/>
              <a:t> وذلك لأن (</a:t>
            </a:r>
            <a:r>
              <a:rPr lang="en-US" sz="2400" b="1" dirty="0" smtClean="0"/>
              <a:t>h</a:t>
            </a:r>
            <a:r>
              <a:rPr lang="en-US" sz="2400" b="1" baseline="-25000" dirty="0" smtClean="0"/>
              <a:t>1</a:t>
            </a:r>
            <a:r>
              <a:rPr lang="en-US" sz="2400" b="1" dirty="0" smtClean="0"/>
              <a:t> &gt;h</a:t>
            </a:r>
            <a:r>
              <a:rPr lang="en-US" sz="2400" b="1" baseline="-25000" dirty="0" smtClean="0"/>
              <a:t>2</a:t>
            </a:r>
            <a:r>
              <a:rPr lang="ar-EG" sz="2400" b="1" dirty="0" smtClean="0"/>
              <a:t>)</a:t>
            </a:r>
            <a:endParaRPr lang="en-US" sz="2400" b="1" dirty="0"/>
          </a:p>
        </p:txBody>
      </p:sp>
      <p:sp>
        <p:nvSpPr>
          <p:cNvPr id="39" name="Rounded Rectangular Callout 38"/>
          <p:cNvSpPr/>
          <p:nvPr/>
        </p:nvSpPr>
        <p:spPr>
          <a:xfrm>
            <a:off x="3643306" y="857232"/>
            <a:ext cx="3714776" cy="571504"/>
          </a:xfrm>
          <a:prstGeom prst="wedgeRoundRectCallout">
            <a:avLst>
              <a:gd name="adj1" fmla="val -81851"/>
              <a:gd name="adj2" fmla="val 100809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defRPr/>
            </a:pP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</a:rPr>
              <a:t>باعتبار م</a:t>
            </a:r>
            <a:r>
              <a:rPr lang="ar-EG" sz="2400" b="1" dirty="0" smtClean="0">
                <a:solidFill>
                  <a:schemeClr val="tx2">
                    <a:lumMod val="25000"/>
                  </a:schemeClr>
                </a:solidFill>
              </a:rPr>
              <a:t>ستطيل</a:t>
            </a: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</a:rPr>
              <a:t> من السائل </a:t>
            </a:r>
            <a:endParaRPr lang="ar-SA" sz="2400" b="1" dirty="0">
              <a:solidFill>
                <a:schemeClr val="tx2">
                  <a:lumMod val="2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5" name="Down Arrow 34"/>
          <p:cNvSpPr/>
          <p:nvPr/>
        </p:nvSpPr>
        <p:spPr>
          <a:xfrm>
            <a:off x="5786446" y="5357826"/>
            <a:ext cx="428628" cy="50006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/>
          <p:cNvSpPr/>
          <p:nvPr/>
        </p:nvSpPr>
        <p:spPr>
          <a:xfrm>
            <a:off x="2174558" y="5286388"/>
            <a:ext cx="428628" cy="50006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2608005" y="1643050"/>
            <a:ext cx="3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E</a:t>
            </a:r>
            <a:endParaRPr lang="en-US" sz="1600" dirty="0"/>
          </a:p>
        </p:txBody>
      </p:sp>
      <p:sp>
        <p:nvSpPr>
          <p:cNvPr id="48" name="Rectangle 47"/>
          <p:cNvSpPr/>
          <p:nvPr/>
        </p:nvSpPr>
        <p:spPr>
          <a:xfrm>
            <a:off x="1931656" y="1643050"/>
            <a:ext cx="640080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 Box 24"/>
          <p:cNvSpPr txBox="1">
            <a:spLocks noChangeArrowheads="1"/>
          </p:cNvSpPr>
          <p:nvPr/>
        </p:nvSpPr>
        <p:spPr bwMode="auto">
          <a:xfrm>
            <a:off x="1500166" y="1845222"/>
            <a:ext cx="45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57" name="Straight Arrow Connector 56"/>
          <p:cNvCxnSpPr/>
          <p:nvPr/>
        </p:nvCxnSpPr>
        <p:spPr>
          <a:xfrm rot="5400000">
            <a:off x="1113609" y="1670828"/>
            <a:ext cx="9144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173739" y="1571612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</a:t>
            </a:r>
            <a:r>
              <a:rPr lang="en-US" baseline="-25000" dirty="0" smtClean="0"/>
              <a:t>1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2673936" y="1285860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endParaRPr lang="en-US" dirty="0"/>
          </a:p>
        </p:txBody>
      </p:sp>
      <p:cxnSp>
        <p:nvCxnSpPr>
          <p:cNvPr id="60" name="Straight Arrow Connector 59"/>
          <p:cNvCxnSpPr/>
          <p:nvPr/>
        </p:nvCxnSpPr>
        <p:spPr>
          <a:xfrm rot="5400000">
            <a:off x="2459500" y="1396508"/>
            <a:ext cx="36576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4603450" y="4626306"/>
            <a:ext cx="2468880" cy="7315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= P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 =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gh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6000760" y="3929066"/>
            <a:ext cx="201168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400" b="1" dirty="0" smtClean="0"/>
              <a:t>ضغط السائل على الوجه </a:t>
            </a:r>
            <a:r>
              <a:rPr lang="en-US" sz="2400" b="1" dirty="0" smtClean="0"/>
              <a:t> B</a:t>
            </a:r>
            <a:endParaRPr lang="en-US" sz="2400" b="1" dirty="0"/>
          </a:p>
        </p:txBody>
      </p:sp>
      <p:sp>
        <p:nvSpPr>
          <p:cNvPr id="64" name="Rounded Rectangle 63"/>
          <p:cNvSpPr/>
          <p:nvPr/>
        </p:nvSpPr>
        <p:spPr>
          <a:xfrm>
            <a:off x="2285984" y="3867152"/>
            <a:ext cx="201168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400" b="1" dirty="0" smtClean="0"/>
              <a:t>ضغط السائل على الوجه </a:t>
            </a:r>
            <a:r>
              <a:rPr lang="en-US" sz="2400" b="1" dirty="0" smtClean="0"/>
              <a:t> C</a:t>
            </a:r>
            <a:endParaRPr lang="en-US" sz="2400" b="1" dirty="0"/>
          </a:p>
        </p:txBody>
      </p:sp>
      <p:sp>
        <p:nvSpPr>
          <p:cNvPr id="65" name="Rounded Rectangle 64"/>
          <p:cNvSpPr/>
          <p:nvPr/>
        </p:nvSpPr>
        <p:spPr>
          <a:xfrm>
            <a:off x="1928794" y="5857892"/>
            <a:ext cx="566928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EG" sz="2400" b="1" dirty="0" smtClean="0"/>
          </a:p>
          <a:p>
            <a:pPr algn="ctr"/>
            <a:r>
              <a:rPr lang="ar-EG" sz="2400" b="1" dirty="0" smtClean="0"/>
              <a:t>محصلة القوى المؤثرة = </a:t>
            </a:r>
            <a:r>
              <a:rPr lang="en-US" sz="2400" b="1" dirty="0" smtClean="0"/>
              <a:t>F</a:t>
            </a:r>
            <a:r>
              <a:rPr lang="en-US" sz="2400" b="1" baseline="-25000" dirty="0" smtClean="0"/>
              <a:t>1</a:t>
            </a:r>
            <a:r>
              <a:rPr lang="en-US" sz="2400" b="1" dirty="0" smtClean="0"/>
              <a:t> –F</a:t>
            </a:r>
            <a:r>
              <a:rPr lang="en-US" sz="2400" b="1" baseline="-25000" dirty="0" smtClean="0"/>
              <a:t>2</a:t>
            </a:r>
            <a:endParaRPr lang="ar-EG" sz="2400" b="1" baseline="-25000" dirty="0" smtClean="0"/>
          </a:p>
          <a:p>
            <a:pPr algn="ctr" rtl="0"/>
            <a:r>
              <a:rPr lang="ar-EG" sz="2400" b="1" dirty="0" smtClean="0"/>
              <a:t> </a:t>
            </a:r>
            <a:r>
              <a:rPr lang="en-US" sz="2400" b="1" dirty="0" smtClean="0"/>
              <a:t>∆F=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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gA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(h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1-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h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) = B</a:t>
            </a: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0"/>
            <a:endParaRPr lang="ar-EG" sz="2400" b="1" dirty="0" smtClean="0"/>
          </a:p>
        </p:txBody>
      </p:sp>
      <p:sp>
        <p:nvSpPr>
          <p:cNvPr id="66" name="Rounded Rectangular Callout 65"/>
          <p:cNvSpPr/>
          <p:nvPr/>
        </p:nvSpPr>
        <p:spPr>
          <a:xfrm>
            <a:off x="7049482" y="5143512"/>
            <a:ext cx="1737360" cy="1005840"/>
          </a:xfrm>
          <a:prstGeom prst="wedgeRoundRectCallout">
            <a:avLst>
              <a:gd name="adj1" fmla="val -81851"/>
              <a:gd name="adj2" fmla="val 100809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defRPr/>
            </a:pPr>
            <a:r>
              <a:rPr lang="ar-EG" sz="2400" b="1" dirty="0" smtClean="0">
                <a:solidFill>
                  <a:schemeClr val="tx2">
                    <a:lumMod val="25000"/>
                  </a:schemeClr>
                </a:solidFill>
              </a:rPr>
              <a:t>قوة الدفع إلى أعلى</a:t>
            </a: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endParaRPr lang="ar-SA" sz="2400" b="1" dirty="0">
              <a:solidFill>
                <a:schemeClr val="tx2">
                  <a:lumMod val="2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142976" y="214290"/>
            <a:ext cx="7572428" cy="381000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defRPr/>
            </a:pPr>
            <a:r>
              <a:rPr lang="ar-SA" sz="32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raditional Arabic" pitchFamily="2" charset="-78"/>
              </a:rPr>
              <a:t>التحقق من قاعدة أرخميدس (قوة الطفو تساوي وزن السائل المزاح)</a:t>
            </a:r>
            <a:endParaRPr lang="ar-SA" sz="3200" b="1" dirty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raditional Arabic" pitchFamily="2" charset="-78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32" grpId="0" animBg="1"/>
      <p:bldP spid="38" grpId="0" animBg="1"/>
      <p:bldP spid="35" grpId="0" animBg="1"/>
      <p:bldP spid="36" grpId="0" animBg="1"/>
      <p:bldP spid="61" grpId="0" animBg="1"/>
      <p:bldP spid="63" grpId="0" animBg="1"/>
      <p:bldP spid="64" grpId="0" animBg="1"/>
      <p:bldP spid="6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ular Callout 38"/>
          <p:cNvSpPr/>
          <p:nvPr/>
        </p:nvSpPr>
        <p:spPr>
          <a:xfrm>
            <a:off x="3286116" y="857232"/>
            <a:ext cx="3657600" cy="822960"/>
          </a:xfrm>
          <a:prstGeom prst="wedgeRoundRectCallout">
            <a:avLst>
              <a:gd name="adj1" fmla="val -81851"/>
              <a:gd name="adj2" fmla="val 100809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defRPr/>
            </a:pPr>
            <a:r>
              <a:rPr lang="ar-EG" sz="2400" b="1" dirty="0" smtClean="0">
                <a:solidFill>
                  <a:schemeClr val="tx1"/>
                </a:solidFill>
              </a:rPr>
              <a:t>حجم الجسم=حجم السائل المزاح</a:t>
            </a:r>
          </a:p>
          <a:p>
            <a:pPr algn="ctr">
              <a:spcBef>
                <a:spcPts val="0"/>
              </a:spcBef>
              <a:defRPr/>
            </a:pPr>
            <a:r>
              <a:rPr lang="ar-EG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V=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 (h</a:t>
            </a:r>
            <a:r>
              <a:rPr lang="en-US" sz="24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1-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h</a:t>
            </a:r>
            <a:r>
              <a:rPr lang="en-US" sz="24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ar-SA" sz="2400" b="1" dirty="0" smtClean="0">
                <a:solidFill>
                  <a:schemeClr val="tx1"/>
                </a:solidFill>
              </a:rPr>
              <a:t> </a:t>
            </a:r>
            <a:endParaRPr lang="ar-SA" sz="2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grpSp>
        <p:nvGrpSpPr>
          <p:cNvPr id="2" name="Group 30"/>
          <p:cNvGrpSpPr/>
          <p:nvPr/>
        </p:nvGrpSpPr>
        <p:grpSpPr>
          <a:xfrm>
            <a:off x="928662" y="857232"/>
            <a:ext cx="2428892" cy="2357454"/>
            <a:chOff x="928662" y="1214422"/>
            <a:chExt cx="2428892" cy="2357454"/>
          </a:xfrm>
        </p:grpSpPr>
        <p:sp>
          <p:nvSpPr>
            <p:cNvPr id="29" name="Rounded Rectangle 28"/>
            <p:cNvSpPr/>
            <p:nvPr/>
          </p:nvSpPr>
          <p:spPr>
            <a:xfrm>
              <a:off x="928662" y="1214422"/>
              <a:ext cx="2428892" cy="235745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 flipV="1">
              <a:off x="3119414" y="1500174"/>
              <a:ext cx="0" cy="1828800"/>
            </a:xfrm>
            <a:prstGeom prst="line">
              <a:avLst/>
            </a:pr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290614" y="3405174"/>
              <a:ext cx="1752600" cy="0"/>
            </a:xfrm>
            <a:prstGeom prst="line">
              <a:avLst/>
            </a:pr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1214414" y="3328974"/>
              <a:ext cx="76200" cy="76200"/>
            </a:xfrm>
            <a:custGeom>
              <a:avLst/>
              <a:gdLst>
                <a:gd name="T0" fmla="*/ 0 w 48"/>
                <a:gd name="T1" fmla="*/ 0 h 48"/>
                <a:gd name="T2" fmla="*/ 2147483647 w 48"/>
                <a:gd name="T3" fmla="*/ 2147483647 h 48"/>
                <a:gd name="T4" fmla="*/ 0 60000 65536"/>
                <a:gd name="T5" fmla="*/ 0 60000 65536"/>
                <a:gd name="T6" fmla="*/ 0 w 48"/>
                <a:gd name="T7" fmla="*/ 0 h 48"/>
                <a:gd name="T8" fmla="*/ 48 w 48"/>
                <a:gd name="T9" fmla="*/ 48 h 4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48">
                  <a:moveTo>
                    <a:pt x="0" y="0"/>
                  </a:moveTo>
                  <a:cubicBezTo>
                    <a:pt x="20" y="20"/>
                    <a:pt x="40" y="40"/>
                    <a:pt x="48" y="48"/>
                  </a:cubicBezTo>
                </a:path>
              </a:pathLst>
            </a:cu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3043214" y="3328974"/>
              <a:ext cx="76200" cy="76200"/>
            </a:xfrm>
            <a:custGeom>
              <a:avLst/>
              <a:gdLst>
                <a:gd name="T0" fmla="*/ 2147483647 w 48"/>
                <a:gd name="T1" fmla="*/ 0 h 96"/>
                <a:gd name="T2" fmla="*/ 0 w 48"/>
                <a:gd name="T3" fmla="*/ 2147483647 h 96"/>
                <a:gd name="T4" fmla="*/ 0 60000 65536"/>
                <a:gd name="T5" fmla="*/ 0 60000 65536"/>
                <a:gd name="T6" fmla="*/ 0 w 48"/>
                <a:gd name="T7" fmla="*/ 0 h 96"/>
                <a:gd name="T8" fmla="*/ 48 w 48"/>
                <a:gd name="T9" fmla="*/ 96 h 9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96">
                  <a:moveTo>
                    <a:pt x="48" y="0"/>
                  </a:moveTo>
                  <a:cubicBezTo>
                    <a:pt x="28" y="40"/>
                    <a:pt x="8" y="80"/>
                    <a:pt x="0" y="96"/>
                  </a:cubicBezTo>
                </a:path>
              </a:pathLst>
            </a:cu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 flipV="1">
              <a:off x="1214414" y="1500174"/>
              <a:ext cx="0" cy="1828800"/>
            </a:xfrm>
            <a:prstGeom prst="line">
              <a:avLst/>
            </a:prstGeom>
            <a:solidFill>
              <a:srgbClr val="FF6600"/>
            </a:solidFill>
            <a:ln w="2857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1214414" y="1639874"/>
              <a:ext cx="1905000" cy="88900"/>
            </a:xfrm>
            <a:custGeom>
              <a:avLst/>
              <a:gdLst>
                <a:gd name="T0" fmla="*/ 0 w 1200"/>
                <a:gd name="T1" fmla="*/ 2147483647 h 112"/>
                <a:gd name="T2" fmla="*/ 2147483647 w 1200"/>
                <a:gd name="T3" fmla="*/ 2147483647 h 112"/>
                <a:gd name="T4" fmla="*/ 2147483647 w 1200"/>
                <a:gd name="T5" fmla="*/ 2147483647 h 112"/>
                <a:gd name="T6" fmla="*/ 2147483647 w 1200"/>
                <a:gd name="T7" fmla="*/ 2147483647 h 112"/>
                <a:gd name="T8" fmla="*/ 2147483647 w 1200"/>
                <a:gd name="T9" fmla="*/ 2147483647 h 112"/>
                <a:gd name="T10" fmla="*/ 2147483647 w 1200"/>
                <a:gd name="T11" fmla="*/ 2147483647 h 112"/>
                <a:gd name="T12" fmla="*/ 2147483647 w 1200"/>
                <a:gd name="T13" fmla="*/ 2147483647 h 112"/>
                <a:gd name="T14" fmla="*/ 2147483647 w 1200"/>
                <a:gd name="T15" fmla="*/ 2147483647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00"/>
                <a:gd name="T25" fmla="*/ 0 h 112"/>
                <a:gd name="T26" fmla="*/ 1200 w 1200"/>
                <a:gd name="T27" fmla="*/ 112 h 1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00" h="112">
                  <a:moveTo>
                    <a:pt x="0" y="56"/>
                  </a:moveTo>
                  <a:cubicBezTo>
                    <a:pt x="68" y="60"/>
                    <a:pt x="136" y="64"/>
                    <a:pt x="192" y="56"/>
                  </a:cubicBezTo>
                  <a:cubicBezTo>
                    <a:pt x="248" y="48"/>
                    <a:pt x="280" y="8"/>
                    <a:pt x="336" y="8"/>
                  </a:cubicBezTo>
                  <a:cubicBezTo>
                    <a:pt x="392" y="8"/>
                    <a:pt x="472" y="56"/>
                    <a:pt x="528" y="56"/>
                  </a:cubicBezTo>
                  <a:cubicBezTo>
                    <a:pt x="584" y="56"/>
                    <a:pt x="624" y="0"/>
                    <a:pt x="672" y="8"/>
                  </a:cubicBezTo>
                  <a:cubicBezTo>
                    <a:pt x="720" y="16"/>
                    <a:pt x="752" y="96"/>
                    <a:pt x="816" y="104"/>
                  </a:cubicBezTo>
                  <a:cubicBezTo>
                    <a:pt x="880" y="112"/>
                    <a:pt x="992" y="64"/>
                    <a:pt x="1056" y="56"/>
                  </a:cubicBezTo>
                  <a:cubicBezTo>
                    <a:pt x="1120" y="48"/>
                    <a:pt x="1176" y="56"/>
                    <a:pt x="1200" y="56"/>
                  </a:cubicBezTo>
                </a:path>
              </a:pathLst>
            </a:custGeom>
            <a:solidFill>
              <a:srgbClr val="FF66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214414" y="24145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214414" y="26431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214414" y="29479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214414" y="31765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1214414" y="21097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>
              <a:off x="1214414" y="1881174"/>
              <a:ext cx="1905000" cy="0"/>
            </a:xfrm>
            <a:prstGeom prst="lin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25"/>
            <p:cNvSpPr>
              <a:spLocks noChangeShapeType="1"/>
            </p:cNvSpPr>
            <p:nvPr/>
          </p:nvSpPr>
          <p:spPr bwMode="auto">
            <a:xfrm flipV="1">
              <a:off x="2285984" y="1714488"/>
              <a:ext cx="0" cy="4572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Text Box 26"/>
            <p:cNvSpPr txBox="1">
              <a:spLocks noChangeArrowheads="1"/>
            </p:cNvSpPr>
            <p:nvPr/>
          </p:nvSpPr>
          <p:spPr bwMode="auto">
            <a:xfrm>
              <a:off x="2190736" y="1728774"/>
              <a:ext cx="381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2285984" y="2690810"/>
              <a:ext cx="0" cy="381000"/>
            </a:xfrm>
            <a:prstGeom prst="line">
              <a:avLst/>
            </a:prstGeom>
            <a:noFill/>
            <a:ln w="57150">
              <a:solidFill>
                <a:srgbClr val="00B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 Box 24"/>
            <p:cNvSpPr txBox="1">
              <a:spLocks noChangeArrowheads="1"/>
            </p:cNvSpPr>
            <p:nvPr/>
          </p:nvSpPr>
          <p:spPr bwMode="auto">
            <a:xfrm>
              <a:off x="2185974" y="2719374"/>
              <a:ext cx="457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C</a:t>
              </a:r>
            </a:p>
          </p:txBody>
        </p:sp>
      </p:grp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>
          <a:xfrm>
            <a:off x="7924800" y="6286520"/>
            <a:ext cx="762000" cy="365125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fld id="{9C6BBE29-A0D9-43E7-81C4-4823C4F84235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35" name="Down Arrow 34"/>
          <p:cNvSpPr/>
          <p:nvPr/>
        </p:nvSpPr>
        <p:spPr>
          <a:xfrm>
            <a:off x="4857752" y="2928934"/>
            <a:ext cx="428628" cy="164592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/>
          <p:cNvSpPr/>
          <p:nvPr/>
        </p:nvSpPr>
        <p:spPr>
          <a:xfrm>
            <a:off x="4857752" y="5429264"/>
            <a:ext cx="428628" cy="50006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2608005" y="1785926"/>
            <a:ext cx="3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E</a:t>
            </a:r>
            <a:endParaRPr lang="en-US" sz="1600" dirty="0"/>
          </a:p>
        </p:txBody>
      </p:sp>
      <p:sp>
        <p:nvSpPr>
          <p:cNvPr id="48" name="Rectangle 47"/>
          <p:cNvSpPr/>
          <p:nvPr/>
        </p:nvSpPr>
        <p:spPr>
          <a:xfrm>
            <a:off x="1931656" y="1785926"/>
            <a:ext cx="640080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 Box 24"/>
          <p:cNvSpPr txBox="1">
            <a:spLocks noChangeArrowheads="1"/>
          </p:cNvSpPr>
          <p:nvPr/>
        </p:nvSpPr>
        <p:spPr bwMode="auto">
          <a:xfrm>
            <a:off x="1500166" y="1988098"/>
            <a:ext cx="45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57" name="Straight Arrow Connector 56"/>
          <p:cNvCxnSpPr/>
          <p:nvPr/>
        </p:nvCxnSpPr>
        <p:spPr>
          <a:xfrm rot="5400000">
            <a:off x="1113609" y="1813704"/>
            <a:ext cx="9144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173739" y="1714488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</a:t>
            </a:r>
            <a:r>
              <a:rPr lang="en-US" baseline="-25000" dirty="0" smtClean="0"/>
              <a:t>1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2673936" y="1428736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endParaRPr lang="en-US" dirty="0"/>
          </a:p>
        </p:txBody>
      </p:sp>
      <p:cxnSp>
        <p:nvCxnSpPr>
          <p:cNvPr id="60" name="Straight Arrow Connector 59"/>
          <p:cNvCxnSpPr/>
          <p:nvPr/>
        </p:nvCxnSpPr>
        <p:spPr>
          <a:xfrm rot="5400000">
            <a:off x="2459500" y="1539384"/>
            <a:ext cx="36576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4040516" y="2214554"/>
            <a:ext cx="2103120" cy="5486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EG" sz="2400" b="1" dirty="0" smtClean="0">
              <a:solidFill>
                <a:schemeClr val="tx1"/>
              </a:solidFill>
            </a:endParaRPr>
          </a:p>
          <a:p>
            <a:pPr algn="ctr" rtl="0"/>
            <a:r>
              <a:rPr lang="ar-EG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B=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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gV</a:t>
            </a: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0"/>
            <a:endParaRPr lang="ar-EG" sz="2400" b="1" dirty="0" smtClean="0">
              <a:solidFill>
                <a:schemeClr val="tx1"/>
              </a:solidFill>
            </a:endParaRPr>
          </a:p>
        </p:txBody>
      </p:sp>
      <p:sp>
        <p:nvSpPr>
          <p:cNvPr id="66" name="Rounded Rectangular Callout 65"/>
          <p:cNvSpPr/>
          <p:nvPr/>
        </p:nvSpPr>
        <p:spPr>
          <a:xfrm>
            <a:off x="6858016" y="2214554"/>
            <a:ext cx="1737360" cy="1005840"/>
          </a:xfrm>
          <a:prstGeom prst="wedgeRoundRectCallout">
            <a:avLst>
              <a:gd name="adj1" fmla="val -81851"/>
              <a:gd name="adj2" fmla="val 100809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defRPr/>
            </a:pPr>
            <a:r>
              <a:rPr lang="ar-EG" sz="2400" b="1" dirty="0" smtClean="0">
                <a:solidFill>
                  <a:schemeClr val="tx2">
                    <a:lumMod val="25000"/>
                  </a:schemeClr>
                </a:solidFill>
              </a:rPr>
              <a:t>كتلة السائل المزاح </a:t>
            </a:r>
            <a:r>
              <a:rPr lang="en-US" sz="2400" b="1" dirty="0" smtClean="0">
                <a:solidFill>
                  <a:schemeClr val="tx2">
                    <a:lumMod val="25000"/>
                  </a:schemeClr>
                </a:solidFill>
              </a:rPr>
              <a:t>M</a:t>
            </a: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endParaRPr lang="ar-SA" sz="2400" b="1" dirty="0">
              <a:solidFill>
                <a:schemeClr val="tx2">
                  <a:lumMod val="2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40" name="Down Arrow 39"/>
          <p:cNvSpPr/>
          <p:nvPr/>
        </p:nvSpPr>
        <p:spPr>
          <a:xfrm>
            <a:off x="4857752" y="1714488"/>
            <a:ext cx="428628" cy="50006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6112218" y="3523302"/>
            <a:ext cx="2103120" cy="5486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EG" sz="2400" b="1" dirty="0" smtClean="0">
              <a:solidFill>
                <a:schemeClr val="tx1"/>
              </a:solidFill>
            </a:endParaRPr>
          </a:p>
          <a:p>
            <a:pPr algn="ctr" rtl="0"/>
            <a:r>
              <a:rPr lang="ar-EG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M=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V</a:t>
            </a: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0"/>
            <a:endParaRPr lang="ar-EG" sz="2400" b="1" dirty="0" smtClean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040516" y="4594872"/>
            <a:ext cx="2103120" cy="8229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EG" sz="2400" b="1" dirty="0" smtClean="0">
              <a:solidFill>
                <a:schemeClr val="tx1"/>
              </a:solidFill>
            </a:endParaRPr>
          </a:p>
          <a:p>
            <a:pPr algn="ctr" rtl="0"/>
            <a:r>
              <a:rPr lang="ar-EG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B= M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g</a:t>
            </a: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0"/>
            <a:endParaRPr lang="ar-EG" sz="2400" b="1" dirty="0" smtClean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2786050" y="5963626"/>
            <a:ext cx="4572000" cy="64008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ar-EG" sz="2400" b="1" dirty="0" smtClean="0">
                <a:solidFill>
                  <a:schemeClr val="tx1"/>
                </a:solidFill>
              </a:rPr>
              <a:t> قوة الدفع(الطفو) = وزن السائل المزاح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65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4214810" y="324129"/>
            <a:ext cx="1143008" cy="6429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 = B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Rounded Rectangular Callout 34"/>
          <p:cNvSpPr/>
          <p:nvPr/>
        </p:nvSpPr>
        <p:spPr>
          <a:xfrm>
            <a:off x="6000760" y="395567"/>
            <a:ext cx="2143140" cy="571504"/>
          </a:xfrm>
          <a:prstGeom prst="wedgeRoundRectCallout">
            <a:avLst>
              <a:gd name="adj1" fmla="val -83330"/>
              <a:gd name="adj2" fmla="val 3320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عند الاتزان</a:t>
            </a:r>
            <a:endParaRPr lang="en-US" sz="2400" b="1" dirty="0"/>
          </a:p>
        </p:txBody>
      </p:sp>
      <p:graphicFrame>
        <p:nvGraphicFramePr>
          <p:cNvPr id="221185" name="Object 1"/>
          <p:cNvGraphicFramePr>
            <a:graphicFrameLocks noChangeAspect="1"/>
          </p:cNvGraphicFramePr>
          <p:nvPr/>
        </p:nvGraphicFramePr>
        <p:xfrm>
          <a:off x="3424602" y="1181386"/>
          <a:ext cx="1299792" cy="571504"/>
        </p:xfrm>
        <a:graphic>
          <a:graphicData uri="http://schemas.openxmlformats.org/presentationml/2006/ole">
            <p:oleObj spid="_x0000_s221185" name="Equation" r:id="rId3" imgW="520560" imgH="228600" progId="Equation.3">
              <p:embed/>
            </p:oleObj>
          </a:graphicData>
        </a:graphic>
      </p:graphicFrame>
      <p:graphicFrame>
        <p:nvGraphicFramePr>
          <p:cNvPr id="221186" name="Object 2"/>
          <p:cNvGraphicFramePr>
            <a:graphicFrameLocks noChangeAspect="1"/>
          </p:cNvGraphicFramePr>
          <p:nvPr/>
        </p:nvGraphicFramePr>
        <p:xfrm>
          <a:off x="4714876" y="1181385"/>
          <a:ext cx="1547813" cy="576263"/>
        </p:xfrm>
        <a:graphic>
          <a:graphicData uri="http://schemas.openxmlformats.org/presentationml/2006/ole">
            <p:oleObj spid="_x0000_s221186" name="Equation" r:id="rId4" imgW="647640" imgH="241200" progId="Equation.3">
              <p:embed/>
            </p:oleObj>
          </a:graphicData>
        </a:graphic>
      </p:graphicFrame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4357686" y="1967203"/>
            <a:ext cx="4038600" cy="830997"/>
          </a:xfrm>
          <a:prstGeom prst="rect">
            <a:avLst/>
          </a:prstGeom>
          <a:solidFill>
            <a:srgbClr val="FF99CC"/>
          </a:soli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400" b="1" dirty="0">
                <a:solidFill>
                  <a:schemeClr val="tx2">
                    <a:lumMod val="25000"/>
                  </a:schemeClr>
                </a:solidFill>
              </a:rPr>
              <a:t>عند استبدال المكعب بمكعب من </a:t>
            </a: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</a:rPr>
              <a:t>الحديد له نفس الحجم</a:t>
            </a:r>
            <a:endParaRPr lang="en-US" sz="24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714348" y="2538707"/>
            <a:ext cx="392432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400" b="1" dirty="0">
                <a:solidFill>
                  <a:schemeClr val="tx2">
                    <a:lumMod val="25000"/>
                  </a:schemeClr>
                </a:solidFill>
              </a:rPr>
              <a:t>ما هي قوة الدفع المؤثرة علية ؟</a:t>
            </a:r>
            <a:endParaRPr lang="en-US" sz="24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1643042" y="4605045"/>
            <a:ext cx="601980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cs typeface="+mn-cs"/>
              </a:rPr>
              <a:t>تكون قوة الدفع دائماً إلى أعلى وبشكل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عمودي. </a:t>
            </a:r>
            <a:endParaRPr lang="en-US" sz="2400" b="1" dirty="0">
              <a:solidFill>
                <a:schemeClr val="tx2">
                  <a:lumMod val="50000"/>
                </a:schemeClr>
              </a:solidFill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928662" y="4000504"/>
            <a:ext cx="7396186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يعتمد مقدار </a:t>
            </a:r>
            <a:r>
              <a:rPr lang="ar-SA" sz="2400" b="1" dirty="0">
                <a:solidFill>
                  <a:schemeClr val="tx2">
                    <a:lumMod val="50000"/>
                  </a:schemeClr>
                </a:solidFill>
                <a:cs typeface="+mn-cs"/>
              </a:rPr>
              <a:t>قوة الدفع </a:t>
            </a:r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  <a:cs typeface="+mn-cs"/>
              </a:rPr>
              <a:t>على حجم الجسم بغض عن المادة المصنوع منها  </a:t>
            </a:r>
            <a:endParaRPr lang="en-US" sz="2400" b="1" dirty="0">
              <a:solidFill>
                <a:schemeClr val="tx2">
                  <a:lumMod val="50000"/>
                </a:schemeClr>
              </a:solidFill>
              <a:cs typeface="+mn-cs"/>
            </a:endParaRPr>
          </a:p>
        </p:txBody>
      </p:sp>
      <p:sp>
        <p:nvSpPr>
          <p:cNvPr id="41" name="7-Point Star 40"/>
          <p:cNvSpPr/>
          <p:nvPr/>
        </p:nvSpPr>
        <p:spPr>
          <a:xfrm>
            <a:off x="4929190" y="2928934"/>
            <a:ext cx="3786214" cy="928694"/>
          </a:xfrm>
          <a:prstGeom prst="star7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استنتاجات هامة</a:t>
            </a:r>
            <a:endParaRPr lang="en-US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 Box 29"/>
          <p:cNvSpPr txBox="1">
            <a:spLocks noChangeArrowheads="1"/>
          </p:cNvSpPr>
          <p:nvPr/>
        </p:nvSpPr>
        <p:spPr bwMode="auto">
          <a:xfrm>
            <a:off x="1214414" y="5500702"/>
            <a:ext cx="7010400" cy="9747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b="1" u="sng">
                <a:solidFill>
                  <a:srgbClr val="800000"/>
                </a:solidFill>
                <a:cs typeface="Traditional Arabic" pitchFamily="2" charset="-78"/>
              </a:rPr>
              <a:t>قوة الدفع</a:t>
            </a:r>
            <a:r>
              <a:rPr lang="ar-SA" sz="2800" b="1">
                <a:solidFill>
                  <a:srgbClr val="800000"/>
                </a:solidFill>
                <a:cs typeface="Traditional Arabic" pitchFamily="2" charset="-78"/>
              </a:rPr>
              <a:t> المؤثرة على جسم من </a:t>
            </a:r>
            <a:r>
              <a:rPr lang="ar-SA" sz="2800" b="1">
                <a:solidFill>
                  <a:srgbClr val="0000CC"/>
                </a:solidFill>
                <a:cs typeface="Traditional Arabic" pitchFamily="2" charset="-78"/>
              </a:rPr>
              <a:t>الحديد</a:t>
            </a:r>
            <a:r>
              <a:rPr lang="ar-SA" sz="2800" b="1">
                <a:solidFill>
                  <a:srgbClr val="800000"/>
                </a:solidFill>
                <a:cs typeface="Traditional Arabic" pitchFamily="2" charset="-78"/>
              </a:rPr>
              <a:t> تساوي </a:t>
            </a:r>
            <a:r>
              <a:rPr lang="ar-SA" sz="2800" b="1" u="sng">
                <a:solidFill>
                  <a:srgbClr val="800000"/>
                </a:solidFill>
                <a:cs typeface="Traditional Arabic" pitchFamily="2" charset="-78"/>
              </a:rPr>
              <a:t>قوة الدفع</a:t>
            </a:r>
            <a:r>
              <a:rPr lang="ar-SA" sz="2800" b="1">
                <a:solidFill>
                  <a:srgbClr val="800000"/>
                </a:solidFill>
                <a:cs typeface="Traditional Arabic" pitchFamily="2" charset="-78"/>
              </a:rPr>
              <a:t> المؤثرة على </a:t>
            </a:r>
            <a:r>
              <a:rPr lang="ar-SA" sz="2800" b="1">
                <a:solidFill>
                  <a:srgbClr val="0000CC"/>
                </a:solidFill>
                <a:cs typeface="Traditional Arabic" pitchFamily="2" charset="-78"/>
              </a:rPr>
              <a:t>أي جسم</a:t>
            </a:r>
            <a:r>
              <a:rPr lang="ar-SA">
                <a:solidFill>
                  <a:srgbClr val="0000CC"/>
                </a:solidFill>
              </a:rPr>
              <a:t> </a:t>
            </a:r>
            <a:r>
              <a:rPr lang="ar-SA" sz="2800" b="1">
                <a:solidFill>
                  <a:srgbClr val="0000CC"/>
                </a:solidFill>
                <a:cs typeface="Traditional Arabic" pitchFamily="2" charset="-78"/>
              </a:rPr>
              <a:t>له نفس الأبعاد </a:t>
            </a:r>
            <a:r>
              <a:rPr lang="ar-SA" sz="2800" b="1">
                <a:solidFill>
                  <a:srgbClr val="800000"/>
                </a:solidFill>
                <a:cs typeface="Traditional Arabic" pitchFamily="2" charset="-78"/>
              </a:rPr>
              <a:t>وتساوي</a:t>
            </a:r>
            <a:r>
              <a:rPr lang="ar-SA" sz="2800" b="1">
                <a:solidFill>
                  <a:srgbClr val="0000CC"/>
                </a:solidFill>
                <a:cs typeface="Traditional Arabic" pitchFamily="2" charset="-78"/>
              </a:rPr>
              <a:t> وزن السائل المزاح</a:t>
            </a:r>
            <a:r>
              <a:rPr lang="ar-SA" sz="2800" b="1">
                <a:solidFill>
                  <a:srgbClr val="800000"/>
                </a:solidFill>
                <a:cs typeface="Traditional Arabic" pitchFamily="2" charset="-78"/>
              </a:rPr>
              <a:t>.</a:t>
            </a:r>
            <a:endParaRPr lang="en-US" sz="2800" b="1">
              <a:solidFill>
                <a:srgbClr val="800000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1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9"/>
          <p:cNvSpPr txBox="1">
            <a:spLocks noChangeArrowheads="1"/>
          </p:cNvSpPr>
          <p:nvPr/>
        </p:nvSpPr>
        <p:spPr bwMode="auto">
          <a:xfrm>
            <a:off x="4700606" y="3253087"/>
            <a:ext cx="3729046" cy="461665"/>
          </a:xfrm>
          <a:prstGeom prst="rect">
            <a:avLst/>
          </a:prstGeom>
          <a:solidFill>
            <a:srgbClr val="33CCFF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  <a:cs typeface="+mn-cs"/>
              </a:rPr>
              <a:t>الحالة الأولى: الأجسام المغمورة.</a:t>
            </a:r>
            <a:endParaRPr lang="en-US" sz="2400" b="1" dirty="0">
              <a:solidFill>
                <a:schemeClr val="tx2">
                  <a:lumMod val="25000"/>
                </a:schemeClr>
              </a:solidFill>
              <a:cs typeface="+mn-cs"/>
            </a:endParaRPr>
          </a:p>
        </p:txBody>
      </p:sp>
      <p:sp>
        <p:nvSpPr>
          <p:cNvPr id="22538" name="Rectangle 12"/>
          <p:cNvSpPr>
            <a:spLocks noChangeArrowheads="1"/>
          </p:cNvSpPr>
          <p:nvPr/>
        </p:nvSpPr>
        <p:spPr bwMode="auto">
          <a:xfrm>
            <a:off x="0" y="419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2200" b="1" i="1">
                <a:solidFill>
                  <a:srgbClr val="17365D"/>
                </a:solidFill>
                <a:latin typeface="Calibri" pitchFamily="34" charset="0"/>
              </a:rPr>
              <a:t>  </a:t>
            </a:r>
            <a:r>
              <a:rPr lang="en-US" sz="800"/>
              <a:t> </a:t>
            </a:r>
            <a:endParaRPr lang="en-US"/>
          </a:p>
        </p:txBody>
      </p:sp>
      <p:sp>
        <p:nvSpPr>
          <p:cNvPr id="22539" name="Rectangle 15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2200" b="1" i="1">
                <a:solidFill>
                  <a:srgbClr val="17365D"/>
                </a:solidFill>
                <a:latin typeface="Calibri" pitchFamily="34" charset="0"/>
              </a:rPr>
              <a:t>  </a:t>
            </a:r>
            <a:endParaRPr lang="en-US"/>
          </a:p>
        </p:txBody>
      </p:sp>
      <p:sp>
        <p:nvSpPr>
          <p:cNvPr id="22540" name="Rectangle 19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2200" b="1" i="1">
                <a:solidFill>
                  <a:srgbClr val="17365D"/>
                </a:solidFill>
                <a:latin typeface="Calibri" pitchFamily="34" charset="0"/>
              </a:rPr>
              <a:t> </a:t>
            </a:r>
            <a:endParaRPr lang="en-US"/>
          </a:p>
        </p:txBody>
      </p:sp>
      <p:sp>
        <p:nvSpPr>
          <p:cNvPr id="22541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254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2254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31" name="Text Box 29"/>
          <p:cNvSpPr txBox="1">
            <a:spLocks noChangeArrowheads="1"/>
          </p:cNvSpPr>
          <p:nvPr/>
        </p:nvSpPr>
        <p:spPr bwMode="auto">
          <a:xfrm>
            <a:off x="1428728" y="4071942"/>
            <a:ext cx="6900890" cy="523220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كثافة الجسم المغمور أقل من كثافة المائع</a:t>
            </a:r>
          </a:p>
        </p:txBody>
      </p:sp>
      <p:sp>
        <p:nvSpPr>
          <p:cNvPr id="22552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41" name="Flowchart: Process 40"/>
          <p:cNvSpPr/>
          <p:nvPr/>
        </p:nvSpPr>
        <p:spPr>
          <a:xfrm>
            <a:off x="1571604" y="1356504"/>
            <a:ext cx="3714776" cy="609600"/>
          </a:xfrm>
          <a:prstGeom prst="flowChartProcess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2400" b="1" i="1" dirty="0">
                <a:solidFill>
                  <a:schemeClr val="tx1"/>
                </a:solidFill>
                <a:latin typeface="Century Schoolbook" pitchFamily="18" charset="0"/>
              </a:rPr>
              <a:t>Net force </a:t>
            </a:r>
            <a:r>
              <a:rPr lang="en-US" sz="2400" b="1" dirty="0">
                <a:solidFill>
                  <a:schemeClr val="tx1"/>
                </a:solidFill>
                <a:latin typeface="Century Schoolbook" pitchFamily="18" charset="0"/>
              </a:rPr>
              <a:t>= B </a:t>
            </a:r>
            <a:r>
              <a:rPr lang="en-US" sz="2400" b="1" dirty="0" smtClean="0">
                <a:solidFill>
                  <a:schemeClr val="tx1"/>
                </a:solidFill>
                <a:latin typeface="Century Schoolbook" pitchFamily="18" charset="0"/>
              </a:rPr>
              <a:t> –  </a:t>
            </a:r>
            <a:r>
              <a:rPr lang="en-US" sz="2400" b="1" dirty="0" err="1" smtClean="0">
                <a:solidFill>
                  <a:schemeClr val="tx1"/>
                </a:solidFill>
                <a:latin typeface="Century Schoolbook" pitchFamily="18" charset="0"/>
              </a:rPr>
              <a:t>W</a:t>
            </a:r>
            <a:r>
              <a:rPr lang="en-US" sz="2400" b="1" baseline="-25000" dirty="0" err="1" smtClean="0">
                <a:solidFill>
                  <a:schemeClr val="tx1"/>
                </a:solidFill>
                <a:latin typeface="Century Schoolbook" pitchFamily="18" charset="0"/>
              </a:rPr>
              <a:t>obj</a:t>
            </a:r>
            <a:endParaRPr lang="ar-SA" sz="2400" b="1" baseline="-25000" dirty="0">
              <a:solidFill>
                <a:schemeClr val="tx1"/>
              </a:solidFill>
              <a:latin typeface="Century Schoolbook" pitchFamily="18" charset="0"/>
            </a:endParaRPr>
          </a:p>
        </p:txBody>
      </p:sp>
      <p:pic>
        <p:nvPicPr>
          <p:cNvPr id="69633" name="Picture 1"/>
          <p:cNvPicPr>
            <a:picLocks noChangeAspect="1" noChangeArrowheads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auto">
          <a:xfrm>
            <a:off x="4786314" y="4714884"/>
            <a:ext cx="1524000" cy="1871870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3" name="Rectangle 22"/>
          <p:cNvSpPr/>
          <p:nvPr/>
        </p:nvSpPr>
        <p:spPr>
          <a:xfrm>
            <a:off x="1000100" y="4786322"/>
            <a:ext cx="1676400" cy="685800"/>
          </a:xfrm>
          <a:prstGeom prst="rect">
            <a:avLst/>
          </a:prstGeom>
          <a:solidFill>
            <a:srgbClr val="FF99CC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■ </a:t>
            </a:r>
            <a:r>
              <a:rPr lang="en-US" sz="2800" i="1" dirty="0" err="1" smtClean="0">
                <a:solidFill>
                  <a:schemeClr val="tx2">
                    <a:lumMod val="50000"/>
                  </a:schemeClr>
                </a:solidFill>
                <a:latin typeface="Symbol" pitchFamily="18" charset="2"/>
                <a:cs typeface="Times New Roman"/>
              </a:rPr>
              <a:t>r</a:t>
            </a:r>
            <a:r>
              <a:rPr lang="en-US" sz="2800" i="1" baseline="-25000" dirty="0" err="1" smtClean="0">
                <a:solidFill>
                  <a:schemeClr val="tx2">
                    <a:lumMod val="50000"/>
                  </a:schemeClr>
                </a:solidFill>
                <a:latin typeface="Vrinda" pitchFamily="2" charset="0"/>
                <a:cs typeface="Vrinda" pitchFamily="2" charset="0"/>
              </a:rPr>
              <a:t>flu</a:t>
            </a:r>
            <a:r>
              <a:rPr lang="en-US" sz="2800" i="1" baseline="-25000" dirty="0" smtClean="0">
                <a:solidFill>
                  <a:schemeClr val="tx2">
                    <a:lumMod val="50000"/>
                  </a:schemeClr>
                </a:solidFill>
                <a:latin typeface="Vrinda" pitchFamily="2" charset="0"/>
                <a:cs typeface="Vrinda" pitchFamily="2" charset="0"/>
              </a:rPr>
              <a:t> 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&gt;</a:t>
            </a:r>
            <a:r>
              <a:rPr lang="el-GR" sz="2800" i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ρ</a:t>
            </a:r>
            <a:r>
              <a:rPr lang="en-US" sz="2400" i="1" baseline="-2500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obj</a:t>
            </a:r>
            <a:endParaRPr lang="ar-SA" sz="2800" i="1" baseline="-25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143240" y="4786322"/>
            <a:ext cx="1447800" cy="685800"/>
          </a:xfrm>
          <a:prstGeom prst="rect">
            <a:avLst/>
          </a:prstGeom>
          <a:solidFill>
            <a:srgbClr val="FF99CC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 &gt;</a:t>
            </a:r>
            <a:r>
              <a:rPr lang="en-US" sz="2800" b="1" i="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W</a:t>
            </a:r>
            <a:r>
              <a:rPr lang="en-US" sz="2800" b="1" i="1" baseline="-2500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obj</a:t>
            </a:r>
            <a:endParaRPr lang="ar-SA" sz="2800" b="1" i="1" baseline="-25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9" name="نجمة ذات 32 نقطة 28"/>
          <p:cNvSpPr/>
          <p:nvPr/>
        </p:nvSpPr>
        <p:spPr>
          <a:xfrm>
            <a:off x="8072462" y="3857628"/>
            <a:ext cx="357190" cy="357190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أ</a:t>
            </a:r>
            <a:endParaRPr lang="ar-SA" sz="2400" b="1" dirty="0"/>
          </a:p>
        </p:txBody>
      </p:sp>
      <p:sp>
        <p:nvSpPr>
          <p:cNvPr id="33" name="وسيلة شرح مستطيلة مستديرة الزوايا 32"/>
          <p:cNvSpPr/>
          <p:nvPr/>
        </p:nvSpPr>
        <p:spPr>
          <a:xfrm>
            <a:off x="714348" y="5715016"/>
            <a:ext cx="2928958" cy="857256"/>
          </a:xfrm>
          <a:prstGeom prst="wedgeRoundRectCallout">
            <a:avLst>
              <a:gd name="adj1" fmla="val 57680"/>
              <a:gd name="adj2" fmla="val -77097"/>
              <a:gd name="adj3" fmla="val 16667"/>
            </a:avLst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قوة الطفو أكبر من قوة الجذب </a:t>
            </a:r>
            <a:r>
              <a:rPr lang="ar-SA" sz="2000" b="1" dirty="0" err="1" smtClean="0">
                <a:solidFill>
                  <a:schemeClr val="tx1"/>
                </a:solidFill>
              </a:rPr>
              <a:t>و</a:t>
            </a:r>
            <a:r>
              <a:rPr lang="ar-SA" sz="2000" b="1" dirty="0" smtClean="0">
                <a:solidFill>
                  <a:schemeClr val="tx1"/>
                </a:solidFill>
              </a:rPr>
              <a:t> بالتالي يتسارع الجسم إلى أعلى.</a:t>
            </a:r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47170" y="681319"/>
            <a:ext cx="806823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400" b="1" dirty="0" smtClean="0"/>
              <a:t>القوى المؤثرة على الأجسام المغمورة و على الأجسام الطافية (المغمورة جزئياً) </a:t>
            </a:r>
            <a:endParaRPr lang="en-US" sz="2400" b="1" dirty="0"/>
          </a:p>
        </p:txBody>
      </p:sp>
      <p:graphicFrame>
        <p:nvGraphicFramePr>
          <p:cNvPr id="243713" name="Object 1"/>
          <p:cNvGraphicFramePr>
            <a:graphicFrameLocks noChangeAspect="1"/>
          </p:cNvGraphicFramePr>
          <p:nvPr/>
        </p:nvGraphicFramePr>
        <p:xfrm>
          <a:off x="2786050" y="2357438"/>
          <a:ext cx="5189537" cy="576262"/>
        </p:xfrm>
        <a:graphic>
          <a:graphicData uri="http://schemas.openxmlformats.org/presentationml/2006/ole">
            <p:oleObj spid="_x0000_s243713" name="Equation" r:id="rId4" imgW="2171520" imgH="241200" progId="Equation.3">
              <p:embed/>
            </p:oleObj>
          </a:graphicData>
        </a:graphic>
      </p:graphicFrame>
      <p:sp>
        <p:nvSpPr>
          <p:cNvPr id="38" name="Down Arrow 37"/>
          <p:cNvSpPr/>
          <p:nvPr/>
        </p:nvSpPr>
        <p:spPr>
          <a:xfrm>
            <a:off x="3571868" y="1857364"/>
            <a:ext cx="285752" cy="57150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>
            <a:off x="4572000" y="1857364"/>
            <a:ext cx="285752" cy="571504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6715140" y="5000636"/>
            <a:ext cx="2143140" cy="954107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يتحرك </a:t>
            </a:r>
            <a:r>
              <a:rPr lang="ar-SA" sz="2800" b="1" dirty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الجسم إلى أعلى </a:t>
            </a:r>
            <a:r>
              <a:rPr lang="ar-SA" sz="2800" b="1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فيطفو</a:t>
            </a:r>
            <a:endParaRPr lang="en-US" sz="2800" b="1" dirty="0">
              <a:solidFill>
                <a:schemeClr val="tx2">
                  <a:lumMod val="2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30" name="Left Arrow 29"/>
          <p:cNvSpPr/>
          <p:nvPr/>
        </p:nvSpPr>
        <p:spPr>
          <a:xfrm rot="16200000">
            <a:off x="1882572" y="4403916"/>
            <a:ext cx="609600" cy="517156"/>
          </a:xfrm>
          <a:prstGeom prst="lef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45" name="Left Arrow 44"/>
          <p:cNvSpPr/>
          <p:nvPr/>
        </p:nvSpPr>
        <p:spPr>
          <a:xfrm rot="10800000">
            <a:off x="2571736" y="4643446"/>
            <a:ext cx="609600" cy="517156"/>
          </a:xfrm>
          <a:prstGeom prst="lef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46" name="Down Arrow 45"/>
          <p:cNvSpPr/>
          <p:nvPr/>
        </p:nvSpPr>
        <p:spPr>
          <a:xfrm rot="5400000">
            <a:off x="6326993" y="5603097"/>
            <a:ext cx="490542" cy="571504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1" grpId="0" animBg="1"/>
      <p:bldP spid="23" grpId="0" animBg="1"/>
      <p:bldP spid="27" grpId="0" animBg="1"/>
      <p:bldP spid="29" grpId="0" animBg="1"/>
      <p:bldP spid="33" grpId="0" animBg="1"/>
      <p:bldP spid="44" grpId="0" animBg="1"/>
      <p:bldP spid="30" grpId="0" animBg="1"/>
      <p:bldP spid="45" grpId="0" animBg="1"/>
      <p:bldP spid="4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9"/>
          <p:cNvSpPr txBox="1">
            <a:spLocks noChangeArrowheads="1"/>
          </p:cNvSpPr>
          <p:nvPr/>
        </p:nvSpPr>
        <p:spPr bwMode="auto">
          <a:xfrm>
            <a:off x="6715140" y="2500306"/>
            <a:ext cx="2214546" cy="954107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ينزل الجسم إلى أسفل </a:t>
            </a:r>
            <a:r>
              <a:rPr lang="ar-SA" sz="2800" b="1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فيرسب</a:t>
            </a:r>
            <a:endParaRPr lang="en-US" sz="2800" b="1" dirty="0">
              <a:solidFill>
                <a:schemeClr val="tx2">
                  <a:lumMod val="25000"/>
                </a:schemeClr>
              </a:solidFill>
              <a:cs typeface="Traditional Arabic" pitchFamily="2" charset="-78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785926"/>
            <a:ext cx="1524000" cy="2008094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5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BBE29-A0D9-43E7-81C4-4823C4F84235}" type="slidenum">
              <a:rPr lang="ar-SA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5336" y="1714488"/>
            <a:ext cx="1676400" cy="685800"/>
          </a:xfrm>
          <a:prstGeom prst="rect">
            <a:avLst/>
          </a:prstGeom>
          <a:solidFill>
            <a:srgbClr val="FF7C80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■ </a:t>
            </a:r>
            <a:r>
              <a:rPr lang="en-US" sz="2800" i="1" dirty="0" err="1" smtClean="0">
                <a:solidFill>
                  <a:schemeClr val="tx2">
                    <a:lumMod val="50000"/>
                  </a:schemeClr>
                </a:solidFill>
                <a:latin typeface="Symbol" pitchFamily="18" charset="2"/>
                <a:cs typeface="Times New Roman"/>
              </a:rPr>
              <a:t>r</a:t>
            </a:r>
            <a:r>
              <a:rPr lang="en-US" sz="2800" i="1" baseline="-25000" dirty="0" err="1" smtClean="0">
                <a:solidFill>
                  <a:schemeClr val="tx2">
                    <a:lumMod val="50000"/>
                  </a:schemeClr>
                </a:solidFill>
                <a:latin typeface="Vrinda" pitchFamily="2" charset="0"/>
                <a:cs typeface="Vrinda" pitchFamily="2" charset="0"/>
              </a:rPr>
              <a:t>flu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&lt;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l-GR" sz="2800" i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ρ</a:t>
            </a:r>
            <a:r>
              <a:rPr lang="en-US" sz="2400" i="1" baseline="-2500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obj</a:t>
            </a:r>
            <a:endParaRPr lang="ar-SA" sz="2800" i="1" baseline="-25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43240" y="1743068"/>
            <a:ext cx="1447800" cy="685800"/>
          </a:xfrm>
          <a:prstGeom prst="rect">
            <a:avLst/>
          </a:prstGeom>
          <a:solidFill>
            <a:srgbClr val="FF7C80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 &lt;</a:t>
            </a:r>
            <a:r>
              <a:rPr lang="en-US" sz="2800" b="1" i="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W</a:t>
            </a:r>
            <a:r>
              <a:rPr lang="en-US" sz="2800" b="1" i="1" baseline="-2500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obj</a:t>
            </a:r>
            <a:endParaRPr lang="ar-SA" sz="2800" b="1" i="1" baseline="-25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وسيلة شرح مستطيلة مستديرة الزوايا 33"/>
          <p:cNvSpPr/>
          <p:nvPr/>
        </p:nvSpPr>
        <p:spPr>
          <a:xfrm>
            <a:off x="642910" y="3500438"/>
            <a:ext cx="3286148" cy="1143008"/>
          </a:xfrm>
          <a:prstGeom prst="wedgeRoundRectCallout">
            <a:avLst>
              <a:gd name="adj1" fmla="val 45027"/>
              <a:gd name="adj2" fmla="val -152308"/>
              <a:gd name="adj3" fmla="val 16667"/>
            </a:avLst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قوة الطفو أقل من قوة الجذب </a:t>
            </a:r>
            <a:r>
              <a:rPr lang="ar-SA" sz="2000" b="1" dirty="0" err="1" smtClean="0">
                <a:solidFill>
                  <a:schemeClr val="tx1"/>
                </a:solidFill>
              </a:rPr>
              <a:t>و</a:t>
            </a:r>
            <a:r>
              <a:rPr lang="ar-SA" sz="2000" b="1" dirty="0" smtClean="0">
                <a:solidFill>
                  <a:schemeClr val="tx1"/>
                </a:solidFill>
              </a:rPr>
              <a:t> بالتالي </a:t>
            </a:r>
            <a:r>
              <a:rPr lang="ar-SA" sz="2000" b="1" dirty="0" err="1" smtClean="0">
                <a:solidFill>
                  <a:schemeClr val="tx1"/>
                </a:solidFill>
              </a:rPr>
              <a:t>ينغمر</a:t>
            </a:r>
            <a:r>
              <a:rPr lang="ar-SA" sz="2000" b="1" dirty="0" smtClean="0">
                <a:solidFill>
                  <a:schemeClr val="tx1"/>
                </a:solidFill>
              </a:rPr>
              <a:t> الجسم تماماً في الماء (يتحرك إلى أسفل).</a:t>
            </a:r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10" name="مربع نص 41"/>
          <p:cNvSpPr txBox="1"/>
          <p:nvPr/>
        </p:nvSpPr>
        <p:spPr>
          <a:xfrm>
            <a:off x="642910" y="5429264"/>
            <a:ext cx="8001056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400" b="1" u="sng" dirty="0" smtClean="0">
                <a:solidFill>
                  <a:srgbClr val="FF0000"/>
                </a:solidFill>
              </a:rPr>
              <a:t>استنتاج: </a:t>
            </a:r>
            <a:r>
              <a:rPr lang="ar-SA" sz="2400" b="1" dirty="0" smtClean="0"/>
              <a:t>اتجاه حركة الجسم المغمور في السائل  (المائع) تعتمد فقط على كثافة السائل </a:t>
            </a:r>
            <a:r>
              <a:rPr lang="ar-SA" sz="2400" b="1" dirty="0" err="1" smtClean="0"/>
              <a:t>و</a:t>
            </a:r>
            <a:r>
              <a:rPr lang="ar-SA" sz="2400" b="1" dirty="0" smtClean="0"/>
              <a:t> كثافة الجسم.</a:t>
            </a:r>
            <a:endParaRPr lang="ar-SA" sz="2400" b="1" dirty="0"/>
          </a:p>
        </p:txBody>
      </p:sp>
      <p:sp>
        <p:nvSpPr>
          <p:cNvPr id="11" name="Text Box 29"/>
          <p:cNvSpPr txBox="1">
            <a:spLocks noChangeArrowheads="1"/>
          </p:cNvSpPr>
          <p:nvPr/>
        </p:nvSpPr>
        <p:spPr bwMode="auto">
          <a:xfrm>
            <a:off x="1500166" y="785794"/>
            <a:ext cx="6900890" cy="523220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كثافة الجسم المغمور أكبر من كثافة المائع</a:t>
            </a:r>
          </a:p>
        </p:txBody>
      </p:sp>
      <p:sp>
        <p:nvSpPr>
          <p:cNvPr id="12" name="نجمة ذات 32 نقطة 28"/>
          <p:cNvSpPr/>
          <p:nvPr/>
        </p:nvSpPr>
        <p:spPr>
          <a:xfrm>
            <a:off x="8143900" y="571480"/>
            <a:ext cx="357190" cy="357190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ب</a:t>
            </a:r>
            <a:endParaRPr lang="ar-SA" sz="2400" b="1" dirty="0"/>
          </a:p>
        </p:txBody>
      </p:sp>
      <p:sp>
        <p:nvSpPr>
          <p:cNvPr id="13" name="Left Arrow 12"/>
          <p:cNvSpPr/>
          <p:nvPr/>
        </p:nvSpPr>
        <p:spPr>
          <a:xfrm rot="16200000">
            <a:off x="1739696" y="1189206"/>
            <a:ext cx="609600" cy="517156"/>
          </a:xfrm>
          <a:prstGeom prst="lef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4" name="Left Arrow 13"/>
          <p:cNvSpPr/>
          <p:nvPr/>
        </p:nvSpPr>
        <p:spPr>
          <a:xfrm rot="10800000">
            <a:off x="2462202" y="1554521"/>
            <a:ext cx="609600" cy="517156"/>
          </a:xfrm>
          <a:prstGeom prst="lef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5" name="Down Arrow 14"/>
          <p:cNvSpPr/>
          <p:nvPr/>
        </p:nvSpPr>
        <p:spPr>
          <a:xfrm rot="5400000">
            <a:off x="6255555" y="2888453"/>
            <a:ext cx="490542" cy="571504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9" grpId="0" animBg="1"/>
      <p:bldP spid="10" grpId="0" animBg="1"/>
      <p:bldP spid="13" grpId="0" animBg="1"/>
      <p:bldP spid="14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خطط انسيابي: معالجة متعاقبة 3"/>
          <p:cNvSpPr/>
          <p:nvPr/>
        </p:nvSpPr>
        <p:spPr>
          <a:xfrm>
            <a:off x="4746807" y="814374"/>
            <a:ext cx="3571900" cy="428628"/>
          </a:xfrm>
          <a:prstGeom prst="flowChartAlternateProcess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ar-SA" sz="2400" b="1" dirty="0" smtClean="0">
                <a:solidFill>
                  <a:schemeClr val="tx1"/>
                </a:solidFill>
              </a:rPr>
              <a:t>الحالة الثانية: الأجسام الطافية.</a:t>
            </a:r>
            <a:endParaRPr lang="ar-SA" sz="2400" b="1" dirty="0">
              <a:solidFill>
                <a:schemeClr val="tx1"/>
              </a:solidFill>
            </a:endParaRPr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/>
          <a:srcRect b="48278"/>
          <a:stretch>
            <a:fillRect/>
          </a:stretch>
        </p:blipFill>
        <p:spPr bwMode="auto">
          <a:xfrm>
            <a:off x="714348" y="3286143"/>
            <a:ext cx="3367102" cy="192882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9" name="وسيلة شرح مستطيلة مستديرة الزوايا 8"/>
          <p:cNvSpPr/>
          <p:nvPr/>
        </p:nvSpPr>
        <p:spPr>
          <a:xfrm>
            <a:off x="4643438" y="4357694"/>
            <a:ext cx="3929090" cy="1714512"/>
          </a:xfrm>
          <a:prstGeom prst="wedgeRoundRectCallout">
            <a:avLst>
              <a:gd name="adj1" fmla="val -72680"/>
              <a:gd name="adj2" fmla="val -4516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err="1" smtClean="0">
                <a:solidFill>
                  <a:schemeClr val="tx1"/>
                </a:solidFill>
              </a:rPr>
              <a:t>ينغمر</a:t>
            </a:r>
            <a:r>
              <a:rPr lang="ar-SA" sz="2400" b="1" dirty="0" smtClean="0">
                <a:solidFill>
                  <a:schemeClr val="tx1"/>
                </a:solidFill>
              </a:rPr>
              <a:t> جزء من الجسم في السائل </a:t>
            </a:r>
            <a:r>
              <a:rPr lang="ar-SA" sz="2400" b="1" dirty="0" err="1" smtClean="0">
                <a:solidFill>
                  <a:schemeClr val="tx1"/>
                </a:solidFill>
              </a:rPr>
              <a:t>و</a:t>
            </a:r>
            <a:r>
              <a:rPr lang="ar-SA" sz="2400" b="1" dirty="0" smtClean="0">
                <a:solidFill>
                  <a:schemeClr val="tx1"/>
                </a:solidFill>
              </a:rPr>
              <a:t> يطفو الجزء الآخر منه، </a:t>
            </a:r>
            <a:r>
              <a:rPr lang="ar-SA" sz="2400" b="1" dirty="0" err="1" smtClean="0">
                <a:solidFill>
                  <a:schemeClr val="tx1"/>
                </a:solidFill>
              </a:rPr>
              <a:t>و</a:t>
            </a:r>
            <a:r>
              <a:rPr lang="ar-SA" sz="2400" b="1" dirty="0" smtClean="0">
                <a:solidFill>
                  <a:schemeClr val="tx1"/>
                </a:solidFill>
              </a:rPr>
              <a:t> تكون قوة الطفو إلى أعلى متوازنة مع قوة الجذب إلى أسفل.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1494740" y="1528754"/>
            <a:ext cx="693491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SA" sz="2400" b="1" dirty="0" smtClean="0"/>
              <a:t>إذا كانت كثافة الجسم المغمور تساوي كثافة السائل، فإن القوة الكلية </a:t>
            </a:r>
          </a:p>
          <a:p>
            <a:r>
              <a:rPr lang="ar-SA" sz="2400" b="1" dirty="0" smtClean="0"/>
              <a:t>تكون مساوية للصفر.</a:t>
            </a:r>
            <a:endParaRPr lang="ar-SA" sz="2400" b="1" dirty="0"/>
          </a:p>
        </p:txBody>
      </p:sp>
      <p:sp>
        <p:nvSpPr>
          <p:cNvPr id="15" name="Rectangle 13"/>
          <p:cNvSpPr/>
          <p:nvPr/>
        </p:nvSpPr>
        <p:spPr>
          <a:xfrm>
            <a:off x="817717" y="2171696"/>
            <a:ext cx="1676400" cy="685800"/>
          </a:xfrm>
          <a:prstGeom prst="rect">
            <a:avLst/>
          </a:prstGeom>
          <a:solidFill>
            <a:srgbClr val="FFFFC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■ </a:t>
            </a:r>
            <a:r>
              <a:rPr lang="en-US" sz="2800" i="1" dirty="0" err="1" smtClean="0">
                <a:solidFill>
                  <a:schemeClr val="tx2">
                    <a:lumMod val="50000"/>
                  </a:schemeClr>
                </a:solidFill>
                <a:latin typeface="Symbol" pitchFamily="18" charset="2"/>
                <a:cs typeface="Times New Roman"/>
              </a:rPr>
              <a:t>r</a:t>
            </a:r>
            <a:r>
              <a:rPr lang="en-US" sz="2800" i="1" baseline="-25000" dirty="0" err="1" smtClean="0">
                <a:solidFill>
                  <a:schemeClr val="tx2">
                    <a:lumMod val="50000"/>
                  </a:schemeClr>
                </a:solidFill>
                <a:latin typeface="Vrinda" pitchFamily="2" charset="0"/>
                <a:cs typeface="Vrinda" pitchFamily="2" charset="0"/>
              </a:rPr>
              <a:t>flu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=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l-GR" sz="2800" i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ρ</a:t>
            </a:r>
            <a:r>
              <a:rPr lang="en-US" sz="2400" i="1" baseline="-2500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obj</a:t>
            </a:r>
            <a:endParaRPr lang="ar-SA" sz="2800" i="1" baseline="-25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3789549" y="2252955"/>
            <a:ext cx="174307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400" dirty="0">
                <a:solidFill>
                  <a:schemeClr val="tx2">
                    <a:lumMod val="25000"/>
                  </a:schemeClr>
                </a:solidFill>
                <a:latin typeface="Baskerville Old Face" pitchFamily="18" charset="0"/>
                <a:cs typeface="Traditional Arabic" pitchFamily="2" charset="-78"/>
              </a:rPr>
              <a:t> </a:t>
            </a:r>
            <a:r>
              <a:rPr lang="en-US" sz="2400" b="1" dirty="0">
                <a:solidFill>
                  <a:schemeClr val="tx2">
                    <a:lumMod val="25000"/>
                  </a:schemeClr>
                </a:solidFill>
                <a:latin typeface="Baskerville Old Face" pitchFamily="18" charset="0"/>
                <a:cs typeface="Angsana New" pitchFamily="18" charset="-34"/>
              </a:rPr>
              <a:t>B </a:t>
            </a:r>
            <a:r>
              <a:rPr lang="en-US" sz="2400" b="1" dirty="0" smtClean="0">
                <a:solidFill>
                  <a:schemeClr val="tx2">
                    <a:lumMod val="25000"/>
                  </a:schemeClr>
                </a:solidFill>
                <a:latin typeface="Baskerville Old Face" pitchFamily="18" charset="0"/>
                <a:cs typeface="Angsana New" pitchFamily="18" charset="-34"/>
              </a:rPr>
              <a:t>–</a:t>
            </a:r>
            <a:r>
              <a:rPr lang="en-US" sz="2400" b="1" dirty="0" err="1" smtClean="0">
                <a:solidFill>
                  <a:schemeClr val="tx2">
                    <a:lumMod val="25000"/>
                  </a:schemeClr>
                </a:solidFill>
                <a:latin typeface="Baskerville Old Face" pitchFamily="18" charset="0"/>
                <a:cs typeface="Angsana New" pitchFamily="18" charset="-34"/>
              </a:rPr>
              <a:t>W</a:t>
            </a:r>
            <a:r>
              <a:rPr lang="en-US" sz="2400" b="1" baseline="-25000" dirty="0" err="1" smtClean="0">
                <a:solidFill>
                  <a:schemeClr val="tx2">
                    <a:lumMod val="25000"/>
                  </a:schemeClr>
                </a:solidFill>
                <a:latin typeface="Baskerville Old Face" pitchFamily="18" charset="0"/>
                <a:cs typeface="Angsana New" pitchFamily="18" charset="-34"/>
              </a:rPr>
              <a:t>obj</a:t>
            </a:r>
            <a:r>
              <a:rPr lang="en-US" sz="2400" b="1" dirty="0" smtClean="0">
                <a:solidFill>
                  <a:schemeClr val="tx2">
                    <a:lumMod val="25000"/>
                  </a:schemeClr>
                </a:solidFill>
                <a:latin typeface="Baskerville Old Face" pitchFamily="18" charset="0"/>
                <a:cs typeface="Angsana New" pitchFamily="18" charset="-34"/>
              </a:rPr>
              <a:t> = 0</a:t>
            </a:r>
            <a:endParaRPr lang="en-US" sz="2400" b="1" dirty="0">
              <a:solidFill>
                <a:schemeClr val="tx2">
                  <a:lumMod val="25000"/>
                </a:schemeClr>
              </a:solidFill>
              <a:latin typeface="Baskerville Old Face" pitchFamily="18" charset="0"/>
              <a:cs typeface="Angsana New" pitchFamily="18" charset="-34"/>
            </a:endParaRPr>
          </a:p>
        </p:txBody>
      </p:sp>
      <p:sp>
        <p:nvSpPr>
          <p:cNvPr id="17" name="سهم إلى اليمين 16"/>
          <p:cNvSpPr/>
          <p:nvPr/>
        </p:nvSpPr>
        <p:spPr>
          <a:xfrm>
            <a:off x="2746543" y="2357430"/>
            <a:ext cx="785818" cy="5000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4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9"/>
          <p:cNvSpPr txBox="1">
            <a:spLocks noChangeArrowheads="1"/>
          </p:cNvSpPr>
          <p:nvPr/>
        </p:nvSpPr>
        <p:spPr bwMode="auto">
          <a:xfrm>
            <a:off x="2786050" y="1571612"/>
            <a:ext cx="27432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حجم </a:t>
            </a:r>
            <a:r>
              <a:rPr lang="ar-SA" sz="2800" b="1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الجزء </a:t>
            </a:r>
            <a:r>
              <a:rPr lang="ar-SA" sz="2800" b="1" dirty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المغمور </a:t>
            </a:r>
            <a:r>
              <a:rPr lang="en-US" sz="2800" b="1" dirty="0" err="1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V</a:t>
            </a:r>
            <a:r>
              <a:rPr lang="en-US" sz="2800" b="1" baseline="-25000" dirty="0" err="1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flu</a:t>
            </a:r>
            <a:endParaRPr lang="en-US" sz="2800" b="1" baseline="-25000" dirty="0">
              <a:solidFill>
                <a:schemeClr val="tx2">
                  <a:lumMod val="2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4" name="Text Box 29"/>
          <p:cNvSpPr txBox="1">
            <a:spLocks noChangeArrowheads="1"/>
          </p:cNvSpPr>
          <p:nvPr/>
        </p:nvSpPr>
        <p:spPr bwMode="auto">
          <a:xfrm>
            <a:off x="4800600" y="2362216"/>
            <a:ext cx="2286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الجسم في وضع اتزان</a:t>
            </a:r>
            <a:endParaRPr lang="en-US" sz="2800" b="1" dirty="0">
              <a:solidFill>
                <a:schemeClr val="tx2">
                  <a:lumMod val="2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5" name="Text Box 29"/>
          <p:cNvSpPr txBox="1">
            <a:spLocks noChangeArrowheads="1"/>
          </p:cNvSpPr>
          <p:nvPr/>
        </p:nvSpPr>
        <p:spPr bwMode="auto">
          <a:xfrm>
            <a:off x="1500166" y="2438416"/>
            <a:ext cx="215743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 rtl="0">
              <a:spcBef>
                <a:spcPct val="50000"/>
              </a:spcBef>
              <a:defRPr/>
            </a:pPr>
            <a:r>
              <a:rPr lang="ar-SA" sz="2800" b="1" dirty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 </a:t>
            </a:r>
            <a:r>
              <a:rPr lang="en-US" sz="2800" b="1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B </a:t>
            </a:r>
            <a:r>
              <a:rPr lang="en-US" sz="2800" b="1" dirty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= </a:t>
            </a:r>
            <a:r>
              <a:rPr lang="en-US" sz="2800" b="1" dirty="0" err="1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W</a:t>
            </a:r>
            <a:r>
              <a:rPr lang="en-US" sz="2800" b="1" baseline="-25000" dirty="0" err="1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obj</a:t>
            </a:r>
            <a:endParaRPr lang="en-US" sz="2800" b="1" baseline="-25000" dirty="0">
              <a:solidFill>
                <a:schemeClr val="tx2">
                  <a:lumMod val="2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6" name="Text Box 29"/>
          <p:cNvSpPr txBox="1">
            <a:spLocks noChangeArrowheads="1"/>
          </p:cNvSpPr>
          <p:nvPr/>
        </p:nvSpPr>
        <p:spPr bwMode="auto">
          <a:xfrm>
            <a:off x="857224" y="3620160"/>
            <a:ext cx="3943376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 </a:t>
            </a:r>
            <a:r>
              <a:rPr lang="en-US" sz="2800" b="1" i="1" dirty="0" err="1" smtClean="0">
                <a:solidFill>
                  <a:schemeClr val="tx2">
                    <a:lumMod val="25000"/>
                  </a:schemeClr>
                </a:solidFill>
                <a:latin typeface="Symbol" pitchFamily="18" charset="2"/>
                <a:cs typeface="Traditional Arabic" pitchFamily="2" charset="-78"/>
              </a:rPr>
              <a:t>r</a:t>
            </a:r>
            <a:r>
              <a:rPr lang="en-US" sz="2400" b="1" baseline="-25000" dirty="0" err="1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flu</a:t>
            </a:r>
            <a:r>
              <a:rPr lang="en-US" sz="2800" b="1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  </a:t>
            </a:r>
            <a:r>
              <a:rPr lang="en-US" sz="2800" b="1" dirty="0" err="1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V</a:t>
            </a:r>
            <a:r>
              <a:rPr lang="en-US" sz="2400" b="1" baseline="-25000" dirty="0" err="1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flu</a:t>
            </a:r>
            <a:r>
              <a:rPr lang="en-US" sz="2800" b="1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 </a:t>
            </a:r>
            <a:r>
              <a:rPr lang="en-US" sz="2800" b="1" dirty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g = </a:t>
            </a:r>
            <a:r>
              <a:rPr lang="en-US" sz="2800" b="1" i="1" dirty="0" err="1" smtClean="0">
                <a:solidFill>
                  <a:schemeClr val="tx2">
                    <a:lumMod val="25000"/>
                  </a:schemeClr>
                </a:solidFill>
                <a:latin typeface="Symbol" pitchFamily="18" charset="2"/>
                <a:cs typeface="Traditional Arabic" pitchFamily="2" charset="-78"/>
              </a:rPr>
              <a:t>r</a:t>
            </a:r>
            <a:r>
              <a:rPr lang="en-US" sz="2400" b="1" baseline="-25000" dirty="0" err="1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 V</a:t>
            </a:r>
            <a:r>
              <a:rPr lang="en-US" sz="2400" b="1" baseline="-25000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o</a:t>
            </a:r>
            <a:r>
              <a:rPr lang="en-US" sz="2800" b="1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 </a:t>
            </a:r>
            <a:r>
              <a:rPr lang="en-US" sz="2800" b="1" dirty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g</a:t>
            </a:r>
          </a:p>
        </p:txBody>
      </p:sp>
      <p:sp>
        <p:nvSpPr>
          <p:cNvPr id="7" name="Text Box 29"/>
          <p:cNvSpPr txBox="1">
            <a:spLocks noChangeArrowheads="1"/>
          </p:cNvSpPr>
          <p:nvPr/>
        </p:nvSpPr>
        <p:spPr bwMode="auto">
          <a:xfrm>
            <a:off x="4500562" y="928670"/>
            <a:ext cx="2209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2800" b="1" dirty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حجم </a:t>
            </a:r>
            <a:r>
              <a:rPr lang="ar-SA" sz="2800" b="1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الجسم </a:t>
            </a:r>
            <a:r>
              <a:rPr lang="en-US" sz="2800" b="1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V</a:t>
            </a:r>
            <a:r>
              <a:rPr lang="en-US" sz="2800" b="1" baseline="-25000" dirty="0" smtClean="0">
                <a:solidFill>
                  <a:schemeClr val="tx2">
                    <a:lumMod val="25000"/>
                  </a:schemeClr>
                </a:solidFill>
                <a:cs typeface="Traditional Arabic" pitchFamily="2" charset="-78"/>
              </a:rPr>
              <a:t>o</a:t>
            </a:r>
            <a:endParaRPr lang="en-US" sz="2800" b="1" baseline="-25000" dirty="0">
              <a:solidFill>
                <a:schemeClr val="tx2">
                  <a:lumMod val="25000"/>
                </a:schemeClr>
              </a:solidFill>
              <a:cs typeface="Traditional Arabic" pitchFamily="2" charset="-78"/>
            </a:endParaRPr>
          </a:p>
        </p:txBody>
      </p:sp>
      <p:sp>
        <p:nvSpPr>
          <p:cNvPr id="235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1" name="Left Arrow 10"/>
          <p:cNvSpPr/>
          <p:nvPr/>
        </p:nvSpPr>
        <p:spPr>
          <a:xfrm rot="10800000">
            <a:off x="4953000" y="3505216"/>
            <a:ext cx="1295400" cy="609600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b="1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1304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22" name="Left Arrow 21"/>
          <p:cNvSpPr/>
          <p:nvPr/>
        </p:nvSpPr>
        <p:spPr>
          <a:xfrm>
            <a:off x="3810000" y="2438416"/>
            <a:ext cx="838200" cy="457200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b="1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BBE29-A0D9-43E7-81C4-4823C4F84235}" type="slidenum">
              <a:rPr lang="ar-SA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16" name="Left Arrow 15"/>
          <p:cNvSpPr/>
          <p:nvPr/>
        </p:nvSpPr>
        <p:spPr>
          <a:xfrm rot="16200000">
            <a:off x="2590800" y="2971816"/>
            <a:ext cx="457200" cy="457200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b="1"/>
          </a:p>
        </p:txBody>
      </p:sp>
      <p:sp>
        <p:nvSpPr>
          <p:cNvPr id="17" name="TextBox 16"/>
          <p:cNvSpPr txBox="1"/>
          <p:nvPr/>
        </p:nvSpPr>
        <p:spPr>
          <a:xfrm>
            <a:off x="6923180" y="571480"/>
            <a:ext cx="133402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r-SA" sz="2400" b="1" dirty="0" smtClean="0"/>
              <a:t>نفرض أن: </a:t>
            </a:r>
            <a:endParaRPr lang="en-US" sz="2400" b="1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6357950" y="3071810"/>
          <a:ext cx="1988358" cy="1350583"/>
        </p:xfrm>
        <a:graphic>
          <a:graphicData uri="http://schemas.openxmlformats.org/presentationml/2006/ole">
            <p:oleObj spid="_x0000_s261121" name="Equation" r:id="rId3" imgW="672840" imgH="457200" progId="Equation.3">
              <p:embed/>
            </p:oleObj>
          </a:graphicData>
        </a:graphic>
      </p:graphicFrame>
      <p:sp>
        <p:nvSpPr>
          <p:cNvPr id="19" name="Rounded Rectangular Callout 18"/>
          <p:cNvSpPr/>
          <p:nvPr/>
        </p:nvSpPr>
        <p:spPr>
          <a:xfrm>
            <a:off x="500034" y="5143512"/>
            <a:ext cx="8001056" cy="1000132"/>
          </a:xfrm>
          <a:prstGeom prst="wedgeRoundRectCallout">
            <a:avLst>
              <a:gd name="adj1" fmla="val 34539"/>
              <a:gd name="adj2" fmla="val -132375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  <a:defRPr/>
            </a:pPr>
            <a:r>
              <a:rPr lang="ar-SA" sz="2400" b="1" dirty="0" smtClean="0">
                <a:solidFill>
                  <a:schemeClr val="tx1"/>
                </a:solidFill>
              </a:rPr>
              <a:t>النسبة بين كثافة الجسم إلى كثافة السائل = النسبة بين حجم الجزء المغمور إلى حجم الجسم الأصلي.</a:t>
            </a:r>
          </a:p>
        </p:txBody>
      </p:sp>
      <p:sp>
        <p:nvSpPr>
          <p:cNvPr id="21" name="24-Point Star 20"/>
          <p:cNvSpPr/>
          <p:nvPr/>
        </p:nvSpPr>
        <p:spPr>
          <a:xfrm>
            <a:off x="357158" y="4429132"/>
            <a:ext cx="2500330" cy="928694"/>
          </a:xfrm>
          <a:prstGeom prst="star24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/>
              <a:t>نتيجة هامة</a:t>
            </a:r>
            <a:endParaRPr lang="en-US" sz="24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22" grpId="0" animBg="1"/>
      <p:bldP spid="16" grpId="0" animBg="1"/>
      <p:bldP spid="19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428604"/>
            <a:ext cx="8305800" cy="1181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EG" sz="2400" b="1" dirty="0" smtClean="0">
                <a:solidFill>
                  <a:schemeClr val="tx2">
                    <a:lumMod val="25000"/>
                  </a:schemeClr>
                </a:solidFill>
              </a:rPr>
              <a:t>مثال</a:t>
            </a:r>
            <a:r>
              <a:rPr lang="ar-EG" sz="2400" dirty="0" smtClean="0"/>
              <a:t>: </a:t>
            </a:r>
            <a:r>
              <a:rPr lang="ar-EG" sz="2400" b="1" dirty="0" smtClean="0">
                <a:solidFill>
                  <a:schemeClr val="tx2">
                    <a:lumMod val="25000"/>
                  </a:schemeClr>
                </a:solidFill>
              </a:rPr>
              <a:t>وضعت قطعة مكعبة من الثلج في كأس به ماء .</a:t>
            </a: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ar-SA" sz="2400" b="1" dirty="0">
                <a:solidFill>
                  <a:schemeClr val="tx2">
                    <a:lumMod val="25000"/>
                  </a:schemeClr>
                </a:solidFill>
              </a:rPr>
              <a:t>احسبي </a:t>
            </a:r>
            <a:r>
              <a:rPr lang="ar-EG" sz="2400" b="1" dirty="0" smtClean="0">
                <a:solidFill>
                  <a:schemeClr val="tx2">
                    <a:lumMod val="25000"/>
                  </a:schemeClr>
                </a:solidFill>
              </a:rPr>
              <a:t>ال</a:t>
            </a: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</a:rPr>
              <a:t>نسبة</a:t>
            </a:r>
            <a:r>
              <a:rPr lang="ar-EG" sz="2400" b="1" dirty="0" smtClean="0">
                <a:solidFill>
                  <a:schemeClr val="tx2">
                    <a:lumMod val="25000"/>
                  </a:schemeClr>
                </a:solidFill>
              </a:rPr>
              <a:t> المئوية لما يطفومن حجمها </a:t>
            </a: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</a:rPr>
              <a:t>فوق</a:t>
            </a:r>
            <a:r>
              <a:rPr lang="ar-EG" sz="2400" b="1" dirty="0" smtClean="0">
                <a:solidFill>
                  <a:schemeClr val="tx2">
                    <a:lumMod val="25000"/>
                  </a:schemeClr>
                </a:solidFill>
              </a:rPr>
              <a:t> سطح</a:t>
            </a: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ar-SA" sz="2400" b="1" dirty="0">
                <a:solidFill>
                  <a:schemeClr val="tx2">
                    <a:lumMod val="25000"/>
                  </a:schemeClr>
                </a:solidFill>
              </a:rPr>
              <a:t>الماء </a:t>
            </a: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</a:rPr>
              <a:t>،</a:t>
            </a:r>
            <a:r>
              <a:rPr lang="ar-EG" sz="2400" b="1" dirty="0" smtClean="0">
                <a:solidFill>
                  <a:schemeClr val="tx2">
                    <a:lumMod val="25000"/>
                  </a:schemeClr>
                </a:solidFill>
              </a:rPr>
              <a:t>علماً بأن</a:t>
            </a:r>
            <a:r>
              <a:rPr lang="ar-SA" sz="2400" b="1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ar-SA" sz="2400" b="1" dirty="0">
                <a:solidFill>
                  <a:schemeClr val="tx2">
                    <a:lumMod val="25000"/>
                  </a:schemeClr>
                </a:solidFill>
              </a:rPr>
              <a:t>كثافة الثلج </a:t>
            </a:r>
            <a:r>
              <a:rPr lang="en-US" sz="2400" b="1" i="1" dirty="0" err="1" smtClean="0">
                <a:solidFill>
                  <a:schemeClr val="tx2">
                    <a:lumMod val="25000"/>
                  </a:schemeClr>
                </a:solidFill>
                <a:latin typeface="Symbol" pitchFamily="18" charset="2"/>
              </a:rPr>
              <a:t>r</a:t>
            </a:r>
            <a:r>
              <a:rPr lang="en-US" sz="2400" b="1" i="1" baseline="-25000" dirty="0" err="1" smtClean="0">
                <a:solidFill>
                  <a:schemeClr val="tx2">
                    <a:lumMod val="25000"/>
                  </a:schemeClr>
                </a:solidFill>
                <a:latin typeface="Century Schoolbook" pitchFamily="18" charset="0"/>
              </a:rPr>
              <a:t>i</a:t>
            </a:r>
            <a:r>
              <a:rPr lang="en-US" sz="2400" b="1" i="1" baseline="-25000" dirty="0" smtClean="0">
                <a:solidFill>
                  <a:schemeClr val="tx2">
                    <a:lumMod val="25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i="1" dirty="0" smtClean="0">
                <a:solidFill>
                  <a:schemeClr val="tx2">
                    <a:lumMod val="25000"/>
                  </a:schemeClr>
                </a:solidFill>
                <a:latin typeface="Century Schoolbook" pitchFamily="18" charset="0"/>
              </a:rPr>
              <a:t>=</a:t>
            </a:r>
            <a:r>
              <a:rPr lang="en-US" sz="2400" b="1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tx2">
                    <a:lumMod val="25000"/>
                  </a:schemeClr>
                </a:solidFill>
                <a:latin typeface="Century Schoolbook" pitchFamily="18" charset="0"/>
              </a:rPr>
              <a:t>917 </a:t>
            </a:r>
            <a:r>
              <a:rPr lang="en-US" sz="2400" b="1" dirty="0" smtClean="0">
                <a:solidFill>
                  <a:schemeClr val="tx2">
                    <a:lumMod val="25000"/>
                  </a:schemeClr>
                </a:solidFill>
                <a:latin typeface="Century Schoolbook" pitchFamily="18" charset="0"/>
              </a:rPr>
              <a:t>kg/m</a:t>
            </a:r>
            <a:r>
              <a:rPr lang="en-US" sz="2400" b="1" baseline="30000" dirty="0" smtClean="0">
                <a:solidFill>
                  <a:schemeClr val="tx2">
                    <a:lumMod val="25000"/>
                  </a:schemeClr>
                </a:solidFill>
                <a:latin typeface="Century Schoolbook" pitchFamily="18" charset="0"/>
              </a:rPr>
              <a:t>3</a:t>
            </a:r>
            <a:r>
              <a:rPr lang="en-US" sz="2400" b="1" dirty="0" smtClean="0">
                <a:solidFill>
                  <a:schemeClr val="tx2">
                    <a:lumMod val="25000"/>
                  </a:schemeClr>
                </a:solidFill>
                <a:latin typeface="Century Schoolbook" pitchFamily="18" charset="0"/>
              </a:rPr>
              <a:t> </a:t>
            </a:r>
            <a:r>
              <a:rPr lang="ar-EG" sz="2400" b="1" dirty="0" smtClean="0">
                <a:solidFill>
                  <a:schemeClr val="tx2">
                    <a:lumMod val="25000"/>
                  </a:schemeClr>
                </a:solidFill>
                <a:latin typeface="Century Schoolbook" pitchFamily="18" charset="0"/>
              </a:rPr>
              <a:t> و كثافة الماء </a:t>
            </a:r>
            <a:r>
              <a:rPr lang="en-US" sz="2400" b="1" dirty="0" smtClean="0">
                <a:solidFill>
                  <a:schemeClr val="tx2">
                    <a:lumMod val="25000"/>
                  </a:schemeClr>
                </a:solidFill>
                <a:latin typeface="Century Schoolbook" pitchFamily="18" charset="0"/>
              </a:rPr>
              <a:t>10</a:t>
            </a:r>
            <a:r>
              <a:rPr lang="en-US" sz="2400" b="1" baseline="30000" dirty="0" smtClean="0">
                <a:solidFill>
                  <a:schemeClr val="tx2">
                    <a:lumMod val="25000"/>
                  </a:schemeClr>
                </a:solidFill>
                <a:latin typeface="Century Schoolbook" pitchFamily="18" charset="0"/>
              </a:rPr>
              <a:t>3 </a:t>
            </a:r>
            <a:r>
              <a:rPr lang="en-US" sz="2400" b="1" dirty="0" smtClean="0">
                <a:solidFill>
                  <a:schemeClr val="tx2">
                    <a:lumMod val="25000"/>
                  </a:schemeClr>
                </a:solidFill>
                <a:latin typeface="Century Schoolbook" pitchFamily="18" charset="0"/>
              </a:rPr>
              <a:t>Kg/m</a:t>
            </a:r>
            <a:r>
              <a:rPr lang="en-US" sz="2400" b="1" baseline="30000" dirty="0" smtClean="0">
                <a:solidFill>
                  <a:schemeClr val="tx2">
                    <a:lumMod val="25000"/>
                  </a:schemeClr>
                </a:solidFill>
                <a:latin typeface="Century Schoolbook" pitchFamily="18" charset="0"/>
              </a:rPr>
              <a:t>3</a:t>
            </a:r>
            <a:endParaRPr lang="ar-SA" sz="24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BBE29-A0D9-43E7-81C4-4823C4F84235}" type="slidenum">
              <a:rPr lang="ar-SA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2337" y="2285992"/>
            <a:ext cx="843211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EG" dirty="0" smtClean="0"/>
              <a:t>حيث أن جزء من حجم قطعة الثلج يطفو فوق سطح الماء فإن وزن مكعب الثلج </a:t>
            </a:r>
            <a:r>
              <a:rPr lang="en-US" dirty="0" smtClean="0"/>
              <a:t>W</a:t>
            </a:r>
            <a:r>
              <a:rPr lang="ar-EG" dirty="0" smtClean="0"/>
              <a:t> يساوي قوة الدفع إلى أعلى</a:t>
            </a:r>
            <a:r>
              <a:rPr lang="en-US" dirty="0" smtClean="0"/>
              <a:t>∆F </a:t>
            </a:r>
            <a:endParaRPr lang="ar-EG" dirty="0" smtClean="0"/>
          </a:p>
          <a:p>
            <a:pPr algn="ctr"/>
            <a:r>
              <a:rPr lang="en-US" dirty="0" smtClean="0"/>
              <a:t>W=∆F</a:t>
            </a:r>
            <a:endParaRPr lang="ar-EG" dirty="0" smtClean="0"/>
          </a:p>
          <a:p>
            <a:pPr algn="ctr"/>
            <a:r>
              <a:rPr lang="en-US" dirty="0" smtClean="0">
                <a:sym typeface="Symbol"/>
              </a:rPr>
              <a:t></a:t>
            </a:r>
            <a:r>
              <a:rPr lang="en-US" baseline="-25000" dirty="0" smtClean="0">
                <a:sym typeface="Symbol"/>
              </a:rPr>
              <a:t>I </a:t>
            </a:r>
            <a:r>
              <a:rPr lang="en-US" dirty="0" smtClean="0">
                <a:sym typeface="Symbol"/>
              </a:rPr>
              <a:t>V g = </a:t>
            </a:r>
            <a:r>
              <a:rPr lang="en-US" baseline="-25000" dirty="0" smtClean="0">
                <a:sym typeface="Symbol"/>
              </a:rPr>
              <a:t>w </a:t>
            </a:r>
            <a:r>
              <a:rPr lang="en-US" dirty="0" err="1" smtClean="0">
                <a:sym typeface="Symbol"/>
              </a:rPr>
              <a:t>V</a:t>
            </a:r>
            <a:r>
              <a:rPr lang="en-US" baseline="-25000" dirty="0" err="1" smtClean="0">
                <a:sym typeface="Symbol"/>
              </a:rPr>
              <a:t>b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g</a:t>
            </a:r>
            <a:endParaRPr lang="ar-EG" dirty="0" smtClean="0">
              <a:sym typeface="Symbol"/>
            </a:endParaRPr>
          </a:p>
          <a:p>
            <a:r>
              <a:rPr lang="ar-EG" dirty="0" smtClean="0">
                <a:sym typeface="Symbol"/>
              </a:rPr>
              <a:t>حيث </a:t>
            </a:r>
            <a:r>
              <a:rPr lang="en-US" dirty="0" smtClean="0">
                <a:sym typeface="Symbol"/>
              </a:rPr>
              <a:t></a:t>
            </a:r>
            <a:r>
              <a:rPr lang="en-US" baseline="-25000" dirty="0" smtClean="0">
                <a:sym typeface="Symbol"/>
              </a:rPr>
              <a:t>I</a:t>
            </a:r>
            <a:r>
              <a:rPr lang="ar-EG" baseline="-25000" dirty="0" smtClean="0">
                <a:sym typeface="Symbol"/>
              </a:rPr>
              <a:t> و </a:t>
            </a:r>
            <a:r>
              <a:rPr lang="en-US" dirty="0" smtClean="0">
                <a:sym typeface="Symbol"/>
              </a:rPr>
              <a:t></a:t>
            </a:r>
            <a:r>
              <a:rPr lang="en-US" baseline="-25000" dirty="0" smtClean="0">
                <a:sym typeface="Symbol"/>
              </a:rPr>
              <a:t>w</a:t>
            </a:r>
            <a:r>
              <a:rPr lang="ar-EG" baseline="-25000" dirty="0" smtClean="0">
                <a:sym typeface="Symbol"/>
              </a:rPr>
              <a:t> </a:t>
            </a:r>
            <a:r>
              <a:rPr lang="ar-EG" dirty="0" smtClean="0">
                <a:sym typeface="Symbol"/>
              </a:rPr>
              <a:t>هما كثافة الثلج و الماء على الترتيب</a:t>
            </a:r>
          </a:p>
          <a:p>
            <a:r>
              <a:rPr lang="en-US" dirty="0" err="1" smtClean="0"/>
              <a:t>V</a:t>
            </a:r>
            <a:r>
              <a:rPr lang="en-US" baseline="-25000" dirty="0" err="1" smtClean="0"/>
              <a:t>b</a:t>
            </a:r>
            <a:r>
              <a:rPr lang="en-US" baseline="-25000" dirty="0" smtClean="0"/>
              <a:t>,</a:t>
            </a:r>
            <a:r>
              <a:rPr lang="en-US" dirty="0" smtClean="0"/>
              <a:t> V</a:t>
            </a:r>
            <a:r>
              <a:rPr lang="ar-EG" baseline="-25000" dirty="0" smtClean="0"/>
              <a:t> </a:t>
            </a:r>
            <a:r>
              <a:rPr lang="ar-EG" dirty="0" smtClean="0"/>
              <a:t>هما حجم مكعب الثلج و حجم الجزء المغمور على الترتيب</a:t>
            </a:r>
          </a:p>
          <a:p>
            <a:pPr algn="ctr"/>
            <a:r>
              <a:rPr lang="en-US" dirty="0" smtClean="0">
                <a:sym typeface="Symbol"/>
              </a:rPr>
              <a:t>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/ </a:t>
            </a:r>
            <a:r>
              <a:rPr lang="ar-EG" baseline="-25000" dirty="0" smtClean="0">
                <a:sym typeface="Symbol"/>
              </a:rPr>
              <a:t> </a:t>
            </a:r>
            <a:r>
              <a:rPr lang="ar-EG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b</a:t>
            </a:r>
            <a:r>
              <a:rPr lang="en-US" dirty="0" smtClean="0"/>
              <a:t> /V =</a:t>
            </a:r>
            <a:endParaRPr lang="ar-EG" dirty="0" smtClean="0"/>
          </a:p>
          <a:p>
            <a:r>
              <a:rPr lang="ar-EG" dirty="0" smtClean="0"/>
              <a:t>وبالتالي تكون نسبة حجم الثلج الذي يطفو هي </a:t>
            </a:r>
            <a:r>
              <a:rPr lang="en-US" dirty="0" smtClean="0"/>
              <a:t>f</a:t>
            </a:r>
          </a:p>
          <a:p>
            <a:pPr algn="ctr"/>
            <a:r>
              <a:rPr lang="en-US" dirty="0" err="1" smtClean="0"/>
              <a:t>V</a:t>
            </a:r>
            <a:r>
              <a:rPr lang="en-US" baseline="-25000" dirty="0" err="1" smtClean="0"/>
              <a:t>f</a:t>
            </a:r>
            <a:r>
              <a:rPr lang="en-US" dirty="0" smtClean="0"/>
              <a:t> /V</a:t>
            </a:r>
            <a:r>
              <a:rPr lang="ar-EG" dirty="0" smtClean="0"/>
              <a:t>  </a:t>
            </a:r>
            <a:r>
              <a:rPr lang="en-US" dirty="0" smtClean="0"/>
              <a:t>f=</a:t>
            </a:r>
            <a:endParaRPr lang="ar-EG" dirty="0" smtClean="0"/>
          </a:p>
          <a:p>
            <a:r>
              <a:rPr lang="ar-EG" dirty="0" smtClean="0"/>
              <a:t>حيث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f</a:t>
            </a:r>
            <a:r>
              <a:rPr lang="ar-EG" dirty="0" smtClean="0"/>
              <a:t> الجزء الذي يطفوو يساوي</a:t>
            </a:r>
          </a:p>
          <a:p>
            <a:pPr algn="ctr"/>
            <a:r>
              <a:rPr lang="ar-EG" dirty="0" smtClean="0"/>
              <a:t>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f</a:t>
            </a:r>
            <a:r>
              <a:rPr lang="en-US" dirty="0" smtClean="0"/>
              <a:t> = V –</a:t>
            </a:r>
            <a:r>
              <a:rPr lang="en-US" dirty="0" err="1" smtClean="0"/>
              <a:t>V</a:t>
            </a:r>
            <a:r>
              <a:rPr lang="en-US" baseline="-25000" dirty="0" err="1" smtClean="0"/>
              <a:t>b</a:t>
            </a:r>
            <a:r>
              <a:rPr lang="en-US" dirty="0" smtClean="0"/>
              <a:t> </a:t>
            </a:r>
            <a:endParaRPr lang="ar-EG" dirty="0" smtClean="0"/>
          </a:p>
          <a:p>
            <a:pPr algn="ctr"/>
            <a:r>
              <a:rPr lang="en-US" dirty="0" smtClean="0"/>
              <a:t>f= (V – V </a:t>
            </a:r>
            <a:r>
              <a:rPr lang="en-US" baseline="-25000" dirty="0" smtClean="0"/>
              <a:t>b</a:t>
            </a:r>
            <a:r>
              <a:rPr lang="en-US" dirty="0" smtClean="0"/>
              <a:t> )/V</a:t>
            </a:r>
            <a:endParaRPr lang="ar-EG" dirty="0" smtClean="0"/>
          </a:p>
          <a:p>
            <a:pPr algn="ctr"/>
            <a:r>
              <a:rPr lang="ar-EG" dirty="0" smtClean="0"/>
              <a:t>( </a:t>
            </a:r>
            <a:r>
              <a:rPr lang="en-US" dirty="0" smtClean="0"/>
              <a:t>V</a:t>
            </a:r>
            <a:r>
              <a:rPr lang="ar-EG" dirty="0" smtClean="0"/>
              <a:t> /</a:t>
            </a:r>
            <a:r>
              <a:rPr lang="en-US" dirty="0" smtClean="0"/>
              <a:t>f= 1–(</a:t>
            </a:r>
            <a:r>
              <a:rPr lang="en-US" dirty="0" err="1" smtClean="0"/>
              <a:t>V</a:t>
            </a:r>
            <a:r>
              <a:rPr lang="en-US" baseline="-25000" dirty="0" err="1" smtClean="0"/>
              <a:t>b</a:t>
            </a:r>
            <a:r>
              <a:rPr lang="en-US" baseline="-25000" dirty="0" smtClean="0"/>
              <a:t> </a:t>
            </a:r>
            <a:r>
              <a:rPr lang="ar-EG" baseline="-25000" dirty="0" smtClean="0"/>
              <a:t> </a:t>
            </a:r>
          </a:p>
          <a:p>
            <a:pPr algn="ctr" rtl="0"/>
            <a:r>
              <a:rPr lang="ar-EG" dirty="0" smtClean="0"/>
              <a:t> </a:t>
            </a:r>
            <a:r>
              <a:rPr lang="en-US" dirty="0" smtClean="0"/>
              <a:t>f= 1- </a:t>
            </a:r>
            <a:r>
              <a:rPr lang="en-US" dirty="0" smtClean="0">
                <a:sym typeface="Symbol"/>
              </a:rPr>
              <a:t>(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/  </a:t>
            </a:r>
            <a:r>
              <a:rPr lang="en-US" baseline="-25000" dirty="0" smtClean="0">
                <a:sym typeface="Symbol"/>
              </a:rPr>
              <a:t>w </a:t>
            </a:r>
            <a:r>
              <a:rPr lang="en-US" dirty="0" smtClean="0">
                <a:sym typeface="Symbol"/>
              </a:rPr>
              <a:t>)</a:t>
            </a:r>
          </a:p>
          <a:p>
            <a:pPr algn="ctr" rtl="0"/>
            <a:r>
              <a:rPr lang="en-US" dirty="0" smtClean="0">
                <a:sym typeface="Symbol"/>
              </a:rPr>
              <a:t>f= 1- (917/ 10</a:t>
            </a:r>
            <a:r>
              <a:rPr lang="en-US" baseline="30000" dirty="0" smtClean="0">
                <a:sym typeface="Symbol"/>
              </a:rPr>
              <a:t>3</a:t>
            </a:r>
            <a:r>
              <a:rPr lang="en-US" dirty="0" smtClean="0">
                <a:sym typeface="Symbol"/>
              </a:rPr>
              <a:t>)</a:t>
            </a:r>
            <a:r>
              <a:rPr lang="ar-EG" dirty="0" smtClean="0"/>
              <a:t> </a:t>
            </a:r>
          </a:p>
          <a:p>
            <a:pPr algn="ctr" rtl="0"/>
            <a:r>
              <a:rPr lang="ar-EG" dirty="0" smtClean="0"/>
              <a:t> 0.083 = </a:t>
            </a:r>
            <a:endParaRPr lang="en-US" dirty="0" smtClean="0"/>
          </a:p>
          <a:p>
            <a:pPr algn="ctr" rtl="0"/>
            <a:r>
              <a:rPr lang="en-US" dirty="0" smtClean="0"/>
              <a:t>= 8.3 %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2998</TotalTime>
  <Words>1816</Words>
  <Application>Microsoft Office PowerPoint</Application>
  <PresentationFormat>On-screen Show (4:3)</PresentationFormat>
  <Paragraphs>267</Paragraphs>
  <Slides>31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Flow</vt:lpstr>
      <vt:lpstr>Equation</vt:lpstr>
      <vt:lpstr>معادلة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Al Manzah Tel 8277967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pc </cp:lastModifiedBy>
  <cp:revision>312</cp:revision>
  <dcterms:created xsi:type="dcterms:W3CDTF">2007-03-02T07:03:55Z</dcterms:created>
  <dcterms:modified xsi:type="dcterms:W3CDTF">2012-12-11T16:27:17Z</dcterms:modified>
</cp:coreProperties>
</file>