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handoutMasterIdLst>
    <p:handoutMasterId r:id="rId22"/>
  </p:handoutMasterIdLst>
  <p:sldIdLst>
    <p:sldId id="267" r:id="rId2"/>
    <p:sldId id="291" r:id="rId3"/>
    <p:sldId id="292" r:id="rId4"/>
    <p:sldId id="270" r:id="rId5"/>
    <p:sldId id="269" r:id="rId6"/>
    <p:sldId id="265" r:id="rId7"/>
    <p:sldId id="294" r:id="rId8"/>
    <p:sldId id="272" r:id="rId9"/>
    <p:sldId id="273" r:id="rId10"/>
    <p:sldId id="274" r:id="rId11"/>
    <p:sldId id="290" r:id="rId12"/>
    <p:sldId id="276" r:id="rId13"/>
    <p:sldId id="296" r:id="rId14"/>
    <p:sldId id="297" r:id="rId15"/>
    <p:sldId id="305" r:id="rId16"/>
    <p:sldId id="308" r:id="rId17"/>
    <p:sldId id="306" r:id="rId18"/>
    <p:sldId id="307" r:id="rId19"/>
    <p:sldId id="278" r:id="rId20"/>
  </p:sldIdLst>
  <p:sldSz cx="9144000" cy="6858000" type="screen4x3"/>
  <p:notesSz cx="6735763" cy="9799638"/>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F66CC"/>
    <a:srgbClr val="FFCDFF"/>
    <a:srgbClr val="00FF00"/>
    <a:srgbClr val="FF3300"/>
    <a:srgbClr val="CC00CC"/>
    <a:srgbClr val="FFD9FF"/>
    <a:srgbClr val="0000CC"/>
    <a:srgbClr val="FFFFCC"/>
    <a:srgbClr val="E5E5FF"/>
  </p:clrMru>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223" autoAdjust="0"/>
    <p:restoredTop sz="94660"/>
  </p:normalViewPr>
  <p:slideViewPr>
    <p:cSldViewPr>
      <p:cViewPr varScale="1">
        <p:scale>
          <a:sx n="83" d="100"/>
          <a:sy n="83" d="100"/>
        </p:scale>
        <p:origin x="-109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72"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16932" y="0"/>
            <a:ext cx="2918831" cy="489982"/>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60" y="0"/>
            <a:ext cx="2918831" cy="489982"/>
          </a:xfrm>
          <a:prstGeom prst="rect">
            <a:avLst/>
          </a:prstGeom>
        </p:spPr>
        <p:txBody>
          <a:bodyPr vert="horz" lIns="91440" tIns="45720" rIns="91440" bIns="45720" rtlCol="1"/>
          <a:lstStyle>
            <a:lvl1pPr algn="l">
              <a:defRPr sz="1200"/>
            </a:lvl1pPr>
          </a:lstStyle>
          <a:p>
            <a:fld id="{9022BD1B-9BBE-4C49-931A-B98720DA7AD2}" type="datetimeFigureOut">
              <a:rPr lang="ar-SA" smtClean="0"/>
              <a:pPr/>
              <a:t>12/01/1434</a:t>
            </a:fld>
            <a:endParaRPr lang="ar-SA"/>
          </a:p>
        </p:txBody>
      </p:sp>
      <p:sp>
        <p:nvSpPr>
          <p:cNvPr id="4" name="عنصر نائب للتذييل 3"/>
          <p:cNvSpPr>
            <a:spLocks noGrp="1"/>
          </p:cNvSpPr>
          <p:nvPr>
            <p:ph type="ftr" sz="quarter" idx="2"/>
          </p:nvPr>
        </p:nvSpPr>
        <p:spPr>
          <a:xfrm>
            <a:off x="3816932" y="9307955"/>
            <a:ext cx="2918831" cy="489982"/>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60" y="9307955"/>
            <a:ext cx="2918831" cy="489982"/>
          </a:xfrm>
          <a:prstGeom prst="rect">
            <a:avLst/>
          </a:prstGeom>
        </p:spPr>
        <p:txBody>
          <a:bodyPr vert="horz" lIns="91440" tIns="45720" rIns="91440" bIns="45720" rtlCol="1" anchor="b"/>
          <a:lstStyle>
            <a:lvl1pPr algn="l">
              <a:defRPr sz="1200"/>
            </a:lvl1pPr>
          </a:lstStyle>
          <a:p>
            <a:fld id="{7218FD76-5244-48CD-8F18-6842AB1A4D51}"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05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4763" y="0"/>
            <a:ext cx="2919412" cy="490538"/>
          </a:xfrm>
          <a:prstGeom prst="rect">
            <a:avLst/>
          </a:prstGeom>
        </p:spPr>
        <p:txBody>
          <a:bodyPr vert="horz" lIns="91440" tIns="45720" rIns="91440" bIns="45720" rtlCol="0"/>
          <a:lstStyle>
            <a:lvl1pPr algn="r">
              <a:defRPr sz="1200"/>
            </a:lvl1pPr>
          </a:lstStyle>
          <a:p>
            <a:fld id="{C3EAC3D6-263D-44FF-BAFA-51959C93FBE0}" type="datetimeFigureOut">
              <a:rPr lang="en-US" smtClean="0"/>
              <a:pPr/>
              <a:t>11/25/2012</a:t>
            </a:fld>
            <a:endParaRPr lang="en-US" dirty="0"/>
          </a:p>
        </p:txBody>
      </p:sp>
      <p:sp>
        <p:nvSpPr>
          <p:cNvPr id="4" name="Slide Image Placeholder 3"/>
          <p:cNvSpPr>
            <a:spLocks noGrp="1" noRot="1" noChangeAspect="1"/>
          </p:cNvSpPr>
          <p:nvPr>
            <p:ph type="sldImg" idx="2"/>
          </p:nvPr>
        </p:nvSpPr>
        <p:spPr>
          <a:xfrm>
            <a:off x="919163" y="735013"/>
            <a:ext cx="4897437" cy="36750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100" y="4654550"/>
            <a:ext cx="5389563" cy="4410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07513"/>
            <a:ext cx="2919413" cy="4905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4763" y="9307513"/>
            <a:ext cx="2919412" cy="490537"/>
          </a:xfrm>
          <a:prstGeom prst="rect">
            <a:avLst/>
          </a:prstGeom>
        </p:spPr>
        <p:txBody>
          <a:bodyPr vert="horz" lIns="91440" tIns="45720" rIns="91440" bIns="45720" rtlCol="0" anchor="b"/>
          <a:lstStyle>
            <a:lvl1pPr algn="r">
              <a:defRPr sz="1200"/>
            </a:lvl1pPr>
          </a:lstStyle>
          <a:p>
            <a:fld id="{62FDC854-BF4D-4B7B-9CD7-505629BEAA4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67C47DE-4CC5-458A-B509-446A457D2BA3}"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3111BDD-41A0-4E1A-A7D7-EF783F98F487}" type="slidenum">
              <a:rPr lang="ar-SA"/>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9E99750-3650-4553-B8CE-D99320938278}" type="slidenum">
              <a:rPr lang="ar-SA"/>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395709-8351-4274-BE7B-0B7342271B54}" type="slidenum">
              <a:rPr lang="ar-SA"/>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44E22135-A0AF-437B-A544-7ACEB51167E6}" type="slidenum">
              <a:rPr lang="ar-SA"/>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ECE2550-D02D-41CF-8991-089799F6A9A9}" type="slidenum">
              <a:rPr lang="ar-SA"/>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65B8780A-78BE-43B1-828C-AE865029EDCE}" type="slidenum">
              <a:rPr lang="ar-SA"/>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E085325-1DDA-4F84-8B50-36D04B92A8E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9881BD4-62C8-4B17-96F5-1F79B0220590}"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C2FDD1F-92AE-4081-881E-CB9D38D11820}"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D0703FA-B207-4D06-8CEF-A5AE413A461E}"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8488C4"/>
            </a:gs>
            <a:gs pos="53000">
              <a:srgbClr val="D4DEFF"/>
            </a:gs>
            <a:gs pos="83000">
              <a:srgbClr val="D4DEFF"/>
            </a:gs>
            <a:gs pos="100000">
              <a:srgbClr val="96AB94"/>
            </a:gs>
          </a:gsLst>
          <a:lin ang="5400000"/>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536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5814A2E9-CD3F-4CE5-BFBA-9CD41F1104E7}"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oleObject" Target="../embeddings/oleObject25.bin"/><Relationship Id="rId7"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42.png"/><Relationship Id="rId5" Type="http://schemas.openxmlformats.org/officeDocument/2006/relationships/oleObject" Target="../embeddings/oleObject34.bin"/><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7" name="Text Box 15"/>
          <p:cNvSpPr txBox="1">
            <a:spLocks noChangeArrowheads="1"/>
          </p:cNvSpPr>
          <p:nvPr/>
        </p:nvSpPr>
        <p:spPr bwMode="auto">
          <a:xfrm>
            <a:off x="3810000" y="1803737"/>
            <a:ext cx="4876800" cy="1015663"/>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spcBef>
                <a:spcPct val="50000"/>
              </a:spcBef>
            </a:pPr>
            <a:r>
              <a:rPr lang="ar-SA" sz="2400" b="1" dirty="0">
                <a:solidFill>
                  <a:schemeClr val="tx1"/>
                </a:solidFill>
                <a:cs typeface="+mn-cs"/>
              </a:rPr>
              <a:t>   يسمى المسار الذي تسلكه جزيئات السائل</a:t>
            </a:r>
          </a:p>
          <a:p>
            <a:pPr>
              <a:spcBef>
                <a:spcPct val="50000"/>
              </a:spcBef>
            </a:pPr>
            <a:r>
              <a:rPr lang="ar-SA" sz="2400" b="1" dirty="0">
                <a:solidFill>
                  <a:schemeClr val="tx1"/>
                </a:solidFill>
                <a:cs typeface="+mn-cs"/>
              </a:rPr>
              <a:t>  المتدفق انسيابياً </a:t>
            </a:r>
            <a:r>
              <a:rPr lang="ar-SA" sz="2400" b="1" dirty="0">
                <a:solidFill>
                  <a:schemeClr val="accent2">
                    <a:lumMod val="50000"/>
                  </a:schemeClr>
                </a:solidFill>
                <a:cs typeface="+mn-cs"/>
              </a:rPr>
              <a:t>خط السريان  </a:t>
            </a:r>
            <a:r>
              <a:rPr lang="en-US" sz="2400" b="1" dirty="0">
                <a:solidFill>
                  <a:schemeClr val="accent2">
                    <a:lumMod val="50000"/>
                  </a:schemeClr>
                </a:solidFill>
                <a:latin typeface="Times New Roman" pitchFamily="18" charset="0"/>
                <a:cs typeface="+mn-cs"/>
              </a:rPr>
              <a:t>streamline</a:t>
            </a:r>
          </a:p>
        </p:txBody>
      </p:sp>
      <p:sp>
        <p:nvSpPr>
          <p:cNvPr id="13329" name="AutoShape 17"/>
          <p:cNvSpPr>
            <a:spLocks noChangeArrowheads="1"/>
          </p:cNvSpPr>
          <p:nvPr/>
        </p:nvSpPr>
        <p:spPr bwMode="auto">
          <a:xfrm>
            <a:off x="7772400" y="3276600"/>
            <a:ext cx="457200" cy="381000"/>
          </a:xfrm>
          <a:prstGeom prst="star5">
            <a:avLst/>
          </a:prstGeom>
          <a:solidFill>
            <a:schemeClr val="accent6">
              <a:lumMod val="40000"/>
              <a:lumOff val="60000"/>
            </a:schemeClr>
          </a:solidFill>
          <a:ln w="9525">
            <a:solidFill>
              <a:srgbClr val="F8F200"/>
            </a:solidFill>
            <a:miter lim="800000"/>
            <a:headEnd/>
            <a:tailEnd/>
          </a:ln>
          <a:effectLst/>
        </p:spPr>
        <p:txBody>
          <a:bodyPr wrap="none" anchor="ctr"/>
          <a:lstStyle/>
          <a:p>
            <a:pPr algn="ctr">
              <a:defRPr/>
            </a:pPr>
            <a:endParaRPr lang="en-US" sz="2400" b="1" dirty="0">
              <a:solidFill>
                <a:srgbClr val="FF9900"/>
              </a:solidFill>
              <a:latin typeface="Arial" pitchFamily="34" charset="0"/>
              <a:cs typeface="+mn-cs"/>
            </a:endParaRPr>
          </a:p>
        </p:txBody>
      </p:sp>
      <p:sp>
        <p:nvSpPr>
          <p:cNvPr id="13330" name="Text Box 18"/>
          <p:cNvSpPr txBox="1">
            <a:spLocks noChangeArrowheads="1"/>
          </p:cNvSpPr>
          <p:nvPr/>
        </p:nvSpPr>
        <p:spPr bwMode="auto">
          <a:xfrm>
            <a:off x="3352800" y="3664803"/>
            <a:ext cx="4800600" cy="83099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spcBef>
                <a:spcPct val="50000"/>
              </a:spcBef>
            </a:pPr>
            <a:r>
              <a:rPr lang="ar-SA" sz="2400" b="1" dirty="0">
                <a:cs typeface="+mn-cs"/>
              </a:rPr>
              <a:t> </a:t>
            </a:r>
            <a:r>
              <a:rPr lang="en-GB" sz="2400" b="1" dirty="0" smtClean="0">
                <a:cs typeface="+mn-cs"/>
              </a:rPr>
              <a:t> </a:t>
            </a:r>
            <a:r>
              <a:rPr lang="ar-SA" sz="2400" b="1" dirty="0" smtClean="0">
                <a:cs typeface="+mn-cs"/>
              </a:rPr>
              <a:t> </a:t>
            </a:r>
            <a:r>
              <a:rPr lang="ar-SA" sz="2400" b="1" dirty="0">
                <a:cs typeface="+mn-cs"/>
              </a:rPr>
              <a:t>تكون سرعة أي جزيء دائماً </a:t>
            </a:r>
            <a:r>
              <a:rPr lang="ar-SA" sz="2400" b="1" dirty="0">
                <a:solidFill>
                  <a:srgbClr val="CC0000"/>
                </a:solidFill>
                <a:cs typeface="+mn-cs"/>
              </a:rPr>
              <a:t>باتجاه مماس</a:t>
            </a:r>
            <a:r>
              <a:rPr lang="ar-SA" sz="2400" b="1" dirty="0">
                <a:cs typeface="+mn-cs"/>
              </a:rPr>
              <a:t> خط السريان الذي يسلكه.</a:t>
            </a:r>
            <a:endParaRPr lang="en-US" sz="2400" b="1" dirty="0">
              <a:cs typeface="+mn-cs"/>
            </a:endParaRPr>
          </a:p>
        </p:txBody>
      </p:sp>
      <p:sp>
        <p:nvSpPr>
          <p:cNvPr id="14" name="Text Box 18"/>
          <p:cNvSpPr txBox="1">
            <a:spLocks noChangeArrowheads="1"/>
          </p:cNvSpPr>
          <p:nvPr/>
        </p:nvSpPr>
        <p:spPr bwMode="auto">
          <a:xfrm>
            <a:off x="3429000" y="5024735"/>
            <a:ext cx="4648200"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spcBef>
                <a:spcPct val="50000"/>
              </a:spcBef>
            </a:pPr>
            <a:r>
              <a:rPr lang="en-GB" sz="2400" b="1" dirty="0" smtClean="0">
                <a:cs typeface="+mn-cs"/>
              </a:rPr>
              <a:t>   </a:t>
            </a:r>
            <a:r>
              <a:rPr lang="ar-SA" sz="2400" b="1" dirty="0" smtClean="0">
                <a:cs typeface="+mn-cs"/>
              </a:rPr>
              <a:t>خطوط </a:t>
            </a:r>
            <a:r>
              <a:rPr lang="ar-SA" sz="2400" b="1" dirty="0">
                <a:cs typeface="+mn-cs"/>
              </a:rPr>
              <a:t>السريان تكون </a:t>
            </a:r>
            <a:r>
              <a:rPr lang="ar-SA" sz="2400" b="1" dirty="0" smtClean="0">
                <a:cs typeface="+mn-cs"/>
              </a:rPr>
              <a:t>غير متقاطعة</a:t>
            </a:r>
            <a:r>
              <a:rPr lang="ar-SA" sz="2400" b="1" dirty="0">
                <a:cs typeface="+mn-cs"/>
              </a:rPr>
              <a:t>.</a:t>
            </a:r>
            <a:endParaRPr lang="en-US" sz="2400" b="1" dirty="0">
              <a:cs typeface="+mn-cs"/>
            </a:endParaRPr>
          </a:p>
        </p:txBody>
      </p:sp>
      <p:sp>
        <p:nvSpPr>
          <p:cNvPr id="15" name="AutoShape 17"/>
          <p:cNvSpPr>
            <a:spLocks noChangeArrowheads="1"/>
          </p:cNvSpPr>
          <p:nvPr/>
        </p:nvSpPr>
        <p:spPr bwMode="auto">
          <a:xfrm>
            <a:off x="7696200" y="4643735"/>
            <a:ext cx="457200" cy="381000"/>
          </a:xfrm>
          <a:prstGeom prst="star5">
            <a:avLst/>
          </a:prstGeom>
          <a:solidFill>
            <a:schemeClr val="accent6">
              <a:lumMod val="40000"/>
              <a:lumOff val="60000"/>
            </a:schemeClr>
          </a:solidFill>
          <a:ln w="9525">
            <a:solidFill>
              <a:srgbClr val="F8F200"/>
            </a:solidFill>
            <a:miter lim="800000"/>
            <a:headEnd/>
            <a:tailEnd/>
          </a:ln>
          <a:effectLst/>
        </p:spPr>
        <p:txBody>
          <a:bodyPr wrap="none" anchor="ctr"/>
          <a:lstStyle/>
          <a:p>
            <a:pPr algn="ctr">
              <a:defRPr/>
            </a:pPr>
            <a:endParaRPr lang="en-US" sz="2400" b="1" dirty="0">
              <a:solidFill>
                <a:srgbClr val="FF9900"/>
              </a:solidFill>
              <a:latin typeface="Arial" pitchFamily="34" charset="0"/>
              <a:cs typeface="+mn-cs"/>
            </a:endParaRPr>
          </a:p>
        </p:txBody>
      </p:sp>
      <p:sp>
        <p:nvSpPr>
          <p:cNvPr id="16" name="Rectangle 15"/>
          <p:cNvSpPr/>
          <p:nvPr/>
        </p:nvSpPr>
        <p:spPr>
          <a:xfrm>
            <a:off x="1600200" y="609600"/>
            <a:ext cx="6248400" cy="685800"/>
          </a:xfrm>
          <a:prstGeom prst="rect">
            <a:avLst/>
          </a:prstGeom>
          <a:solidFill>
            <a:srgbClr val="FFCDFF"/>
          </a:solidFill>
          <a:ln>
            <a:solidFill>
              <a:srgbClr val="CC00C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accent2">
                    <a:lumMod val="50000"/>
                  </a:schemeClr>
                </a:solidFill>
              </a:rPr>
              <a:t>معادلة الاستمرارية</a:t>
            </a:r>
            <a:r>
              <a:rPr lang="ar-SA" sz="2400" dirty="0" smtClean="0">
                <a:solidFill>
                  <a:schemeClr val="accent2">
                    <a:lumMod val="50000"/>
                  </a:schemeClr>
                </a:solidFill>
              </a:rPr>
              <a:t>   </a:t>
            </a:r>
            <a:r>
              <a:rPr lang="en-US" sz="2400" dirty="0" smtClean="0">
                <a:solidFill>
                  <a:schemeClr val="accent2">
                    <a:lumMod val="50000"/>
                  </a:schemeClr>
                </a:solidFill>
                <a:latin typeface="Imprint MT Shadow" pitchFamily="82" charset="0"/>
              </a:rPr>
              <a:t>The equation of continuity</a:t>
            </a:r>
            <a:endParaRPr lang="en-US" sz="2400" dirty="0">
              <a:solidFill>
                <a:schemeClr val="accent2">
                  <a:lumMod val="50000"/>
                </a:schemeClr>
              </a:solidFill>
              <a:latin typeface="Imprint MT Shadow" pitchFamily="82" charset="0"/>
            </a:endParaRPr>
          </a:p>
        </p:txBody>
      </p:sp>
      <p:pic>
        <p:nvPicPr>
          <p:cNvPr id="24591" name="Picture 15"/>
          <p:cNvPicPr>
            <a:picLocks noChangeAspect="1" noChangeArrowheads="1"/>
          </p:cNvPicPr>
          <p:nvPr/>
        </p:nvPicPr>
        <p:blipFill>
          <a:blip r:embed="rId2"/>
          <a:srcRect/>
          <a:stretch>
            <a:fillRect/>
          </a:stretch>
        </p:blipFill>
        <p:spPr bwMode="auto">
          <a:xfrm>
            <a:off x="161925" y="1524000"/>
            <a:ext cx="3114675" cy="3850244"/>
          </a:xfrm>
          <a:prstGeom prst="rect">
            <a:avLst/>
          </a:prstGeom>
          <a:noFill/>
          <a:ln w="25400">
            <a:solidFill>
              <a:srgbClr val="CC00CC"/>
            </a:solidFill>
            <a:miter lim="800000"/>
            <a:headEnd/>
            <a:tailEnd/>
          </a:ln>
          <a:effectLst/>
        </p:spPr>
      </p:pic>
      <p:sp>
        <p:nvSpPr>
          <p:cNvPr id="9" name="Slide Number Placeholder 8"/>
          <p:cNvSpPr>
            <a:spLocks noGrp="1"/>
          </p:cNvSpPr>
          <p:nvPr>
            <p:ph type="sldNum" sz="quarter" idx="12"/>
          </p:nvPr>
        </p:nvSpPr>
        <p:spPr/>
        <p:txBody>
          <a:bodyPr/>
          <a:lstStyle/>
          <a:p>
            <a:pPr>
              <a:defRPr/>
            </a:pPr>
            <a:fld id="{65B8780A-78BE-43B1-828C-AE865029EDCE}" type="slidenum">
              <a:rPr lang="ar-SA" smtClean="0"/>
              <a:pPr>
                <a:defRPr/>
              </a:pPr>
              <a:t>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327"/>
                                        </p:tgtEl>
                                        <p:attrNameLst>
                                          <p:attrName>style.visibility</p:attrName>
                                        </p:attrNameLst>
                                      </p:cBhvr>
                                      <p:to>
                                        <p:strVal val="visible"/>
                                      </p:to>
                                    </p:set>
                                    <p:anim calcmode="discrete" valueType="clr">
                                      <p:cBhvr override="childStyle">
                                        <p:cTn id="7" dur="80"/>
                                        <p:tgtEl>
                                          <p:spTgt spid="1332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327"/>
                                        </p:tgtEl>
                                        <p:attrNameLst>
                                          <p:attrName>fillcolor</p:attrName>
                                        </p:attrNameLst>
                                      </p:cBhvr>
                                      <p:tavLst>
                                        <p:tav tm="0">
                                          <p:val>
                                            <p:clrVal>
                                              <a:schemeClr val="accent2"/>
                                            </p:clrVal>
                                          </p:val>
                                        </p:tav>
                                        <p:tav tm="50000">
                                          <p:val>
                                            <p:clrVal>
                                              <a:schemeClr val="hlink"/>
                                            </p:clrVal>
                                          </p:val>
                                        </p:tav>
                                      </p:tavLst>
                                    </p:anim>
                                    <p:set>
                                      <p:cBhvr>
                                        <p:cTn id="9" dur="80"/>
                                        <p:tgtEl>
                                          <p:spTgt spid="13327"/>
                                        </p:tgtEl>
                                        <p:attrNameLst>
                                          <p:attrName>fill.type</p:attrName>
                                        </p:attrNameLst>
                                      </p:cBhvr>
                                      <p:to>
                                        <p:strVal val="solid"/>
                                      </p:to>
                                    </p:set>
                                  </p:childTnLst>
                                </p:cTn>
                              </p:par>
                            </p:childTnLst>
                          </p:cTn>
                        </p:par>
                        <p:par>
                          <p:cTn id="10" fill="hold">
                            <p:stCondLst>
                              <p:cond delay="2680"/>
                            </p:stCondLst>
                            <p:childTnLst>
                              <p:par>
                                <p:cTn id="11" presetID="29" presetClass="entr" presetSubtype="0" fill="hold" nodeType="afterEffect">
                                  <p:stCondLst>
                                    <p:cond delay="1500"/>
                                  </p:stCondLst>
                                  <p:childTnLst>
                                    <p:set>
                                      <p:cBhvr>
                                        <p:cTn id="12" dur="1" fill="hold">
                                          <p:stCondLst>
                                            <p:cond delay="0"/>
                                          </p:stCondLst>
                                        </p:cTn>
                                        <p:tgtEl>
                                          <p:spTgt spid="24591"/>
                                        </p:tgtEl>
                                        <p:attrNameLst>
                                          <p:attrName>style.visibility</p:attrName>
                                        </p:attrNameLst>
                                      </p:cBhvr>
                                      <p:to>
                                        <p:strVal val="visible"/>
                                      </p:to>
                                    </p:set>
                                    <p:anim calcmode="lin" valueType="num">
                                      <p:cBhvr>
                                        <p:cTn id="13" dur="1000" fill="hold"/>
                                        <p:tgtEl>
                                          <p:spTgt spid="24591"/>
                                        </p:tgtEl>
                                        <p:attrNameLst>
                                          <p:attrName>ppt_x</p:attrName>
                                        </p:attrNameLst>
                                      </p:cBhvr>
                                      <p:tavLst>
                                        <p:tav tm="0">
                                          <p:val>
                                            <p:strVal val="#ppt_x-.2"/>
                                          </p:val>
                                        </p:tav>
                                        <p:tav tm="100000">
                                          <p:val>
                                            <p:strVal val="#ppt_x"/>
                                          </p:val>
                                        </p:tav>
                                      </p:tavLst>
                                    </p:anim>
                                    <p:anim calcmode="lin" valueType="num">
                                      <p:cBhvr>
                                        <p:cTn id="14" dur="1000" fill="hold"/>
                                        <p:tgtEl>
                                          <p:spTgt spid="24591"/>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4591"/>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13329"/>
                                        </p:tgtEl>
                                        <p:attrNameLst>
                                          <p:attrName>style.visibility</p:attrName>
                                        </p:attrNameLst>
                                      </p:cBhvr>
                                      <p:to>
                                        <p:strVal val="visible"/>
                                      </p:to>
                                    </p:set>
                                    <p:anim calcmode="lin" valueType="num">
                                      <p:cBhvr>
                                        <p:cTn id="20" dur="1000" fill="hold"/>
                                        <p:tgtEl>
                                          <p:spTgt spid="13329"/>
                                        </p:tgtEl>
                                        <p:attrNameLst>
                                          <p:attrName>ppt_w</p:attrName>
                                        </p:attrNameLst>
                                      </p:cBhvr>
                                      <p:tavLst>
                                        <p:tav tm="0">
                                          <p:val>
                                            <p:strVal val="#ppt_w*0.70"/>
                                          </p:val>
                                        </p:tav>
                                        <p:tav tm="100000">
                                          <p:val>
                                            <p:strVal val="#ppt_w"/>
                                          </p:val>
                                        </p:tav>
                                      </p:tavLst>
                                    </p:anim>
                                    <p:anim calcmode="lin" valueType="num">
                                      <p:cBhvr>
                                        <p:cTn id="21" dur="1000" fill="hold"/>
                                        <p:tgtEl>
                                          <p:spTgt spid="13329"/>
                                        </p:tgtEl>
                                        <p:attrNameLst>
                                          <p:attrName>ppt_h</p:attrName>
                                        </p:attrNameLst>
                                      </p:cBhvr>
                                      <p:tavLst>
                                        <p:tav tm="0">
                                          <p:val>
                                            <p:strVal val="#ppt_h"/>
                                          </p:val>
                                        </p:tav>
                                        <p:tav tm="100000">
                                          <p:val>
                                            <p:strVal val="#ppt_h"/>
                                          </p:val>
                                        </p:tav>
                                      </p:tavLst>
                                    </p:anim>
                                    <p:animEffect transition="in" filter="fade">
                                      <p:cBhvr>
                                        <p:cTn id="22" dur="1000"/>
                                        <p:tgtEl>
                                          <p:spTgt spid="13329"/>
                                        </p:tgtEl>
                                      </p:cBhvr>
                                    </p:animEffect>
                                  </p:childTnLst>
                                </p:cTn>
                              </p:par>
                              <p:par>
                                <p:cTn id="23" presetID="27" presetClass="entr" presetSubtype="0" fill="hold" grpId="0" nodeType="withEffect">
                                  <p:stCondLst>
                                    <p:cond delay="0"/>
                                  </p:stCondLst>
                                  <p:iterate type="lt">
                                    <p:tmPct val="50000"/>
                                  </p:iterate>
                                  <p:childTnLst>
                                    <p:set>
                                      <p:cBhvr>
                                        <p:cTn id="24" dur="1" fill="hold">
                                          <p:stCondLst>
                                            <p:cond delay="0"/>
                                          </p:stCondLst>
                                        </p:cTn>
                                        <p:tgtEl>
                                          <p:spTgt spid="13330"/>
                                        </p:tgtEl>
                                        <p:attrNameLst>
                                          <p:attrName>style.visibility</p:attrName>
                                        </p:attrNameLst>
                                      </p:cBhvr>
                                      <p:to>
                                        <p:strVal val="visible"/>
                                      </p:to>
                                    </p:set>
                                    <p:anim calcmode="discrete" valueType="clr">
                                      <p:cBhvr override="childStyle">
                                        <p:cTn id="25" dur="80"/>
                                        <p:tgtEl>
                                          <p:spTgt spid="13330"/>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3330"/>
                                        </p:tgtEl>
                                        <p:attrNameLst>
                                          <p:attrName>fillcolor</p:attrName>
                                        </p:attrNameLst>
                                      </p:cBhvr>
                                      <p:tavLst>
                                        <p:tav tm="0">
                                          <p:val>
                                            <p:clrVal>
                                              <a:schemeClr val="accent2"/>
                                            </p:clrVal>
                                          </p:val>
                                        </p:tav>
                                        <p:tav tm="50000">
                                          <p:val>
                                            <p:clrVal>
                                              <a:schemeClr val="hlink"/>
                                            </p:clrVal>
                                          </p:val>
                                        </p:tav>
                                      </p:tavLst>
                                    </p:anim>
                                    <p:set>
                                      <p:cBhvr>
                                        <p:cTn id="27" dur="80"/>
                                        <p:tgtEl>
                                          <p:spTgt spid="13330"/>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7" presetClass="entr" presetSubtype="0" fill="hold" grpId="0" nodeType="clickEffect">
                                  <p:stCondLst>
                                    <p:cond delay="0"/>
                                  </p:stCondLst>
                                  <p:iterate type="lt">
                                    <p:tmPct val="50000"/>
                                  </p:iterate>
                                  <p:childTnLst>
                                    <p:set>
                                      <p:cBhvr>
                                        <p:cTn id="31" dur="1" fill="hold">
                                          <p:stCondLst>
                                            <p:cond delay="0"/>
                                          </p:stCondLst>
                                        </p:cTn>
                                        <p:tgtEl>
                                          <p:spTgt spid="14"/>
                                        </p:tgtEl>
                                        <p:attrNameLst>
                                          <p:attrName>style.visibility</p:attrName>
                                        </p:attrNameLst>
                                      </p:cBhvr>
                                      <p:to>
                                        <p:strVal val="visible"/>
                                      </p:to>
                                    </p:set>
                                    <p:anim calcmode="discrete" valueType="clr">
                                      <p:cBhvr override="childStyle">
                                        <p:cTn id="32"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4"/>
                                        </p:tgtEl>
                                        <p:attrNameLst>
                                          <p:attrName>fillcolor</p:attrName>
                                        </p:attrNameLst>
                                      </p:cBhvr>
                                      <p:tavLst>
                                        <p:tav tm="0">
                                          <p:val>
                                            <p:clrVal>
                                              <a:schemeClr val="accent2"/>
                                            </p:clrVal>
                                          </p:val>
                                        </p:tav>
                                        <p:tav tm="50000">
                                          <p:val>
                                            <p:clrVal>
                                              <a:schemeClr val="hlink"/>
                                            </p:clrVal>
                                          </p:val>
                                        </p:tav>
                                      </p:tavLst>
                                    </p:anim>
                                    <p:set>
                                      <p:cBhvr>
                                        <p:cTn id="34" dur="80"/>
                                        <p:tgtEl>
                                          <p:spTgt spid="14"/>
                                        </p:tgtEl>
                                        <p:attrNameLst>
                                          <p:attrName>fill.type</p:attrName>
                                        </p:attrNameLst>
                                      </p:cBhvr>
                                      <p:to>
                                        <p:strVal val="solid"/>
                                      </p:to>
                                    </p:set>
                                  </p:childTnLst>
                                </p:cTn>
                              </p:par>
                              <p:par>
                                <p:cTn id="35" presetID="55"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strVal val="#ppt_w*0.70"/>
                                          </p:val>
                                        </p:tav>
                                        <p:tav tm="100000">
                                          <p:val>
                                            <p:strVal val="#ppt_w"/>
                                          </p:val>
                                        </p:tav>
                                      </p:tavLst>
                                    </p:anim>
                                    <p:anim calcmode="lin" valueType="num">
                                      <p:cBhvr>
                                        <p:cTn id="38" dur="1000" fill="hold"/>
                                        <p:tgtEl>
                                          <p:spTgt spid="15"/>
                                        </p:tgtEl>
                                        <p:attrNameLst>
                                          <p:attrName>ppt_h</p:attrName>
                                        </p:attrNameLst>
                                      </p:cBhvr>
                                      <p:tavLst>
                                        <p:tav tm="0">
                                          <p:val>
                                            <p:strVal val="#ppt_h"/>
                                          </p:val>
                                        </p:tav>
                                        <p:tav tm="100000">
                                          <p:val>
                                            <p:strVal val="#ppt_h"/>
                                          </p:val>
                                        </p:tav>
                                      </p:tavLst>
                                    </p:anim>
                                    <p:animEffect transition="in" filter="fade">
                                      <p:cBhvr>
                                        <p:cTn id="3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7" grpId="0" animBg="1"/>
      <p:bldP spid="13329" grpId="0" animBg="1"/>
      <p:bldP spid="13330" grpId="0" animBg="1"/>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8"/>
          <p:cNvSpPr txBox="1">
            <a:spLocks noChangeArrowheads="1"/>
          </p:cNvSpPr>
          <p:nvPr/>
        </p:nvSpPr>
        <p:spPr bwMode="auto">
          <a:xfrm>
            <a:off x="4648200" y="1900535"/>
            <a:ext cx="4267200" cy="1015663"/>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25400">
            <a:solidFill>
              <a:srgbClr val="00FF00"/>
            </a:solidFill>
            <a:miter lim="800000"/>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spcBef>
                <a:spcPct val="50000"/>
              </a:spcBef>
              <a:defRPr/>
            </a:pPr>
            <a:r>
              <a:rPr lang="ar-SA" sz="2400" b="1" dirty="0" smtClean="0">
                <a:latin typeface="Arial" pitchFamily="34" charset="0"/>
                <a:cs typeface="+mn-cs"/>
              </a:rPr>
              <a:t>عند زمن </a:t>
            </a:r>
            <a:r>
              <a:rPr lang="en-US" sz="2400" b="1" dirty="0" smtClean="0">
                <a:latin typeface="Arial" pitchFamily="34" charset="0"/>
                <a:cs typeface="+mn-cs"/>
              </a:rPr>
              <a:t>Δt</a:t>
            </a:r>
            <a:r>
              <a:rPr lang="ar-SA" sz="2400" b="1" dirty="0" smtClean="0">
                <a:latin typeface="Arial" pitchFamily="34" charset="0"/>
                <a:cs typeface="+mn-cs"/>
              </a:rPr>
              <a:t>، المائع ينساب عند النهاية</a:t>
            </a:r>
          </a:p>
          <a:p>
            <a:pPr>
              <a:spcBef>
                <a:spcPct val="50000"/>
              </a:spcBef>
              <a:defRPr/>
            </a:pPr>
            <a:r>
              <a:rPr lang="ar-SA" sz="2400" b="1" dirty="0" smtClean="0">
                <a:latin typeface="Arial" pitchFamily="34" charset="0"/>
                <a:cs typeface="+mn-cs"/>
              </a:rPr>
              <a:t> السفلية (مساحة مقطعها </a:t>
            </a:r>
            <a:r>
              <a:rPr lang="en-US" sz="2400" b="1" dirty="0" smtClean="0">
                <a:latin typeface="Arial" pitchFamily="34" charset="0"/>
                <a:cs typeface="+mn-cs"/>
              </a:rPr>
              <a:t>A</a:t>
            </a:r>
            <a:r>
              <a:rPr lang="en-US" sz="2400" b="1" baseline="-25000" dirty="0" smtClean="0">
                <a:latin typeface="Arial" pitchFamily="34" charset="0"/>
                <a:cs typeface="+mn-cs"/>
              </a:rPr>
              <a:t>1</a:t>
            </a:r>
            <a:r>
              <a:rPr lang="ar-SA" sz="2400" b="1" dirty="0" smtClean="0">
                <a:latin typeface="Arial" pitchFamily="34" charset="0"/>
                <a:cs typeface="+mn-cs"/>
              </a:rPr>
              <a:t>) مسافة:</a:t>
            </a:r>
            <a:endParaRPr lang="en-US" sz="2400" b="1" dirty="0">
              <a:latin typeface="Arial" pitchFamily="34" charset="0"/>
              <a:cs typeface="+mn-cs"/>
            </a:endParaRPr>
          </a:p>
        </p:txBody>
      </p:sp>
      <p:sp>
        <p:nvSpPr>
          <p:cNvPr id="2" name="Text Box 18"/>
          <p:cNvSpPr txBox="1">
            <a:spLocks noChangeArrowheads="1"/>
          </p:cNvSpPr>
          <p:nvPr/>
        </p:nvSpPr>
        <p:spPr bwMode="auto">
          <a:xfrm>
            <a:off x="3429000" y="1219200"/>
            <a:ext cx="5486400" cy="461665"/>
          </a:xfrm>
          <a:prstGeom prst="rect">
            <a:avLst/>
          </a:prstGeom>
          <a:solidFill>
            <a:srgbClr val="FFCDFF"/>
          </a:solidFill>
          <a:ln w="9525">
            <a:noFill/>
            <a:miter lim="800000"/>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spAutoFit/>
          </a:bodyPr>
          <a:lstStyle/>
          <a:p>
            <a:pPr algn="ctr">
              <a:spcBef>
                <a:spcPct val="50000"/>
              </a:spcBef>
              <a:defRPr/>
            </a:pPr>
            <a:r>
              <a:rPr lang="ar-SA" sz="2400" b="1" dirty="0">
                <a:latin typeface="Arial" pitchFamily="34" charset="0"/>
                <a:cs typeface="+mn-cs"/>
              </a:rPr>
              <a:t>باعتبار مائع مثالي يتدفق خلال أنبوب غير منتظم.</a:t>
            </a:r>
            <a:endParaRPr lang="en-US" sz="2400" b="1" dirty="0">
              <a:latin typeface="Arial" pitchFamily="34" charset="0"/>
              <a:cs typeface="+mn-cs"/>
            </a:endParaRPr>
          </a:p>
        </p:txBody>
      </p:sp>
      <p:sp>
        <p:nvSpPr>
          <p:cNvPr id="3" name="Rectangle 12"/>
          <p:cNvSpPr/>
          <p:nvPr/>
        </p:nvSpPr>
        <p:spPr>
          <a:xfrm>
            <a:off x="3048000" y="304800"/>
            <a:ext cx="3276600" cy="533400"/>
          </a:xfrm>
          <a:prstGeom prst="rect">
            <a:avLst/>
          </a:prstGeom>
          <a:solidFill>
            <a:schemeClr val="bg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accent2">
                    <a:lumMod val="50000"/>
                  </a:schemeClr>
                </a:solidFill>
              </a:rPr>
              <a:t>استنتاج معادلة الاستمرارية</a:t>
            </a:r>
            <a:endParaRPr lang="en-US" sz="2400" dirty="0">
              <a:solidFill>
                <a:schemeClr val="accent2">
                  <a:lumMod val="50000"/>
                </a:schemeClr>
              </a:solidFill>
              <a:latin typeface="Imprint MT Shadow" pitchFamily="82" charset="0"/>
            </a:endParaRPr>
          </a:p>
        </p:txBody>
      </p:sp>
      <p:pic>
        <p:nvPicPr>
          <p:cNvPr id="4" name="Picture 15"/>
          <p:cNvPicPr>
            <a:picLocks noChangeAspect="1" noChangeArrowheads="1"/>
          </p:cNvPicPr>
          <p:nvPr/>
        </p:nvPicPr>
        <p:blipFill>
          <a:blip r:embed="rId3"/>
          <a:srcRect/>
          <a:stretch>
            <a:fillRect/>
          </a:stretch>
        </p:blipFill>
        <p:spPr bwMode="auto">
          <a:xfrm>
            <a:off x="304800" y="1066800"/>
            <a:ext cx="3328498" cy="2647950"/>
          </a:xfrm>
          <a:prstGeom prst="rect">
            <a:avLst/>
          </a:prstGeom>
          <a:noFill/>
          <a:ln w="31750">
            <a:solidFill>
              <a:srgbClr val="CC00CC"/>
            </a:solidFill>
            <a:miter lim="800000"/>
            <a:headEnd/>
            <a:tailEnd/>
          </a:ln>
          <a:effectLst/>
        </p:spPr>
      </p:pic>
      <p:graphicFrame>
        <p:nvGraphicFramePr>
          <p:cNvPr id="10287" name="Object 47"/>
          <p:cNvGraphicFramePr>
            <a:graphicFrameLocks noChangeAspect="1"/>
          </p:cNvGraphicFramePr>
          <p:nvPr/>
        </p:nvGraphicFramePr>
        <p:xfrm>
          <a:off x="3810000" y="2933700"/>
          <a:ext cx="2133600" cy="647700"/>
        </p:xfrm>
        <a:graphic>
          <a:graphicData uri="http://schemas.openxmlformats.org/presentationml/2006/ole">
            <p:oleObj spid="_x0000_s41987" name="Equation" r:id="rId4" imgW="711000" imgH="215640" progId="Equation.3">
              <p:embed/>
            </p:oleObj>
          </a:graphicData>
        </a:graphic>
      </p:graphicFrame>
      <p:graphicFrame>
        <p:nvGraphicFramePr>
          <p:cNvPr id="10288" name="Object 48"/>
          <p:cNvGraphicFramePr>
            <a:graphicFrameLocks noChangeAspect="1"/>
          </p:cNvGraphicFramePr>
          <p:nvPr/>
        </p:nvGraphicFramePr>
        <p:xfrm>
          <a:off x="3814762" y="3768725"/>
          <a:ext cx="4643438" cy="650875"/>
        </p:xfrm>
        <a:graphic>
          <a:graphicData uri="http://schemas.openxmlformats.org/presentationml/2006/ole">
            <p:oleObj spid="_x0000_s41988" name="معادلة" r:id="rId5" imgW="1587240" imgH="241200" progId="Equation.3">
              <p:embed/>
            </p:oleObj>
          </a:graphicData>
        </a:graphic>
      </p:graphicFrame>
      <p:sp>
        <p:nvSpPr>
          <p:cNvPr id="9" name="وسيلة شرح مستطيلة مستديرة الزوايا 8"/>
          <p:cNvSpPr/>
          <p:nvPr/>
        </p:nvSpPr>
        <p:spPr>
          <a:xfrm>
            <a:off x="1066800" y="3733800"/>
            <a:ext cx="1828800" cy="609600"/>
          </a:xfrm>
          <a:prstGeom prst="wedgeRoundRectCallout">
            <a:avLst>
              <a:gd name="adj1" fmla="val 100000"/>
              <a:gd name="adj2" fmla="val 0"/>
              <a:gd name="adj3" fmla="val 16667"/>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b="1" dirty="0" smtClean="0"/>
              <a:t>كتلة المائع</a:t>
            </a:r>
            <a:endParaRPr lang="ar-SA" sz="2400" b="1" dirty="0"/>
          </a:p>
        </p:txBody>
      </p:sp>
      <p:sp>
        <p:nvSpPr>
          <p:cNvPr id="10" name="وسيلة شرح مستطيلة مستديرة الزوايا 9"/>
          <p:cNvSpPr/>
          <p:nvPr/>
        </p:nvSpPr>
        <p:spPr>
          <a:xfrm>
            <a:off x="2743200" y="4572000"/>
            <a:ext cx="1828800" cy="609600"/>
          </a:xfrm>
          <a:prstGeom prst="wedgeRoundRectCallout">
            <a:avLst>
              <a:gd name="adj1" fmla="val 75833"/>
              <a:gd name="adj2" fmla="val -97500"/>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b="1" dirty="0" smtClean="0"/>
              <a:t>كثافة المائع</a:t>
            </a:r>
            <a:endParaRPr lang="ar-SA" sz="2400" b="1" dirty="0"/>
          </a:p>
        </p:txBody>
      </p:sp>
      <p:sp>
        <p:nvSpPr>
          <p:cNvPr id="12" name="وسيلة شرح مستطيلة مستديرة الزوايا 11"/>
          <p:cNvSpPr/>
          <p:nvPr/>
        </p:nvSpPr>
        <p:spPr>
          <a:xfrm>
            <a:off x="7162800" y="4572000"/>
            <a:ext cx="1828800" cy="609600"/>
          </a:xfrm>
          <a:prstGeom prst="wedgeRoundRectCallout">
            <a:avLst>
              <a:gd name="adj1" fmla="val -106667"/>
              <a:gd name="adj2" fmla="val -67500"/>
              <a:gd name="adj3" fmla="val 16667"/>
            </a:avLst>
          </a:prstGeo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rtlCol="1" anchor="ctr"/>
          <a:lstStyle/>
          <a:p>
            <a:pPr algn="ctr"/>
            <a:r>
              <a:rPr lang="ar-SA" sz="2400" b="1" dirty="0" smtClean="0"/>
              <a:t>حجم المائع</a:t>
            </a:r>
            <a:endParaRPr lang="ar-SA" sz="2400" b="1" dirty="0"/>
          </a:p>
        </p:txBody>
      </p:sp>
      <p:sp>
        <p:nvSpPr>
          <p:cNvPr id="13" name="شكل بيضاوي 12"/>
          <p:cNvSpPr/>
          <p:nvPr/>
        </p:nvSpPr>
        <p:spPr>
          <a:xfrm>
            <a:off x="5334000" y="3657600"/>
            <a:ext cx="1219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Text Box 18"/>
          <p:cNvSpPr txBox="1">
            <a:spLocks noChangeArrowheads="1"/>
          </p:cNvSpPr>
          <p:nvPr/>
        </p:nvSpPr>
        <p:spPr bwMode="auto">
          <a:xfrm>
            <a:off x="2895600" y="5257800"/>
            <a:ext cx="5638800" cy="461665"/>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25400">
            <a:solidFill>
              <a:srgbClr val="00FF00"/>
            </a:solidFill>
            <a:miter lim="800000"/>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spcBef>
                <a:spcPct val="50000"/>
              </a:spcBef>
              <a:defRPr/>
            </a:pPr>
            <a:r>
              <a:rPr lang="ar-SA" sz="2400" b="1" dirty="0" smtClean="0">
                <a:latin typeface="Arial" pitchFamily="34" charset="0"/>
                <a:cs typeface="+mn-cs"/>
              </a:rPr>
              <a:t>بنفس الطريقة نحسب الكتلة عند النهاية العلوية:</a:t>
            </a:r>
            <a:endParaRPr lang="en-US" sz="2400" b="1" dirty="0">
              <a:latin typeface="Arial" pitchFamily="34" charset="0"/>
              <a:cs typeface="+mn-cs"/>
            </a:endParaRPr>
          </a:p>
        </p:txBody>
      </p:sp>
      <p:graphicFrame>
        <p:nvGraphicFramePr>
          <p:cNvPr id="10289" name="Object 49"/>
          <p:cNvGraphicFramePr>
            <a:graphicFrameLocks noChangeAspect="1"/>
          </p:cNvGraphicFramePr>
          <p:nvPr/>
        </p:nvGraphicFramePr>
        <p:xfrm>
          <a:off x="2151026" y="5943600"/>
          <a:ext cx="5316574" cy="661090"/>
        </p:xfrm>
        <a:graphic>
          <a:graphicData uri="http://schemas.openxmlformats.org/presentationml/2006/ole">
            <p:oleObj spid="_x0000_s41989" name="Equation" r:id="rId6" imgW="1600200" imgH="215640" progId="Equation.3">
              <p:embed/>
            </p:oleObj>
          </a:graphicData>
        </a:graphic>
      </p:graphicFrame>
      <p:sp>
        <p:nvSpPr>
          <p:cNvPr id="15" name="Slide Number Placeholder 14"/>
          <p:cNvSpPr>
            <a:spLocks noGrp="1"/>
          </p:cNvSpPr>
          <p:nvPr>
            <p:ph type="sldNum" sz="quarter" idx="12"/>
          </p:nvPr>
        </p:nvSpPr>
        <p:spPr/>
        <p:txBody>
          <a:bodyPr/>
          <a:lstStyle/>
          <a:p>
            <a:pPr>
              <a:defRPr/>
            </a:pPr>
            <a:fld id="{65B8780A-78BE-43B1-828C-AE865029EDCE}" type="slidenum">
              <a:rPr lang="ar-SA" smtClean="0"/>
              <a:pPr>
                <a:defRPr/>
              </a:pPr>
              <a:t>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0287"/>
                                        </p:tgtEl>
                                        <p:attrNameLst>
                                          <p:attrName>style.visibility</p:attrName>
                                        </p:attrNameLst>
                                      </p:cBhvr>
                                      <p:to>
                                        <p:strVal val="visible"/>
                                      </p:to>
                                    </p:set>
                                    <p:anim to="" calcmode="lin" valueType="num">
                                      <p:cBhvr>
                                        <p:cTn id="12" dur="1" fill="hold"/>
                                        <p:tgtEl>
                                          <p:spTgt spid="1028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0288"/>
                                        </p:tgtEl>
                                        <p:attrNameLst>
                                          <p:attrName>style.visibility</p:attrName>
                                        </p:attrNameLst>
                                      </p:cBhvr>
                                      <p:to>
                                        <p:strVal val="visible"/>
                                      </p:to>
                                    </p:set>
                                    <p:anim to="" calcmode="lin" valueType="num">
                                      <p:cBhvr>
                                        <p:cTn id="17" dur="1" fill="hold"/>
                                        <p:tgtEl>
                                          <p:spTgt spid="1028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to="" calcmode="lin" valueType="num">
                                      <p:cBhvr>
                                        <p:cTn id="32" dur="1" fill="hold"/>
                                        <p:tgtEl>
                                          <p:spTgt spid="13"/>
                                        </p:tgtEl>
                                        <p:attrNameLst>
                                          <p:attrName/>
                                        </p:attrNameLst>
                                      </p:cBhvr>
                                    </p:anim>
                                  </p:childTnLst>
                                </p:cTn>
                              </p:par>
                              <p:par>
                                <p:cTn id="33" presetID="24"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to="" calcmode="lin" valueType="num">
                                      <p:cBhvr>
                                        <p:cTn id="35" dur="1" fill="hold"/>
                                        <p:tgtEl>
                                          <p:spTgt spid="12"/>
                                        </p:tgtEl>
                                        <p:attrNameLst>
                                          <p:attrName/>
                                        </p:attrNameLst>
                                      </p:cBhvr>
                                    </p:anim>
                                  </p:childTnLst>
                                </p:cTn>
                              </p:par>
                            </p:childTnLst>
                          </p:cTn>
                        </p:par>
                      </p:childTnLst>
                    </p:cTn>
                  </p:par>
                  <p:par>
                    <p:cTn id="36" fill="hold">
                      <p:stCondLst>
                        <p:cond delay="indefinite"/>
                      </p:stCondLst>
                      <p:childTnLst>
                        <p:par>
                          <p:cTn id="37" fill="hold">
                            <p:stCondLst>
                              <p:cond delay="0"/>
                            </p:stCondLst>
                            <p:childTnLst>
                              <p:par>
                                <p:cTn id="38" presetID="24"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 to="" calcmode="lin" valueType="num">
                                      <p:cBhvr>
                                        <p:cTn id="40" dur="1" fill="hold"/>
                                        <p:tgtEl>
                                          <p:spTgt spid="14"/>
                                        </p:tgtEl>
                                        <p:attrNameLst>
                                          <p:attrName/>
                                        </p:attrNameLst>
                                      </p:cBhvr>
                                    </p:anim>
                                  </p:childTnLst>
                                </p:cTn>
                              </p:par>
                            </p:childTnLst>
                          </p:cTn>
                        </p:par>
                      </p:childTnLst>
                    </p:cTn>
                  </p:par>
                  <p:par>
                    <p:cTn id="41" fill="hold">
                      <p:stCondLst>
                        <p:cond delay="indefinite"/>
                      </p:stCondLst>
                      <p:childTnLst>
                        <p:par>
                          <p:cTn id="42" fill="hold">
                            <p:stCondLst>
                              <p:cond delay="0"/>
                            </p:stCondLst>
                            <p:childTnLst>
                              <p:par>
                                <p:cTn id="43" presetID="24" presetClass="entr" presetSubtype="0" fill="hold" nodeType="clickEffect">
                                  <p:stCondLst>
                                    <p:cond delay="0"/>
                                  </p:stCondLst>
                                  <p:childTnLst>
                                    <p:set>
                                      <p:cBhvr>
                                        <p:cTn id="44" dur="1" fill="hold">
                                          <p:stCondLst>
                                            <p:cond delay="0"/>
                                          </p:stCondLst>
                                        </p:cTn>
                                        <p:tgtEl>
                                          <p:spTgt spid="10289"/>
                                        </p:tgtEl>
                                        <p:attrNameLst>
                                          <p:attrName>style.visibility</p:attrName>
                                        </p:attrNameLst>
                                      </p:cBhvr>
                                      <p:to>
                                        <p:strVal val="visible"/>
                                      </p:to>
                                    </p:set>
                                    <p:anim to="" calcmode="lin" valueType="num">
                                      <p:cBhvr>
                                        <p:cTn id="45" dur="1" fill="hold"/>
                                        <p:tgtEl>
                                          <p:spTgt spid="1028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p:cNvSpPr txBox="1">
            <a:spLocks noChangeArrowheads="1"/>
          </p:cNvSpPr>
          <p:nvPr/>
        </p:nvSpPr>
        <p:spPr bwMode="auto">
          <a:xfrm>
            <a:off x="3276600" y="304800"/>
            <a:ext cx="5486400" cy="1200329"/>
          </a:xfrm>
          <a:prstGeom prst="rect">
            <a:avLst/>
          </a:prstGeom>
          <a:solidFill>
            <a:srgbClr val="FFCDFF"/>
          </a:solidFill>
          <a:ln w="9525">
            <a:noFill/>
            <a:miter lim="800000"/>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spAutoFit/>
          </a:bodyPr>
          <a:lstStyle/>
          <a:p>
            <a:pPr algn="ctr">
              <a:spcBef>
                <a:spcPct val="50000"/>
              </a:spcBef>
              <a:defRPr/>
            </a:pPr>
            <a:r>
              <a:rPr lang="ar-SA" sz="2400" b="1" dirty="0" smtClean="0">
                <a:latin typeface="Arial" pitchFamily="34" charset="0"/>
                <a:cs typeface="+mn-cs"/>
              </a:rPr>
              <a:t>بما أن المائع غير قابل للانضغاط، فإن الكتلة </a:t>
            </a:r>
            <a:r>
              <a:rPr lang="en-US" sz="2400" b="1" dirty="0" smtClean="0">
                <a:latin typeface="Arial" pitchFamily="34" charset="0"/>
                <a:cs typeface="+mn-cs"/>
              </a:rPr>
              <a:t>m</a:t>
            </a:r>
            <a:r>
              <a:rPr lang="en-US" sz="2400" b="1" baseline="-25000" dirty="0" smtClean="0">
                <a:latin typeface="Arial" pitchFamily="34" charset="0"/>
                <a:cs typeface="+mn-cs"/>
              </a:rPr>
              <a:t>1</a:t>
            </a:r>
            <a:r>
              <a:rPr lang="ar-SA" sz="2400" b="1" dirty="0" smtClean="0">
                <a:latin typeface="Arial" pitchFamily="34" charset="0"/>
                <a:cs typeface="+mn-cs"/>
              </a:rPr>
              <a:t> التي تعبر مساحة المقطع </a:t>
            </a:r>
            <a:r>
              <a:rPr lang="en-US" sz="2400" b="1" dirty="0" smtClean="0">
                <a:latin typeface="Arial" pitchFamily="34" charset="0"/>
                <a:cs typeface="+mn-cs"/>
              </a:rPr>
              <a:t>A</a:t>
            </a:r>
            <a:r>
              <a:rPr lang="en-US" sz="2400" b="1" baseline="-25000" dirty="0" smtClean="0">
                <a:latin typeface="Arial" pitchFamily="34" charset="0"/>
                <a:cs typeface="+mn-cs"/>
              </a:rPr>
              <a:t>1</a:t>
            </a:r>
            <a:r>
              <a:rPr lang="ar-SA" sz="2400" b="1" dirty="0" smtClean="0">
                <a:latin typeface="Arial" pitchFamily="34" charset="0"/>
                <a:cs typeface="+mn-cs"/>
              </a:rPr>
              <a:t> هي نفسها التي تعبر مساحة المقطع </a:t>
            </a:r>
            <a:r>
              <a:rPr lang="en-US" sz="2400" b="1" dirty="0" smtClean="0">
                <a:latin typeface="Arial" pitchFamily="34" charset="0"/>
                <a:cs typeface="+mn-cs"/>
              </a:rPr>
              <a:t>A</a:t>
            </a:r>
            <a:r>
              <a:rPr lang="en-US" sz="2400" b="1" baseline="-25000" dirty="0" smtClean="0">
                <a:latin typeface="Arial" pitchFamily="34" charset="0"/>
                <a:cs typeface="+mn-cs"/>
              </a:rPr>
              <a:t>2</a:t>
            </a:r>
            <a:r>
              <a:rPr lang="ar-SA" sz="2400" b="1" dirty="0" smtClean="0">
                <a:latin typeface="Arial" pitchFamily="34" charset="0"/>
                <a:cs typeface="+mn-cs"/>
              </a:rPr>
              <a:t> عند نفس الزمن </a:t>
            </a:r>
            <a:r>
              <a:rPr lang="en-US" sz="2400" b="1" dirty="0" smtClean="0">
                <a:latin typeface="Arial" pitchFamily="34" charset="0"/>
                <a:cs typeface="+mn-cs"/>
              </a:rPr>
              <a:t>Δt</a:t>
            </a:r>
            <a:endParaRPr lang="en-US" sz="2400" b="1" dirty="0">
              <a:latin typeface="Arial" pitchFamily="34" charset="0"/>
              <a:cs typeface="+mn-cs"/>
            </a:endParaRPr>
          </a:p>
        </p:txBody>
      </p:sp>
      <p:graphicFrame>
        <p:nvGraphicFramePr>
          <p:cNvPr id="3" name="Object 50"/>
          <p:cNvGraphicFramePr>
            <a:graphicFrameLocks noChangeAspect="1"/>
          </p:cNvGraphicFramePr>
          <p:nvPr/>
        </p:nvGraphicFramePr>
        <p:xfrm>
          <a:off x="1767840" y="1231900"/>
          <a:ext cx="2423160" cy="673100"/>
        </p:xfrm>
        <a:graphic>
          <a:graphicData uri="http://schemas.openxmlformats.org/presentationml/2006/ole">
            <p:oleObj spid="_x0000_s43010" name="Equation" r:id="rId3" imgW="723600" imgH="215640" progId="Equation.3">
              <p:embed/>
            </p:oleObj>
          </a:graphicData>
        </a:graphic>
      </p:graphicFrame>
      <p:graphicFrame>
        <p:nvGraphicFramePr>
          <p:cNvPr id="4" name="Object 51"/>
          <p:cNvGraphicFramePr>
            <a:graphicFrameLocks noChangeAspect="1"/>
          </p:cNvGraphicFramePr>
          <p:nvPr/>
        </p:nvGraphicFramePr>
        <p:xfrm>
          <a:off x="2336798" y="2438400"/>
          <a:ext cx="4902202" cy="609600"/>
        </p:xfrm>
        <a:graphic>
          <a:graphicData uri="http://schemas.openxmlformats.org/presentationml/2006/ole">
            <p:oleObj spid="_x0000_s43011" name="معادلة" r:id="rId4" imgW="1320480" imgH="215640" progId="Equation.3">
              <p:embed/>
            </p:oleObj>
          </a:graphicData>
        </a:graphic>
      </p:graphicFrame>
      <p:sp>
        <p:nvSpPr>
          <p:cNvPr id="5" name="AutoShape 54"/>
          <p:cNvSpPr>
            <a:spLocks noChangeArrowheads="1"/>
          </p:cNvSpPr>
          <p:nvPr/>
        </p:nvSpPr>
        <p:spPr bwMode="auto">
          <a:xfrm>
            <a:off x="304800" y="3352800"/>
            <a:ext cx="3124200" cy="762000"/>
          </a:xfrm>
          <a:prstGeom prst="wedgeEllipseCallout">
            <a:avLst>
              <a:gd name="adj1" fmla="val 53319"/>
              <a:gd name="adj2" fmla="val -102959"/>
            </a:avLst>
          </a:prstGeom>
          <a:ln>
            <a:headEnd/>
            <a:tailEnd/>
          </a:ln>
        </p:spPr>
        <p:style>
          <a:lnRef idx="1">
            <a:schemeClr val="accent6"/>
          </a:lnRef>
          <a:fillRef idx="2">
            <a:schemeClr val="accent6"/>
          </a:fillRef>
          <a:effectRef idx="1">
            <a:schemeClr val="accent6"/>
          </a:effectRef>
          <a:fontRef idx="minor">
            <a:schemeClr val="dk1"/>
          </a:fontRef>
        </p:style>
        <p:txBody>
          <a:bodyPr/>
          <a:lstStyle/>
          <a:p>
            <a:pPr algn="ctr"/>
            <a:r>
              <a:rPr lang="ar-SA" sz="2400" b="1">
                <a:solidFill>
                  <a:srgbClr val="C00000"/>
                </a:solidFill>
              </a:rPr>
              <a:t>معادلة الاستمرارية</a:t>
            </a:r>
            <a:endParaRPr lang="en-US" sz="2400" b="1" dirty="0">
              <a:solidFill>
                <a:srgbClr val="C00000"/>
              </a:solidFill>
            </a:endParaRPr>
          </a:p>
        </p:txBody>
      </p:sp>
      <p:sp>
        <p:nvSpPr>
          <p:cNvPr id="6" name="سهم منحني إلى اليمين 5"/>
          <p:cNvSpPr/>
          <p:nvPr/>
        </p:nvSpPr>
        <p:spPr>
          <a:xfrm rot="20614055">
            <a:off x="990600" y="1791343"/>
            <a:ext cx="990600" cy="1295400"/>
          </a:xfrm>
          <a:prstGeom prst="curvedRightArrow">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ar-SA">
              <a:solidFill>
                <a:schemeClr val="tx1"/>
              </a:solidFill>
            </a:endParaRPr>
          </a:p>
        </p:txBody>
      </p:sp>
      <p:sp>
        <p:nvSpPr>
          <p:cNvPr id="7" name="Text Box 18"/>
          <p:cNvSpPr txBox="1">
            <a:spLocks noChangeArrowheads="1"/>
          </p:cNvSpPr>
          <p:nvPr/>
        </p:nvSpPr>
        <p:spPr bwMode="auto">
          <a:xfrm>
            <a:off x="3276600" y="3352800"/>
            <a:ext cx="5486400" cy="830997"/>
          </a:xfrm>
          <a:prstGeom prst="rect">
            <a:avLst/>
          </a:prstGeo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t="100000" r="100000"/>
            </a:path>
            <a:tileRect l="-100000" b="-100000"/>
          </a:gradFill>
          <a:ln>
            <a:headEnd/>
            <a:tailEnd/>
          </a:ln>
        </p:spPr>
        <p:style>
          <a:lnRef idx="1">
            <a:schemeClr val="accent2"/>
          </a:lnRef>
          <a:fillRef idx="2">
            <a:schemeClr val="accent2"/>
          </a:fillRef>
          <a:effectRef idx="1">
            <a:schemeClr val="accent2"/>
          </a:effectRef>
          <a:fontRef idx="minor">
            <a:schemeClr val="dk1"/>
          </a:fontRef>
        </p:style>
        <p:txBody>
          <a:bodyPr>
            <a:spAutoFit/>
          </a:bodyPr>
          <a:lstStyle/>
          <a:p>
            <a:pPr algn="ctr">
              <a:spcBef>
                <a:spcPct val="50000"/>
              </a:spcBef>
              <a:defRPr/>
            </a:pPr>
            <a:r>
              <a:rPr lang="ar-SA" sz="2400" b="1" dirty="0" smtClean="0">
                <a:latin typeface="Arial" pitchFamily="34" charset="0"/>
                <a:cs typeface="+mn-cs"/>
              </a:rPr>
              <a:t>حاصل ضرب مساحة مقطع الأنبوبة وسرعة المائع عند أي نقطة تكون مقدار ثابت .</a:t>
            </a:r>
            <a:endParaRPr lang="en-US" sz="2400" b="1" dirty="0">
              <a:latin typeface="Arial" pitchFamily="34" charset="0"/>
              <a:cs typeface="+mn-cs"/>
            </a:endParaRPr>
          </a:p>
        </p:txBody>
      </p:sp>
      <p:graphicFrame>
        <p:nvGraphicFramePr>
          <p:cNvPr id="8" name="Object 5"/>
          <p:cNvGraphicFramePr>
            <a:graphicFrameLocks noChangeAspect="1"/>
          </p:cNvGraphicFramePr>
          <p:nvPr/>
        </p:nvGraphicFramePr>
        <p:xfrm>
          <a:off x="2743200" y="4343400"/>
          <a:ext cx="1844298" cy="533400"/>
        </p:xfrm>
        <a:graphic>
          <a:graphicData uri="http://schemas.openxmlformats.org/presentationml/2006/ole">
            <p:oleObj spid="_x0000_s43012" name="Equation" r:id="rId5" imgW="495000" imgH="203040" progId="Equation.3">
              <p:embed/>
            </p:oleObj>
          </a:graphicData>
        </a:graphic>
      </p:graphicFrame>
      <p:sp>
        <p:nvSpPr>
          <p:cNvPr id="9" name="AutoShape 6"/>
          <p:cNvSpPr>
            <a:spLocks noChangeArrowheads="1"/>
          </p:cNvSpPr>
          <p:nvPr/>
        </p:nvSpPr>
        <p:spPr bwMode="auto">
          <a:xfrm>
            <a:off x="381000" y="5410200"/>
            <a:ext cx="3200400" cy="1219200"/>
          </a:xfrm>
          <a:prstGeom prst="wedgeRoundRectCallout">
            <a:avLst>
              <a:gd name="adj1" fmla="val 30676"/>
              <a:gd name="adj2" fmla="val -97015"/>
              <a:gd name="adj3" fmla="val 16667"/>
            </a:avLst>
          </a:prstGeom>
          <a:ln>
            <a:headEnd/>
            <a:tailEnd/>
          </a:ln>
        </p:spPr>
        <p:style>
          <a:lnRef idx="2">
            <a:schemeClr val="accent2"/>
          </a:lnRef>
          <a:fillRef idx="1">
            <a:schemeClr val="lt1"/>
          </a:fillRef>
          <a:effectRef idx="0">
            <a:schemeClr val="accent2"/>
          </a:effectRef>
          <a:fontRef idx="minor">
            <a:schemeClr val="dk1"/>
          </a:fontRef>
        </p:style>
        <p:txBody>
          <a:bodyPr/>
          <a:lstStyle/>
          <a:p>
            <a:pPr algn="ctr"/>
            <a:r>
              <a:rPr lang="ar-SA" sz="2400" b="1" dirty="0">
                <a:solidFill>
                  <a:srgbClr val="000099"/>
                </a:solidFill>
                <a:latin typeface="Garamond" pitchFamily="18" charset="0"/>
              </a:rPr>
              <a:t>معدل التدفق </a:t>
            </a:r>
            <a:r>
              <a:rPr lang="en-US" sz="2400" b="1" dirty="0">
                <a:solidFill>
                  <a:srgbClr val="000099"/>
                </a:solidFill>
                <a:latin typeface="Times New Roman" pitchFamily="18" charset="0"/>
              </a:rPr>
              <a:t>flow rate </a:t>
            </a:r>
            <a:r>
              <a:rPr lang="ar-SA" sz="2400" b="1" dirty="0">
                <a:solidFill>
                  <a:srgbClr val="000099"/>
                </a:solidFill>
                <a:latin typeface="Garamond" pitchFamily="18" charset="0"/>
              </a:rPr>
              <a:t> أو الفيض </a:t>
            </a:r>
            <a:r>
              <a:rPr lang="ar-SA" sz="2400" b="1" dirty="0" err="1">
                <a:solidFill>
                  <a:srgbClr val="000099"/>
                </a:solidFill>
                <a:latin typeface="Garamond" pitchFamily="18" charset="0"/>
              </a:rPr>
              <a:t>الحجمي</a:t>
            </a:r>
            <a:r>
              <a:rPr lang="ar-SA" sz="2400" b="1" dirty="0">
                <a:solidFill>
                  <a:srgbClr val="000099"/>
                </a:solidFill>
                <a:latin typeface="Garamond" pitchFamily="18" charset="0"/>
              </a:rPr>
              <a:t> </a:t>
            </a:r>
            <a:r>
              <a:rPr lang="en-US" sz="2400" b="1" dirty="0">
                <a:solidFill>
                  <a:srgbClr val="000099"/>
                </a:solidFill>
                <a:latin typeface="Times New Roman" pitchFamily="18" charset="0"/>
              </a:rPr>
              <a:t>volume flux</a:t>
            </a:r>
            <a:r>
              <a:rPr lang="ar-SA" sz="2400" b="1" dirty="0">
                <a:solidFill>
                  <a:srgbClr val="000099"/>
                </a:solidFill>
                <a:latin typeface="Garamond" pitchFamily="18" charset="0"/>
              </a:rPr>
              <a:t> </a:t>
            </a:r>
            <a:r>
              <a:rPr lang="ar-SA" sz="2400" b="1" dirty="0">
                <a:solidFill>
                  <a:srgbClr val="000099"/>
                </a:solidFill>
              </a:rPr>
              <a:t>للسائل</a:t>
            </a:r>
            <a:r>
              <a:rPr lang="ar-SA" sz="2400" dirty="0"/>
              <a:t> </a:t>
            </a:r>
            <a:r>
              <a:rPr lang="ar-SA" sz="2400" b="1" dirty="0">
                <a:solidFill>
                  <a:srgbClr val="000099"/>
                </a:solidFill>
                <a:latin typeface="Garamond" pitchFamily="18" charset="0"/>
              </a:rPr>
              <a:t>عبر الأنبوبة</a:t>
            </a:r>
            <a:endParaRPr lang="en-US" sz="2400" b="1" dirty="0">
              <a:solidFill>
                <a:srgbClr val="000099"/>
              </a:solidFill>
              <a:latin typeface="Garamond" pitchFamily="18" charset="0"/>
            </a:endParaRPr>
          </a:p>
        </p:txBody>
      </p:sp>
      <p:sp>
        <p:nvSpPr>
          <p:cNvPr id="10" name="Slide Number Placeholder 9"/>
          <p:cNvSpPr>
            <a:spLocks noGrp="1"/>
          </p:cNvSpPr>
          <p:nvPr>
            <p:ph type="sldNum" sz="quarter" idx="12"/>
          </p:nvPr>
        </p:nvSpPr>
        <p:spPr/>
        <p:txBody>
          <a:bodyPr/>
          <a:lstStyle/>
          <a:p>
            <a:pPr>
              <a:defRPr/>
            </a:pPr>
            <a:fld id="{65B8780A-78BE-43B1-828C-AE865029EDCE}" type="slidenum">
              <a:rPr lang="ar-SA" smtClean="0"/>
              <a:pPr>
                <a:defRPr/>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afterEffect">
                                  <p:stCondLst>
                                    <p:cond delay="50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to="" calcmode="lin" valueType="num">
                                      <p:cBhvr>
                                        <p:cTn id="21" dur="1" fill="hold"/>
                                        <p:tgtEl>
                                          <p:spTgt spid="6"/>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51"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770" decel="100000"/>
                                        <p:tgtEl>
                                          <p:spTgt spid="4"/>
                                        </p:tgtEl>
                                      </p:cBhvr>
                                    </p:animEffect>
                                    <p:animScale>
                                      <p:cBhvr>
                                        <p:cTn id="27" dur="770" decel="100000"/>
                                        <p:tgtEl>
                                          <p:spTgt spid="4"/>
                                        </p:tgtEl>
                                      </p:cBhvr>
                                      <p:from x="10000" y="10000"/>
                                      <p:to x="200000" y="450000"/>
                                    </p:animScale>
                                    <p:animScale>
                                      <p:cBhvr>
                                        <p:cTn id="28" dur="1230" accel="100000" fill="hold">
                                          <p:stCondLst>
                                            <p:cond delay="770"/>
                                          </p:stCondLst>
                                        </p:cTn>
                                        <p:tgtEl>
                                          <p:spTgt spid="4"/>
                                        </p:tgtEl>
                                      </p:cBhvr>
                                      <p:from x="200000" y="450000"/>
                                      <p:to x="100000" y="100000"/>
                                    </p:animScale>
                                    <p:set>
                                      <p:cBhvr>
                                        <p:cTn id="29" dur="770" fill="hold"/>
                                        <p:tgtEl>
                                          <p:spTgt spid="4"/>
                                        </p:tgtEl>
                                        <p:attrNameLst>
                                          <p:attrName>ppt_x</p:attrName>
                                        </p:attrNameLst>
                                      </p:cBhvr>
                                      <p:to>
                                        <p:strVal val="(0.5)"/>
                                      </p:to>
                                    </p:set>
                                    <p:anim from="(0.5)" to="(#ppt_x)" calcmode="lin" valueType="num">
                                      <p:cBhvr>
                                        <p:cTn id="30" dur="1230" accel="100000" fill="hold">
                                          <p:stCondLst>
                                            <p:cond delay="770"/>
                                          </p:stCondLst>
                                        </p:cTn>
                                        <p:tgtEl>
                                          <p:spTgt spid="4"/>
                                        </p:tgtEl>
                                        <p:attrNameLst>
                                          <p:attrName>ppt_x</p:attrName>
                                        </p:attrNameLst>
                                      </p:cBhvr>
                                    </p:anim>
                                    <p:set>
                                      <p:cBhvr>
                                        <p:cTn id="31" dur="770" fill="hold"/>
                                        <p:tgtEl>
                                          <p:spTgt spid="4"/>
                                        </p:tgtEl>
                                        <p:attrNameLst>
                                          <p:attrName>ppt_y</p:attrName>
                                        </p:attrNameLst>
                                      </p:cBhvr>
                                      <p:to>
                                        <p:strVal val="(#ppt_y+0.4)"/>
                                      </p:to>
                                    </p:set>
                                    <p:anim from="(#ppt_y+0.4)" to="(#ppt_y)" calcmode="lin" valueType="num">
                                      <p:cBhvr>
                                        <p:cTn id="32" dur="1230" accel="100000" fill="hold">
                                          <p:stCondLst>
                                            <p:cond delay="770"/>
                                          </p:stCondLst>
                                        </p:cTn>
                                        <p:tgtEl>
                                          <p:spTgt spid="4"/>
                                        </p:tgtEl>
                                        <p:attrNameLst>
                                          <p:attrName>ppt_y</p:attrName>
                                        </p:attrNameLst>
                                      </p:cBhvr>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500"/>
                            </p:stCondLst>
                            <p:childTnLst>
                              <p:par>
                                <p:cTn id="39" presetID="27" presetClass="entr" presetSubtype="0" fill="hold" nodeType="afterEffect">
                                  <p:stCondLst>
                                    <p:cond delay="500"/>
                                  </p:stCondLst>
                                  <p:iterate type="lt">
                                    <p:tmPct val="50000"/>
                                  </p:iterate>
                                  <p:childTnLst>
                                    <p:set>
                                      <p:cBhvr>
                                        <p:cTn id="40" dur="1" fill="hold">
                                          <p:stCondLst>
                                            <p:cond delay="0"/>
                                          </p:stCondLst>
                                        </p:cTn>
                                        <p:tgtEl>
                                          <p:spTgt spid="7"/>
                                        </p:tgtEl>
                                        <p:attrNameLst>
                                          <p:attrName>style.visibility</p:attrName>
                                        </p:attrNameLst>
                                      </p:cBhvr>
                                      <p:to>
                                        <p:strVal val="visible"/>
                                      </p:to>
                                    </p:set>
                                    <p:anim calcmode="discrete" valueType="clr">
                                      <p:cBhvr override="childStyle">
                                        <p:cTn id="41"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7"/>
                                        </p:tgtEl>
                                        <p:attrNameLst>
                                          <p:attrName>fillcolor</p:attrName>
                                        </p:attrNameLst>
                                      </p:cBhvr>
                                      <p:tavLst>
                                        <p:tav tm="0">
                                          <p:val>
                                            <p:clrVal>
                                              <a:schemeClr val="accent2"/>
                                            </p:clrVal>
                                          </p:val>
                                        </p:tav>
                                        <p:tav tm="50000">
                                          <p:val>
                                            <p:clrVal>
                                              <a:schemeClr val="hlink"/>
                                            </p:clrVal>
                                          </p:val>
                                        </p:tav>
                                      </p:tavLst>
                                    </p:anim>
                                    <p:set>
                                      <p:cBhvr>
                                        <p:cTn id="43" dur="80"/>
                                        <p:tgtEl>
                                          <p:spTgt spid="7"/>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51"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770" decel="100000"/>
                                        <p:tgtEl>
                                          <p:spTgt spid="8"/>
                                        </p:tgtEl>
                                      </p:cBhvr>
                                    </p:animEffect>
                                    <p:animScale>
                                      <p:cBhvr>
                                        <p:cTn id="49" dur="770" decel="100000"/>
                                        <p:tgtEl>
                                          <p:spTgt spid="8"/>
                                        </p:tgtEl>
                                      </p:cBhvr>
                                      <p:from x="10000" y="10000"/>
                                      <p:to x="200000" y="450000"/>
                                    </p:animScale>
                                    <p:animScale>
                                      <p:cBhvr>
                                        <p:cTn id="50" dur="1230" accel="100000" fill="hold">
                                          <p:stCondLst>
                                            <p:cond delay="770"/>
                                          </p:stCondLst>
                                        </p:cTn>
                                        <p:tgtEl>
                                          <p:spTgt spid="8"/>
                                        </p:tgtEl>
                                      </p:cBhvr>
                                      <p:from x="200000" y="450000"/>
                                      <p:to x="100000" y="100000"/>
                                    </p:animScale>
                                    <p:set>
                                      <p:cBhvr>
                                        <p:cTn id="51" dur="770" fill="hold"/>
                                        <p:tgtEl>
                                          <p:spTgt spid="8"/>
                                        </p:tgtEl>
                                        <p:attrNameLst>
                                          <p:attrName>ppt_x</p:attrName>
                                        </p:attrNameLst>
                                      </p:cBhvr>
                                      <p:to>
                                        <p:strVal val="(0.5)"/>
                                      </p:to>
                                    </p:set>
                                    <p:anim from="(0.5)" to="(#ppt_x)" calcmode="lin" valueType="num">
                                      <p:cBhvr>
                                        <p:cTn id="52" dur="1230" accel="100000" fill="hold">
                                          <p:stCondLst>
                                            <p:cond delay="770"/>
                                          </p:stCondLst>
                                        </p:cTn>
                                        <p:tgtEl>
                                          <p:spTgt spid="8"/>
                                        </p:tgtEl>
                                        <p:attrNameLst>
                                          <p:attrName>ppt_x</p:attrName>
                                        </p:attrNameLst>
                                      </p:cBhvr>
                                    </p:anim>
                                    <p:set>
                                      <p:cBhvr>
                                        <p:cTn id="53" dur="770" fill="hold"/>
                                        <p:tgtEl>
                                          <p:spTgt spid="8"/>
                                        </p:tgtEl>
                                        <p:attrNameLst>
                                          <p:attrName>ppt_y</p:attrName>
                                        </p:attrNameLst>
                                      </p:cBhvr>
                                      <p:to>
                                        <p:strVal val="(#ppt_y+0.4)"/>
                                      </p:to>
                                    </p:set>
                                    <p:anim from="(#ppt_y+0.4)" to="(#ppt_y)" calcmode="lin" valueType="num">
                                      <p:cBhvr>
                                        <p:cTn id="54" dur="1230" accel="100000" fill="hold">
                                          <p:stCondLst>
                                            <p:cond delay="770"/>
                                          </p:stCondLst>
                                        </p:cTn>
                                        <p:tgtEl>
                                          <p:spTgt spid="8"/>
                                        </p:tgtEl>
                                        <p:attrNameLst>
                                          <p:attrName>ppt_y</p:attrName>
                                        </p:attrNameLst>
                                      </p:cBhvr>
                                    </p:anim>
                                  </p:childTnLst>
                                </p:cTn>
                              </p:par>
                            </p:childTnLst>
                          </p:cTn>
                        </p:par>
                        <p:par>
                          <p:cTn id="55" fill="hold">
                            <p:stCondLst>
                              <p:cond delay="2000"/>
                            </p:stCondLst>
                            <p:childTnLst>
                              <p:par>
                                <p:cTn id="56" presetID="4" presetClass="entr" presetSubtype="16" fill="hold" grpId="0" nodeType="afterEffect">
                                  <p:stCondLst>
                                    <p:cond delay="1000"/>
                                  </p:stCondLst>
                                  <p:childTnLst>
                                    <p:set>
                                      <p:cBhvr>
                                        <p:cTn id="57" dur="1" fill="hold">
                                          <p:stCondLst>
                                            <p:cond delay="0"/>
                                          </p:stCondLst>
                                        </p:cTn>
                                        <p:tgtEl>
                                          <p:spTgt spid="9"/>
                                        </p:tgtEl>
                                        <p:attrNameLst>
                                          <p:attrName>style.visibility</p:attrName>
                                        </p:attrNameLst>
                                      </p:cBhvr>
                                      <p:to>
                                        <p:strVal val="visible"/>
                                      </p:to>
                                    </p:set>
                                    <p:animEffect transition="in" filter="box(in)">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6" name="Text Box 12"/>
          <p:cNvSpPr txBox="1">
            <a:spLocks noChangeArrowheads="1"/>
          </p:cNvSpPr>
          <p:nvPr/>
        </p:nvSpPr>
        <p:spPr bwMode="auto">
          <a:xfrm>
            <a:off x="457200" y="838200"/>
            <a:ext cx="8305800" cy="1754326"/>
          </a:xfrm>
          <a:prstGeom prst="rect">
            <a:avLst/>
          </a:prstGeom>
          <a:solidFill>
            <a:srgbClr val="EDEDF9"/>
          </a:solidFill>
          <a:ln w="9525">
            <a:noFill/>
            <a:miter lim="800000"/>
            <a:headEnd/>
            <a:tailEnd/>
          </a:ln>
        </p:spPr>
        <p:txBody>
          <a:bodyPr wrap="square">
            <a:spAutoFit/>
          </a:bodyPr>
          <a:lstStyle/>
          <a:p>
            <a:pPr>
              <a:spcBef>
                <a:spcPct val="50000"/>
              </a:spcBef>
            </a:pPr>
            <a:r>
              <a:rPr lang="ar-SA" sz="2400" b="1" dirty="0" smtClean="0">
                <a:cs typeface="+mn-cs"/>
              </a:rPr>
              <a:t>مثال (1) :</a:t>
            </a:r>
            <a:endParaRPr lang="ar-SA" sz="2400" b="1" dirty="0">
              <a:cs typeface="+mn-cs"/>
            </a:endParaRPr>
          </a:p>
          <a:p>
            <a:pPr>
              <a:spcBef>
                <a:spcPct val="50000"/>
              </a:spcBef>
            </a:pPr>
            <a:r>
              <a:rPr lang="ar-SA" sz="2400" b="1" dirty="0">
                <a:cs typeface="+mn-cs"/>
              </a:rPr>
              <a:t>أنبوبة تغذي مزرعة بالماء مساحة مقطعها </a:t>
            </a:r>
            <a:r>
              <a:rPr lang="en-US" sz="2400" b="1" dirty="0">
                <a:latin typeface="Times New Roman" pitchFamily="18" charset="0"/>
                <a:cs typeface="+mn-cs"/>
              </a:rPr>
              <a:t>5 cm</a:t>
            </a:r>
            <a:r>
              <a:rPr lang="en-US" sz="2400" b="1" baseline="30000" dirty="0">
                <a:latin typeface="Times New Roman" pitchFamily="18" charset="0"/>
                <a:cs typeface="+mn-cs"/>
              </a:rPr>
              <a:t>2</a:t>
            </a:r>
            <a:r>
              <a:rPr lang="ar-SA" sz="2400" b="1" dirty="0">
                <a:cs typeface="+mn-cs"/>
              </a:rPr>
              <a:t> ينساب الماء فيها بسرعة </a:t>
            </a:r>
            <a:r>
              <a:rPr lang="en-US" sz="2400" b="1" dirty="0">
                <a:latin typeface="Times New Roman" pitchFamily="18" charset="0"/>
                <a:cs typeface="+mn-cs"/>
              </a:rPr>
              <a:t>10 m/s</a:t>
            </a:r>
            <a:r>
              <a:rPr lang="ar-SA" sz="2400" b="1" dirty="0">
                <a:cs typeface="+mn-cs"/>
              </a:rPr>
              <a:t>  تنتهي هذه الأنبوبة بمائة ثقب مساحة فتحة كل ثقب </a:t>
            </a:r>
            <a:r>
              <a:rPr lang="en-US" sz="2400" b="1" dirty="0">
                <a:latin typeface="Times New Roman" pitchFamily="18" charset="0"/>
                <a:cs typeface="+mn-cs"/>
              </a:rPr>
              <a:t>1 mm</a:t>
            </a:r>
            <a:r>
              <a:rPr lang="en-US" sz="2400" b="1" baseline="30000" dirty="0">
                <a:latin typeface="Times New Roman" pitchFamily="18" charset="0"/>
                <a:cs typeface="+mn-cs"/>
              </a:rPr>
              <a:t>2</a:t>
            </a:r>
            <a:r>
              <a:rPr lang="ar-SA" sz="2400" b="1" dirty="0">
                <a:cs typeface="+mn-cs"/>
              </a:rPr>
              <a:t> ، كم تكون سرعة انسياب الماء من كل ثقب؟</a:t>
            </a:r>
            <a:endParaRPr lang="en-US" sz="2400" b="1" dirty="0">
              <a:cs typeface="+mn-cs"/>
            </a:endParaRPr>
          </a:p>
        </p:txBody>
      </p:sp>
      <p:sp>
        <p:nvSpPr>
          <p:cNvPr id="9" name="Text Box 12"/>
          <p:cNvSpPr txBox="1">
            <a:spLocks noChangeArrowheads="1"/>
          </p:cNvSpPr>
          <p:nvPr/>
        </p:nvSpPr>
        <p:spPr bwMode="auto">
          <a:xfrm>
            <a:off x="457200" y="3198674"/>
            <a:ext cx="8305800" cy="3046988"/>
          </a:xfrm>
          <a:prstGeom prst="rect">
            <a:avLst/>
          </a:prstGeom>
          <a:solidFill>
            <a:srgbClr val="EDEDF9"/>
          </a:solidFill>
          <a:ln w="9525">
            <a:noFill/>
            <a:miter lim="800000"/>
            <a:headEnd/>
            <a:tailEnd/>
          </a:ln>
        </p:spPr>
        <p:txBody>
          <a:bodyPr wrap="square">
            <a:spAutoFit/>
          </a:bodyPr>
          <a:lstStyle/>
          <a:p>
            <a:pPr>
              <a:spcBef>
                <a:spcPct val="50000"/>
              </a:spcBef>
            </a:pPr>
            <a:r>
              <a:rPr lang="ar-SA" sz="2400" b="1" dirty="0" smtClean="0">
                <a:cs typeface="+mn-cs"/>
              </a:rPr>
              <a:t>مثال (2) :</a:t>
            </a:r>
            <a:endParaRPr lang="ar-SA" sz="2400" b="1" dirty="0">
              <a:cs typeface="+mn-cs"/>
            </a:endParaRPr>
          </a:p>
          <a:p>
            <a:pPr>
              <a:spcBef>
                <a:spcPct val="50000"/>
              </a:spcBef>
            </a:pPr>
            <a:r>
              <a:rPr lang="ar-SA" sz="2400" b="1" dirty="0">
                <a:cs typeface="+mn-cs"/>
              </a:rPr>
              <a:t>أنبوبة </a:t>
            </a:r>
            <a:r>
              <a:rPr lang="ar-SA" sz="2400" b="1" dirty="0" smtClean="0">
                <a:cs typeface="+mn-cs"/>
              </a:rPr>
              <a:t>مياه رئيسية قطرها </a:t>
            </a:r>
            <a:r>
              <a:rPr lang="en-US" sz="2400" b="1" dirty="0" smtClean="0">
                <a:cs typeface="+mn-cs"/>
              </a:rPr>
              <a:t>5cm</a:t>
            </a:r>
            <a:r>
              <a:rPr lang="ar-SA" sz="2400" b="1" dirty="0" smtClean="0">
                <a:cs typeface="+mn-cs"/>
              </a:rPr>
              <a:t> و سرعة انسياب الماء فيها </a:t>
            </a:r>
            <a:r>
              <a:rPr lang="en-US" sz="2400" b="1" dirty="0" smtClean="0">
                <a:cs typeface="+mn-cs"/>
              </a:rPr>
              <a:t>0.3m/s</a:t>
            </a:r>
            <a:r>
              <a:rPr lang="ar-SA" sz="2400" b="1" dirty="0" smtClean="0">
                <a:cs typeface="+mn-cs"/>
              </a:rPr>
              <a:t> فإذا كان قطر أنبوبة التوصيل منها إلى أحد المنازل </a:t>
            </a:r>
            <a:r>
              <a:rPr lang="en-US" sz="2400" b="1" dirty="0" smtClean="0">
                <a:cs typeface="+mn-cs"/>
              </a:rPr>
              <a:t>1.6cm</a:t>
            </a:r>
            <a:r>
              <a:rPr lang="ar-SA" sz="2400" b="1" dirty="0" smtClean="0">
                <a:cs typeface="+mn-cs"/>
              </a:rPr>
              <a:t>، أحسب:</a:t>
            </a:r>
          </a:p>
          <a:p>
            <a:pPr>
              <a:spcBef>
                <a:spcPct val="50000"/>
              </a:spcBef>
            </a:pPr>
            <a:r>
              <a:rPr lang="ar-SA" sz="2400" b="1" dirty="0" smtClean="0">
                <a:cs typeface="+mn-cs"/>
              </a:rPr>
              <a:t>أ) سرعة تدفق الماء في الوصلة.</a:t>
            </a:r>
          </a:p>
          <a:p>
            <a:pPr>
              <a:spcBef>
                <a:spcPct val="50000"/>
              </a:spcBef>
            </a:pPr>
            <a:r>
              <a:rPr lang="ar-SA" sz="2400" b="1" dirty="0" smtClean="0">
                <a:cs typeface="+mn-cs"/>
              </a:rPr>
              <a:t>ب) حجم الماء المناسب في الدقيقة.</a:t>
            </a:r>
          </a:p>
          <a:p>
            <a:pPr>
              <a:spcBef>
                <a:spcPct val="50000"/>
              </a:spcBef>
            </a:pPr>
            <a:r>
              <a:rPr lang="ar-SA" sz="2400" b="1" dirty="0" smtClean="0">
                <a:cs typeface="+mn-cs"/>
              </a:rPr>
              <a:t>ج) معدل الكتلة المناسبة. </a:t>
            </a:r>
            <a:endParaRPr lang="en-US" sz="2400" b="1" dirty="0">
              <a:cs typeface="+mn-cs"/>
            </a:endParaRPr>
          </a:p>
        </p:txBody>
      </p:sp>
      <p:sp>
        <p:nvSpPr>
          <p:cNvPr id="4" name="Slide Number Placeholder 3"/>
          <p:cNvSpPr>
            <a:spLocks noGrp="1"/>
          </p:cNvSpPr>
          <p:nvPr>
            <p:ph type="sldNum" sz="quarter" idx="12"/>
          </p:nvPr>
        </p:nvSpPr>
        <p:spPr/>
        <p:txBody>
          <a:bodyPr/>
          <a:lstStyle/>
          <a:p>
            <a:pPr>
              <a:defRPr/>
            </a:pPr>
            <a:fld id="{65B8780A-78BE-43B1-828C-AE865029EDCE}"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FDCF5"/>
            </a:gs>
            <a:gs pos="53000">
              <a:srgbClr val="D4DEFF"/>
            </a:gs>
            <a:gs pos="83000">
              <a:srgbClr val="D4DEFF"/>
            </a:gs>
            <a:gs pos="100000">
              <a:srgbClr val="96AB94"/>
            </a:gs>
          </a:gsLst>
          <a:lin ang="2700000" scaled="1"/>
          <a:tileRect/>
        </a:gradFill>
        <a:effectLst/>
      </p:bgPr>
    </p:bg>
    <p:spTree>
      <p:nvGrpSpPr>
        <p:cNvPr id="1" name=""/>
        <p:cNvGrpSpPr/>
        <p:nvPr/>
      </p:nvGrpSpPr>
      <p:grpSpPr>
        <a:xfrm>
          <a:off x="0" y="0"/>
          <a:ext cx="0" cy="0"/>
          <a:chOff x="0" y="0"/>
          <a:chExt cx="0" cy="0"/>
        </a:xfrm>
      </p:grpSpPr>
      <p:sp>
        <p:nvSpPr>
          <p:cNvPr id="25602" name="Text Box 30"/>
          <p:cNvSpPr txBox="1">
            <a:spLocks noChangeArrowheads="1"/>
          </p:cNvSpPr>
          <p:nvPr/>
        </p:nvSpPr>
        <p:spPr bwMode="auto">
          <a:xfrm>
            <a:off x="1066800" y="4114800"/>
            <a:ext cx="1066800" cy="366713"/>
          </a:xfrm>
          <a:prstGeom prst="rect">
            <a:avLst/>
          </a:prstGeom>
          <a:noFill/>
          <a:ln w="9525">
            <a:noFill/>
            <a:miter lim="800000"/>
            <a:headEnd/>
            <a:tailEnd/>
          </a:ln>
        </p:spPr>
        <p:txBody>
          <a:bodyPr>
            <a:spAutoFit/>
          </a:bodyPr>
          <a:lstStyle/>
          <a:p>
            <a:pPr>
              <a:spcBef>
                <a:spcPct val="50000"/>
              </a:spcBef>
            </a:pPr>
            <a:endParaRPr lang="en-US" dirty="0"/>
          </a:p>
        </p:txBody>
      </p:sp>
      <p:sp>
        <p:nvSpPr>
          <p:cNvPr id="15396" name="Text Box 36"/>
          <p:cNvSpPr txBox="1">
            <a:spLocks noChangeArrowheads="1"/>
          </p:cNvSpPr>
          <p:nvPr/>
        </p:nvSpPr>
        <p:spPr bwMode="auto">
          <a:xfrm>
            <a:off x="4419600" y="1219200"/>
            <a:ext cx="4191000" cy="1685846"/>
          </a:xfrm>
          <a:prstGeom prst="rect">
            <a:avLst/>
          </a:prstGeom>
          <a:solidFill>
            <a:srgbClr val="FFFFC9"/>
          </a:solidFill>
          <a:ln w="9525">
            <a:solidFill>
              <a:srgbClr val="FFFF00"/>
            </a:solidFill>
            <a:miter lim="800000"/>
            <a:headEnd/>
            <a:tailEnd/>
          </a:ln>
        </p:spPr>
        <p:txBody>
          <a:bodyPr wrap="square">
            <a:spAutoFit/>
          </a:bodyPr>
          <a:lstStyle/>
          <a:p>
            <a:pPr algn="ctr">
              <a:lnSpc>
                <a:spcPct val="150000"/>
              </a:lnSpc>
              <a:spcBef>
                <a:spcPct val="50000"/>
              </a:spcBef>
            </a:pPr>
            <a:r>
              <a:rPr lang="ar-SA" sz="2400" b="1" dirty="0">
                <a:solidFill>
                  <a:srgbClr val="000066"/>
                </a:solidFill>
                <a:cs typeface="+mn-cs"/>
              </a:rPr>
              <a:t>عندما يتدفق السائل تدفقاً مستقراً عبر أنبوبة مختلفة المقطع والارتفاع، فان </a:t>
            </a:r>
            <a:r>
              <a:rPr lang="ar-SA" sz="2400" b="1" dirty="0">
                <a:solidFill>
                  <a:srgbClr val="CC0000"/>
                </a:solidFill>
                <a:cs typeface="+mn-cs"/>
              </a:rPr>
              <a:t>الضغط</a:t>
            </a:r>
            <a:r>
              <a:rPr lang="ar-SA" sz="2400" b="1" dirty="0">
                <a:solidFill>
                  <a:srgbClr val="000066"/>
                </a:solidFill>
                <a:cs typeface="+mn-cs"/>
              </a:rPr>
              <a:t> يختلف عبر </a:t>
            </a:r>
            <a:r>
              <a:rPr lang="ar-SA" sz="2400" b="1" dirty="0" smtClean="0">
                <a:solidFill>
                  <a:srgbClr val="000066"/>
                </a:solidFill>
                <a:cs typeface="+mn-cs"/>
              </a:rPr>
              <a:t>الأنبوبة.</a:t>
            </a:r>
            <a:endParaRPr lang="en-US" sz="2400" b="1" dirty="0">
              <a:solidFill>
                <a:srgbClr val="000066"/>
              </a:solidFill>
              <a:cs typeface="+mn-cs"/>
            </a:endParaRPr>
          </a:p>
        </p:txBody>
      </p:sp>
      <p:sp>
        <p:nvSpPr>
          <p:cNvPr id="15397" name="Text Box 37"/>
          <p:cNvSpPr txBox="1">
            <a:spLocks noChangeArrowheads="1"/>
          </p:cNvSpPr>
          <p:nvPr/>
        </p:nvSpPr>
        <p:spPr bwMode="auto">
          <a:xfrm>
            <a:off x="4191000" y="3048000"/>
            <a:ext cx="4648200" cy="1569660"/>
          </a:xfrm>
          <a:prstGeom prst="rect">
            <a:avLst/>
          </a:prstGeom>
          <a:noFill/>
          <a:ln w="57150" cmpd="thickThin">
            <a:solidFill>
              <a:srgbClr val="CC0000"/>
            </a:solidFill>
            <a:miter lim="800000"/>
            <a:headEnd/>
            <a:tailEnd/>
          </a:ln>
        </p:spPr>
        <p:txBody>
          <a:bodyPr wrap="square">
            <a:spAutoFit/>
          </a:bodyPr>
          <a:lstStyle/>
          <a:p>
            <a:pPr algn="ctr">
              <a:spcBef>
                <a:spcPct val="50000"/>
              </a:spcBef>
            </a:pPr>
            <a:r>
              <a:rPr lang="ar-SA" sz="2400" b="1" dirty="0" smtClean="0">
                <a:cs typeface="+mn-cs"/>
              </a:rPr>
              <a:t>في عام 1738م العالم </a:t>
            </a:r>
            <a:r>
              <a:rPr lang="ar-SA" sz="2400" b="1" dirty="0">
                <a:cs typeface="+mn-cs"/>
              </a:rPr>
              <a:t>السويسري </a:t>
            </a:r>
            <a:r>
              <a:rPr lang="ar-SA" sz="2400" b="1" dirty="0" err="1">
                <a:cs typeface="+mn-cs"/>
              </a:rPr>
              <a:t>برنولي</a:t>
            </a:r>
            <a:r>
              <a:rPr lang="ar-SA" sz="2400" b="1" dirty="0">
                <a:cs typeface="+mn-cs"/>
              </a:rPr>
              <a:t> استنتج أول معادلة تربط بين </a:t>
            </a:r>
            <a:r>
              <a:rPr lang="ar-SA" sz="2400" b="1" dirty="0">
                <a:solidFill>
                  <a:srgbClr val="CC0000"/>
                </a:solidFill>
                <a:cs typeface="+mn-cs"/>
              </a:rPr>
              <a:t>الضغط</a:t>
            </a:r>
            <a:r>
              <a:rPr lang="ar-SA" sz="2400" b="1" dirty="0">
                <a:cs typeface="+mn-cs"/>
              </a:rPr>
              <a:t> ، </a:t>
            </a:r>
            <a:r>
              <a:rPr lang="ar-SA" sz="2400" b="1" dirty="0">
                <a:solidFill>
                  <a:srgbClr val="CC0000"/>
                </a:solidFill>
                <a:cs typeface="+mn-cs"/>
              </a:rPr>
              <a:t>السرعة</a:t>
            </a:r>
            <a:r>
              <a:rPr lang="ar-SA" sz="2400" b="1" dirty="0">
                <a:cs typeface="+mn-cs"/>
              </a:rPr>
              <a:t> ، </a:t>
            </a:r>
            <a:r>
              <a:rPr lang="ar-SA" sz="2400" b="1" dirty="0">
                <a:solidFill>
                  <a:srgbClr val="CC0000"/>
                </a:solidFill>
                <a:cs typeface="+mn-cs"/>
              </a:rPr>
              <a:t>والارتفاع</a:t>
            </a:r>
            <a:r>
              <a:rPr lang="ar-SA" sz="2400" b="1" dirty="0">
                <a:cs typeface="+mn-cs"/>
              </a:rPr>
              <a:t> للمائع المتحرك خلال أنبوب.</a:t>
            </a:r>
            <a:endParaRPr lang="en-US" sz="2400" b="1" dirty="0">
              <a:cs typeface="+mn-cs"/>
            </a:endParaRPr>
          </a:p>
        </p:txBody>
      </p:sp>
      <p:sp>
        <p:nvSpPr>
          <p:cNvPr id="7" name="Rectangle 6"/>
          <p:cNvSpPr/>
          <p:nvPr/>
        </p:nvSpPr>
        <p:spPr>
          <a:xfrm>
            <a:off x="2590800" y="304800"/>
            <a:ext cx="4419600" cy="6858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ar-SA" sz="2400" b="1" dirty="0" smtClean="0">
                <a:solidFill>
                  <a:schemeClr val="tx1"/>
                </a:solidFill>
              </a:rPr>
              <a:t>معادلة </a:t>
            </a:r>
            <a:r>
              <a:rPr lang="ar-SA" sz="2400" b="1" dirty="0" err="1" smtClean="0">
                <a:solidFill>
                  <a:schemeClr val="tx1"/>
                </a:solidFill>
              </a:rPr>
              <a:t>برنولي</a:t>
            </a:r>
            <a:r>
              <a:rPr lang="ar-SA" sz="2400" b="1" dirty="0" smtClean="0">
                <a:solidFill>
                  <a:schemeClr val="tx1"/>
                </a:solidFill>
              </a:rPr>
              <a:t>  </a:t>
            </a:r>
            <a:r>
              <a:rPr lang="en-GB" sz="2400" b="1" dirty="0" smtClean="0">
                <a:solidFill>
                  <a:schemeClr val="tx1"/>
                </a:solidFill>
                <a:latin typeface="Times New Roman" pitchFamily="18" charset="0"/>
              </a:rPr>
              <a:t>Bernoulli’s</a:t>
            </a:r>
            <a:r>
              <a:rPr lang="en-US" sz="2400" b="1" dirty="0" smtClean="0">
                <a:solidFill>
                  <a:schemeClr val="tx1"/>
                </a:solidFill>
                <a:latin typeface="Times New Roman" pitchFamily="18" charset="0"/>
              </a:rPr>
              <a:t> equation </a:t>
            </a:r>
            <a:endParaRPr lang="en-US" sz="2400" b="1" dirty="0">
              <a:solidFill>
                <a:schemeClr val="tx1"/>
              </a:solidFill>
              <a:latin typeface="Times New Roman" pitchFamily="18" charset="0"/>
            </a:endParaRPr>
          </a:p>
        </p:txBody>
      </p:sp>
      <p:pic>
        <p:nvPicPr>
          <p:cNvPr id="25607" name="Picture 7"/>
          <p:cNvPicPr>
            <a:picLocks noChangeAspect="1" noChangeArrowheads="1"/>
          </p:cNvPicPr>
          <p:nvPr/>
        </p:nvPicPr>
        <p:blipFill>
          <a:blip r:embed="rId2"/>
          <a:srcRect/>
          <a:stretch>
            <a:fillRect/>
          </a:stretch>
        </p:blipFill>
        <p:spPr bwMode="auto">
          <a:xfrm>
            <a:off x="152400" y="1143000"/>
            <a:ext cx="3810000" cy="4197975"/>
          </a:xfrm>
          <a:prstGeom prst="rect">
            <a:avLst/>
          </a:prstGeom>
          <a:noFill/>
          <a:ln w="12700">
            <a:solidFill>
              <a:schemeClr val="tx1"/>
            </a:solidFill>
            <a:miter lim="800000"/>
            <a:headEnd/>
            <a:tailEnd/>
          </a:ln>
          <a:effectLst/>
        </p:spPr>
      </p:pic>
      <p:pic>
        <p:nvPicPr>
          <p:cNvPr id="8" name="Picture 4"/>
          <p:cNvPicPr>
            <a:picLocks noChangeAspect="1" noChangeArrowheads="1"/>
          </p:cNvPicPr>
          <p:nvPr/>
        </p:nvPicPr>
        <p:blipFill>
          <a:blip r:embed="rId3"/>
          <a:srcRect/>
          <a:stretch>
            <a:fillRect/>
          </a:stretch>
        </p:blipFill>
        <p:spPr bwMode="auto">
          <a:xfrm>
            <a:off x="4419600" y="4724400"/>
            <a:ext cx="2876550" cy="1888238"/>
          </a:xfrm>
          <a:prstGeom prst="rect">
            <a:avLst/>
          </a:prstGeom>
          <a:noFill/>
          <a:ln w="9525">
            <a:solidFill>
              <a:schemeClr val="tx1"/>
            </a:solidFill>
            <a:miter lim="800000"/>
            <a:headEnd/>
            <a:tailEnd/>
          </a:ln>
          <a:effectLst/>
        </p:spPr>
      </p:pic>
      <p:sp>
        <p:nvSpPr>
          <p:cNvPr id="9" name="Slide Number Placeholder 8"/>
          <p:cNvSpPr>
            <a:spLocks noGrp="1"/>
          </p:cNvSpPr>
          <p:nvPr>
            <p:ph type="sldNum" sz="quarter" idx="12"/>
          </p:nvPr>
        </p:nvSpPr>
        <p:spPr/>
        <p:txBody>
          <a:bodyPr/>
          <a:lstStyle/>
          <a:p>
            <a:pPr>
              <a:defRPr/>
            </a:pPr>
            <a:fld id="{65B8780A-78BE-43B1-828C-AE865029EDCE}" type="slidenum">
              <a:rPr lang="ar-SA" smtClean="0"/>
              <a:pPr>
                <a:defRPr/>
              </a:pPr>
              <a:t>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5396"/>
                                        </p:tgtEl>
                                        <p:attrNameLst>
                                          <p:attrName>style.visibility</p:attrName>
                                        </p:attrNameLst>
                                      </p:cBhvr>
                                      <p:to>
                                        <p:strVal val="visible"/>
                                      </p:to>
                                    </p:set>
                                    <p:animEffect transition="in" filter="fade">
                                      <p:cBhvr>
                                        <p:cTn id="7" dur="770" decel="100000"/>
                                        <p:tgtEl>
                                          <p:spTgt spid="15396"/>
                                        </p:tgtEl>
                                      </p:cBhvr>
                                    </p:animEffect>
                                    <p:animScale>
                                      <p:cBhvr>
                                        <p:cTn id="8" dur="770" decel="100000"/>
                                        <p:tgtEl>
                                          <p:spTgt spid="15396"/>
                                        </p:tgtEl>
                                      </p:cBhvr>
                                      <p:from x="10000" y="10000"/>
                                      <p:to x="200000" y="450000"/>
                                    </p:animScale>
                                    <p:animScale>
                                      <p:cBhvr>
                                        <p:cTn id="9" dur="1230" accel="100000" fill="hold">
                                          <p:stCondLst>
                                            <p:cond delay="770"/>
                                          </p:stCondLst>
                                        </p:cTn>
                                        <p:tgtEl>
                                          <p:spTgt spid="15396"/>
                                        </p:tgtEl>
                                      </p:cBhvr>
                                      <p:from x="200000" y="450000"/>
                                      <p:to x="100000" y="100000"/>
                                    </p:animScale>
                                    <p:set>
                                      <p:cBhvr>
                                        <p:cTn id="10" dur="770" fill="hold"/>
                                        <p:tgtEl>
                                          <p:spTgt spid="15396"/>
                                        </p:tgtEl>
                                        <p:attrNameLst>
                                          <p:attrName>ppt_x</p:attrName>
                                        </p:attrNameLst>
                                      </p:cBhvr>
                                      <p:to>
                                        <p:strVal val="(0.5)"/>
                                      </p:to>
                                    </p:set>
                                    <p:anim from="(0.5)" to="(#ppt_x)" calcmode="lin" valueType="num">
                                      <p:cBhvr>
                                        <p:cTn id="11" dur="1230" accel="100000" fill="hold">
                                          <p:stCondLst>
                                            <p:cond delay="770"/>
                                          </p:stCondLst>
                                        </p:cTn>
                                        <p:tgtEl>
                                          <p:spTgt spid="15396"/>
                                        </p:tgtEl>
                                        <p:attrNameLst>
                                          <p:attrName>ppt_x</p:attrName>
                                        </p:attrNameLst>
                                      </p:cBhvr>
                                    </p:anim>
                                    <p:set>
                                      <p:cBhvr>
                                        <p:cTn id="12" dur="770" fill="hold"/>
                                        <p:tgtEl>
                                          <p:spTgt spid="15396"/>
                                        </p:tgtEl>
                                        <p:attrNameLst>
                                          <p:attrName>ppt_y</p:attrName>
                                        </p:attrNameLst>
                                      </p:cBhvr>
                                      <p:to>
                                        <p:strVal val="(#ppt_y+0.4)"/>
                                      </p:to>
                                    </p:set>
                                    <p:anim from="(#ppt_y+0.4)" to="(#ppt_y)" calcmode="lin" valueType="num">
                                      <p:cBhvr>
                                        <p:cTn id="13" dur="1230" accel="100000" fill="hold">
                                          <p:stCondLst>
                                            <p:cond delay="770"/>
                                          </p:stCondLst>
                                        </p:cTn>
                                        <p:tgtEl>
                                          <p:spTgt spid="15396"/>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15397"/>
                                        </p:tgtEl>
                                        <p:attrNameLst>
                                          <p:attrName>style.visibility</p:attrName>
                                        </p:attrNameLst>
                                      </p:cBhvr>
                                      <p:to>
                                        <p:strVal val="visible"/>
                                      </p:to>
                                    </p:set>
                                    <p:anim calcmode="lin" valueType="num">
                                      <p:cBhvr>
                                        <p:cTn id="18" dur="1000" fill="hold"/>
                                        <p:tgtEl>
                                          <p:spTgt spid="15397"/>
                                        </p:tgtEl>
                                        <p:attrNameLst>
                                          <p:attrName>ppt_w</p:attrName>
                                        </p:attrNameLst>
                                      </p:cBhvr>
                                      <p:tavLst>
                                        <p:tav tm="0">
                                          <p:val>
                                            <p:strVal val="#ppt_w*0.70"/>
                                          </p:val>
                                        </p:tav>
                                        <p:tav tm="100000">
                                          <p:val>
                                            <p:strVal val="#ppt_w"/>
                                          </p:val>
                                        </p:tav>
                                      </p:tavLst>
                                    </p:anim>
                                    <p:anim calcmode="lin" valueType="num">
                                      <p:cBhvr>
                                        <p:cTn id="19" dur="1000" fill="hold"/>
                                        <p:tgtEl>
                                          <p:spTgt spid="15397"/>
                                        </p:tgtEl>
                                        <p:attrNameLst>
                                          <p:attrName>ppt_h</p:attrName>
                                        </p:attrNameLst>
                                      </p:cBhvr>
                                      <p:tavLst>
                                        <p:tav tm="0">
                                          <p:val>
                                            <p:strVal val="#ppt_h"/>
                                          </p:val>
                                        </p:tav>
                                        <p:tav tm="100000">
                                          <p:val>
                                            <p:strVal val="#ppt_h"/>
                                          </p:val>
                                        </p:tav>
                                      </p:tavLst>
                                    </p:anim>
                                    <p:animEffect transition="in" filter="fade">
                                      <p:cBhvr>
                                        <p:cTn id="20" dur="1000"/>
                                        <p:tgtEl>
                                          <p:spTgt spid="15397"/>
                                        </p:tgtEl>
                                      </p:cBhvr>
                                    </p:animEffect>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to="" calcmode="lin" valueType="num">
                                      <p:cBhvr>
                                        <p:cTn id="25"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96" grpId="0" animBg="1"/>
      <p:bldP spid="1539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CFDCF5"/>
            </a:gs>
            <a:gs pos="53000">
              <a:srgbClr val="D4DEFF"/>
            </a:gs>
            <a:gs pos="83000">
              <a:srgbClr val="D4DEFF"/>
            </a:gs>
            <a:gs pos="100000">
              <a:srgbClr val="96AB94"/>
            </a:gs>
          </a:gsLst>
          <a:lin ang="5400000"/>
        </a:gradFill>
        <a:effectLst/>
      </p:bgPr>
    </p:bg>
    <p:spTree>
      <p:nvGrpSpPr>
        <p:cNvPr id="1" name=""/>
        <p:cNvGrpSpPr/>
        <p:nvPr/>
      </p:nvGrpSpPr>
      <p:grpSpPr>
        <a:xfrm>
          <a:off x="0" y="0"/>
          <a:ext cx="0" cy="0"/>
          <a:chOff x="0" y="0"/>
          <a:chExt cx="0" cy="0"/>
        </a:xfrm>
      </p:grpSpPr>
      <p:sp>
        <p:nvSpPr>
          <p:cNvPr id="11320" name="Text Box 56"/>
          <p:cNvSpPr txBox="1">
            <a:spLocks noChangeArrowheads="1"/>
          </p:cNvSpPr>
          <p:nvPr/>
        </p:nvSpPr>
        <p:spPr bwMode="auto">
          <a:xfrm>
            <a:off x="4724400" y="1371600"/>
            <a:ext cx="4113626" cy="83099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spAutoFit/>
          </a:bodyPr>
          <a:lstStyle/>
          <a:p>
            <a:r>
              <a:rPr lang="ar-SA" sz="2400" b="1" dirty="0">
                <a:cs typeface="+mn-cs"/>
              </a:rPr>
              <a:t>القوة </a:t>
            </a:r>
            <a:r>
              <a:rPr lang="ar-SA" sz="2400" b="1" dirty="0" smtClean="0">
                <a:cs typeface="+mn-cs"/>
              </a:rPr>
              <a:t>المؤثرة بواسطة المائع على عينة </a:t>
            </a:r>
          </a:p>
          <a:p>
            <a:r>
              <a:rPr lang="ar-SA" sz="2400" b="1" dirty="0" smtClean="0">
                <a:cs typeface="+mn-cs"/>
              </a:rPr>
              <a:t>المائع من اليسار:</a:t>
            </a:r>
            <a:endParaRPr lang="en-US" sz="2400" b="1" dirty="0">
              <a:cs typeface="+mn-cs"/>
            </a:endParaRPr>
          </a:p>
        </p:txBody>
      </p:sp>
      <p:graphicFrame>
        <p:nvGraphicFramePr>
          <p:cNvPr id="11321" name="Object 57"/>
          <p:cNvGraphicFramePr>
            <a:graphicFrameLocks noChangeAspect="1"/>
          </p:cNvGraphicFramePr>
          <p:nvPr/>
        </p:nvGraphicFramePr>
        <p:xfrm>
          <a:off x="4953000" y="2057400"/>
          <a:ext cx="1711681" cy="533400"/>
        </p:xfrm>
        <a:graphic>
          <a:graphicData uri="http://schemas.openxmlformats.org/presentationml/2006/ole">
            <p:oleObj spid="_x0000_s5122" name="Equation" r:id="rId3" imgW="672840" imgH="241200" progId="Equation.3">
              <p:embed/>
            </p:oleObj>
          </a:graphicData>
        </a:graphic>
      </p:graphicFrame>
      <p:sp>
        <p:nvSpPr>
          <p:cNvPr id="11322" name="Text Box 58"/>
          <p:cNvSpPr txBox="1">
            <a:spLocks noChangeArrowheads="1"/>
          </p:cNvSpPr>
          <p:nvPr/>
        </p:nvSpPr>
        <p:spPr bwMode="auto">
          <a:xfrm>
            <a:off x="5257800" y="3048000"/>
            <a:ext cx="3547766" cy="461665"/>
          </a:xfrm>
          <a:prstGeom prst="rect">
            <a:avLst/>
          </a:prstGeo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16200000" scaled="1"/>
            <a:tileRect/>
          </a:gradFill>
          <a:ln w="28575">
            <a:solidFill>
              <a:srgbClr val="FFB27D"/>
            </a:solidFill>
            <a:miter lim="800000"/>
            <a:headEnd/>
            <a:tailEnd/>
          </a:ln>
        </p:spPr>
        <p:txBody>
          <a:bodyPr wrap="none">
            <a:spAutoFit/>
          </a:bodyPr>
          <a:lstStyle/>
          <a:p>
            <a:r>
              <a:rPr lang="ar-SA" sz="2400" b="1" dirty="0">
                <a:cs typeface="+mn-cs"/>
              </a:rPr>
              <a:t>الشغل المبذول بواسطة هذه القوة:</a:t>
            </a:r>
            <a:endParaRPr lang="en-US" sz="2400" b="1" dirty="0">
              <a:cs typeface="+mn-cs"/>
            </a:endParaRPr>
          </a:p>
        </p:txBody>
      </p:sp>
      <p:graphicFrame>
        <p:nvGraphicFramePr>
          <p:cNvPr id="11323" name="Object 59"/>
          <p:cNvGraphicFramePr>
            <a:graphicFrameLocks noChangeAspect="1"/>
          </p:cNvGraphicFramePr>
          <p:nvPr/>
        </p:nvGraphicFramePr>
        <p:xfrm>
          <a:off x="2057400" y="4191000"/>
          <a:ext cx="5491351" cy="530225"/>
        </p:xfrm>
        <a:graphic>
          <a:graphicData uri="http://schemas.openxmlformats.org/presentationml/2006/ole">
            <p:oleObj spid="_x0000_s5123" name="Equation" r:id="rId4" imgW="1854000" imgH="215640" progId="Equation.3">
              <p:embed/>
            </p:oleObj>
          </a:graphicData>
        </a:graphic>
      </p:graphicFrame>
      <p:sp>
        <p:nvSpPr>
          <p:cNvPr id="11324" name="Oval 60"/>
          <p:cNvSpPr>
            <a:spLocks noChangeArrowheads="1"/>
          </p:cNvSpPr>
          <p:nvPr/>
        </p:nvSpPr>
        <p:spPr bwMode="auto">
          <a:xfrm>
            <a:off x="4953000" y="4114800"/>
            <a:ext cx="1371600" cy="685800"/>
          </a:xfrm>
          <a:prstGeom prst="ellipse">
            <a:avLst/>
          </a:prstGeom>
          <a:noFill/>
          <a:ln w="28575">
            <a:solidFill>
              <a:srgbClr val="0000CC"/>
            </a:solidFill>
            <a:round/>
            <a:headEnd/>
            <a:tailEnd/>
          </a:ln>
        </p:spPr>
        <p:txBody>
          <a:bodyPr wrap="none" anchor="ctr"/>
          <a:lstStyle/>
          <a:p>
            <a:endParaRPr lang="ar-SA" sz="2400">
              <a:cs typeface="+mn-cs"/>
            </a:endParaRPr>
          </a:p>
        </p:txBody>
      </p:sp>
      <p:pic>
        <p:nvPicPr>
          <p:cNvPr id="5134" name="Picture 14"/>
          <p:cNvPicPr>
            <a:picLocks noChangeAspect="1" noChangeArrowheads="1"/>
          </p:cNvPicPr>
          <p:nvPr/>
        </p:nvPicPr>
        <p:blipFill>
          <a:blip r:embed="rId5"/>
          <a:srcRect/>
          <a:stretch>
            <a:fillRect/>
          </a:stretch>
        </p:blipFill>
        <p:spPr bwMode="auto">
          <a:xfrm>
            <a:off x="457200" y="762000"/>
            <a:ext cx="3984771" cy="3048000"/>
          </a:xfrm>
          <a:prstGeom prst="rect">
            <a:avLst/>
          </a:prstGeom>
          <a:noFill/>
          <a:ln w="25400">
            <a:solidFill>
              <a:srgbClr val="CC00CC"/>
            </a:solidFill>
            <a:miter lim="800000"/>
            <a:headEnd/>
            <a:tailEnd/>
          </a:ln>
          <a:effectLst/>
        </p:spPr>
      </p:pic>
      <p:sp>
        <p:nvSpPr>
          <p:cNvPr id="15" name="Rectangle 14"/>
          <p:cNvSpPr/>
          <p:nvPr/>
        </p:nvSpPr>
        <p:spPr>
          <a:xfrm>
            <a:off x="6019800" y="457200"/>
            <a:ext cx="2667000" cy="533400"/>
          </a:xfrm>
          <a:prstGeom prst="rect">
            <a:avLst/>
          </a:prstGeom>
          <a:solidFill>
            <a:schemeClr val="bg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accent2">
                    <a:lumMod val="50000"/>
                  </a:schemeClr>
                </a:solidFill>
              </a:rPr>
              <a:t>استنتاج معادلة </a:t>
            </a:r>
            <a:r>
              <a:rPr lang="ar-SA" sz="2400" b="1" dirty="0" err="1" smtClean="0">
                <a:solidFill>
                  <a:schemeClr val="accent2">
                    <a:lumMod val="50000"/>
                  </a:schemeClr>
                </a:solidFill>
              </a:rPr>
              <a:t>برنولي</a:t>
            </a:r>
            <a:endParaRPr lang="en-US" sz="2400" dirty="0">
              <a:solidFill>
                <a:schemeClr val="accent2">
                  <a:lumMod val="50000"/>
                </a:schemeClr>
              </a:solidFill>
              <a:latin typeface="Times New Roman" pitchFamily="18" charset="0"/>
            </a:endParaRPr>
          </a:p>
        </p:txBody>
      </p:sp>
      <p:sp>
        <p:nvSpPr>
          <p:cNvPr id="14" name="Rectangle 13"/>
          <p:cNvSpPr/>
          <p:nvPr/>
        </p:nvSpPr>
        <p:spPr>
          <a:xfrm>
            <a:off x="228600" y="228600"/>
            <a:ext cx="2286000" cy="1569660"/>
          </a:xfrm>
          <a:prstGeom prst="rect">
            <a:avLst/>
          </a:prstGeom>
          <a:solidFill>
            <a:srgbClr val="FFCDFF"/>
          </a:solidFill>
          <a:ln w="6350">
            <a:solidFill>
              <a:srgbClr val="3333FF"/>
            </a:solidFill>
          </a:ln>
        </p:spPr>
        <p:txBody>
          <a:bodyPr wrap="square">
            <a:spAutoFit/>
          </a:bodyPr>
          <a:lstStyle/>
          <a:p>
            <a:pPr algn="ctr">
              <a:spcBef>
                <a:spcPct val="50000"/>
              </a:spcBef>
              <a:defRPr/>
            </a:pPr>
            <a:r>
              <a:rPr lang="ar-SA" sz="2400" b="1" dirty="0" smtClean="0">
                <a:latin typeface="Arial" pitchFamily="34" charset="0"/>
                <a:cs typeface="+mn-cs"/>
              </a:rPr>
              <a:t>باعتبار مائع مثالي يتدفق خلال  أنبوب غير منتظم خلال زمن </a:t>
            </a:r>
            <a:r>
              <a:rPr lang="el-GR" sz="2400" b="1" dirty="0" smtClean="0">
                <a:latin typeface="Arial" pitchFamily="34" charset="0"/>
                <a:cs typeface="+mn-cs"/>
              </a:rPr>
              <a:t>Δ</a:t>
            </a:r>
            <a:r>
              <a:rPr lang="en-US" sz="2400" b="1" dirty="0" smtClean="0">
                <a:latin typeface="Arial" pitchFamily="34" charset="0"/>
                <a:cs typeface="+mn-cs"/>
              </a:rPr>
              <a:t>t</a:t>
            </a:r>
            <a:r>
              <a:rPr lang="ar-SA" sz="2400" b="1" dirty="0" smtClean="0">
                <a:latin typeface="Arial" pitchFamily="34" charset="0"/>
                <a:cs typeface="+mn-cs"/>
              </a:rPr>
              <a:t>.</a:t>
            </a:r>
            <a:endParaRPr lang="en-US" sz="2400" b="1" dirty="0">
              <a:latin typeface="Arial" pitchFamily="34" charset="0"/>
              <a:cs typeface="+mn-cs"/>
            </a:endParaRPr>
          </a:p>
        </p:txBody>
      </p:sp>
      <p:sp>
        <p:nvSpPr>
          <p:cNvPr id="18" name="وسيلة شرح مستطيلة مستديرة الزوايا 17"/>
          <p:cNvSpPr/>
          <p:nvPr/>
        </p:nvSpPr>
        <p:spPr>
          <a:xfrm>
            <a:off x="5486400" y="5410200"/>
            <a:ext cx="3124200" cy="685800"/>
          </a:xfrm>
          <a:prstGeom prst="wedgeRoundRectCallout">
            <a:avLst>
              <a:gd name="adj1" fmla="val 5021"/>
              <a:gd name="adj2" fmla="val -173056"/>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b="1" dirty="0" smtClean="0">
                <a:solidFill>
                  <a:schemeClr val="tx1"/>
                </a:solidFill>
              </a:rPr>
              <a:t>حجم المائع عند النقطة (1)</a:t>
            </a:r>
            <a:endParaRPr lang="ar-SA" sz="2400" b="1" dirty="0">
              <a:solidFill>
                <a:schemeClr val="tx1"/>
              </a:solidFill>
            </a:endParaRPr>
          </a:p>
        </p:txBody>
      </p:sp>
      <p:sp>
        <p:nvSpPr>
          <p:cNvPr id="11" name="Slide Number Placeholder 10"/>
          <p:cNvSpPr>
            <a:spLocks noGrp="1"/>
          </p:cNvSpPr>
          <p:nvPr>
            <p:ph type="sldNum" sz="quarter" idx="12"/>
          </p:nvPr>
        </p:nvSpPr>
        <p:spPr/>
        <p:txBody>
          <a:bodyPr/>
          <a:lstStyle/>
          <a:p>
            <a:pPr>
              <a:defRPr/>
            </a:pPr>
            <a:fld id="{65B8780A-78BE-43B1-828C-AE865029EDCE}" type="slidenum">
              <a:rPr lang="ar-SA" smtClean="0"/>
              <a:pPr>
                <a:defRPr/>
              </a:pPr>
              <a:t>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1000"/>
                                        <p:tgtEl>
                                          <p:spTgt spid="1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5134"/>
                                        </p:tgtEl>
                                        <p:attrNameLst>
                                          <p:attrName>style.visibility</p:attrName>
                                        </p:attrNameLst>
                                      </p:cBhvr>
                                      <p:to>
                                        <p:strVal val="visible"/>
                                      </p:to>
                                    </p:set>
                                    <p:animEffect transition="in" filter="wipe(down)">
                                      <p:cBhvr>
                                        <p:cTn id="11" dur="500"/>
                                        <p:tgtEl>
                                          <p:spTgt spid="513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1320"/>
                                        </p:tgtEl>
                                        <p:attrNameLst>
                                          <p:attrName>style.visibility</p:attrName>
                                        </p:attrNameLst>
                                      </p:cBhvr>
                                      <p:to>
                                        <p:strVal val="visible"/>
                                      </p:to>
                                    </p:set>
                                    <p:animEffect transition="in" filter="slide(fromBottom)">
                                      <p:cBhvr>
                                        <p:cTn id="16" dur="500"/>
                                        <p:tgtEl>
                                          <p:spTgt spid="11320"/>
                                        </p:tgtEl>
                                      </p:cBhvr>
                                    </p:animEffect>
                                  </p:childTnLst>
                                </p:cTn>
                              </p:par>
                            </p:childTnLst>
                          </p:cTn>
                        </p:par>
                        <p:par>
                          <p:cTn id="17" fill="hold">
                            <p:stCondLst>
                              <p:cond delay="500"/>
                            </p:stCondLst>
                            <p:childTnLst>
                              <p:par>
                                <p:cTn id="18" presetID="12" presetClass="entr" presetSubtype="4" fill="hold" nodeType="afterEffect">
                                  <p:stCondLst>
                                    <p:cond delay="2000"/>
                                  </p:stCondLst>
                                  <p:childTnLst>
                                    <p:set>
                                      <p:cBhvr>
                                        <p:cTn id="19" dur="1" fill="hold">
                                          <p:stCondLst>
                                            <p:cond delay="0"/>
                                          </p:stCondLst>
                                        </p:cTn>
                                        <p:tgtEl>
                                          <p:spTgt spid="11321"/>
                                        </p:tgtEl>
                                        <p:attrNameLst>
                                          <p:attrName>style.visibility</p:attrName>
                                        </p:attrNameLst>
                                      </p:cBhvr>
                                      <p:to>
                                        <p:strVal val="visible"/>
                                      </p:to>
                                    </p:set>
                                    <p:animEffect transition="in" filter="slide(fromBottom)">
                                      <p:cBhvr>
                                        <p:cTn id="20" dur="500"/>
                                        <p:tgtEl>
                                          <p:spTgt spid="1132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322"/>
                                        </p:tgtEl>
                                        <p:attrNameLst>
                                          <p:attrName>style.visibility</p:attrName>
                                        </p:attrNameLst>
                                      </p:cBhvr>
                                      <p:to>
                                        <p:strVal val="visible"/>
                                      </p:to>
                                    </p:set>
                                    <p:anim calcmode="lin" valueType="num">
                                      <p:cBhvr additive="base">
                                        <p:cTn id="25" dur="500" fill="hold"/>
                                        <p:tgtEl>
                                          <p:spTgt spid="11322"/>
                                        </p:tgtEl>
                                        <p:attrNameLst>
                                          <p:attrName>ppt_x</p:attrName>
                                        </p:attrNameLst>
                                      </p:cBhvr>
                                      <p:tavLst>
                                        <p:tav tm="0">
                                          <p:val>
                                            <p:strVal val="1+#ppt_w/2"/>
                                          </p:val>
                                        </p:tav>
                                        <p:tav tm="100000">
                                          <p:val>
                                            <p:strVal val="#ppt_x"/>
                                          </p:val>
                                        </p:tav>
                                      </p:tavLst>
                                    </p:anim>
                                    <p:anim calcmode="lin" valueType="num">
                                      <p:cBhvr additive="base">
                                        <p:cTn id="26" dur="500" fill="hold"/>
                                        <p:tgtEl>
                                          <p:spTgt spid="11322"/>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2" fill="hold" nodeType="afterEffect">
                                  <p:stCondLst>
                                    <p:cond delay="2000"/>
                                  </p:stCondLst>
                                  <p:childTnLst>
                                    <p:set>
                                      <p:cBhvr>
                                        <p:cTn id="29" dur="1" fill="hold">
                                          <p:stCondLst>
                                            <p:cond delay="0"/>
                                          </p:stCondLst>
                                        </p:cTn>
                                        <p:tgtEl>
                                          <p:spTgt spid="11323"/>
                                        </p:tgtEl>
                                        <p:attrNameLst>
                                          <p:attrName>style.visibility</p:attrName>
                                        </p:attrNameLst>
                                      </p:cBhvr>
                                      <p:to>
                                        <p:strVal val="visible"/>
                                      </p:to>
                                    </p:set>
                                    <p:anim calcmode="lin" valueType="num">
                                      <p:cBhvr additive="base">
                                        <p:cTn id="30" dur="1000" fill="hold"/>
                                        <p:tgtEl>
                                          <p:spTgt spid="11323"/>
                                        </p:tgtEl>
                                        <p:attrNameLst>
                                          <p:attrName>ppt_x</p:attrName>
                                        </p:attrNameLst>
                                      </p:cBhvr>
                                      <p:tavLst>
                                        <p:tav tm="0">
                                          <p:val>
                                            <p:strVal val="1+#ppt_w/2"/>
                                          </p:val>
                                        </p:tav>
                                        <p:tav tm="100000">
                                          <p:val>
                                            <p:strVal val="#ppt_x"/>
                                          </p:val>
                                        </p:tav>
                                      </p:tavLst>
                                    </p:anim>
                                    <p:anim calcmode="lin" valueType="num">
                                      <p:cBhvr additive="base">
                                        <p:cTn id="31" dur="1000" fill="hold"/>
                                        <p:tgtEl>
                                          <p:spTgt spid="1132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1" presetClass="entr" presetSubtype="4" fill="hold" grpId="0" nodeType="afterEffect">
                                  <p:stCondLst>
                                    <p:cond delay="0"/>
                                  </p:stCondLst>
                                  <p:childTnLst>
                                    <p:set>
                                      <p:cBhvr>
                                        <p:cTn id="34" dur="1" fill="hold">
                                          <p:stCondLst>
                                            <p:cond delay="0"/>
                                          </p:stCondLst>
                                        </p:cTn>
                                        <p:tgtEl>
                                          <p:spTgt spid="11324"/>
                                        </p:tgtEl>
                                        <p:attrNameLst>
                                          <p:attrName>style.visibility</p:attrName>
                                        </p:attrNameLst>
                                      </p:cBhvr>
                                      <p:to>
                                        <p:strVal val="visible"/>
                                      </p:to>
                                    </p:set>
                                    <p:animEffect transition="in" filter="wheel(4)">
                                      <p:cBhvr>
                                        <p:cTn id="35" dur="500"/>
                                        <p:tgtEl>
                                          <p:spTgt spid="11324"/>
                                        </p:tgtEl>
                                      </p:cBhvr>
                                    </p:animEffect>
                                  </p:childTnLst>
                                </p:cTn>
                              </p:par>
                            </p:childTnLst>
                          </p:cTn>
                        </p:par>
                      </p:childTnLst>
                    </p:cTn>
                  </p:par>
                  <p:par>
                    <p:cTn id="36" fill="hold">
                      <p:stCondLst>
                        <p:cond delay="indefinite"/>
                      </p:stCondLst>
                      <p:childTnLst>
                        <p:par>
                          <p:cTn id="37" fill="hold">
                            <p:stCondLst>
                              <p:cond delay="0"/>
                            </p:stCondLst>
                            <p:childTnLst>
                              <p:par>
                                <p:cTn id="38" presetID="24"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to="" calcmode="lin" valueType="num">
                                      <p:cBhvr>
                                        <p:cTn id="40" dur="1" fill="hold"/>
                                        <p:tgtEl>
                                          <p:spTgt spid="1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20" grpId="0" animBg="1"/>
      <p:bldP spid="11322" grpId="0" animBg="1"/>
      <p:bldP spid="11324" grpId="0" animBg="1"/>
      <p:bldP spid="14"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1"/>
          <p:cNvSpPr txBox="1">
            <a:spLocks noChangeArrowheads="1"/>
          </p:cNvSpPr>
          <p:nvPr/>
        </p:nvSpPr>
        <p:spPr bwMode="auto">
          <a:xfrm>
            <a:off x="5181600" y="2667000"/>
            <a:ext cx="3265638" cy="46166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spAutoFit/>
          </a:bodyPr>
          <a:lstStyle/>
          <a:p>
            <a:r>
              <a:rPr lang="ar-SA" sz="2400" b="1" dirty="0">
                <a:cs typeface="+mn-cs"/>
              </a:rPr>
              <a:t>الشغل المبذول </a:t>
            </a:r>
            <a:r>
              <a:rPr lang="ar-SA" sz="2400" b="1" dirty="0" smtClean="0">
                <a:cs typeface="+mn-cs"/>
              </a:rPr>
              <a:t>من جهة اليمين:</a:t>
            </a:r>
            <a:endParaRPr lang="en-US" sz="2400" b="1" dirty="0">
              <a:cs typeface="+mn-cs"/>
            </a:endParaRPr>
          </a:p>
        </p:txBody>
      </p:sp>
      <p:graphicFrame>
        <p:nvGraphicFramePr>
          <p:cNvPr id="3" name="Object 62"/>
          <p:cNvGraphicFramePr>
            <a:graphicFrameLocks noChangeAspect="1"/>
          </p:cNvGraphicFramePr>
          <p:nvPr/>
        </p:nvGraphicFramePr>
        <p:xfrm>
          <a:off x="381000" y="3352800"/>
          <a:ext cx="5892878" cy="570221"/>
        </p:xfrm>
        <a:graphic>
          <a:graphicData uri="http://schemas.openxmlformats.org/presentationml/2006/ole">
            <p:oleObj spid="_x0000_s59394" name="Equation" r:id="rId3" imgW="2234880" imgH="215640" progId="Equation.3">
              <p:embed/>
            </p:oleObj>
          </a:graphicData>
        </a:graphic>
      </p:graphicFrame>
      <p:sp>
        <p:nvSpPr>
          <p:cNvPr id="4" name="Text Box 64"/>
          <p:cNvSpPr txBox="1">
            <a:spLocks noChangeArrowheads="1"/>
          </p:cNvSpPr>
          <p:nvPr/>
        </p:nvSpPr>
        <p:spPr bwMode="auto">
          <a:xfrm>
            <a:off x="4760317" y="5358110"/>
            <a:ext cx="3469283" cy="830997"/>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w="57150" cmpd="thinThick">
            <a:solidFill>
              <a:srgbClr val="00FF00"/>
            </a:solidFill>
            <a:miter lim="800000"/>
            <a:headEnd/>
            <a:tailEnd/>
          </a:ln>
        </p:spPr>
        <p:txBody>
          <a:bodyPr wrap="none">
            <a:spAutoFit/>
          </a:bodyPr>
          <a:lstStyle/>
          <a:p>
            <a:r>
              <a:rPr lang="ar-SA" sz="2400" b="1" dirty="0">
                <a:cs typeface="+mn-cs"/>
              </a:rPr>
              <a:t>الشغل الكلي الناتج في الزمن </a:t>
            </a:r>
            <a:r>
              <a:rPr lang="en-US" sz="2400" b="1" dirty="0">
                <a:latin typeface="Times New Roman" pitchFamily="18" charset="0"/>
                <a:cs typeface="+mn-cs"/>
              </a:rPr>
              <a:t>t</a:t>
            </a:r>
            <a:r>
              <a:rPr lang="ar-SA" sz="2400" b="1" dirty="0">
                <a:latin typeface="Times New Roman" pitchFamily="18" charset="0"/>
                <a:cs typeface="+mn-cs"/>
              </a:rPr>
              <a:t>∆</a:t>
            </a:r>
            <a:r>
              <a:rPr lang="ar-SA" sz="2400" b="1" dirty="0" smtClean="0">
                <a:cs typeface="+mn-cs"/>
              </a:rPr>
              <a:t>:</a:t>
            </a:r>
          </a:p>
          <a:p>
            <a:endParaRPr lang="en-US" sz="2400" b="1" dirty="0">
              <a:cs typeface="+mn-cs"/>
            </a:endParaRPr>
          </a:p>
        </p:txBody>
      </p:sp>
      <p:graphicFrame>
        <p:nvGraphicFramePr>
          <p:cNvPr id="5" name="Object 65"/>
          <p:cNvGraphicFramePr>
            <a:graphicFrameLocks noChangeAspect="1"/>
          </p:cNvGraphicFramePr>
          <p:nvPr/>
        </p:nvGraphicFramePr>
        <p:xfrm>
          <a:off x="2133600" y="5895975"/>
          <a:ext cx="2901846" cy="657225"/>
        </p:xfrm>
        <a:graphic>
          <a:graphicData uri="http://schemas.openxmlformats.org/presentationml/2006/ole">
            <p:oleObj spid="_x0000_s59395" name="Equation" r:id="rId4" imgW="952200" imgH="215640" progId="Equation.3">
              <p:embed/>
            </p:oleObj>
          </a:graphicData>
        </a:graphic>
      </p:graphicFrame>
      <p:sp>
        <p:nvSpPr>
          <p:cNvPr id="6" name="Text Box 56"/>
          <p:cNvSpPr txBox="1">
            <a:spLocks noChangeArrowheads="1"/>
          </p:cNvSpPr>
          <p:nvPr/>
        </p:nvSpPr>
        <p:spPr bwMode="auto">
          <a:xfrm>
            <a:off x="2895536" y="528935"/>
            <a:ext cx="5849743" cy="830997"/>
          </a:xfrm>
          <a:prstGeom prst="rect">
            <a:avLst/>
          </a:prstGeom>
          <a:solidFill>
            <a:srgbClr val="FFFFCC"/>
          </a:solidFill>
          <a:ln>
            <a:headEnd/>
            <a:tailEnd/>
          </a:ln>
        </p:spPr>
        <p:style>
          <a:lnRef idx="1">
            <a:schemeClr val="accent6"/>
          </a:lnRef>
          <a:fillRef idx="2">
            <a:schemeClr val="accent6"/>
          </a:fillRef>
          <a:effectRef idx="1">
            <a:schemeClr val="accent6"/>
          </a:effectRef>
          <a:fontRef idx="minor">
            <a:schemeClr val="dk1"/>
          </a:fontRef>
        </p:style>
        <p:txBody>
          <a:bodyPr wrap="none">
            <a:spAutoFit/>
          </a:bodyPr>
          <a:lstStyle/>
          <a:p>
            <a:r>
              <a:rPr lang="ar-SA" sz="2400" b="1" dirty="0">
                <a:cs typeface="+mn-cs"/>
              </a:rPr>
              <a:t>القوة </a:t>
            </a:r>
            <a:r>
              <a:rPr lang="ar-SA" sz="2400" b="1" dirty="0" smtClean="0">
                <a:cs typeface="+mn-cs"/>
              </a:rPr>
              <a:t>المؤثرة بواسطة المائع على عينة المائع من اليمين:</a:t>
            </a:r>
          </a:p>
          <a:p>
            <a:endParaRPr lang="en-US" sz="2400" b="1" dirty="0">
              <a:cs typeface="+mn-cs"/>
            </a:endParaRPr>
          </a:p>
        </p:txBody>
      </p:sp>
      <p:graphicFrame>
        <p:nvGraphicFramePr>
          <p:cNvPr id="7" name="Object 57"/>
          <p:cNvGraphicFramePr>
            <a:graphicFrameLocks noChangeAspect="1"/>
          </p:cNvGraphicFramePr>
          <p:nvPr/>
        </p:nvGraphicFramePr>
        <p:xfrm>
          <a:off x="3200400" y="1219200"/>
          <a:ext cx="2293743" cy="593725"/>
        </p:xfrm>
        <a:graphic>
          <a:graphicData uri="http://schemas.openxmlformats.org/presentationml/2006/ole">
            <p:oleObj spid="_x0000_s59396" name="Equation" r:id="rId5" imgW="723600" imgH="215640" progId="Equation.3">
              <p:embed/>
            </p:oleObj>
          </a:graphicData>
        </a:graphic>
      </p:graphicFrame>
      <p:sp>
        <p:nvSpPr>
          <p:cNvPr id="8" name="Oval 60"/>
          <p:cNvSpPr>
            <a:spLocks noChangeArrowheads="1"/>
          </p:cNvSpPr>
          <p:nvPr/>
        </p:nvSpPr>
        <p:spPr bwMode="auto">
          <a:xfrm>
            <a:off x="3657600" y="3276600"/>
            <a:ext cx="1295400" cy="685800"/>
          </a:xfrm>
          <a:prstGeom prst="ellipse">
            <a:avLst/>
          </a:prstGeom>
          <a:noFill/>
          <a:ln w="28575">
            <a:solidFill>
              <a:srgbClr val="0000CC"/>
            </a:solidFill>
            <a:round/>
            <a:headEnd/>
            <a:tailEnd/>
          </a:ln>
        </p:spPr>
        <p:txBody>
          <a:bodyPr wrap="none" anchor="ctr"/>
          <a:lstStyle/>
          <a:p>
            <a:endParaRPr lang="ar-SA" sz="2400">
              <a:cs typeface="+mn-cs"/>
            </a:endParaRPr>
          </a:p>
        </p:txBody>
      </p:sp>
      <p:sp>
        <p:nvSpPr>
          <p:cNvPr id="9" name="وسيلة شرح مستطيلة مستديرة الزوايا 8"/>
          <p:cNvSpPr/>
          <p:nvPr/>
        </p:nvSpPr>
        <p:spPr>
          <a:xfrm>
            <a:off x="304800" y="1905000"/>
            <a:ext cx="3429000" cy="914400"/>
          </a:xfrm>
          <a:prstGeom prst="wedgeRoundRectCallout">
            <a:avLst>
              <a:gd name="adj1" fmla="val 67243"/>
              <a:gd name="adj2" fmla="val -76389"/>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b="1" dirty="0" smtClean="0">
                <a:solidFill>
                  <a:schemeClr val="tx1"/>
                </a:solidFill>
              </a:rPr>
              <a:t>الإشارة السالبة لأن القوة المؤثرة في عكس اتجاه الإزاحة.</a:t>
            </a:r>
            <a:endParaRPr lang="ar-SA" sz="2400" b="1" dirty="0">
              <a:solidFill>
                <a:schemeClr val="tx1"/>
              </a:solidFill>
            </a:endParaRPr>
          </a:p>
        </p:txBody>
      </p:sp>
      <p:sp>
        <p:nvSpPr>
          <p:cNvPr id="10" name="وسيلة شرح مستطيلة مستديرة الزوايا 9"/>
          <p:cNvSpPr/>
          <p:nvPr/>
        </p:nvSpPr>
        <p:spPr>
          <a:xfrm>
            <a:off x="3733800" y="4191000"/>
            <a:ext cx="4343400" cy="762000"/>
          </a:xfrm>
          <a:prstGeom prst="wedgeRoundRectCallout">
            <a:avLst>
              <a:gd name="adj1" fmla="val 4085"/>
              <a:gd name="adj2" fmla="val -112389"/>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b="1" dirty="0" smtClean="0">
                <a:solidFill>
                  <a:schemeClr val="tx1"/>
                </a:solidFill>
              </a:rPr>
              <a:t>نفس الحجم من السائل ينتقل من  النقطة (1) إلى النقطة (2) خلال الزمن </a:t>
            </a:r>
            <a:r>
              <a:rPr lang="el-GR" sz="2400" b="1" dirty="0" smtClean="0">
                <a:solidFill>
                  <a:schemeClr val="tx1"/>
                </a:solidFill>
              </a:rPr>
              <a:t>Δ</a:t>
            </a:r>
            <a:r>
              <a:rPr lang="en-US" sz="2400" b="1" dirty="0" smtClean="0">
                <a:solidFill>
                  <a:schemeClr val="tx1"/>
                </a:solidFill>
              </a:rPr>
              <a:t>t</a:t>
            </a:r>
            <a:endParaRPr lang="ar-SA" sz="2400" b="1" dirty="0">
              <a:solidFill>
                <a:schemeClr val="tx1"/>
              </a:solidFill>
            </a:endParaRPr>
          </a:p>
        </p:txBody>
      </p:sp>
      <p:sp>
        <p:nvSpPr>
          <p:cNvPr id="11" name="Slide Number Placeholder 10"/>
          <p:cNvSpPr>
            <a:spLocks noGrp="1"/>
          </p:cNvSpPr>
          <p:nvPr>
            <p:ph type="sldNum" sz="quarter" idx="12"/>
          </p:nvPr>
        </p:nvSpPr>
        <p:spPr/>
        <p:txBody>
          <a:bodyPr/>
          <a:lstStyle/>
          <a:p>
            <a:pPr>
              <a:defRPr/>
            </a:pPr>
            <a:fld id="{65B8780A-78BE-43B1-828C-AE865029EDCE}" type="slidenum">
              <a:rPr lang="ar-SA" smtClean="0"/>
              <a:pPr>
                <a:defRPr/>
              </a:pPr>
              <a:t>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lide(fromBottom)">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to="" calcmode="lin" valueType="num">
                                      <p:cBhvr>
                                        <p:cTn id="16" dur="1" fill="hold"/>
                                        <p:tgtEl>
                                          <p:spTgt spid="9"/>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heckerboard(across)">
                                      <p:cBhvr>
                                        <p:cTn id="21" dur="500"/>
                                        <p:tgtEl>
                                          <p:spTgt spid="2"/>
                                        </p:tgtEl>
                                      </p:cBhvr>
                                    </p:animEffect>
                                  </p:childTnLst>
                                </p:cTn>
                              </p:par>
                            </p:childTnLst>
                          </p:cTn>
                        </p:par>
                        <p:par>
                          <p:cTn id="22" fill="hold">
                            <p:stCondLst>
                              <p:cond delay="500"/>
                            </p:stCondLst>
                            <p:childTnLst>
                              <p:par>
                                <p:cTn id="23" presetID="5" presetClass="entr" presetSubtype="1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heckerboard(across)">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heel(4)">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4"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to="" calcmode="lin" valueType="num">
                                      <p:cBhvr>
                                        <p:cTn id="35" dur="1" fill="hold"/>
                                        <p:tgtEl>
                                          <p:spTgt spid="10"/>
                                        </p:tgtEl>
                                        <p:attrNameLst>
                                          <p:attrName/>
                                        </p:attrNameLst>
                                      </p:cBhvr>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heckerboard(across)">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ext Box 2"/>
          <p:cNvSpPr txBox="1">
            <a:spLocks noChangeArrowheads="1"/>
          </p:cNvSpPr>
          <p:nvPr/>
        </p:nvSpPr>
        <p:spPr bwMode="auto">
          <a:xfrm>
            <a:off x="4953000" y="1282700"/>
            <a:ext cx="3974165"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spAutoFit/>
          </a:bodyPr>
          <a:lstStyle/>
          <a:p>
            <a:pPr algn="ctr"/>
            <a:r>
              <a:rPr lang="ar-SA" sz="2400" b="1">
                <a:cs typeface="+mn-cs"/>
              </a:rPr>
              <a:t>التغير في الطاقة الحركية للكتلة  </a:t>
            </a:r>
            <a:r>
              <a:rPr lang="en-US" sz="2400" b="1" dirty="0">
                <a:latin typeface="Symbol" pitchFamily="18" charset="2"/>
                <a:cs typeface="+mn-cs"/>
              </a:rPr>
              <a:t>D</a:t>
            </a:r>
            <a:r>
              <a:rPr lang="en-US" sz="2400" b="1" dirty="0">
                <a:cs typeface="+mn-cs"/>
              </a:rPr>
              <a:t>m</a:t>
            </a:r>
            <a:r>
              <a:rPr lang="ar-SA" sz="2400" b="1">
                <a:cs typeface="+mn-cs"/>
              </a:rPr>
              <a:t>:</a:t>
            </a:r>
            <a:endParaRPr lang="en-US" sz="2400" b="1" dirty="0">
              <a:cs typeface="+mn-cs"/>
            </a:endParaRPr>
          </a:p>
        </p:txBody>
      </p:sp>
      <p:graphicFrame>
        <p:nvGraphicFramePr>
          <p:cNvPr id="20483" name="Object 3"/>
          <p:cNvGraphicFramePr>
            <a:graphicFrameLocks noChangeAspect="1"/>
          </p:cNvGraphicFramePr>
          <p:nvPr/>
        </p:nvGraphicFramePr>
        <p:xfrm>
          <a:off x="533400" y="1421826"/>
          <a:ext cx="4450645" cy="775274"/>
        </p:xfrm>
        <a:graphic>
          <a:graphicData uri="http://schemas.openxmlformats.org/presentationml/2006/ole">
            <p:oleObj spid="_x0000_s6146" name="Equation" r:id="rId3" imgW="1663560" imgH="393480" progId="Equation.3">
              <p:embed/>
            </p:oleObj>
          </a:graphicData>
        </a:graphic>
      </p:graphicFrame>
      <p:sp>
        <p:nvSpPr>
          <p:cNvPr id="20484" name="Text Box 4"/>
          <p:cNvSpPr txBox="1">
            <a:spLocks noChangeArrowheads="1"/>
          </p:cNvSpPr>
          <p:nvPr/>
        </p:nvSpPr>
        <p:spPr bwMode="auto">
          <a:xfrm>
            <a:off x="6172200" y="2273300"/>
            <a:ext cx="2622833"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spAutoFit/>
          </a:bodyPr>
          <a:lstStyle/>
          <a:p>
            <a:pPr algn="ctr"/>
            <a:r>
              <a:rPr lang="ar-SA" sz="2400" b="1">
                <a:cs typeface="+mn-cs"/>
              </a:rPr>
              <a:t>التغير في الطاقة الكامنة:</a:t>
            </a:r>
            <a:endParaRPr lang="en-US" sz="2400" b="1" dirty="0">
              <a:cs typeface="+mn-cs"/>
            </a:endParaRPr>
          </a:p>
        </p:txBody>
      </p:sp>
      <p:graphicFrame>
        <p:nvGraphicFramePr>
          <p:cNvPr id="20485" name="Object 5"/>
          <p:cNvGraphicFramePr>
            <a:graphicFrameLocks noChangeAspect="1"/>
          </p:cNvGraphicFramePr>
          <p:nvPr/>
        </p:nvGraphicFramePr>
        <p:xfrm>
          <a:off x="1752600" y="2501900"/>
          <a:ext cx="4418013" cy="546100"/>
        </p:xfrm>
        <a:graphic>
          <a:graphicData uri="http://schemas.openxmlformats.org/presentationml/2006/ole">
            <p:oleObj spid="_x0000_s6147" name="Equation" r:id="rId4" imgW="1815840" imgH="241200" progId="Equation.3">
              <p:embed/>
            </p:oleObj>
          </a:graphicData>
        </a:graphic>
      </p:graphicFrame>
      <p:graphicFrame>
        <p:nvGraphicFramePr>
          <p:cNvPr id="20486" name="Object 6"/>
          <p:cNvGraphicFramePr>
            <a:graphicFrameLocks noChangeAspect="1"/>
          </p:cNvGraphicFramePr>
          <p:nvPr/>
        </p:nvGraphicFramePr>
        <p:xfrm>
          <a:off x="685800" y="4075112"/>
          <a:ext cx="3167063" cy="573088"/>
        </p:xfrm>
        <a:graphic>
          <a:graphicData uri="http://schemas.openxmlformats.org/presentationml/2006/ole">
            <p:oleObj spid="_x0000_s6148" name="Equation" r:id="rId5" imgW="1054080" imgH="190440" progId="Equation.3">
              <p:embed/>
            </p:oleObj>
          </a:graphicData>
        </a:graphic>
      </p:graphicFrame>
      <p:sp>
        <p:nvSpPr>
          <p:cNvPr id="20499" name="Text Box 19"/>
          <p:cNvSpPr txBox="1">
            <a:spLocks noChangeArrowheads="1"/>
          </p:cNvSpPr>
          <p:nvPr/>
        </p:nvSpPr>
        <p:spPr bwMode="auto">
          <a:xfrm>
            <a:off x="5257800" y="5943600"/>
            <a:ext cx="2667000" cy="461665"/>
          </a:xfrm>
          <a:prstGeom prst="rect">
            <a:avLst/>
          </a:prstGeom>
          <a:solidFill>
            <a:schemeClr val="bg1"/>
          </a:solidFill>
          <a:ln w="57150" cmpd="thinThick">
            <a:solidFill>
              <a:schemeClr val="bg2">
                <a:lumMod val="60000"/>
                <a:lumOff val="40000"/>
              </a:schemeClr>
            </a:solidFill>
            <a:miter lim="800000"/>
            <a:headEnd/>
            <a:tailEnd/>
          </a:ln>
        </p:spPr>
        <p:txBody>
          <a:bodyPr>
            <a:spAutoFit/>
          </a:bodyPr>
          <a:lstStyle/>
          <a:p>
            <a:pPr>
              <a:spcBef>
                <a:spcPct val="50000"/>
              </a:spcBef>
            </a:pPr>
            <a:r>
              <a:rPr lang="ar-SA" sz="2400" b="1" dirty="0">
                <a:solidFill>
                  <a:schemeClr val="accent2">
                    <a:lumMod val="50000"/>
                  </a:schemeClr>
                </a:solidFill>
                <a:cs typeface="+mn-cs"/>
              </a:rPr>
              <a:t>بقسمة المعادلة على</a:t>
            </a:r>
            <a:r>
              <a:rPr lang="ar-SA" sz="2400" dirty="0">
                <a:solidFill>
                  <a:schemeClr val="accent2">
                    <a:lumMod val="50000"/>
                  </a:schemeClr>
                </a:solidFill>
                <a:cs typeface="+mn-cs"/>
              </a:rPr>
              <a:t> </a:t>
            </a:r>
            <a:r>
              <a:rPr lang="en-US" sz="2400" b="1" dirty="0">
                <a:solidFill>
                  <a:schemeClr val="accent2">
                    <a:lumMod val="50000"/>
                  </a:schemeClr>
                </a:solidFill>
                <a:latin typeface="Symbol" pitchFamily="18" charset="2"/>
                <a:cs typeface="+mn-cs"/>
              </a:rPr>
              <a:t>D</a:t>
            </a:r>
            <a:r>
              <a:rPr lang="en-US" sz="2400" b="1" dirty="0">
                <a:solidFill>
                  <a:schemeClr val="accent2">
                    <a:lumMod val="50000"/>
                  </a:schemeClr>
                </a:solidFill>
                <a:latin typeface="Times New Roman" pitchFamily="18" charset="0"/>
                <a:cs typeface="+mn-cs"/>
              </a:rPr>
              <a:t>V</a:t>
            </a:r>
          </a:p>
        </p:txBody>
      </p:sp>
      <p:graphicFrame>
        <p:nvGraphicFramePr>
          <p:cNvPr id="20500" name="Object 20"/>
          <p:cNvGraphicFramePr>
            <a:graphicFrameLocks noChangeAspect="1"/>
          </p:cNvGraphicFramePr>
          <p:nvPr/>
        </p:nvGraphicFramePr>
        <p:xfrm>
          <a:off x="381000" y="4800600"/>
          <a:ext cx="8304213" cy="915988"/>
        </p:xfrm>
        <a:graphic>
          <a:graphicData uri="http://schemas.openxmlformats.org/presentationml/2006/ole">
            <p:oleObj spid="_x0000_s6149" name="Equation" r:id="rId6" imgW="3479760" imgH="393480" progId="Equation.3">
              <p:embed/>
            </p:oleObj>
          </a:graphicData>
        </a:graphic>
      </p:graphicFrame>
      <p:sp>
        <p:nvSpPr>
          <p:cNvPr id="20501" name="Text Box 21"/>
          <p:cNvSpPr txBox="1">
            <a:spLocks noChangeArrowheads="1"/>
          </p:cNvSpPr>
          <p:nvPr/>
        </p:nvSpPr>
        <p:spPr bwMode="auto">
          <a:xfrm>
            <a:off x="4988982" y="4151312"/>
            <a:ext cx="3469218" cy="461665"/>
          </a:xfrm>
          <a:prstGeom prst="rect">
            <a:avLst/>
          </a:prstGeom>
          <a:solidFill>
            <a:srgbClr val="FFCDFF"/>
          </a:solidFill>
          <a:ln w="31750" cmpd="thinThick">
            <a:solidFill>
              <a:srgbClr val="FF0000"/>
            </a:solidFill>
            <a:miter lim="800000"/>
            <a:headEnd/>
            <a:tailEnd/>
          </a:ln>
        </p:spPr>
        <p:txBody>
          <a:bodyPr wrap="none">
            <a:spAutoFit/>
          </a:bodyPr>
          <a:lstStyle/>
          <a:p>
            <a:r>
              <a:rPr lang="ar-SA" sz="2400" b="1">
                <a:cs typeface="+mn-cs"/>
              </a:rPr>
              <a:t>الشغل الكلي الناتج في الزمن </a:t>
            </a:r>
            <a:r>
              <a:rPr lang="en-US" sz="2400" b="1" dirty="0">
                <a:latin typeface="Times New Roman" pitchFamily="18" charset="0"/>
                <a:cs typeface="+mn-cs"/>
              </a:rPr>
              <a:t>t</a:t>
            </a:r>
            <a:r>
              <a:rPr lang="ar-SA" sz="2400" b="1">
                <a:latin typeface="Times New Roman" pitchFamily="18" charset="0"/>
                <a:cs typeface="+mn-cs"/>
              </a:rPr>
              <a:t>∆</a:t>
            </a:r>
            <a:r>
              <a:rPr lang="ar-SA" sz="2400" b="1">
                <a:cs typeface="+mn-cs"/>
              </a:rPr>
              <a:t>:</a:t>
            </a:r>
            <a:endParaRPr lang="en-US" sz="2400" b="1" dirty="0">
              <a:cs typeface="+mn-cs"/>
            </a:endParaRPr>
          </a:p>
        </p:txBody>
      </p:sp>
      <p:sp>
        <p:nvSpPr>
          <p:cNvPr id="10" name="Text Box 2"/>
          <p:cNvSpPr txBox="1">
            <a:spLocks noChangeArrowheads="1"/>
          </p:cNvSpPr>
          <p:nvPr/>
        </p:nvSpPr>
        <p:spPr bwMode="auto">
          <a:xfrm>
            <a:off x="185737" y="452735"/>
            <a:ext cx="8805863" cy="46166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SA" sz="2400" b="1" dirty="0">
                <a:cs typeface="+mn-cs"/>
              </a:rPr>
              <a:t>يصرف جزء من هذا الشغل في تغيير الطاقة الحركية للمائع وآخر في تغيير طاقة الوضع</a:t>
            </a:r>
          </a:p>
        </p:txBody>
      </p:sp>
      <p:sp>
        <p:nvSpPr>
          <p:cNvPr id="13" name="Rectangle 12"/>
          <p:cNvSpPr/>
          <p:nvPr/>
        </p:nvSpPr>
        <p:spPr>
          <a:xfrm>
            <a:off x="1295400" y="5867400"/>
            <a:ext cx="2209800" cy="685800"/>
          </a:xfrm>
          <a:prstGeom prst="rect">
            <a:avLst/>
          </a:prstGeom>
          <a:solidFill>
            <a:schemeClr val="bg1"/>
          </a:solidFill>
          <a:ln>
            <a:solidFill>
              <a:srgbClr val="D9D9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ar-SA" sz="2400" b="1" dirty="0" smtClean="0">
                <a:solidFill>
                  <a:schemeClr val="accent2">
                    <a:lumMod val="50000"/>
                  </a:schemeClr>
                </a:solidFill>
              </a:rPr>
              <a:t>الشغل لوحدة </a:t>
            </a:r>
            <a:r>
              <a:rPr lang="ar-SA" sz="2400" b="1" dirty="0" err="1" smtClean="0">
                <a:solidFill>
                  <a:schemeClr val="accent2">
                    <a:lumMod val="50000"/>
                  </a:schemeClr>
                </a:solidFill>
              </a:rPr>
              <a:t>الحجوم</a:t>
            </a:r>
            <a:endParaRPr lang="ar-SA" sz="2400" b="1" dirty="0">
              <a:solidFill>
                <a:schemeClr val="accent2">
                  <a:lumMod val="50000"/>
                </a:schemeClr>
              </a:solidFill>
            </a:endParaRPr>
          </a:p>
        </p:txBody>
      </p:sp>
      <p:sp>
        <p:nvSpPr>
          <p:cNvPr id="14" name="AutoShape 13"/>
          <p:cNvSpPr>
            <a:spLocks noChangeArrowheads="1"/>
          </p:cNvSpPr>
          <p:nvPr/>
        </p:nvSpPr>
        <p:spPr bwMode="auto">
          <a:xfrm>
            <a:off x="3962400" y="6096000"/>
            <a:ext cx="838200" cy="304800"/>
          </a:xfrm>
          <a:prstGeom prst="leftArrow">
            <a:avLst>
              <a:gd name="adj1" fmla="val 50000"/>
              <a:gd name="adj2" fmla="val 89286"/>
            </a:avLst>
          </a:prstGeom>
          <a:solidFill>
            <a:schemeClr val="bg1"/>
          </a:solidFill>
          <a:ln w="9525">
            <a:solidFill>
              <a:schemeClr val="tx1"/>
            </a:solidFill>
            <a:miter lim="800000"/>
            <a:headEnd/>
            <a:tailEnd/>
          </a:ln>
        </p:spPr>
        <p:txBody>
          <a:bodyPr wrap="none" anchor="ctr"/>
          <a:lstStyle/>
          <a:p>
            <a:endParaRPr lang="ar-SA" sz="2400">
              <a:cs typeface="+mn-cs"/>
            </a:endParaRPr>
          </a:p>
        </p:txBody>
      </p:sp>
      <p:sp>
        <p:nvSpPr>
          <p:cNvPr id="15" name="وسيلة شرح مستطيلة مستديرة الزوايا 14"/>
          <p:cNvSpPr/>
          <p:nvPr/>
        </p:nvSpPr>
        <p:spPr>
          <a:xfrm>
            <a:off x="5029200" y="3200400"/>
            <a:ext cx="2971800" cy="685800"/>
          </a:xfrm>
          <a:prstGeom prst="wedgeRoundRectCallout">
            <a:avLst>
              <a:gd name="adj1" fmla="val -48012"/>
              <a:gd name="adj2" fmla="val -80357"/>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b="1" dirty="0" smtClean="0"/>
              <a:t>كتلة السائل متساوية عند كل من النقطة (1) </a:t>
            </a:r>
            <a:r>
              <a:rPr lang="ar-SA" sz="2400" b="1" dirty="0" err="1" smtClean="0"/>
              <a:t>و</a:t>
            </a:r>
            <a:r>
              <a:rPr lang="ar-SA" sz="2400" b="1" dirty="0" smtClean="0"/>
              <a:t> (2)</a:t>
            </a:r>
            <a:endParaRPr lang="ar-SA" sz="2400" b="1" dirty="0"/>
          </a:p>
        </p:txBody>
      </p:sp>
      <p:sp>
        <p:nvSpPr>
          <p:cNvPr id="16" name="سهم إلى اليسار 15"/>
          <p:cNvSpPr/>
          <p:nvPr/>
        </p:nvSpPr>
        <p:spPr>
          <a:xfrm>
            <a:off x="3962400" y="4114800"/>
            <a:ext cx="838200" cy="533400"/>
          </a:xfrm>
          <a:prstGeom prst="leftArrow">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ar-SA"/>
          </a:p>
        </p:txBody>
      </p:sp>
      <p:sp>
        <p:nvSpPr>
          <p:cNvPr id="17" name="Slide Number Placeholder 16"/>
          <p:cNvSpPr>
            <a:spLocks noGrp="1"/>
          </p:cNvSpPr>
          <p:nvPr>
            <p:ph type="sldNum" sz="quarter" idx="12"/>
          </p:nvPr>
        </p:nvSpPr>
        <p:spPr/>
        <p:txBody>
          <a:bodyPr/>
          <a:lstStyle/>
          <a:p>
            <a:pPr>
              <a:defRPr/>
            </a:pPr>
            <a:fld id="{65B8780A-78BE-43B1-828C-AE865029EDCE}" type="slidenum">
              <a:rPr lang="ar-SA" smtClean="0"/>
              <a:pPr>
                <a:defRPr/>
              </a:pPr>
              <a:t>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grpId="0" nodeType="clickEffect">
                                  <p:stCondLst>
                                    <p:cond delay="0"/>
                                  </p:stCondLst>
                                  <p:childTnLst>
                                    <p:set>
                                      <p:cBhvr>
                                        <p:cTn id="13" dur="1" fill="hold">
                                          <p:stCondLst>
                                            <p:cond delay="0"/>
                                          </p:stCondLst>
                                        </p:cTn>
                                        <p:tgtEl>
                                          <p:spTgt spid="5126"/>
                                        </p:tgtEl>
                                        <p:attrNameLst>
                                          <p:attrName>style.visibility</p:attrName>
                                        </p:attrNameLst>
                                      </p:cBhvr>
                                      <p:to>
                                        <p:strVal val="visible"/>
                                      </p:to>
                                    </p:set>
                                    <p:animEffect transition="in" filter="slide(fromTop)">
                                      <p:cBhvr>
                                        <p:cTn id="14" dur="500"/>
                                        <p:tgtEl>
                                          <p:spTgt spid="5126"/>
                                        </p:tgtEl>
                                      </p:cBhvr>
                                    </p:animEffect>
                                  </p:childTnLst>
                                </p:cTn>
                              </p:par>
                            </p:childTnLst>
                          </p:cTn>
                        </p:par>
                        <p:par>
                          <p:cTn id="15" fill="hold">
                            <p:stCondLst>
                              <p:cond delay="500"/>
                            </p:stCondLst>
                            <p:childTnLst>
                              <p:par>
                                <p:cTn id="16" presetID="22" presetClass="entr" presetSubtype="4" fill="hold" nodeType="afterEffect">
                                  <p:stCondLst>
                                    <p:cond delay="1500"/>
                                  </p:stCondLst>
                                  <p:childTnLst>
                                    <p:set>
                                      <p:cBhvr>
                                        <p:cTn id="17" dur="1" fill="hold">
                                          <p:stCondLst>
                                            <p:cond delay="0"/>
                                          </p:stCondLst>
                                        </p:cTn>
                                        <p:tgtEl>
                                          <p:spTgt spid="20483"/>
                                        </p:tgtEl>
                                        <p:attrNameLst>
                                          <p:attrName>style.visibility</p:attrName>
                                        </p:attrNameLst>
                                      </p:cBhvr>
                                      <p:to>
                                        <p:strVal val="visible"/>
                                      </p:to>
                                    </p:set>
                                    <p:animEffect transition="in" filter="wipe(down)">
                                      <p:cBhvr>
                                        <p:cTn id="18" dur="500"/>
                                        <p:tgtEl>
                                          <p:spTgt spid="2048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484"/>
                                        </p:tgtEl>
                                        <p:attrNameLst>
                                          <p:attrName>style.visibility</p:attrName>
                                        </p:attrNameLst>
                                      </p:cBhvr>
                                      <p:to>
                                        <p:strVal val="visible"/>
                                      </p:to>
                                    </p:set>
                                    <p:anim calcmode="lin" valueType="num">
                                      <p:cBhvr additive="base">
                                        <p:cTn id="23" dur="1000" fill="hold"/>
                                        <p:tgtEl>
                                          <p:spTgt spid="20484"/>
                                        </p:tgtEl>
                                        <p:attrNameLst>
                                          <p:attrName>ppt_x</p:attrName>
                                        </p:attrNameLst>
                                      </p:cBhvr>
                                      <p:tavLst>
                                        <p:tav tm="0">
                                          <p:val>
                                            <p:strVal val="#ppt_x"/>
                                          </p:val>
                                        </p:tav>
                                        <p:tav tm="100000">
                                          <p:val>
                                            <p:strVal val="#ppt_x"/>
                                          </p:val>
                                        </p:tav>
                                      </p:tavLst>
                                    </p:anim>
                                    <p:anim calcmode="lin" valueType="num">
                                      <p:cBhvr additive="base">
                                        <p:cTn id="24" dur="1000" fill="hold"/>
                                        <p:tgtEl>
                                          <p:spTgt spid="20484"/>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4" presetClass="entr" presetSubtype="10" fill="hold" nodeType="afterEffect">
                                  <p:stCondLst>
                                    <p:cond delay="1500"/>
                                  </p:stCondLst>
                                  <p:childTnLst>
                                    <p:set>
                                      <p:cBhvr>
                                        <p:cTn id="27" dur="1" fill="hold">
                                          <p:stCondLst>
                                            <p:cond delay="0"/>
                                          </p:stCondLst>
                                        </p:cTn>
                                        <p:tgtEl>
                                          <p:spTgt spid="20485"/>
                                        </p:tgtEl>
                                        <p:attrNameLst>
                                          <p:attrName>style.visibility</p:attrName>
                                        </p:attrNameLst>
                                      </p:cBhvr>
                                      <p:to>
                                        <p:strVal val="visible"/>
                                      </p:to>
                                    </p:set>
                                    <p:animEffect transition="in" filter="randombar(horizontal)">
                                      <p:cBhvr>
                                        <p:cTn id="28" dur="500"/>
                                        <p:tgtEl>
                                          <p:spTgt spid="20485"/>
                                        </p:tgtEl>
                                      </p:cBhvr>
                                    </p:animEffect>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to="" calcmode="lin" valueType="num">
                                      <p:cBhvr>
                                        <p:cTn id="33" dur="1" fill="hold"/>
                                        <p:tgtEl>
                                          <p:spTgt spid="15"/>
                                        </p:tgtEl>
                                        <p:attrNameLst>
                                          <p:attrName/>
                                        </p:attrNameLst>
                                      </p:cBhvr>
                                    </p:anim>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20501"/>
                                        </p:tgtEl>
                                        <p:attrNameLst>
                                          <p:attrName>style.visibility</p:attrName>
                                        </p:attrNameLst>
                                      </p:cBhvr>
                                      <p:to>
                                        <p:strVal val="visible"/>
                                      </p:to>
                                    </p:set>
                                    <p:animEffect transition="in" filter="checkerboard(across)">
                                      <p:cBhvr>
                                        <p:cTn id="38" dur="500"/>
                                        <p:tgtEl>
                                          <p:spTgt spid="20501"/>
                                        </p:tgtEl>
                                      </p:cBhvr>
                                    </p:animEffect>
                                  </p:childTnLst>
                                </p:cTn>
                              </p:par>
                            </p:childTnLst>
                          </p:cTn>
                        </p:par>
                        <p:par>
                          <p:cTn id="39" fill="hold">
                            <p:stCondLst>
                              <p:cond delay="500"/>
                            </p:stCondLst>
                            <p:childTnLst>
                              <p:par>
                                <p:cTn id="40" presetID="51" presetClass="entr" presetSubtype="0" fill="hold" nodeType="afterEffect">
                                  <p:stCondLst>
                                    <p:cond delay="1500"/>
                                  </p:stCondLst>
                                  <p:childTnLst>
                                    <p:set>
                                      <p:cBhvr>
                                        <p:cTn id="41" dur="1" fill="hold">
                                          <p:stCondLst>
                                            <p:cond delay="0"/>
                                          </p:stCondLst>
                                        </p:cTn>
                                        <p:tgtEl>
                                          <p:spTgt spid="20486"/>
                                        </p:tgtEl>
                                        <p:attrNameLst>
                                          <p:attrName>style.visibility</p:attrName>
                                        </p:attrNameLst>
                                      </p:cBhvr>
                                      <p:to>
                                        <p:strVal val="visible"/>
                                      </p:to>
                                    </p:set>
                                    <p:animEffect transition="in" filter="fade">
                                      <p:cBhvr>
                                        <p:cTn id="42" dur="770" decel="100000"/>
                                        <p:tgtEl>
                                          <p:spTgt spid="20486"/>
                                        </p:tgtEl>
                                      </p:cBhvr>
                                    </p:animEffect>
                                    <p:animScale>
                                      <p:cBhvr>
                                        <p:cTn id="43" dur="770" decel="100000"/>
                                        <p:tgtEl>
                                          <p:spTgt spid="20486"/>
                                        </p:tgtEl>
                                      </p:cBhvr>
                                      <p:from x="10000" y="10000"/>
                                      <p:to x="200000" y="450000"/>
                                    </p:animScale>
                                    <p:animScale>
                                      <p:cBhvr>
                                        <p:cTn id="44" dur="1230" accel="100000" fill="hold">
                                          <p:stCondLst>
                                            <p:cond delay="770"/>
                                          </p:stCondLst>
                                        </p:cTn>
                                        <p:tgtEl>
                                          <p:spTgt spid="20486"/>
                                        </p:tgtEl>
                                      </p:cBhvr>
                                      <p:from x="200000" y="450000"/>
                                      <p:to x="100000" y="100000"/>
                                    </p:animScale>
                                    <p:set>
                                      <p:cBhvr>
                                        <p:cTn id="45" dur="770" fill="hold"/>
                                        <p:tgtEl>
                                          <p:spTgt spid="20486"/>
                                        </p:tgtEl>
                                        <p:attrNameLst>
                                          <p:attrName>ppt_x</p:attrName>
                                        </p:attrNameLst>
                                      </p:cBhvr>
                                      <p:to>
                                        <p:strVal val="(0.5)"/>
                                      </p:to>
                                    </p:set>
                                    <p:anim from="(0.5)" to="(#ppt_x)" calcmode="lin" valueType="num">
                                      <p:cBhvr>
                                        <p:cTn id="46" dur="1230" accel="100000" fill="hold">
                                          <p:stCondLst>
                                            <p:cond delay="770"/>
                                          </p:stCondLst>
                                        </p:cTn>
                                        <p:tgtEl>
                                          <p:spTgt spid="20486"/>
                                        </p:tgtEl>
                                        <p:attrNameLst>
                                          <p:attrName>ppt_x</p:attrName>
                                        </p:attrNameLst>
                                      </p:cBhvr>
                                    </p:anim>
                                    <p:set>
                                      <p:cBhvr>
                                        <p:cTn id="47" dur="770" fill="hold"/>
                                        <p:tgtEl>
                                          <p:spTgt spid="20486"/>
                                        </p:tgtEl>
                                        <p:attrNameLst>
                                          <p:attrName>ppt_y</p:attrName>
                                        </p:attrNameLst>
                                      </p:cBhvr>
                                      <p:to>
                                        <p:strVal val="(#ppt_y+0.4)"/>
                                      </p:to>
                                    </p:set>
                                    <p:anim from="(#ppt_y+0.4)" to="(#ppt_y)" calcmode="lin" valueType="num">
                                      <p:cBhvr>
                                        <p:cTn id="48" dur="1230" accel="100000" fill="hold">
                                          <p:stCondLst>
                                            <p:cond delay="770"/>
                                          </p:stCondLst>
                                        </p:cTn>
                                        <p:tgtEl>
                                          <p:spTgt spid="20486"/>
                                        </p:tgtEl>
                                        <p:attrNameLst>
                                          <p:attrName>ppt_y</p:attrName>
                                        </p:attrNameLst>
                                      </p:cBhvr>
                                    </p:anim>
                                  </p:childTnLst>
                                </p:cTn>
                              </p:par>
                              <p:par>
                                <p:cTn id="49" presetID="24" presetClass="entr" presetSubtype="0" fill="hold" grpId="0" nodeType="withEffect">
                                  <p:stCondLst>
                                    <p:cond delay="1500"/>
                                  </p:stCondLst>
                                  <p:childTnLst>
                                    <p:set>
                                      <p:cBhvr>
                                        <p:cTn id="50" dur="1" fill="hold">
                                          <p:stCondLst>
                                            <p:cond delay="0"/>
                                          </p:stCondLst>
                                        </p:cTn>
                                        <p:tgtEl>
                                          <p:spTgt spid="16"/>
                                        </p:tgtEl>
                                        <p:attrNameLst>
                                          <p:attrName>style.visibility</p:attrName>
                                        </p:attrNameLst>
                                      </p:cBhvr>
                                      <p:to>
                                        <p:strVal val="visible"/>
                                      </p:to>
                                    </p:set>
                                    <p:anim to="" calcmode="lin" valueType="num">
                                      <p:cBhvr>
                                        <p:cTn id="51" dur="1" fill="hold"/>
                                        <p:tgtEl>
                                          <p:spTgt spid="16"/>
                                        </p:tgtEl>
                                        <p:attrNameLst>
                                          <p:attrName/>
                                        </p:attrNameLst>
                                      </p:cBhvr>
                                    </p:anim>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20500"/>
                                        </p:tgtEl>
                                        <p:attrNameLst>
                                          <p:attrName>style.visibility</p:attrName>
                                        </p:attrNameLst>
                                      </p:cBhvr>
                                      <p:to>
                                        <p:strVal val="visible"/>
                                      </p:to>
                                    </p:set>
                                    <p:animEffect transition="in" filter="checkerboard(across)">
                                      <p:cBhvr>
                                        <p:cTn id="56" dur="500"/>
                                        <p:tgtEl>
                                          <p:spTgt spid="2050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0499"/>
                                        </p:tgtEl>
                                        <p:attrNameLst>
                                          <p:attrName>style.visibility</p:attrName>
                                        </p:attrNameLst>
                                      </p:cBhvr>
                                      <p:to>
                                        <p:strVal val="visible"/>
                                      </p:to>
                                    </p:set>
                                    <p:animEffect transition="in" filter="wipe(down)">
                                      <p:cBhvr>
                                        <p:cTn id="61" dur="500"/>
                                        <p:tgtEl>
                                          <p:spTgt spid="20499"/>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2"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slide(fromRight)">
                                      <p:cBhvr>
                                        <p:cTn id="66" dur="500"/>
                                        <p:tgtEl>
                                          <p:spTgt spid="14"/>
                                        </p:tgtEl>
                                      </p:cBhvr>
                                    </p:animEffect>
                                  </p:childTnLst>
                                </p:cTn>
                              </p:par>
                            </p:childTnLst>
                          </p:cTn>
                        </p:par>
                        <p:par>
                          <p:cTn id="67" fill="hold">
                            <p:stCondLst>
                              <p:cond delay="500"/>
                            </p:stCondLst>
                            <p:childTnLst>
                              <p:par>
                                <p:cTn id="68" presetID="22" presetClass="entr" presetSubtype="2"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right)">
                                      <p:cBhvr>
                                        <p:cTn id="7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nimBg="1"/>
      <p:bldP spid="20484" grpId="0" animBg="1"/>
      <p:bldP spid="20499" grpId="0" animBg="1"/>
      <p:bldP spid="20501" grpId="0" animBg="1"/>
      <p:bldP spid="10" grpId="0" animBg="1"/>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6"/>
          <p:cNvGraphicFramePr>
            <a:graphicFrameLocks noChangeAspect="1"/>
          </p:cNvGraphicFramePr>
          <p:nvPr/>
        </p:nvGraphicFramePr>
        <p:xfrm>
          <a:off x="762000" y="533400"/>
          <a:ext cx="7481888" cy="965200"/>
        </p:xfrm>
        <a:graphic>
          <a:graphicData uri="http://schemas.openxmlformats.org/presentationml/2006/ole">
            <p:oleObj spid="_x0000_s7170" name="Equation" r:id="rId3" imgW="3429000" imgH="431640" progId="Equation.3">
              <p:embed/>
            </p:oleObj>
          </a:graphicData>
        </a:graphic>
      </p:graphicFrame>
      <p:sp>
        <p:nvSpPr>
          <p:cNvPr id="21511" name="Oval 7"/>
          <p:cNvSpPr>
            <a:spLocks noChangeArrowheads="1"/>
          </p:cNvSpPr>
          <p:nvPr/>
        </p:nvSpPr>
        <p:spPr bwMode="auto">
          <a:xfrm>
            <a:off x="2438400" y="609600"/>
            <a:ext cx="838200" cy="863600"/>
          </a:xfrm>
          <a:prstGeom prst="ellipse">
            <a:avLst/>
          </a:prstGeom>
          <a:noFill/>
          <a:ln w="31750">
            <a:solidFill>
              <a:srgbClr val="3333FF"/>
            </a:solidFill>
            <a:round/>
            <a:headEnd/>
            <a:tailEnd/>
          </a:ln>
        </p:spPr>
        <p:txBody>
          <a:bodyPr wrap="none" anchor="ctr"/>
          <a:lstStyle/>
          <a:p>
            <a:endParaRPr lang="ar-SA"/>
          </a:p>
        </p:txBody>
      </p:sp>
      <p:sp>
        <p:nvSpPr>
          <p:cNvPr id="21512" name="Oval 8"/>
          <p:cNvSpPr>
            <a:spLocks noChangeArrowheads="1"/>
          </p:cNvSpPr>
          <p:nvPr/>
        </p:nvSpPr>
        <p:spPr bwMode="auto">
          <a:xfrm>
            <a:off x="5791200" y="609600"/>
            <a:ext cx="609600" cy="863600"/>
          </a:xfrm>
          <a:prstGeom prst="ellipse">
            <a:avLst/>
          </a:prstGeom>
          <a:noFill/>
          <a:ln w="31750">
            <a:solidFill>
              <a:srgbClr val="3333FF"/>
            </a:solidFill>
            <a:round/>
            <a:headEnd/>
            <a:tailEnd/>
          </a:ln>
        </p:spPr>
        <p:txBody>
          <a:bodyPr wrap="none" anchor="ctr"/>
          <a:lstStyle/>
          <a:p>
            <a:endParaRPr lang="ar-SA"/>
          </a:p>
        </p:txBody>
      </p:sp>
      <p:sp>
        <p:nvSpPr>
          <p:cNvPr id="21513" name="Oval 9"/>
          <p:cNvSpPr>
            <a:spLocks noChangeArrowheads="1"/>
          </p:cNvSpPr>
          <p:nvPr/>
        </p:nvSpPr>
        <p:spPr bwMode="auto">
          <a:xfrm>
            <a:off x="7086600" y="609600"/>
            <a:ext cx="685800" cy="863600"/>
          </a:xfrm>
          <a:prstGeom prst="ellipse">
            <a:avLst/>
          </a:prstGeom>
          <a:noFill/>
          <a:ln w="31750">
            <a:solidFill>
              <a:srgbClr val="3333FF"/>
            </a:solidFill>
            <a:round/>
            <a:headEnd/>
            <a:tailEnd/>
          </a:ln>
        </p:spPr>
        <p:txBody>
          <a:bodyPr wrap="none" anchor="ctr"/>
          <a:lstStyle/>
          <a:p>
            <a:pPr algn="ctr"/>
            <a:endParaRPr lang="en-US" dirty="0"/>
          </a:p>
        </p:txBody>
      </p:sp>
      <p:sp>
        <p:nvSpPr>
          <p:cNvPr id="21514" name="Oval 10"/>
          <p:cNvSpPr>
            <a:spLocks noChangeArrowheads="1"/>
          </p:cNvSpPr>
          <p:nvPr/>
        </p:nvSpPr>
        <p:spPr bwMode="auto">
          <a:xfrm>
            <a:off x="4267200" y="609600"/>
            <a:ext cx="838200" cy="863600"/>
          </a:xfrm>
          <a:prstGeom prst="ellipse">
            <a:avLst/>
          </a:prstGeom>
          <a:noFill/>
          <a:ln w="31750">
            <a:solidFill>
              <a:srgbClr val="3333FF"/>
            </a:solidFill>
            <a:round/>
            <a:headEnd/>
            <a:tailEnd/>
          </a:ln>
        </p:spPr>
        <p:txBody>
          <a:bodyPr wrap="none" anchor="ctr"/>
          <a:lstStyle/>
          <a:p>
            <a:endParaRPr lang="ar-SA"/>
          </a:p>
        </p:txBody>
      </p:sp>
      <p:sp>
        <p:nvSpPr>
          <p:cNvPr id="21517" name="AutoShape 13"/>
          <p:cNvSpPr>
            <a:spLocks noChangeArrowheads="1"/>
          </p:cNvSpPr>
          <p:nvPr/>
        </p:nvSpPr>
        <p:spPr bwMode="auto">
          <a:xfrm>
            <a:off x="228600" y="1828800"/>
            <a:ext cx="1676400" cy="685800"/>
          </a:xfrm>
          <a:prstGeom prst="wedgeEllipseCallout">
            <a:avLst>
              <a:gd name="adj1" fmla="val 97715"/>
              <a:gd name="adj2" fmla="val -108094"/>
            </a:avLst>
          </a:prstGeom>
          <a:solidFill>
            <a:srgbClr val="99FF33"/>
          </a:solidFill>
          <a:ln w="9525">
            <a:solidFill>
              <a:schemeClr val="tx1"/>
            </a:solidFill>
            <a:miter lim="800000"/>
            <a:headEnd/>
            <a:tailEnd/>
          </a:ln>
        </p:spPr>
        <p:txBody>
          <a:bodyPr/>
          <a:lstStyle/>
          <a:p>
            <a:pPr algn="ctr"/>
            <a:r>
              <a:rPr lang="en-US" sz="2400" b="1" dirty="0" smtClean="0">
                <a:latin typeface="Symbol" pitchFamily="18" charset="2"/>
              </a:rPr>
              <a:t> r</a:t>
            </a:r>
            <a:r>
              <a:rPr lang="ar-SA" sz="2400" b="1" dirty="0" smtClean="0">
                <a:latin typeface="Symbol" pitchFamily="18" charset="2"/>
              </a:rPr>
              <a:t>الكثافة</a:t>
            </a:r>
            <a:endParaRPr lang="en-US" sz="2400" b="1" dirty="0">
              <a:latin typeface="Symbol" pitchFamily="18" charset="2"/>
            </a:endParaRPr>
          </a:p>
        </p:txBody>
      </p:sp>
      <p:graphicFrame>
        <p:nvGraphicFramePr>
          <p:cNvPr id="21519" name="Object 15"/>
          <p:cNvGraphicFramePr>
            <a:graphicFrameLocks noChangeAspect="1"/>
          </p:cNvGraphicFramePr>
          <p:nvPr/>
        </p:nvGraphicFramePr>
        <p:xfrm>
          <a:off x="1676400" y="2667000"/>
          <a:ext cx="5638800" cy="858838"/>
        </p:xfrm>
        <a:graphic>
          <a:graphicData uri="http://schemas.openxmlformats.org/presentationml/2006/ole">
            <p:oleObj spid="_x0000_s7171" name="Equation" r:id="rId4" imgW="2374560" imgH="393480" progId="Equation.3">
              <p:embed/>
            </p:oleObj>
          </a:graphicData>
        </a:graphic>
      </p:graphicFrame>
      <p:sp>
        <p:nvSpPr>
          <p:cNvPr id="21521" name="AutoShape 17"/>
          <p:cNvSpPr>
            <a:spLocks noChangeArrowheads="1"/>
          </p:cNvSpPr>
          <p:nvPr/>
        </p:nvSpPr>
        <p:spPr bwMode="auto">
          <a:xfrm rot="5400000">
            <a:off x="3924300" y="1333500"/>
            <a:ext cx="990600" cy="1524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rgbClr val="3366FF"/>
            </a:solidFill>
            <a:miter lim="800000"/>
            <a:headEnd/>
            <a:tailEnd/>
          </a:ln>
        </p:spPr>
        <p:txBody>
          <a:bodyPr wrap="none" anchor="ctr"/>
          <a:lstStyle/>
          <a:p>
            <a:endParaRPr lang="ar-SA"/>
          </a:p>
        </p:txBody>
      </p:sp>
      <p:graphicFrame>
        <p:nvGraphicFramePr>
          <p:cNvPr id="21522" name="Object 18"/>
          <p:cNvGraphicFramePr>
            <a:graphicFrameLocks noChangeAspect="1"/>
          </p:cNvGraphicFramePr>
          <p:nvPr/>
        </p:nvGraphicFramePr>
        <p:xfrm>
          <a:off x="1676400" y="4114800"/>
          <a:ext cx="2449513" cy="838200"/>
        </p:xfrm>
        <a:graphic>
          <a:graphicData uri="http://schemas.openxmlformats.org/presentationml/2006/ole">
            <p:oleObj spid="_x0000_s7172" name="Equation" r:id="rId5" imgW="1460160" imgH="444240" progId="Equation.3">
              <p:embed/>
            </p:oleObj>
          </a:graphicData>
        </a:graphic>
      </p:graphicFrame>
      <p:graphicFrame>
        <p:nvGraphicFramePr>
          <p:cNvPr id="21523" name="Object 19"/>
          <p:cNvGraphicFramePr>
            <a:graphicFrameLocks noChangeAspect="1"/>
          </p:cNvGraphicFramePr>
          <p:nvPr/>
        </p:nvGraphicFramePr>
        <p:xfrm>
          <a:off x="4114800" y="4114800"/>
          <a:ext cx="3124200" cy="838200"/>
        </p:xfrm>
        <a:graphic>
          <a:graphicData uri="http://schemas.openxmlformats.org/presentationml/2006/ole">
            <p:oleObj spid="_x0000_s7173" name="Equation" r:id="rId6" imgW="1650960" imgH="444240" progId="Equation.3">
              <p:embed/>
            </p:oleObj>
          </a:graphicData>
        </a:graphic>
      </p:graphicFrame>
      <p:sp>
        <p:nvSpPr>
          <p:cNvPr id="21524" name="Rectangle 20"/>
          <p:cNvSpPr>
            <a:spLocks noChangeArrowheads="1"/>
          </p:cNvSpPr>
          <p:nvPr/>
        </p:nvSpPr>
        <p:spPr bwMode="auto">
          <a:xfrm>
            <a:off x="1676400" y="4114800"/>
            <a:ext cx="5562600" cy="838200"/>
          </a:xfrm>
          <a:prstGeom prst="rect">
            <a:avLst/>
          </a:prstGeom>
          <a:noFill/>
          <a:ln w="28575">
            <a:solidFill>
              <a:srgbClr val="CC0000"/>
            </a:solidFill>
            <a:miter lim="800000"/>
            <a:headEnd/>
            <a:tailEnd/>
          </a:ln>
        </p:spPr>
        <p:txBody>
          <a:bodyPr wrap="none" anchor="ctr"/>
          <a:lstStyle/>
          <a:p>
            <a:endParaRPr lang="ar-SA"/>
          </a:p>
        </p:txBody>
      </p:sp>
      <p:sp>
        <p:nvSpPr>
          <p:cNvPr id="21525" name="AutoShape 21"/>
          <p:cNvSpPr>
            <a:spLocks noChangeArrowheads="1"/>
          </p:cNvSpPr>
          <p:nvPr/>
        </p:nvSpPr>
        <p:spPr bwMode="auto">
          <a:xfrm rot="5400000">
            <a:off x="4191000" y="3048000"/>
            <a:ext cx="457200" cy="1524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rgbClr val="FF0000"/>
            </a:solidFill>
            <a:miter lim="800000"/>
            <a:headEnd/>
            <a:tailEnd/>
          </a:ln>
        </p:spPr>
        <p:txBody>
          <a:bodyPr wrap="none" anchor="ctr"/>
          <a:lstStyle/>
          <a:p>
            <a:endParaRPr lang="ar-SA"/>
          </a:p>
        </p:txBody>
      </p:sp>
      <p:sp>
        <p:nvSpPr>
          <p:cNvPr id="21528" name="Oval 24"/>
          <p:cNvSpPr>
            <a:spLocks noChangeArrowheads="1"/>
          </p:cNvSpPr>
          <p:nvPr/>
        </p:nvSpPr>
        <p:spPr bwMode="auto">
          <a:xfrm>
            <a:off x="1676400" y="2667000"/>
            <a:ext cx="381000" cy="863600"/>
          </a:xfrm>
          <a:prstGeom prst="ellipse">
            <a:avLst/>
          </a:prstGeom>
          <a:noFill/>
          <a:ln w="12700">
            <a:solidFill>
              <a:srgbClr val="3333FF"/>
            </a:solidFill>
            <a:round/>
            <a:headEnd/>
            <a:tailEnd/>
          </a:ln>
        </p:spPr>
        <p:txBody>
          <a:bodyPr wrap="none" anchor="ctr"/>
          <a:lstStyle/>
          <a:p>
            <a:endParaRPr lang="ar-SA"/>
          </a:p>
        </p:txBody>
      </p:sp>
      <p:sp>
        <p:nvSpPr>
          <p:cNvPr id="21529" name="Oval 25"/>
          <p:cNvSpPr>
            <a:spLocks noChangeArrowheads="1"/>
          </p:cNvSpPr>
          <p:nvPr/>
        </p:nvSpPr>
        <p:spPr bwMode="auto">
          <a:xfrm>
            <a:off x="4267200" y="2667000"/>
            <a:ext cx="914400" cy="863600"/>
          </a:xfrm>
          <a:prstGeom prst="ellipse">
            <a:avLst/>
          </a:prstGeom>
          <a:noFill/>
          <a:ln w="25400">
            <a:solidFill>
              <a:srgbClr val="3333FF"/>
            </a:solidFill>
            <a:round/>
            <a:headEnd/>
            <a:tailEnd/>
          </a:ln>
        </p:spPr>
        <p:txBody>
          <a:bodyPr wrap="none" anchor="ctr"/>
          <a:lstStyle/>
          <a:p>
            <a:endParaRPr lang="ar-SA"/>
          </a:p>
        </p:txBody>
      </p:sp>
      <p:sp>
        <p:nvSpPr>
          <p:cNvPr id="21530" name="Oval 26"/>
          <p:cNvSpPr>
            <a:spLocks noChangeArrowheads="1"/>
          </p:cNvSpPr>
          <p:nvPr/>
        </p:nvSpPr>
        <p:spPr bwMode="auto">
          <a:xfrm>
            <a:off x="6553200" y="2667000"/>
            <a:ext cx="762000" cy="863600"/>
          </a:xfrm>
          <a:prstGeom prst="ellipse">
            <a:avLst/>
          </a:prstGeom>
          <a:noFill/>
          <a:ln w="25400">
            <a:solidFill>
              <a:srgbClr val="3333FF"/>
            </a:solidFill>
            <a:round/>
            <a:headEnd/>
            <a:tailEnd/>
          </a:ln>
        </p:spPr>
        <p:txBody>
          <a:bodyPr wrap="none" anchor="ctr"/>
          <a:lstStyle/>
          <a:p>
            <a:endParaRPr lang="ar-SA"/>
          </a:p>
        </p:txBody>
      </p:sp>
      <p:sp>
        <p:nvSpPr>
          <p:cNvPr id="21531" name="AutoShape 27"/>
          <p:cNvSpPr>
            <a:spLocks noChangeArrowheads="1"/>
          </p:cNvSpPr>
          <p:nvPr/>
        </p:nvSpPr>
        <p:spPr bwMode="auto">
          <a:xfrm>
            <a:off x="6553200" y="5181600"/>
            <a:ext cx="2286000" cy="1219200"/>
          </a:xfrm>
          <a:prstGeom prst="wedgeRoundRectCallout">
            <a:avLst>
              <a:gd name="adj1" fmla="val -108925"/>
              <a:gd name="adj2" fmla="val -67266"/>
              <a:gd name="adj3" fmla="val 16667"/>
            </a:avLst>
          </a:prstGeom>
          <a:solidFill>
            <a:srgbClr val="005CBF"/>
          </a:solidFill>
          <a:ln w="12700" cmpd="thinThick">
            <a:solidFill>
              <a:srgbClr val="3333FF"/>
            </a:solidFill>
            <a:miter lim="800000"/>
            <a:headEnd/>
            <a:tailEnd/>
          </a:ln>
        </p:spPr>
        <p:txBody>
          <a:bodyPr/>
          <a:lstStyle/>
          <a:p>
            <a:pPr algn="ctr"/>
            <a:r>
              <a:rPr lang="ar-SA" sz="2800" b="1">
                <a:solidFill>
                  <a:schemeClr val="bg1"/>
                </a:solidFill>
              </a:rPr>
              <a:t>الشكل العام لمعادلة برنولي</a:t>
            </a:r>
            <a:endParaRPr lang="en-US" sz="2800" b="1" dirty="0">
              <a:solidFill>
                <a:schemeClr val="bg1"/>
              </a:solidFill>
            </a:endParaRPr>
          </a:p>
        </p:txBody>
      </p:sp>
      <p:sp>
        <p:nvSpPr>
          <p:cNvPr id="18" name="Text Box 10"/>
          <p:cNvSpPr txBox="1">
            <a:spLocks noChangeArrowheads="1"/>
          </p:cNvSpPr>
          <p:nvPr/>
        </p:nvSpPr>
        <p:spPr bwMode="auto">
          <a:xfrm>
            <a:off x="228600" y="5029200"/>
            <a:ext cx="5257800" cy="168584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lgn="ctr">
              <a:lnSpc>
                <a:spcPct val="150000"/>
              </a:lnSpc>
              <a:spcBef>
                <a:spcPct val="50000"/>
              </a:spcBef>
            </a:pPr>
            <a:r>
              <a:rPr lang="ar-SA" sz="2400" b="1" dirty="0">
                <a:cs typeface="+mn-cs"/>
              </a:rPr>
              <a:t>مجموع </a:t>
            </a:r>
            <a:r>
              <a:rPr lang="ar-SA" sz="2400" b="1" u="sng" dirty="0">
                <a:solidFill>
                  <a:srgbClr val="FF3300"/>
                </a:solidFill>
                <a:cs typeface="+mn-cs"/>
              </a:rPr>
              <a:t>الضغط</a:t>
            </a:r>
            <a:r>
              <a:rPr lang="ar-SA" sz="2400" b="1" dirty="0">
                <a:cs typeface="+mn-cs"/>
              </a:rPr>
              <a:t> </a:t>
            </a:r>
            <a:r>
              <a:rPr lang="ar-SA" sz="2400" b="1" u="sng" dirty="0">
                <a:cs typeface="+mn-cs"/>
              </a:rPr>
              <a:t>و</a:t>
            </a:r>
            <a:r>
              <a:rPr lang="ar-SA" sz="2400" b="1" u="sng" dirty="0">
                <a:solidFill>
                  <a:srgbClr val="FF3300"/>
                </a:solidFill>
                <a:cs typeface="+mn-cs"/>
              </a:rPr>
              <a:t>طاقة </a:t>
            </a:r>
            <a:r>
              <a:rPr lang="ar-SA" sz="2400" b="1" u="sng" dirty="0" smtClean="0">
                <a:solidFill>
                  <a:srgbClr val="FF3300"/>
                </a:solidFill>
                <a:cs typeface="+mn-cs"/>
              </a:rPr>
              <a:t>الحركة لوحدة </a:t>
            </a:r>
            <a:r>
              <a:rPr lang="ar-SA" sz="2400" b="1" u="sng" dirty="0" err="1" smtClean="0">
                <a:solidFill>
                  <a:srgbClr val="FF3300"/>
                </a:solidFill>
                <a:cs typeface="+mn-cs"/>
              </a:rPr>
              <a:t>الحجوم</a:t>
            </a:r>
            <a:r>
              <a:rPr lang="ar-SA" sz="2400" b="1" dirty="0" smtClean="0">
                <a:solidFill>
                  <a:srgbClr val="FF3300"/>
                </a:solidFill>
                <a:cs typeface="+mn-cs"/>
              </a:rPr>
              <a:t> </a:t>
            </a:r>
            <a:r>
              <a:rPr lang="ar-SA" sz="2400" b="1" dirty="0" smtClean="0">
                <a:cs typeface="+mn-cs"/>
              </a:rPr>
              <a:t>وطاقة </a:t>
            </a:r>
            <a:r>
              <a:rPr lang="ar-SA" sz="2400" b="1" u="sng" dirty="0" smtClean="0">
                <a:solidFill>
                  <a:srgbClr val="FF3300"/>
                </a:solidFill>
                <a:cs typeface="+mn-cs"/>
              </a:rPr>
              <a:t>الوضع</a:t>
            </a:r>
            <a:r>
              <a:rPr lang="ar-SA" sz="2400" b="1" dirty="0" smtClean="0">
                <a:cs typeface="+mn-cs"/>
              </a:rPr>
              <a:t> </a:t>
            </a:r>
            <a:r>
              <a:rPr lang="ar-SA" sz="2400" b="1" u="sng" dirty="0">
                <a:solidFill>
                  <a:srgbClr val="FF0000"/>
                </a:solidFill>
                <a:cs typeface="+mn-cs"/>
              </a:rPr>
              <a:t>لوحدة </a:t>
            </a:r>
            <a:r>
              <a:rPr lang="ar-SA" sz="2400" b="1" u="sng" dirty="0" err="1">
                <a:solidFill>
                  <a:srgbClr val="FF0000"/>
                </a:solidFill>
                <a:cs typeface="+mn-cs"/>
              </a:rPr>
              <a:t>الحجوم</a:t>
            </a:r>
            <a:r>
              <a:rPr lang="ar-SA" sz="2400" b="1" u="sng" dirty="0">
                <a:solidFill>
                  <a:srgbClr val="FF0000"/>
                </a:solidFill>
                <a:cs typeface="+mn-cs"/>
              </a:rPr>
              <a:t> </a:t>
            </a:r>
            <a:r>
              <a:rPr lang="ar-SA" sz="2400" b="1" dirty="0">
                <a:cs typeface="+mn-cs"/>
              </a:rPr>
              <a:t>له نفس القيمة عند أي نقطة من نقاط المائع</a:t>
            </a:r>
            <a:endParaRPr lang="en-US" sz="2400" b="1" dirty="0">
              <a:cs typeface="+mn-cs"/>
            </a:endParaRPr>
          </a:p>
        </p:txBody>
      </p:sp>
      <p:sp>
        <p:nvSpPr>
          <p:cNvPr id="19" name="Slide Number Placeholder 18"/>
          <p:cNvSpPr>
            <a:spLocks noGrp="1"/>
          </p:cNvSpPr>
          <p:nvPr>
            <p:ph type="sldNum" sz="quarter" idx="12"/>
          </p:nvPr>
        </p:nvSpPr>
        <p:spPr/>
        <p:txBody>
          <a:bodyPr/>
          <a:lstStyle/>
          <a:p>
            <a:pPr>
              <a:defRPr/>
            </a:pPr>
            <a:fld id="{65B8780A-78BE-43B1-828C-AE865029EDCE}" type="slidenum">
              <a:rPr lang="ar-SA" smtClean="0"/>
              <a:pPr>
                <a:defRPr/>
              </a:pPr>
              <a:t>9</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1511"/>
                                        </p:tgtEl>
                                        <p:attrNameLst>
                                          <p:attrName>style.visibility</p:attrName>
                                        </p:attrNameLst>
                                      </p:cBhvr>
                                      <p:to>
                                        <p:strVal val="visible"/>
                                      </p:to>
                                    </p:set>
                                    <p:anim calcmode="lin" valueType="num">
                                      <p:cBhvr>
                                        <p:cTn id="7" dur="500" fill="hold"/>
                                        <p:tgtEl>
                                          <p:spTgt spid="21511"/>
                                        </p:tgtEl>
                                        <p:attrNameLst>
                                          <p:attrName>ppt_w</p:attrName>
                                        </p:attrNameLst>
                                      </p:cBhvr>
                                      <p:tavLst>
                                        <p:tav tm="0">
                                          <p:val>
                                            <p:fltVal val="0"/>
                                          </p:val>
                                        </p:tav>
                                        <p:tav tm="100000">
                                          <p:val>
                                            <p:strVal val="#ppt_w"/>
                                          </p:val>
                                        </p:tav>
                                      </p:tavLst>
                                    </p:anim>
                                    <p:anim calcmode="lin" valueType="num">
                                      <p:cBhvr>
                                        <p:cTn id="8" dur="500" fill="hold"/>
                                        <p:tgtEl>
                                          <p:spTgt spid="21511"/>
                                        </p:tgtEl>
                                        <p:attrNameLst>
                                          <p:attrName>ppt_h</p:attrName>
                                        </p:attrNameLst>
                                      </p:cBhvr>
                                      <p:tavLst>
                                        <p:tav tm="0">
                                          <p:val>
                                            <p:fltVal val="0"/>
                                          </p:val>
                                        </p:tav>
                                        <p:tav tm="100000">
                                          <p:val>
                                            <p:strVal val="#ppt_h"/>
                                          </p:val>
                                        </p:tav>
                                      </p:tavLst>
                                    </p:anim>
                                    <p:animEffect transition="in" filter="fade">
                                      <p:cBhvr>
                                        <p:cTn id="9" dur="500"/>
                                        <p:tgtEl>
                                          <p:spTgt spid="21511"/>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1514"/>
                                        </p:tgtEl>
                                        <p:attrNameLst>
                                          <p:attrName>style.visibility</p:attrName>
                                        </p:attrNameLst>
                                      </p:cBhvr>
                                      <p:to>
                                        <p:strVal val="visible"/>
                                      </p:to>
                                    </p:set>
                                    <p:anim calcmode="lin" valueType="num">
                                      <p:cBhvr>
                                        <p:cTn id="12" dur="500" fill="hold"/>
                                        <p:tgtEl>
                                          <p:spTgt spid="21514"/>
                                        </p:tgtEl>
                                        <p:attrNameLst>
                                          <p:attrName>ppt_w</p:attrName>
                                        </p:attrNameLst>
                                      </p:cBhvr>
                                      <p:tavLst>
                                        <p:tav tm="0">
                                          <p:val>
                                            <p:fltVal val="0"/>
                                          </p:val>
                                        </p:tav>
                                        <p:tav tm="100000">
                                          <p:val>
                                            <p:strVal val="#ppt_w"/>
                                          </p:val>
                                        </p:tav>
                                      </p:tavLst>
                                    </p:anim>
                                    <p:anim calcmode="lin" valueType="num">
                                      <p:cBhvr>
                                        <p:cTn id="13" dur="500" fill="hold"/>
                                        <p:tgtEl>
                                          <p:spTgt spid="21514"/>
                                        </p:tgtEl>
                                        <p:attrNameLst>
                                          <p:attrName>ppt_h</p:attrName>
                                        </p:attrNameLst>
                                      </p:cBhvr>
                                      <p:tavLst>
                                        <p:tav tm="0">
                                          <p:val>
                                            <p:fltVal val="0"/>
                                          </p:val>
                                        </p:tav>
                                        <p:tav tm="100000">
                                          <p:val>
                                            <p:strVal val="#ppt_h"/>
                                          </p:val>
                                        </p:tav>
                                      </p:tavLst>
                                    </p:anim>
                                    <p:animEffect transition="in" filter="fade">
                                      <p:cBhvr>
                                        <p:cTn id="14" dur="500"/>
                                        <p:tgtEl>
                                          <p:spTgt spid="2151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21513"/>
                                        </p:tgtEl>
                                        <p:attrNameLst>
                                          <p:attrName>style.visibility</p:attrName>
                                        </p:attrNameLst>
                                      </p:cBhvr>
                                      <p:to>
                                        <p:strVal val="visible"/>
                                      </p:to>
                                    </p:set>
                                    <p:anim calcmode="lin" valueType="num">
                                      <p:cBhvr additive="base">
                                        <p:cTn id="17" dur="500" fill="hold"/>
                                        <p:tgtEl>
                                          <p:spTgt spid="21513"/>
                                        </p:tgtEl>
                                        <p:attrNameLst>
                                          <p:attrName>ppt_x</p:attrName>
                                        </p:attrNameLst>
                                      </p:cBhvr>
                                      <p:tavLst>
                                        <p:tav tm="0">
                                          <p:val>
                                            <p:strVal val="0-#ppt_w/2"/>
                                          </p:val>
                                        </p:tav>
                                        <p:tav tm="100000">
                                          <p:val>
                                            <p:strVal val="#ppt_x"/>
                                          </p:val>
                                        </p:tav>
                                      </p:tavLst>
                                    </p:anim>
                                    <p:anim calcmode="lin" valueType="num">
                                      <p:cBhvr additive="base">
                                        <p:cTn id="18" dur="500" fill="hold"/>
                                        <p:tgtEl>
                                          <p:spTgt spid="21513"/>
                                        </p:tgtEl>
                                        <p:attrNameLst>
                                          <p:attrName>ppt_y</p:attrName>
                                        </p:attrNameLst>
                                      </p:cBhvr>
                                      <p:tavLst>
                                        <p:tav tm="0">
                                          <p:val>
                                            <p:strVal val="#ppt_y"/>
                                          </p:val>
                                        </p:tav>
                                        <p:tav tm="100000">
                                          <p:val>
                                            <p:strVal val="#ppt_y"/>
                                          </p:val>
                                        </p:tav>
                                      </p:tavLst>
                                    </p:anim>
                                  </p:childTnLst>
                                </p:cTn>
                              </p:par>
                              <p:par>
                                <p:cTn id="19" presetID="20" presetClass="entr" presetSubtype="0" fill="hold" grpId="0" nodeType="withEffect">
                                  <p:stCondLst>
                                    <p:cond delay="0"/>
                                  </p:stCondLst>
                                  <p:childTnLst>
                                    <p:set>
                                      <p:cBhvr>
                                        <p:cTn id="20" dur="1" fill="hold">
                                          <p:stCondLst>
                                            <p:cond delay="0"/>
                                          </p:stCondLst>
                                        </p:cTn>
                                        <p:tgtEl>
                                          <p:spTgt spid="21512"/>
                                        </p:tgtEl>
                                        <p:attrNameLst>
                                          <p:attrName>style.visibility</p:attrName>
                                        </p:attrNameLst>
                                      </p:cBhvr>
                                      <p:to>
                                        <p:strVal val="visible"/>
                                      </p:to>
                                    </p:set>
                                    <p:animEffect transition="in" filter="wedge">
                                      <p:cBhvr>
                                        <p:cTn id="21" dur="1000"/>
                                        <p:tgtEl>
                                          <p:spTgt spid="21512"/>
                                        </p:tgtEl>
                                      </p:cBhvr>
                                    </p:animEffect>
                                  </p:childTnLst>
                                </p:cTn>
                              </p:par>
                            </p:childTnLst>
                          </p:cTn>
                        </p:par>
                        <p:par>
                          <p:cTn id="22" fill="hold">
                            <p:stCondLst>
                              <p:cond delay="1000"/>
                            </p:stCondLst>
                            <p:childTnLst>
                              <p:par>
                                <p:cTn id="23" presetID="12" presetClass="entr" presetSubtype="8" fill="hold" grpId="0" nodeType="afterEffect">
                                  <p:stCondLst>
                                    <p:cond delay="1500"/>
                                  </p:stCondLst>
                                  <p:childTnLst>
                                    <p:set>
                                      <p:cBhvr>
                                        <p:cTn id="24" dur="1" fill="hold">
                                          <p:stCondLst>
                                            <p:cond delay="0"/>
                                          </p:stCondLst>
                                        </p:cTn>
                                        <p:tgtEl>
                                          <p:spTgt spid="21517"/>
                                        </p:tgtEl>
                                        <p:attrNameLst>
                                          <p:attrName>style.visibility</p:attrName>
                                        </p:attrNameLst>
                                      </p:cBhvr>
                                      <p:to>
                                        <p:strVal val="visible"/>
                                      </p:to>
                                    </p:set>
                                    <p:animEffect transition="in" filter="slide(fromLeft)">
                                      <p:cBhvr>
                                        <p:cTn id="25" dur="500"/>
                                        <p:tgtEl>
                                          <p:spTgt spid="21517"/>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grpId="0" nodeType="clickEffect">
                                  <p:stCondLst>
                                    <p:cond delay="0"/>
                                  </p:stCondLst>
                                  <p:childTnLst>
                                    <p:set>
                                      <p:cBhvr>
                                        <p:cTn id="29" dur="1" fill="hold">
                                          <p:stCondLst>
                                            <p:cond delay="0"/>
                                          </p:stCondLst>
                                        </p:cTn>
                                        <p:tgtEl>
                                          <p:spTgt spid="21521"/>
                                        </p:tgtEl>
                                        <p:attrNameLst>
                                          <p:attrName>style.visibility</p:attrName>
                                        </p:attrNameLst>
                                      </p:cBhvr>
                                      <p:to>
                                        <p:strVal val="visible"/>
                                      </p:to>
                                    </p:set>
                                    <p:animEffect transition="in" filter="slide(fromTop)">
                                      <p:cBhvr>
                                        <p:cTn id="30" dur="500"/>
                                        <p:tgtEl>
                                          <p:spTgt spid="21521"/>
                                        </p:tgtEl>
                                      </p:cBhvr>
                                    </p:animEffect>
                                  </p:childTnLst>
                                </p:cTn>
                              </p:par>
                              <p:par>
                                <p:cTn id="31" presetID="12" presetClass="entr" presetSubtype="4" fill="hold" nodeType="withEffect">
                                  <p:stCondLst>
                                    <p:cond delay="0"/>
                                  </p:stCondLst>
                                  <p:childTnLst>
                                    <p:set>
                                      <p:cBhvr>
                                        <p:cTn id="32" dur="1" fill="hold">
                                          <p:stCondLst>
                                            <p:cond delay="0"/>
                                          </p:stCondLst>
                                        </p:cTn>
                                        <p:tgtEl>
                                          <p:spTgt spid="21519"/>
                                        </p:tgtEl>
                                        <p:attrNameLst>
                                          <p:attrName>style.visibility</p:attrName>
                                        </p:attrNameLst>
                                      </p:cBhvr>
                                      <p:to>
                                        <p:strVal val="visible"/>
                                      </p:to>
                                    </p:set>
                                    <p:animEffect transition="in" filter="slide(fromBottom)">
                                      <p:cBhvr>
                                        <p:cTn id="33" dur="500"/>
                                        <p:tgtEl>
                                          <p:spTgt spid="21519"/>
                                        </p:tgtEl>
                                      </p:cBhvr>
                                    </p:animEffect>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grpId="0" nodeType="clickEffect">
                                  <p:stCondLst>
                                    <p:cond delay="0"/>
                                  </p:stCondLst>
                                  <p:childTnLst>
                                    <p:set>
                                      <p:cBhvr>
                                        <p:cTn id="37" dur="1" fill="hold">
                                          <p:stCondLst>
                                            <p:cond delay="0"/>
                                          </p:stCondLst>
                                        </p:cTn>
                                        <p:tgtEl>
                                          <p:spTgt spid="21530"/>
                                        </p:tgtEl>
                                        <p:attrNameLst>
                                          <p:attrName>style.visibility</p:attrName>
                                        </p:attrNameLst>
                                      </p:cBhvr>
                                      <p:to>
                                        <p:strVal val="visible"/>
                                      </p:to>
                                    </p:set>
                                    <p:animEffect transition="in" filter="wedge">
                                      <p:cBhvr>
                                        <p:cTn id="38" dur="1000"/>
                                        <p:tgtEl>
                                          <p:spTgt spid="21530"/>
                                        </p:tgtEl>
                                      </p:cBhvr>
                                    </p:animEffect>
                                  </p:childTnLst>
                                </p:cTn>
                              </p:par>
                              <p:par>
                                <p:cTn id="39" presetID="20" presetClass="entr" presetSubtype="0" fill="hold" grpId="0" nodeType="withEffect">
                                  <p:stCondLst>
                                    <p:cond delay="0"/>
                                  </p:stCondLst>
                                  <p:childTnLst>
                                    <p:set>
                                      <p:cBhvr>
                                        <p:cTn id="40" dur="1" fill="hold">
                                          <p:stCondLst>
                                            <p:cond delay="0"/>
                                          </p:stCondLst>
                                        </p:cTn>
                                        <p:tgtEl>
                                          <p:spTgt spid="21529"/>
                                        </p:tgtEl>
                                        <p:attrNameLst>
                                          <p:attrName>style.visibility</p:attrName>
                                        </p:attrNameLst>
                                      </p:cBhvr>
                                      <p:to>
                                        <p:strVal val="visible"/>
                                      </p:to>
                                    </p:set>
                                    <p:animEffect transition="in" filter="wedge">
                                      <p:cBhvr>
                                        <p:cTn id="41" dur="1000"/>
                                        <p:tgtEl>
                                          <p:spTgt spid="21529"/>
                                        </p:tgtEl>
                                      </p:cBhvr>
                                    </p:animEffect>
                                  </p:childTnLst>
                                </p:cTn>
                              </p:par>
                              <p:par>
                                <p:cTn id="42" presetID="20" presetClass="entr" presetSubtype="0" fill="hold" grpId="0" nodeType="withEffect">
                                  <p:stCondLst>
                                    <p:cond delay="0"/>
                                  </p:stCondLst>
                                  <p:childTnLst>
                                    <p:set>
                                      <p:cBhvr>
                                        <p:cTn id="43" dur="1" fill="hold">
                                          <p:stCondLst>
                                            <p:cond delay="0"/>
                                          </p:stCondLst>
                                        </p:cTn>
                                        <p:tgtEl>
                                          <p:spTgt spid="21528"/>
                                        </p:tgtEl>
                                        <p:attrNameLst>
                                          <p:attrName>style.visibility</p:attrName>
                                        </p:attrNameLst>
                                      </p:cBhvr>
                                      <p:to>
                                        <p:strVal val="visible"/>
                                      </p:to>
                                    </p:set>
                                    <p:animEffect transition="in" filter="wedge">
                                      <p:cBhvr>
                                        <p:cTn id="44" dur="1000"/>
                                        <p:tgtEl>
                                          <p:spTgt spid="21528"/>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1" fill="hold" grpId="0" nodeType="clickEffect">
                                  <p:stCondLst>
                                    <p:cond delay="0"/>
                                  </p:stCondLst>
                                  <p:childTnLst>
                                    <p:set>
                                      <p:cBhvr>
                                        <p:cTn id="48" dur="1" fill="hold">
                                          <p:stCondLst>
                                            <p:cond delay="0"/>
                                          </p:stCondLst>
                                        </p:cTn>
                                        <p:tgtEl>
                                          <p:spTgt spid="21525"/>
                                        </p:tgtEl>
                                        <p:attrNameLst>
                                          <p:attrName>style.visibility</p:attrName>
                                        </p:attrNameLst>
                                      </p:cBhvr>
                                      <p:to>
                                        <p:strVal val="visible"/>
                                      </p:to>
                                    </p:set>
                                    <p:animEffect transition="in" filter="slide(fromTop)">
                                      <p:cBhvr>
                                        <p:cTn id="49" dur="500"/>
                                        <p:tgtEl>
                                          <p:spTgt spid="21525"/>
                                        </p:tgtEl>
                                      </p:cBhvr>
                                    </p:animEffect>
                                  </p:childTnLst>
                                </p:cTn>
                              </p:par>
                              <p:par>
                                <p:cTn id="50" presetID="53" presetClass="entr" presetSubtype="0" fill="hold" nodeType="withEffect">
                                  <p:stCondLst>
                                    <p:cond delay="0"/>
                                  </p:stCondLst>
                                  <p:childTnLst>
                                    <p:set>
                                      <p:cBhvr>
                                        <p:cTn id="51" dur="1" fill="hold">
                                          <p:stCondLst>
                                            <p:cond delay="0"/>
                                          </p:stCondLst>
                                        </p:cTn>
                                        <p:tgtEl>
                                          <p:spTgt spid="21523"/>
                                        </p:tgtEl>
                                        <p:attrNameLst>
                                          <p:attrName>style.visibility</p:attrName>
                                        </p:attrNameLst>
                                      </p:cBhvr>
                                      <p:to>
                                        <p:strVal val="visible"/>
                                      </p:to>
                                    </p:set>
                                    <p:anim calcmode="lin" valueType="num">
                                      <p:cBhvr>
                                        <p:cTn id="52" dur="500" fill="hold"/>
                                        <p:tgtEl>
                                          <p:spTgt spid="21523"/>
                                        </p:tgtEl>
                                        <p:attrNameLst>
                                          <p:attrName>ppt_w</p:attrName>
                                        </p:attrNameLst>
                                      </p:cBhvr>
                                      <p:tavLst>
                                        <p:tav tm="0">
                                          <p:val>
                                            <p:fltVal val="0"/>
                                          </p:val>
                                        </p:tav>
                                        <p:tav tm="100000">
                                          <p:val>
                                            <p:strVal val="#ppt_w"/>
                                          </p:val>
                                        </p:tav>
                                      </p:tavLst>
                                    </p:anim>
                                    <p:anim calcmode="lin" valueType="num">
                                      <p:cBhvr>
                                        <p:cTn id="53" dur="500" fill="hold"/>
                                        <p:tgtEl>
                                          <p:spTgt spid="21523"/>
                                        </p:tgtEl>
                                        <p:attrNameLst>
                                          <p:attrName>ppt_h</p:attrName>
                                        </p:attrNameLst>
                                      </p:cBhvr>
                                      <p:tavLst>
                                        <p:tav tm="0">
                                          <p:val>
                                            <p:fltVal val="0"/>
                                          </p:val>
                                        </p:tav>
                                        <p:tav tm="100000">
                                          <p:val>
                                            <p:strVal val="#ppt_h"/>
                                          </p:val>
                                        </p:tav>
                                      </p:tavLst>
                                    </p:anim>
                                    <p:animEffect transition="in" filter="fade">
                                      <p:cBhvr>
                                        <p:cTn id="54" dur="500"/>
                                        <p:tgtEl>
                                          <p:spTgt spid="21523"/>
                                        </p:tgtEl>
                                      </p:cBhvr>
                                    </p:animEffect>
                                  </p:childTnLst>
                                </p:cTn>
                              </p:par>
                              <p:par>
                                <p:cTn id="55" presetID="53" presetClass="entr" presetSubtype="0" fill="hold" nodeType="withEffect">
                                  <p:stCondLst>
                                    <p:cond delay="0"/>
                                  </p:stCondLst>
                                  <p:childTnLst>
                                    <p:set>
                                      <p:cBhvr>
                                        <p:cTn id="56" dur="1" fill="hold">
                                          <p:stCondLst>
                                            <p:cond delay="0"/>
                                          </p:stCondLst>
                                        </p:cTn>
                                        <p:tgtEl>
                                          <p:spTgt spid="21522"/>
                                        </p:tgtEl>
                                        <p:attrNameLst>
                                          <p:attrName>style.visibility</p:attrName>
                                        </p:attrNameLst>
                                      </p:cBhvr>
                                      <p:to>
                                        <p:strVal val="visible"/>
                                      </p:to>
                                    </p:set>
                                    <p:anim calcmode="lin" valueType="num">
                                      <p:cBhvr>
                                        <p:cTn id="57" dur="500" fill="hold"/>
                                        <p:tgtEl>
                                          <p:spTgt spid="21522"/>
                                        </p:tgtEl>
                                        <p:attrNameLst>
                                          <p:attrName>ppt_w</p:attrName>
                                        </p:attrNameLst>
                                      </p:cBhvr>
                                      <p:tavLst>
                                        <p:tav tm="0">
                                          <p:val>
                                            <p:fltVal val="0"/>
                                          </p:val>
                                        </p:tav>
                                        <p:tav tm="100000">
                                          <p:val>
                                            <p:strVal val="#ppt_w"/>
                                          </p:val>
                                        </p:tav>
                                      </p:tavLst>
                                    </p:anim>
                                    <p:anim calcmode="lin" valueType="num">
                                      <p:cBhvr>
                                        <p:cTn id="58" dur="500" fill="hold"/>
                                        <p:tgtEl>
                                          <p:spTgt spid="21522"/>
                                        </p:tgtEl>
                                        <p:attrNameLst>
                                          <p:attrName>ppt_h</p:attrName>
                                        </p:attrNameLst>
                                      </p:cBhvr>
                                      <p:tavLst>
                                        <p:tav tm="0">
                                          <p:val>
                                            <p:fltVal val="0"/>
                                          </p:val>
                                        </p:tav>
                                        <p:tav tm="100000">
                                          <p:val>
                                            <p:strVal val="#ppt_h"/>
                                          </p:val>
                                        </p:tav>
                                      </p:tavLst>
                                    </p:anim>
                                    <p:animEffect transition="in" filter="fade">
                                      <p:cBhvr>
                                        <p:cTn id="59" dur="500"/>
                                        <p:tgtEl>
                                          <p:spTgt spid="21522"/>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21524"/>
                                        </p:tgtEl>
                                        <p:attrNameLst>
                                          <p:attrName>style.visibility</p:attrName>
                                        </p:attrNameLst>
                                      </p:cBhvr>
                                      <p:to>
                                        <p:strVal val="visible"/>
                                      </p:to>
                                    </p:set>
                                    <p:animEffect transition="in" filter="slide(fromBottom)">
                                      <p:cBhvr>
                                        <p:cTn id="62" dur="500"/>
                                        <p:tgtEl>
                                          <p:spTgt spid="21524"/>
                                        </p:tgtEl>
                                      </p:cBhvr>
                                    </p:animEffect>
                                  </p:childTnLst>
                                </p:cTn>
                              </p:par>
                            </p:childTnLst>
                          </p:cTn>
                        </p:par>
                        <p:par>
                          <p:cTn id="63" fill="hold">
                            <p:stCondLst>
                              <p:cond delay="500"/>
                            </p:stCondLst>
                            <p:childTnLst>
                              <p:par>
                                <p:cTn id="64" presetID="12" presetClass="entr" presetSubtype="2" fill="hold" grpId="0" nodeType="afterEffect">
                                  <p:stCondLst>
                                    <p:cond delay="1000"/>
                                  </p:stCondLst>
                                  <p:childTnLst>
                                    <p:set>
                                      <p:cBhvr>
                                        <p:cTn id="65" dur="1" fill="hold">
                                          <p:stCondLst>
                                            <p:cond delay="0"/>
                                          </p:stCondLst>
                                        </p:cTn>
                                        <p:tgtEl>
                                          <p:spTgt spid="21531"/>
                                        </p:tgtEl>
                                        <p:attrNameLst>
                                          <p:attrName>style.visibility</p:attrName>
                                        </p:attrNameLst>
                                      </p:cBhvr>
                                      <p:to>
                                        <p:strVal val="visible"/>
                                      </p:to>
                                    </p:set>
                                    <p:animEffect transition="in" filter="slide(fromRight)">
                                      <p:cBhvr>
                                        <p:cTn id="66" dur="500"/>
                                        <p:tgtEl>
                                          <p:spTgt spid="21531"/>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0"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animBg="1"/>
      <p:bldP spid="21512" grpId="0" animBg="1"/>
      <p:bldP spid="21513" grpId="0" animBg="1"/>
      <p:bldP spid="21514" grpId="0" animBg="1"/>
      <p:bldP spid="21517" grpId="0" animBg="1"/>
      <p:bldP spid="21521" grpId="0" animBg="1"/>
      <p:bldP spid="21524" grpId="0" animBg="1"/>
      <p:bldP spid="21525" grpId="0" animBg="1"/>
      <p:bldP spid="21528" grpId="0" animBg="1"/>
      <p:bldP spid="21529" grpId="0" animBg="1"/>
      <p:bldP spid="21530" grpId="0" animBg="1"/>
      <p:bldP spid="21531"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5"/>
          <p:cNvGraphicFramePr>
            <a:graphicFrameLocks noChangeAspect="1"/>
          </p:cNvGraphicFramePr>
          <p:nvPr/>
        </p:nvGraphicFramePr>
        <p:xfrm>
          <a:off x="742950" y="625475"/>
          <a:ext cx="3541713" cy="877887"/>
        </p:xfrm>
        <a:graphic>
          <a:graphicData uri="http://schemas.openxmlformats.org/presentationml/2006/ole">
            <p:oleObj spid="_x0000_s8194" name="Equation" r:id="rId3" imgW="1803240" imgH="393480" progId="Equation.3">
              <p:embed/>
            </p:oleObj>
          </a:graphicData>
        </a:graphic>
      </p:graphicFrame>
      <p:sp>
        <p:nvSpPr>
          <p:cNvPr id="22536" name="Rectangle 8"/>
          <p:cNvSpPr>
            <a:spLocks noChangeArrowheads="1"/>
          </p:cNvSpPr>
          <p:nvPr/>
        </p:nvSpPr>
        <p:spPr bwMode="auto">
          <a:xfrm>
            <a:off x="6629400" y="2017712"/>
            <a:ext cx="2057400" cy="685800"/>
          </a:xfrm>
          <a:prstGeom prst="rect">
            <a:avLst/>
          </a:prstGeom>
          <a:solidFill>
            <a:srgbClr val="89FFFF"/>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flatTx/>
          </a:bodyPr>
          <a:lstStyle/>
          <a:p>
            <a:pPr algn="ctr">
              <a:defRPr/>
            </a:pPr>
            <a:r>
              <a:rPr lang="ar-SA" sz="2400" b="1" dirty="0" smtClean="0">
                <a:solidFill>
                  <a:srgbClr val="660033"/>
                </a:solidFill>
                <a:latin typeface="Arial" pitchFamily="34" charset="0"/>
                <a:cs typeface="+mn-cs"/>
              </a:rPr>
              <a:t>حالات خاصة:</a:t>
            </a:r>
            <a:endParaRPr lang="en-US" sz="2400" b="1" dirty="0">
              <a:solidFill>
                <a:srgbClr val="660033"/>
              </a:solidFill>
              <a:latin typeface="Arial" pitchFamily="34" charset="0"/>
              <a:cs typeface="+mn-cs"/>
            </a:endParaRPr>
          </a:p>
        </p:txBody>
      </p:sp>
      <p:sp>
        <p:nvSpPr>
          <p:cNvPr id="22538" name="Text Box 10"/>
          <p:cNvSpPr txBox="1">
            <a:spLocks noChangeArrowheads="1"/>
          </p:cNvSpPr>
          <p:nvPr/>
        </p:nvSpPr>
        <p:spPr bwMode="auto">
          <a:xfrm>
            <a:off x="3505200" y="2932112"/>
            <a:ext cx="5181600"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spcBef>
                <a:spcPct val="50000"/>
              </a:spcBef>
            </a:pPr>
            <a:r>
              <a:rPr lang="ar-SA" sz="2400" b="1">
                <a:cs typeface="+mn-cs"/>
              </a:rPr>
              <a:t>أولاً: إذا كانت السرعة تساوي صفر (السائل ساكن)</a:t>
            </a:r>
            <a:endParaRPr lang="en-US" sz="2400" b="1" dirty="0">
              <a:cs typeface="+mn-cs"/>
            </a:endParaRPr>
          </a:p>
        </p:txBody>
      </p:sp>
      <p:graphicFrame>
        <p:nvGraphicFramePr>
          <p:cNvPr id="22539" name="Object 11"/>
          <p:cNvGraphicFramePr>
            <a:graphicFrameLocks noChangeAspect="1"/>
          </p:cNvGraphicFramePr>
          <p:nvPr/>
        </p:nvGraphicFramePr>
        <p:xfrm>
          <a:off x="4279776" y="3770312"/>
          <a:ext cx="4365750" cy="557213"/>
        </p:xfrm>
        <a:graphic>
          <a:graphicData uri="http://schemas.openxmlformats.org/presentationml/2006/ole">
            <p:oleObj spid="_x0000_s8195" name="معادلة" r:id="rId4" imgW="1917360" imgH="215640" progId="Equation.3">
              <p:embed/>
            </p:oleObj>
          </a:graphicData>
        </a:graphic>
      </p:graphicFrame>
      <p:sp>
        <p:nvSpPr>
          <p:cNvPr id="22541" name="AutoShape 13"/>
          <p:cNvSpPr>
            <a:spLocks noChangeArrowheads="1"/>
          </p:cNvSpPr>
          <p:nvPr/>
        </p:nvSpPr>
        <p:spPr bwMode="auto">
          <a:xfrm>
            <a:off x="2895600" y="3846512"/>
            <a:ext cx="1143000" cy="533400"/>
          </a:xfrm>
          <a:prstGeom prst="leftArrow">
            <a:avLst>
              <a:gd name="adj1" fmla="val 50000"/>
              <a:gd name="adj2" fmla="val 109286"/>
            </a:avLst>
          </a:prstGeom>
          <a:solidFill>
            <a:srgbClr val="FF0066"/>
          </a:solidFill>
          <a:ln w="9525">
            <a:solidFill>
              <a:srgbClr val="FF0066"/>
            </a:solidFill>
            <a:miter lim="800000"/>
            <a:headEnd/>
            <a:tailEnd/>
          </a:ln>
        </p:spPr>
        <p:txBody>
          <a:bodyPr wrap="none" anchor="ctr"/>
          <a:lstStyle/>
          <a:p>
            <a:endParaRPr lang="ar-SA" sz="2400" b="1">
              <a:cs typeface="+mn-cs"/>
            </a:endParaRPr>
          </a:p>
        </p:txBody>
      </p:sp>
      <p:sp>
        <p:nvSpPr>
          <p:cNvPr id="22543" name="Text Box 15"/>
          <p:cNvSpPr txBox="1">
            <a:spLocks noChangeArrowheads="1"/>
          </p:cNvSpPr>
          <p:nvPr/>
        </p:nvSpPr>
        <p:spPr bwMode="auto">
          <a:xfrm>
            <a:off x="4648200" y="5370512"/>
            <a:ext cx="3962400" cy="46166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spcBef>
                <a:spcPct val="50000"/>
              </a:spcBef>
            </a:pPr>
            <a:r>
              <a:rPr lang="ar-SA" sz="2400" b="1" dirty="0">
                <a:cs typeface="+mn-cs"/>
              </a:rPr>
              <a:t>ثانياً: إذا كانت الأنبوبة أفقية </a:t>
            </a:r>
            <a:r>
              <a:rPr lang="en-US" sz="2400" b="1" i="1" dirty="0">
                <a:latin typeface="Times New Roman" pitchFamily="18" charset="0"/>
                <a:cs typeface="+mn-cs"/>
              </a:rPr>
              <a:t>y </a:t>
            </a:r>
            <a:r>
              <a:rPr lang="en-US" sz="2400" b="1" dirty="0" smtClean="0">
                <a:latin typeface="Times New Roman" pitchFamily="18" charset="0"/>
                <a:cs typeface="+mn-cs"/>
              </a:rPr>
              <a:t>=</a:t>
            </a:r>
            <a:r>
              <a:rPr lang="en-GB" sz="2400" b="1" dirty="0" smtClean="0">
                <a:latin typeface="Times New Roman" pitchFamily="18" charset="0"/>
                <a:cs typeface="+mn-cs"/>
              </a:rPr>
              <a:t> </a:t>
            </a:r>
            <a:r>
              <a:rPr lang="en-US" sz="2400" b="1" dirty="0" smtClean="0">
                <a:latin typeface="Times New Roman" pitchFamily="18" charset="0"/>
                <a:cs typeface="+mn-cs"/>
              </a:rPr>
              <a:t>0</a:t>
            </a:r>
            <a:endParaRPr lang="en-US" sz="2400" b="1" dirty="0">
              <a:latin typeface="Times New Roman" pitchFamily="18" charset="0"/>
              <a:cs typeface="+mn-cs"/>
            </a:endParaRPr>
          </a:p>
        </p:txBody>
      </p:sp>
      <p:graphicFrame>
        <p:nvGraphicFramePr>
          <p:cNvPr id="22544" name="Object 16"/>
          <p:cNvGraphicFramePr>
            <a:graphicFrameLocks noChangeAspect="1"/>
          </p:cNvGraphicFramePr>
          <p:nvPr/>
        </p:nvGraphicFramePr>
        <p:xfrm>
          <a:off x="381000" y="5370512"/>
          <a:ext cx="2667000" cy="877888"/>
        </p:xfrm>
        <a:graphic>
          <a:graphicData uri="http://schemas.openxmlformats.org/presentationml/2006/ole">
            <p:oleObj spid="_x0000_s8196" name="Equation" r:id="rId5" imgW="1307880" imgH="393480" progId="Equation.3">
              <p:embed/>
            </p:oleObj>
          </a:graphicData>
        </a:graphic>
      </p:graphicFrame>
      <p:sp>
        <p:nvSpPr>
          <p:cNvPr id="22545" name="AutoShape 17"/>
          <p:cNvSpPr>
            <a:spLocks noChangeArrowheads="1"/>
          </p:cNvSpPr>
          <p:nvPr/>
        </p:nvSpPr>
        <p:spPr bwMode="auto">
          <a:xfrm>
            <a:off x="3276600" y="5446712"/>
            <a:ext cx="1219200" cy="533400"/>
          </a:xfrm>
          <a:prstGeom prst="leftArrow">
            <a:avLst>
              <a:gd name="adj1" fmla="val 50000"/>
              <a:gd name="adj2" fmla="val 118929"/>
            </a:avLst>
          </a:prstGeom>
          <a:solidFill>
            <a:srgbClr val="FF0066"/>
          </a:solidFill>
          <a:ln w="9525">
            <a:solidFill>
              <a:srgbClr val="FF0066"/>
            </a:solidFill>
            <a:miter lim="800000"/>
            <a:headEnd/>
            <a:tailEnd/>
          </a:ln>
        </p:spPr>
        <p:txBody>
          <a:bodyPr wrap="none" anchor="ctr"/>
          <a:lstStyle/>
          <a:p>
            <a:endParaRPr lang="ar-SA" sz="2400" b="1">
              <a:cs typeface="+mn-cs"/>
            </a:endParaRPr>
          </a:p>
        </p:txBody>
      </p:sp>
      <p:sp>
        <p:nvSpPr>
          <p:cNvPr id="12" name="AutoShape 4"/>
          <p:cNvSpPr>
            <a:spLocks noChangeArrowheads="1"/>
          </p:cNvSpPr>
          <p:nvPr/>
        </p:nvSpPr>
        <p:spPr bwMode="auto">
          <a:xfrm>
            <a:off x="5943600" y="569912"/>
            <a:ext cx="2819400" cy="1066800"/>
          </a:xfrm>
          <a:prstGeom prst="wedgeRoundRectCallout">
            <a:avLst>
              <a:gd name="adj1" fmla="val -127278"/>
              <a:gd name="adj2" fmla="val -23912"/>
              <a:gd name="adj3" fmla="val 16667"/>
            </a:avLst>
          </a:prstGeom>
          <a:ln>
            <a:headEnd/>
            <a:tailEnd/>
          </a:ln>
        </p:spPr>
        <p:style>
          <a:lnRef idx="2">
            <a:schemeClr val="accent4"/>
          </a:lnRef>
          <a:fillRef idx="1">
            <a:schemeClr val="lt1"/>
          </a:fillRef>
          <a:effectRef idx="0">
            <a:schemeClr val="accent4"/>
          </a:effectRef>
          <a:fontRef idx="minor">
            <a:schemeClr val="dk1"/>
          </a:fontRef>
        </p:style>
        <p:txBody>
          <a:bodyPr/>
          <a:lstStyle/>
          <a:p>
            <a:pPr algn="ctr"/>
            <a:r>
              <a:rPr lang="ar-SA" sz="2400" b="1" dirty="0">
                <a:solidFill>
                  <a:srgbClr val="CC0000"/>
                </a:solidFill>
              </a:rPr>
              <a:t>الصيغة المختصرة لمعادلة </a:t>
            </a:r>
            <a:r>
              <a:rPr lang="ar-SA" sz="2400" b="1" dirty="0" err="1">
                <a:solidFill>
                  <a:srgbClr val="CC0000"/>
                </a:solidFill>
              </a:rPr>
              <a:t>برنولي</a:t>
            </a:r>
            <a:endParaRPr lang="en-US" sz="2400" b="1" dirty="0">
              <a:solidFill>
                <a:srgbClr val="CC0000"/>
              </a:solidFill>
            </a:endParaRPr>
          </a:p>
        </p:txBody>
      </p:sp>
      <p:graphicFrame>
        <p:nvGraphicFramePr>
          <p:cNvPr id="2" name="Object 5"/>
          <p:cNvGraphicFramePr>
            <a:graphicFrameLocks noChangeAspect="1"/>
          </p:cNvGraphicFramePr>
          <p:nvPr/>
        </p:nvGraphicFramePr>
        <p:xfrm>
          <a:off x="685800" y="3822699"/>
          <a:ext cx="2081731" cy="557213"/>
        </p:xfrm>
        <a:graphic>
          <a:graphicData uri="http://schemas.openxmlformats.org/presentationml/2006/ole">
            <p:oleObj spid="_x0000_s8197" name="معادلة" r:id="rId6" imgW="914400" imgH="215640" progId="Equation.3">
              <p:embed/>
            </p:oleObj>
          </a:graphicData>
        </a:graphic>
      </p:graphicFrame>
      <p:sp>
        <p:nvSpPr>
          <p:cNvPr id="14" name="AutoShape 14"/>
          <p:cNvSpPr>
            <a:spLocks noChangeArrowheads="1"/>
          </p:cNvSpPr>
          <p:nvPr/>
        </p:nvSpPr>
        <p:spPr bwMode="auto">
          <a:xfrm>
            <a:off x="304800" y="2093912"/>
            <a:ext cx="2209800" cy="990600"/>
          </a:xfrm>
          <a:prstGeom prst="wedgeEllipseCallout">
            <a:avLst>
              <a:gd name="adj1" fmla="val 38877"/>
              <a:gd name="adj2" fmla="val 124540"/>
            </a:avLst>
          </a:prstGeom>
          <a:gradFill rotWithShape="1">
            <a:gsLst>
              <a:gs pos="0">
                <a:srgbClr val="FFFF66"/>
              </a:gs>
              <a:gs pos="100000">
                <a:schemeClr val="accent1"/>
              </a:gs>
            </a:gsLst>
            <a:lin ang="18900000" scaled="1"/>
          </a:gradFill>
          <a:ln w="9525">
            <a:solidFill>
              <a:srgbClr val="FF0066"/>
            </a:solidFill>
            <a:miter lim="800000"/>
            <a:headEnd/>
            <a:tailEnd/>
          </a:ln>
        </p:spPr>
        <p:txBody>
          <a:bodyPr/>
          <a:lstStyle/>
          <a:p>
            <a:pPr algn="ctr"/>
            <a:r>
              <a:rPr lang="ar-SA" sz="2400" b="1" dirty="0">
                <a:cs typeface="+mn-cs"/>
              </a:rPr>
              <a:t>معادلة تعيين الضغط</a:t>
            </a:r>
            <a:endParaRPr lang="en-US" sz="2400" b="1" dirty="0">
              <a:cs typeface="+mn-cs"/>
            </a:endParaRPr>
          </a:p>
        </p:txBody>
      </p:sp>
      <p:sp>
        <p:nvSpPr>
          <p:cNvPr id="13" name="Slide Number Placeholder 12"/>
          <p:cNvSpPr>
            <a:spLocks noGrp="1"/>
          </p:cNvSpPr>
          <p:nvPr>
            <p:ph type="sldNum" sz="quarter" idx="12"/>
          </p:nvPr>
        </p:nvSpPr>
        <p:spPr/>
        <p:txBody>
          <a:bodyPr/>
          <a:lstStyle/>
          <a:p>
            <a:pPr>
              <a:defRPr/>
            </a:pPr>
            <a:fld id="{65B8780A-78BE-43B1-828C-AE865029EDCE}" type="slidenum">
              <a:rPr lang="ar-SA" smtClean="0"/>
              <a:pPr>
                <a:defRPr/>
              </a:pPr>
              <a:t>10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2536"/>
                                        </p:tgtEl>
                                        <p:attrNameLst>
                                          <p:attrName>style.visibility</p:attrName>
                                        </p:attrNameLst>
                                      </p:cBhvr>
                                      <p:to>
                                        <p:strVal val="visible"/>
                                      </p:to>
                                    </p:set>
                                    <p:animEffect transition="in" filter="slide(fromBottom)">
                                      <p:cBhvr>
                                        <p:cTn id="12" dur="500"/>
                                        <p:tgtEl>
                                          <p:spTgt spid="2253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22538"/>
                                        </p:tgtEl>
                                        <p:attrNameLst>
                                          <p:attrName>style.visibility</p:attrName>
                                        </p:attrNameLst>
                                      </p:cBhvr>
                                      <p:to>
                                        <p:strVal val="visible"/>
                                      </p:to>
                                    </p:set>
                                    <p:anim calcmode="lin" valueType="num">
                                      <p:cBhvr>
                                        <p:cTn id="17" dur="500" fill="hold"/>
                                        <p:tgtEl>
                                          <p:spTgt spid="22538"/>
                                        </p:tgtEl>
                                        <p:attrNameLst>
                                          <p:attrName>ppt_w</p:attrName>
                                        </p:attrNameLst>
                                      </p:cBhvr>
                                      <p:tavLst>
                                        <p:tav tm="0">
                                          <p:val>
                                            <p:fltVal val="0"/>
                                          </p:val>
                                        </p:tav>
                                        <p:tav tm="100000">
                                          <p:val>
                                            <p:strVal val="#ppt_w"/>
                                          </p:val>
                                        </p:tav>
                                      </p:tavLst>
                                    </p:anim>
                                    <p:anim calcmode="lin" valueType="num">
                                      <p:cBhvr>
                                        <p:cTn id="18" dur="500" fill="hold"/>
                                        <p:tgtEl>
                                          <p:spTgt spid="22538"/>
                                        </p:tgtEl>
                                        <p:attrNameLst>
                                          <p:attrName>ppt_h</p:attrName>
                                        </p:attrNameLst>
                                      </p:cBhvr>
                                      <p:tavLst>
                                        <p:tav tm="0">
                                          <p:val>
                                            <p:fltVal val="0"/>
                                          </p:val>
                                        </p:tav>
                                        <p:tav tm="100000">
                                          <p:val>
                                            <p:strVal val="#ppt_h"/>
                                          </p:val>
                                        </p:tav>
                                      </p:tavLst>
                                    </p:anim>
                                    <p:animEffect transition="in" filter="fade">
                                      <p:cBhvr>
                                        <p:cTn id="19" dur="500"/>
                                        <p:tgtEl>
                                          <p:spTgt spid="2253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22539"/>
                                        </p:tgtEl>
                                        <p:attrNameLst>
                                          <p:attrName>style.visibility</p:attrName>
                                        </p:attrNameLst>
                                      </p:cBhvr>
                                      <p:to>
                                        <p:strVal val="visible"/>
                                      </p:to>
                                    </p:set>
                                    <p:anim calcmode="lin" valueType="num">
                                      <p:cBhvr>
                                        <p:cTn id="24" dur="500" fill="hold"/>
                                        <p:tgtEl>
                                          <p:spTgt spid="22539"/>
                                        </p:tgtEl>
                                        <p:attrNameLst>
                                          <p:attrName>ppt_w</p:attrName>
                                        </p:attrNameLst>
                                      </p:cBhvr>
                                      <p:tavLst>
                                        <p:tav tm="0">
                                          <p:val>
                                            <p:fltVal val="0"/>
                                          </p:val>
                                        </p:tav>
                                        <p:tav tm="100000">
                                          <p:val>
                                            <p:strVal val="#ppt_w"/>
                                          </p:val>
                                        </p:tav>
                                      </p:tavLst>
                                    </p:anim>
                                    <p:anim calcmode="lin" valueType="num">
                                      <p:cBhvr>
                                        <p:cTn id="25" dur="500" fill="hold"/>
                                        <p:tgtEl>
                                          <p:spTgt spid="22539"/>
                                        </p:tgtEl>
                                        <p:attrNameLst>
                                          <p:attrName>ppt_h</p:attrName>
                                        </p:attrNameLst>
                                      </p:cBhvr>
                                      <p:tavLst>
                                        <p:tav tm="0">
                                          <p:val>
                                            <p:fltVal val="0"/>
                                          </p:val>
                                        </p:tav>
                                        <p:tav tm="100000">
                                          <p:val>
                                            <p:strVal val="#ppt_h"/>
                                          </p:val>
                                        </p:tav>
                                      </p:tavLst>
                                    </p:anim>
                                    <p:animEffect transition="in" filter="fade">
                                      <p:cBhvr>
                                        <p:cTn id="26" dur="500"/>
                                        <p:tgtEl>
                                          <p:spTgt spid="22539"/>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2" fill="hold" grpId="0" nodeType="clickEffect">
                                  <p:stCondLst>
                                    <p:cond delay="0"/>
                                  </p:stCondLst>
                                  <p:childTnLst>
                                    <p:set>
                                      <p:cBhvr>
                                        <p:cTn id="30" dur="1" fill="hold">
                                          <p:stCondLst>
                                            <p:cond delay="0"/>
                                          </p:stCondLst>
                                        </p:cTn>
                                        <p:tgtEl>
                                          <p:spTgt spid="22541"/>
                                        </p:tgtEl>
                                        <p:attrNameLst>
                                          <p:attrName>style.visibility</p:attrName>
                                        </p:attrNameLst>
                                      </p:cBhvr>
                                      <p:to>
                                        <p:strVal val="visible"/>
                                      </p:to>
                                    </p:set>
                                    <p:animEffect transition="in" filter="slide(fromRight)">
                                      <p:cBhvr>
                                        <p:cTn id="31" dur="500"/>
                                        <p:tgtEl>
                                          <p:spTgt spid="22541"/>
                                        </p:tgtEl>
                                      </p:cBhvr>
                                    </p:animEffect>
                                  </p:childTnLst>
                                </p:cTn>
                              </p:par>
                              <p:par>
                                <p:cTn id="32" presetID="53"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edge">
                                      <p:cBhvr>
                                        <p:cTn id="41" dur="20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2" fill="hold" grpId="0" nodeType="clickEffect">
                                  <p:stCondLst>
                                    <p:cond delay="0"/>
                                  </p:stCondLst>
                                  <p:childTnLst>
                                    <p:set>
                                      <p:cBhvr>
                                        <p:cTn id="45" dur="1" fill="hold">
                                          <p:stCondLst>
                                            <p:cond delay="0"/>
                                          </p:stCondLst>
                                        </p:cTn>
                                        <p:tgtEl>
                                          <p:spTgt spid="22543"/>
                                        </p:tgtEl>
                                        <p:attrNameLst>
                                          <p:attrName>style.visibility</p:attrName>
                                        </p:attrNameLst>
                                      </p:cBhvr>
                                      <p:to>
                                        <p:strVal val="visible"/>
                                      </p:to>
                                    </p:set>
                                    <p:animEffect transition="in" filter="slide(fromRight)">
                                      <p:cBhvr>
                                        <p:cTn id="46" dur="500"/>
                                        <p:tgtEl>
                                          <p:spTgt spid="22543"/>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2" fill="hold" grpId="0" nodeType="clickEffect">
                                  <p:stCondLst>
                                    <p:cond delay="0"/>
                                  </p:stCondLst>
                                  <p:childTnLst>
                                    <p:set>
                                      <p:cBhvr>
                                        <p:cTn id="50" dur="1" fill="hold">
                                          <p:stCondLst>
                                            <p:cond delay="0"/>
                                          </p:stCondLst>
                                        </p:cTn>
                                        <p:tgtEl>
                                          <p:spTgt spid="22545"/>
                                        </p:tgtEl>
                                        <p:attrNameLst>
                                          <p:attrName>style.visibility</p:attrName>
                                        </p:attrNameLst>
                                      </p:cBhvr>
                                      <p:to>
                                        <p:strVal val="visible"/>
                                      </p:to>
                                    </p:set>
                                    <p:animEffect transition="in" filter="slide(fromRight)">
                                      <p:cBhvr>
                                        <p:cTn id="51" dur="500"/>
                                        <p:tgtEl>
                                          <p:spTgt spid="22545"/>
                                        </p:tgtEl>
                                      </p:cBhvr>
                                    </p:animEffect>
                                  </p:childTnLst>
                                </p:cTn>
                              </p:par>
                              <p:par>
                                <p:cTn id="52" presetID="53" presetClass="entr" presetSubtype="0" fill="hold" nodeType="withEffect">
                                  <p:stCondLst>
                                    <p:cond delay="0"/>
                                  </p:stCondLst>
                                  <p:childTnLst>
                                    <p:set>
                                      <p:cBhvr>
                                        <p:cTn id="53" dur="1" fill="hold">
                                          <p:stCondLst>
                                            <p:cond delay="0"/>
                                          </p:stCondLst>
                                        </p:cTn>
                                        <p:tgtEl>
                                          <p:spTgt spid="22544"/>
                                        </p:tgtEl>
                                        <p:attrNameLst>
                                          <p:attrName>style.visibility</p:attrName>
                                        </p:attrNameLst>
                                      </p:cBhvr>
                                      <p:to>
                                        <p:strVal val="visible"/>
                                      </p:to>
                                    </p:set>
                                    <p:anim calcmode="lin" valueType="num">
                                      <p:cBhvr>
                                        <p:cTn id="54" dur="500" fill="hold"/>
                                        <p:tgtEl>
                                          <p:spTgt spid="22544"/>
                                        </p:tgtEl>
                                        <p:attrNameLst>
                                          <p:attrName>ppt_w</p:attrName>
                                        </p:attrNameLst>
                                      </p:cBhvr>
                                      <p:tavLst>
                                        <p:tav tm="0">
                                          <p:val>
                                            <p:fltVal val="0"/>
                                          </p:val>
                                        </p:tav>
                                        <p:tav tm="100000">
                                          <p:val>
                                            <p:strVal val="#ppt_w"/>
                                          </p:val>
                                        </p:tav>
                                      </p:tavLst>
                                    </p:anim>
                                    <p:anim calcmode="lin" valueType="num">
                                      <p:cBhvr>
                                        <p:cTn id="55" dur="500" fill="hold"/>
                                        <p:tgtEl>
                                          <p:spTgt spid="22544"/>
                                        </p:tgtEl>
                                        <p:attrNameLst>
                                          <p:attrName>ppt_h</p:attrName>
                                        </p:attrNameLst>
                                      </p:cBhvr>
                                      <p:tavLst>
                                        <p:tav tm="0">
                                          <p:val>
                                            <p:fltVal val="0"/>
                                          </p:val>
                                        </p:tav>
                                        <p:tav tm="100000">
                                          <p:val>
                                            <p:strVal val="#ppt_h"/>
                                          </p:val>
                                        </p:tav>
                                      </p:tavLst>
                                    </p:anim>
                                    <p:animEffect transition="in" filter="fade">
                                      <p:cBhvr>
                                        <p:cTn id="56" dur="500"/>
                                        <p:tgtEl>
                                          <p:spTgt spid="22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8" grpId="0" animBg="1"/>
      <p:bldP spid="22541" grpId="0" animBg="1"/>
      <p:bldP spid="22543" grpId="0" animBg="1"/>
      <p:bldP spid="22545" grpId="0" animBg="1"/>
      <p:bldP spid="12"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7" name="Object 5"/>
          <p:cNvGraphicFramePr>
            <a:graphicFrameLocks noChangeAspect="1"/>
          </p:cNvGraphicFramePr>
          <p:nvPr/>
        </p:nvGraphicFramePr>
        <p:xfrm>
          <a:off x="762000" y="1057354"/>
          <a:ext cx="3541713" cy="877887"/>
        </p:xfrm>
        <a:graphic>
          <a:graphicData uri="http://schemas.openxmlformats.org/presentationml/2006/ole">
            <p:oleObj spid="_x0000_s29697" name="Equation" r:id="rId3" imgW="1803240" imgH="393480" progId="Equation.3">
              <p:embed/>
            </p:oleObj>
          </a:graphicData>
        </a:graphic>
      </p:graphicFrame>
      <p:sp>
        <p:nvSpPr>
          <p:cNvPr id="5" name="مربع نص 4"/>
          <p:cNvSpPr txBox="1"/>
          <p:nvPr/>
        </p:nvSpPr>
        <p:spPr>
          <a:xfrm>
            <a:off x="4626818" y="1666954"/>
            <a:ext cx="3983783" cy="1685846"/>
          </a:xfrm>
          <a:prstGeom prst="rect">
            <a:avLst/>
          </a:prstGeom>
        </p:spPr>
        <p:style>
          <a:lnRef idx="2">
            <a:schemeClr val="accent2"/>
          </a:lnRef>
          <a:fillRef idx="1">
            <a:schemeClr val="lt1"/>
          </a:fillRef>
          <a:effectRef idx="0">
            <a:schemeClr val="accent2"/>
          </a:effectRef>
          <a:fontRef idx="minor">
            <a:schemeClr val="dk1"/>
          </a:fontRef>
        </p:style>
        <p:txBody>
          <a:bodyPr wrap="none" rtlCol="1">
            <a:spAutoFit/>
          </a:bodyPr>
          <a:lstStyle/>
          <a:p>
            <a:pPr>
              <a:lnSpc>
                <a:spcPct val="150000"/>
              </a:lnSpc>
            </a:pPr>
            <a:r>
              <a:rPr lang="ar-SA" sz="2400" b="1" dirty="0" smtClean="0"/>
              <a:t>من معادلة </a:t>
            </a:r>
            <a:r>
              <a:rPr lang="ar-SA" sz="2400" b="1" dirty="0" err="1" smtClean="0"/>
              <a:t>برنولي</a:t>
            </a:r>
            <a:r>
              <a:rPr lang="ar-SA" sz="2400" b="1" dirty="0" smtClean="0"/>
              <a:t> نستنتج:</a:t>
            </a:r>
          </a:p>
          <a:p>
            <a:pPr marL="342900" indent="-342900">
              <a:lnSpc>
                <a:spcPct val="150000"/>
              </a:lnSpc>
              <a:buAutoNum type="arabicParenR"/>
            </a:pPr>
            <a:r>
              <a:rPr lang="ar-SA" sz="2400" b="1" dirty="0" smtClean="0"/>
              <a:t>ضغط المائع يقل مع زيادة سرعته.</a:t>
            </a:r>
          </a:p>
          <a:p>
            <a:pPr marL="342900" indent="-342900">
              <a:lnSpc>
                <a:spcPct val="150000"/>
              </a:lnSpc>
              <a:buAutoNum type="arabicParenR"/>
            </a:pPr>
            <a:r>
              <a:rPr lang="ar-SA" sz="2400" b="1" dirty="0" smtClean="0"/>
              <a:t>ضغط المائع يقل مع زيادة الارتفاع.</a:t>
            </a:r>
            <a:endParaRPr lang="ar-SA" sz="2400" b="1" dirty="0"/>
          </a:p>
        </p:txBody>
      </p:sp>
      <p:sp>
        <p:nvSpPr>
          <p:cNvPr id="4" name="Slide Number Placeholder 3"/>
          <p:cNvSpPr>
            <a:spLocks noGrp="1"/>
          </p:cNvSpPr>
          <p:nvPr>
            <p:ph type="sldNum" sz="quarter" idx="12"/>
          </p:nvPr>
        </p:nvSpPr>
        <p:spPr/>
        <p:txBody>
          <a:bodyPr/>
          <a:lstStyle/>
          <a:p>
            <a:pPr>
              <a:defRPr/>
            </a:pPr>
            <a:fld id="{65B8780A-78BE-43B1-828C-AE865029EDCE}"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7" descr="CAA5CJ6D"/>
          <p:cNvPicPr>
            <a:picLocks noChangeAspect="1" noChangeArrowheads="1"/>
          </p:cNvPicPr>
          <p:nvPr/>
        </p:nvPicPr>
        <p:blipFill>
          <a:blip r:embed="rId2"/>
          <a:srcRect/>
          <a:stretch>
            <a:fillRect/>
          </a:stretch>
        </p:blipFill>
        <p:spPr bwMode="auto">
          <a:xfrm>
            <a:off x="457200" y="304800"/>
            <a:ext cx="2233613" cy="2178050"/>
          </a:xfrm>
          <a:prstGeom prst="rect">
            <a:avLst/>
          </a:prstGeom>
          <a:solidFill>
            <a:srgbClr val="FF0066"/>
          </a:solidFill>
          <a:ln w="9525">
            <a:solidFill>
              <a:srgbClr val="800000"/>
            </a:solidFill>
            <a:miter lim="800000"/>
            <a:headEnd/>
            <a:tailEnd/>
          </a:ln>
        </p:spPr>
      </p:pic>
      <p:sp>
        <p:nvSpPr>
          <p:cNvPr id="24622" name="AutoShape 46"/>
          <p:cNvSpPr>
            <a:spLocks noChangeArrowheads="1"/>
          </p:cNvSpPr>
          <p:nvPr/>
        </p:nvSpPr>
        <p:spPr bwMode="auto">
          <a:xfrm>
            <a:off x="3505200" y="1752600"/>
            <a:ext cx="5116513" cy="3048000"/>
          </a:xfrm>
          <a:prstGeom prst="foldedCorner">
            <a:avLst>
              <a:gd name="adj" fmla="val 12500"/>
            </a:avLst>
          </a:prstGeom>
          <a:solidFill>
            <a:srgbClr val="FFCDFF"/>
          </a:solidFill>
          <a:ln w="9525">
            <a:solidFill>
              <a:schemeClr val="tx1"/>
            </a:solidFill>
            <a:round/>
            <a:headEnd/>
            <a:tailEnd/>
          </a:ln>
        </p:spPr>
        <p:txBody>
          <a:bodyPr wrap="none" anchor="ctr"/>
          <a:lstStyle/>
          <a:p>
            <a:pPr>
              <a:lnSpc>
                <a:spcPct val="150000"/>
              </a:lnSpc>
              <a:buFontTx/>
              <a:buChar char="•"/>
            </a:pPr>
            <a:endParaRPr lang="ar-SA" sz="2400" b="1" dirty="0" smtClean="0">
              <a:cs typeface="+mn-cs"/>
            </a:endParaRPr>
          </a:p>
          <a:p>
            <a:pPr>
              <a:lnSpc>
                <a:spcPct val="150000"/>
              </a:lnSpc>
              <a:buFontTx/>
              <a:buChar char="•"/>
            </a:pPr>
            <a:r>
              <a:rPr lang="ar-SA" sz="2400" b="1" dirty="0" smtClean="0">
                <a:cs typeface="+mn-cs"/>
              </a:rPr>
              <a:t> س</a:t>
            </a:r>
          </a:p>
          <a:p>
            <a:pPr>
              <a:lnSpc>
                <a:spcPct val="150000"/>
              </a:lnSpc>
              <a:buFontTx/>
              <a:buChar char="•"/>
            </a:pPr>
            <a:r>
              <a:rPr lang="ar-SA" sz="2400" b="1" dirty="0" smtClean="0">
                <a:cs typeface="+mn-cs"/>
              </a:rPr>
              <a:t>سائل كثافته </a:t>
            </a:r>
            <a:r>
              <a:rPr lang="en-US" sz="2400" b="1" dirty="0" smtClean="0">
                <a:latin typeface="Symbol" pitchFamily="18" charset="2"/>
                <a:cs typeface="+mn-cs"/>
              </a:rPr>
              <a:t>r</a:t>
            </a:r>
            <a:r>
              <a:rPr lang="ar-SA" sz="2400" b="1" dirty="0" smtClean="0">
                <a:cs typeface="+mn-cs"/>
              </a:rPr>
              <a:t> .</a:t>
            </a:r>
            <a:endParaRPr lang="ar-SA" sz="2400" b="1" dirty="0">
              <a:cs typeface="+mn-cs"/>
            </a:endParaRPr>
          </a:p>
          <a:p>
            <a:pPr>
              <a:lnSpc>
                <a:spcPct val="150000"/>
              </a:lnSpc>
              <a:buFontTx/>
              <a:buChar char="•"/>
            </a:pPr>
            <a:r>
              <a:rPr lang="ar-SA" sz="2400" b="1" dirty="0" smtClean="0">
                <a:cs typeface="+mn-cs"/>
              </a:rPr>
              <a:t>الفتحة عن قاع الخزان على ارتفاع </a:t>
            </a:r>
            <a:r>
              <a:rPr lang="en-GB" sz="2400" b="1" dirty="0" smtClean="0">
                <a:latin typeface="Book Antiqua" pitchFamily="18" charset="0"/>
                <a:cs typeface="+mn-cs"/>
              </a:rPr>
              <a:t>y</a:t>
            </a:r>
            <a:r>
              <a:rPr lang="en-GB" sz="2400" b="1" baseline="-25000" dirty="0" smtClean="0">
                <a:latin typeface="Book Antiqua" pitchFamily="18" charset="0"/>
                <a:cs typeface="+mn-cs"/>
              </a:rPr>
              <a:t>1</a:t>
            </a:r>
            <a:r>
              <a:rPr lang="ar-SA" sz="2400" b="1" dirty="0" smtClean="0">
                <a:latin typeface="Book Antiqua" pitchFamily="18" charset="0"/>
                <a:cs typeface="+mn-cs"/>
              </a:rPr>
              <a:t> مفتوحة</a:t>
            </a:r>
          </a:p>
          <a:p>
            <a:pPr>
              <a:lnSpc>
                <a:spcPct val="150000"/>
              </a:lnSpc>
            </a:pPr>
            <a:r>
              <a:rPr lang="ar-SA" sz="2400" b="1" dirty="0" smtClean="0">
                <a:latin typeface="Book Antiqua" pitchFamily="18" charset="0"/>
                <a:cs typeface="+mn-cs"/>
              </a:rPr>
              <a:t> على الهواء الجوي </a:t>
            </a:r>
            <a:r>
              <a:rPr lang="ar-SA" sz="2400" b="1" dirty="0" err="1" smtClean="0">
                <a:latin typeface="Book Antiqua" pitchFamily="18" charset="0"/>
                <a:cs typeface="+mn-cs"/>
              </a:rPr>
              <a:t>و</a:t>
            </a:r>
            <a:r>
              <a:rPr lang="ar-SA" sz="2400" b="1" dirty="0" smtClean="0">
                <a:latin typeface="Book Antiqua" pitchFamily="18" charset="0"/>
                <a:cs typeface="+mn-cs"/>
              </a:rPr>
              <a:t> قطرها أقل بكثير من قطر</a:t>
            </a:r>
          </a:p>
          <a:p>
            <a:pPr>
              <a:lnSpc>
                <a:spcPct val="150000"/>
              </a:lnSpc>
            </a:pPr>
            <a:r>
              <a:rPr lang="ar-SA" sz="2400" b="1" dirty="0" smtClean="0">
                <a:latin typeface="Book Antiqua" pitchFamily="18" charset="0"/>
                <a:cs typeface="+mn-cs"/>
              </a:rPr>
              <a:t> الخزان</a:t>
            </a:r>
            <a:r>
              <a:rPr lang="en-US" sz="2400" b="1" dirty="0" smtClean="0">
                <a:solidFill>
                  <a:srgbClr val="FF0000"/>
                </a:solidFill>
                <a:latin typeface="Times New Roman" pitchFamily="18" charset="0"/>
                <a:cs typeface="+mn-cs"/>
              </a:rPr>
              <a:t>A</a:t>
            </a:r>
            <a:r>
              <a:rPr lang="en-US" sz="2400" b="1" baseline="-25000" dirty="0" smtClean="0">
                <a:solidFill>
                  <a:srgbClr val="FF0000"/>
                </a:solidFill>
                <a:latin typeface="Times New Roman" pitchFamily="18" charset="0"/>
                <a:cs typeface="+mn-cs"/>
              </a:rPr>
              <a:t>2</a:t>
            </a:r>
            <a:r>
              <a:rPr lang="en-US" sz="2400" b="1" dirty="0" smtClean="0">
                <a:solidFill>
                  <a:srgbClr val="FF0000"/>
                </a:solidFill>
                <a:latin typeface="Times New Roman" pitchFamily="18" charset="0"/>
                <a:cs typeface="+mn-cs"/>
              </a:rPr>
              <a:t> &gt;&gt;A</a:t>
            </a:r>
            <a:r>
              <a:rPr lang="en-US" sz="2400" b="1" baseline="-25000" dirty="0" smtClean="0">
                <a:solidFill>
                  <a:srgbClr val="FF0000"/>
                </a:solidFill>
                <a:latin typeface="Times New Roman" pitchFamily="18" charset="0"/>
                <a:cs typeface="+mn-cs"/>
              </a:rPr>
              <a:t>1</a:t>
            </a:r>
            <a:r>
              <a:rPr lang="en-US" sz="2400" b="1" dirty="0" smtClean="0">
                <a:solidFill>
                  <a:srgbClr val="FF0000"/>
                </a:solidFill>
                <a:latin typeface="Times New Roman" pitchFamily="18" charset="0"/>
                <a:cs typeface="+mn-cs"/>
              </a:rPr>
              <a:t>)</a:t>
            </a:r>
            <a:r>
              <a:rPr lang="en-US" sz="2400" b="1" baseline="-25000" dirty="0" smtClean="0">
                <a:solidFill>
                  <a:srgbClr val="FF0000"/>
                </a:solidFill>
                <a:latin typeface="Times New Roman" pitchFamily="18" charset="0"/>
                <a:cs typeface="+mn-cs"/>
              </a:rPr>
              <a:t> </a:t>
            </a:r>
            <a:r>
              <a:rPr lang="en-US" sz="2400" b="1" dirty="0" smtClean="0">
                <a:solidFill>
                  <a:srgbClr val="FF0000"/>
                </a:solidFill>
                <a:latin typeface="Times New Roman" pitchFamily="18" charset="0"/>
                <a:cs typeface="+mn-cs"/>
              </a:rPr>
              <a:t> </a:t>
            </a:r>
            <a:r>
              <a:rPr lang="ar-SA" sz="2400" b="1" dirty="0" smtClean="0">
                <a:solidFill>
                  <a:srgbClr val="FF0000"/>
                </a:solidFill>
                <a:latin typeface="Times New Roman" pitchFamily="18" charset="0"/>
                <a:cs typeface="+mn-cs"/>
              </a:rPr>
              <a:t>).</a:t>
            </a:r>
          </a:p>
          <a:p>
            <a:pPr>
              <a:lnSpc>
                <a:spcPct val="150000"/>
              </a:lnSpc>
            </a:pPr>
            <a:r>
              <a:rPr lang="ar-SA" sz="2400" b="1" dirty="0" smtClean="0">
                <a:latin typeface="Times New Roman" pitchFamily="18" charset="0"/>
                <a:cs typeface="+mn-cs"/>
              </a:rPr>
              <a:t>* الضغط أعلى الخزان </a:t>
            </a:r>
            <a:r>
              <a:rPr lang="en-US" sz="2400" b="1" dirty="0" smtClean="0">
                <a:latin typeface="Times New Roman" pitchFamily="18" charset="0"/>
                <a:cs typeface="+mn-cs"/>
              </a:rPr>
              <a:t>P</a:t>
            </a:r>
            <a:r>
              <a:rPr lang="ar-SA" sz="2400" b="1" dirty="0" smtClean="0">
                <a:latin typeface="Times New Roman" pitchFamily="18" charset="0"/>
                <a:cs typeface="+mn-cs"/>
              </a:rPr>
              <a:t>.</a:t>
            </a:r>
            <a:endParaRPr lang="en-US" sz="2400" b="1" dirty="0" smtClean="0">
              <a:cs typeface="+mn-cs"/>
            </a:endParaRPr>
          </a:p>
          <a:p>
            <a:pPr>
              <a:lnSpc>
                <a:spcPct val="150000"/>
              </a:lnSpc>
            </a:pPr>
            <a:r>
              <a:rPr lang="ar-SA" sz="2400" b="1" dirty="0" smtClean="0">
                <a:latin typeface="Book Antiqua" pitchFamily="18" charset="0"/>
                <a:cs typeface="+mn-cs"/>
              </a:rPr>
              <a:t> </a:t>
            </a:r>
            <a:endParaRPr lang="ar-SA" sz="2400" b="1" dirty="0">
              <a:latin typeface="Times New Roman" pitchFamily="18" charset="0"/>
              <a:cs typeface="+mn-cs"/>
            </a:endParaRPr>
          </a:p>
          <a:p>
            <a:pPr>
              <a:lnSpc>
                <a:spcPct val="150000"/>
              </a:lnSpc>
            </a:pPr>
            <a:endParaRPr lang="ar-SA" sz="2400" b="1" dirty="0">
              <a:solidFill>
                <a:srgbClr val="660033"/>
              </a:solidFill>
              <a:cs typeface="+mn-cs"/>
            </a:endParaRPr>
          </a:p>
        </p:txBody>
      </p:sp>
      <p:pic>
        <p:nvPicPr>
          <p:cNvPr id="32769" name="Picture 1"/>
          <p:cNvPicPr>
            <a:picLocks noChangeAspect="1" noChangeArrowheads="1"/>
          </p:cNvPicPr>
          <p:nvPr/>
        </p:nvPicPr>
        <p:blipFill>
          <a:blip r:embed="rId3"/>
          <a:srcRect/>
          <a:stretch>
            <a:fillRect/>
          </a:stretch>
        </p:blipFill>
        <p:spPr bwMode="auto">
          <a:xfrm>
            <a:off x="228600" y="2819400"/>
            <a:ext cx="2943860" cy="2533650"/>
          </a:xfrm>
          <a:prstGeom prst="rect">
            <a:avLst/>
          </a:prstGeom>
          <a:noFill/>
          <a:ln w="9525">
            <a:solidFill>
              <a:srgbClr val="0000CC"/>
            </a:solidFill>
            <a:miter lim="800000"/>
            <a:headEnd/>
            <a:tailEnd/>
          </a:ln>
          <a:effectLst/>
        </p:spPr>
      </p:pic>
      <p:sp>
        <p:nvSpPr>
          <p:cNvPr id="39" name="Text Box 5"/>
          <p:cNvSpPr txBox="1">
            <a:spLocks noChangeArrowheads="1"/>
          </p:cNvSpPr>
          <p:nvPr/>
        </p:nvSpPr>
        <p:spPr bwMode="auto">
          <a:xfrm>
            <a:off x="2846070" y="861060"/>
            <a:ext cx="4572000" cy="830997"/>
          </a:xfrm>
          <a:prstGeom prst="rect">
            <a:avLst/>
          </a:prstGeom>
          <a:solidFill>
            <a:srgbClr val="E5E5FF"/>
          </a:solidFill>
          <a:ln w="3175">
            <a:noFill/>
            <a:miter lim="800000"/>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spcBef>
                <a:spcPct val="50000"/>
              </a:spcBef>
            </a:pPr>
            <a:r>
              <a:rPr lang="ar-SA" sz="2400" b="1" dirty="0" smtClean="0">
                <a:cs typeface="+mn-cs"/>
              </a:rPr>
              <a:t> الخزان المثقوب (قانون تورشيللي) </a:t>
            </a:r>
            <a:r>
              <a:rPr lang="en-US" sz="2400" b="1" i="1" dirty="0" smtClean="0">
                <a:latin typeface="Book Antiqua" pitchFamily="18" charset="0"/>
                <a:cs typeface="+mn-cs"/>
              </a:rPr>
              <a:t>Torricelli’s Law</a:t>
            </a:r>
            <a:endParaRPr lang="en-US" sz="2400" b="1" i="1" dirty="0">
              <a:latin typeface="Book Antiqua" pitchFamily="18" charset="0"/>
              <a:cs typeface="+mn-cs"/>
            </a:endParaRPr>
          </a:p>
        </p:txBody>
      </p:sp>
      <p:sp>
        <p:nvSpPr>
          <p:cNvPr id="40" name="Rectangle 39"/>
          <p:cNvSpPr>
            <a:spLocks noChangeArrowheads="1"/>
          </p:cNvSpPr>
          <p:nvPr/>
        </p:nvSpPr>
        <p:spPr bwMode="auto">
          <a:xfrm>
            <a:off x="7802973" y="1371600"/>
            <a:ext cx="1101584" cy="461665"/>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none">
            <a:spAutoFit/>
          </a:bodyPr>
          <a:lstStyle/>
          <a:p>
            <a:r>
              <a:rPr lang="ar-SA" sz="2400" b="1" dirty="0" smtClean="0">
                <a:cs typeface="+mn-cs"/>
              </a:rPr>
              <a:t>المعطيات</a:t>
            </a:r>
            <a:endParaRPr lang="ar-SA" sz="2400" b="1" dirty="0">
              <a:cs typeface="+mn-cs"/>
            </a:endParaRPr>
          </a:p>
        </p:txBody>
      </p:sp>
      <p:sp>
        <p:nvSpPr>
          <p:cNvPr id="42" name="Rectangle 41"/>
          <p:cNvSpPr/>
          <p:nvPr/>
        </p:nvSpPr>
        <p:spPr>
          <a:xfrm>
            <a:off x="1676400" y="5486400"/>
            <a:ext cx="6553200" cy="838200"/>
          </a:xfrm>
          <a:prstGeom prst="rect">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400" b="1" dirty="0" smtClean="0">
                <a:solidFill>
                  <a:schemeClr val="tx1"/>
                </a:solidFill>
              </a:rPr>
              <a:t>تحديد السرعة التي يغادر </a:t>
            </a:r>
            <a:r>
              <a:rPr lang="ar-SA" sz="2400" b="1" dirty="0" err="1" smtClean="0">
                <a:solidFill>
                  <a:schemeClr val="tx1"/>
                </a:solidFill>
              </a:rPr>
              <a:t>بها</a:t>
            </a:r>
            <a:r>
              <a:rPr lang="ar-SA" sz="2400" b="1" dirty="0" smtClean="0">
                <a:solidFill>
                  <a:schemeClr val="tx1"/>
                </a:solidFill>
              </a:rPr>
              <a:t> السائل</a:t>
            </a:r>
            <a:r>
              <a:rPr lang="en-GB" sz="2400" b="1" dirty="0" smtClean="0">
                <a:solidFill>
                  <a:schemeClr val="tx1"/>
                </a:solidFill>
              </a:rPr>
              <a:t>  </a:t>
            </a:r>
            <a:r>
              <a:rPr lang="ar-SA" sz="2400" b="1" dirty="0" smtClean="0">
                <a:solidFill>
                  <a:schemeClr val="tx1"/>
                </a:solidFill>
              </a:rPr>
              <a:t>الفتحة </a:t>
            </a:r>
            <a:r>
              <a:rPr lang="en-US" sz="2400" b="1" dirty="0" smtClean="0">
                <a:solidFill>
                  <a:schemeClr val="tx1"/>
                </a:solidFill>
              </a:rPr>
              <a:t> (v</a:t>
            </a:r>
            <a:r>
              <a:rPr lang="en-US" sz="2400" b="1" baseline="-25000" dirty="0" smtClean="0">
                <a:solidFill>
                  <a:schemeClr val="tx1"/>
                </a:solidFill>
              </a:rPr>
              <a:t>1</a:t>
            </a:r>
            <a:r>
              <a:rPr lang="en-US" sz="2400" b="1" dirty="0" smtClean="0">
                <a:solidFill>
                  <a:schemeClr val="tx1"/>
                </a:solidFill>
              </a:rPr>
              <a:t>)</a:t>
            </a:r>
            <a:r>
              <a:rPr lang="ar-SA" sz="2400" b="1" dirty="0" smtClean="0">
                <a:solidFill>
                  <a:schemeClr val="tx1"/>
                </a:solidFill>
              </a:rPr>
              <a:t> علماً بأن </a:t>
            </a:r>
            <a:r>
              <a:rPr lang="en-US" sz="2400" b="1" dirty="0" smtClean="0">
                <a:solidFill>
                  <a:schemeClr val="tx1"/>
                </a:solidFill>
              </a:rPr>
              <a:t>h</a:t>
            </a:r>
            <a:r>
              <a:rPr lang="ar-SA" sz="2400" b="1" dirty="0" smtClean="0">
                <a:solidFill>
                  <a:schemeClr val="tx1"/>
                </a:solidFill>
              </a:rPr>
              <a:t> </a:t>
            </a:r>
            <a:r>
              <a:rPr lang="ar-SA" sz="2400" b="1" dirty="0" err="1" smtClean="0">
                <a:solidFill>
                  <a:schemeClr val="tx1"/>
                </a:solidFill>
              </a:rPr>
              <a:t>الإرتفاع</a:t>
            </a:r>
            <a:r>
              <a:rPr lang="ar-SA" sz="2400" b="1" dirty="0" smtClean="0">
                <a:solidFill>
                  <a:schemeClr val="tx1"/>
                </a:solidFill>
              </a:rPr>
              <a:t> بين السائل في الخزان </a:t>
            </a:r>
            <a:r>
              <a:rPr lang="ar-SA" sz="2400" b="1" dirty="0" err="1" smtClean="0">
                <a:solidFill>
                  <a:schemeClr val="tx1"/>
                </a:solidFill>
              </a:rPr>
              <a:t>و</a:t>
            </a:r>
            <a:r>
              <a:rPr lang="ar-SA" sz="2400" b="1" dirty="0" smtClean="0">
                <a:solidFill>
                  <a:schemeClr val="tx1"/>
                </a:solidFill>
              </a:rPr>
              <a:t> الفتحة. </a:t>
            </a:r>
            <a:endParaRPr lang="en-US" sz="2400" b="1" dirty="0">
              <a:solidFill>
                <a:schemeClr val="tx1"/>
              </a:solidFill>
            </a:endParaRPr>
          </a:p>
        </p:txBody>
      </p:sp>
      <p:sp>
        <p:nvSpPr>
          <p:cNvPr id="43" name="Rectangle 42"/>
          <p:cNvSpPr/>
          <p:nvPr/>
        </p:nvSpPr>
        <p:spPr>
          <a:xfrm>
            <a:off x="7543800" y="5100935"/>
            <a:ext cx="1128835" cy="461665"/>
          </a:xfrm>
          <a:prstGeom prst="rect">
            <a:avLst/>
          </a:prstGeom>
          <a:ln/>
        </p:spPr>
        <p:style>
          <a:lnRef idx="2">
            <a:schemeClr val="accent4"/>
          </a:lnRef>
          <a:fillRef idx="1">
            <a:schemeClr val="lt1"/>
          </a:fillRef>
          <a:effectRef idx="0">
            <a:schemeClr val="accent4"/>
          </a:effectRef>
          <a:fontRef idx="minor">
            <a:schemeClr val="dk1"/>
          </a:fontRef>
        </p:style>
        <p:txBody>
          <a:bodyPr wrap="none">
            <a:spAutoFit/>
          </a:bodyPr>
          <a:lstStyle/>
          <a:p>
            <a:r>
              <a:rPr lang="ar-SA" sz="2400" b="1" dirty="0" smtClean="0">
                <a:cs typeface="+mn-cs"/>
              </a:rPr>
              <a:t>المطلوب:</a:t>
            </a:r>
            <a:endParaRPr lang="ar-SA" sz="2400" b="1" dirty="0">
              <a:cs typeface="+mn-cs"/>
            </a:endParaRPr>
          </a:p>
        </p:txBody>
      </p:sp>
      <p:sp>
        <p:nvSpPr>
          <p:cNvPr id="9" name="Slide Number Placeholder 8"/>
          <p:cNvSpPr>
            <a:spLocks noGrp="1"/>
          </p:cNvSpPr>
          <p:nvPr>
            <p:ph type="sldNum" sz="quarter" idx="12"/>
          </p:nvPr>
        </p:nvSpPr>
        <p:spPr/>
        <p:txBody>
          <a:bodyPr/>
          <a:lstStyle/>
          <a:p>
            <a:pPr>
              <a:defRPr/>
            </a:pPr>
            <a:fld id="{65B8780A-78BE-43B1-828C-AE865029EDCE}" type="slidenum">
              <a:rPr lang="ar-SA" smtClean="0"/>
              <a:pPr>
                <a:defRPr/>
              </a:pPr>
              <a:t>12</a:t>
            </a:fld>
            <a:endParaRPr lang="en-US" dirty="0"/>
          </a:p>
        </p:txBody>
      </p:sp>
      <p:sp>
        <p:nvSpPr>
          <p:cNvPr id="10" name="Rectangle 9"/>
          <p:cNvSpPr/>
          <p:nvPr/>
        </p:nvSpPr>
        <p:spPr>
          <a:xfrm>
            <a:off x="3352800" y="304800"/>
            <a:ext cx="2667000" cy="533400"/>
          </a:xfrm>
          <a:prstGeom prst="rect">
            <a:avLst/>
          </a:prstGeom>
          <a:solidFill>
            <a:schemeClr val="bg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400" b="1" dirty="0" smtClean="0">
                <a:solidFill>
                  <a:schemeClr val="accent2">
                    <a:lumMod val="50000"/>
                  </a:schemeClr>
                </a:solidFill>
              </a:rPr>
              <a:t>تطبيقات معادلة </a:t>
            </a:r>
            <a:r>
              <a:rPr lang="ar-SA" sz="2400" b="1" dirty="0" err="1" smtClean="0">
                <a:solidFill>
                  <a:schemeClr val="accent2">
                    <a:lumMod val="50000"/>
                  </a:schemeClr>
                </a:solidFill>
              </a:rPr>
              <a:t>برنولي</a:t>
            </a:r>
            <a:endParaRPr lang="en-US" sz="2400" b="1" dirty="0">
              <a:solidFill>
                <a:schemeClr val="accent2">
                  <a:lumMod val="50000"/>
                </a:schemeClr>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to="" calcmode="lin" valueType="num">
                                      <p:cBhvr>
                                        <p:cTn id="7" dur="1" fill="hold"/>
                                        <p:tgtEl>
                                          <p:spTgt spid="4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4622"/>
                                        </p:tgtEl>
                                        <p:attrNameLst>
                                          <p:attrName>style.visibility</p:attrName>
                                        </p:attrNameLst>
                                      </p:cBhvr>
                                      <p:to>
                                        <p:strVal val="visible"/>
                                      </p:to>
                                    </p:set>
                                    <p:anim to="" calcmode="lin" valueType="num">
                                      <p:cBhvr>
                                        <p:cTn id="12" dur="1" fill="hold"/>
                                        <p:tgtEl>
                                          <p:spTgt spid="2462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 to="" calcmode="lin" valueType="num">
                                      <p:cBhvr>
                                        <p:cTn id="17" dur="1" fill="hold"/>
                                        <p:tgtEl>
                                          <p:spTgt spid="43"/>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 to="" calcmode="lin" valueType="num">
                                      <p:cBhvr>
                                        <p:cTn id="22" dur="1" fill="hold"/>
                                        <p:tgtEl>
                                          <p:spTgt spid="4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22" grpId="0" animBg="1"/>
      <p:bldP spid="40" grpId="0" animBg="1"/>
      <p:bldP spid="42"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830425" y="533400"/>
            <a:ext cx="7909538"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1">
            <a:spAutoFit/>
          </a:bodyPr>
          <a:lstStyle/>
          <a:p>
            <a:r>
              <a:rPr lang="ar-SA" sz="2400" b="1" dirty="0" smtClean="0"/>
              <a:t>بما أن </a:t>
            </a:r>
            <a:r>
              <a:rPr lang="en-US" sz="2400" b="1" dirty="0" smtClean="0"/>
              <a:t>A</a:t>
            </a:r>
            <a:r>
              <a:rPr lang="en-US" sz="2400" b="1" baseline="-25000" dirty="0" smtClean="0"/>
              <a:t>2</a:t>
            </a:r>
            <a:r>
              <a:rPr lang="en-US" sz="2400" b="1" dirty="0" smtClean="0"/>
              <a:t>&gt;&gt;A</a:t>
            </a:r>
            <a:r>
              <a:rPr lang="en-US" sz="2400" b="1" baseline="-25000" dirty="0" smtClean="0"/>
              <a:t>1</a:t>
            </a:r>
            <a:r>
              <a:rPr lang="ar-SA" sz="2400" b="1" baseline="-25000" dirty="0" smtClean="0"/>
              <a:t> </a:t>
            </a:r>
            <a:r>
              <a:rPr lang="ar-SA" sz="2400" b="1" dirty="0" smtClean="0"/>
              <a:t>يكون السائل ساكن في أعلى الخزان، بتطبيق معادلة </a:t>
            </a:r>
            <a:r>
              <a:rPr lang="ar-SA" sz="2400" b="1" dirty="0" err="1" smtClean="0"/>
              <a:t>برنولي</a:t>
            </a:r>
            <a:r>
              <a:rPr lang="ar-SA" sz="2400" b="1" dirty="0" smtClean="0"/>
              <a:t>:</a:t>
            </a:r>
            <a:endParaRPr lang="ar-SA" sz="2400" b="1" dirty="0"/>
          </a:p>
        </p:txBody>
      </p:sp>
      <p:graphicFrame>
        <p:nvGraphicFramePr>
          <p:cNvPr id="21522" name="Object 18"/>
          <p:cNvGraphicFramePr>
            <a:graphicFrameLocks noChangeAspect="1"/>
          </p:cNvGraphicFramePr>
          <p:nvPr/>
        </p:nvGraphicFramePr>
        <p:xfrm>
          <a:off x="838200" y="1066800"/>
          <a:ext cx="4846637" cy="812800"/>
        </p:xfrm>
        <a:graphic>
          <a:graphicData uri="http://schemas.openxmlformats.org/presentationml/2006/ole">
            <p:oleObj spid="_x0000_s72706" name="معادلة" r:id="rId3" imgW="2628720" imgH="393480" progId="Equation.3">
              <p:embed/>
            </p:oleObj>
          </a:graphicData>
        </a:graphic>
      </p:graphicFrame>
      <p:sp>
        <p:nvSpPr>
          <p:cNvPr id="4" name="وسيلة شرح مستطيلة مستديرة الزوايا 3"/>
          <p:cNvSpPr/>
          <p:nvPr/>
        </p:nvSpPr>
        <p:spPr>
          <a:xfrm>
            <a:off x="6324600" y="1143000"/>
            <a:ext cx="2209800" cy="2286000"/>
          </a:xfrm>
          <a:prstGeom prst="wedgeRoundRectCallout">
            <a:avLst>
              <a:gd name="adj1" fmla="val -85660"/>
              <a:gd name="adj2" fmla="val -44168"/>
              <a:gd name="adj3" fmla="val 16667"/>
            </a:avLst>
          </a:prstGeom>
          <a:solidFill>
            <a:srgbClr val="FFD9FF"/>
          </a:solidFill>
        </p:spPr>
        <p:style>
          <a:lnRef idx="1">
            <a:schemeClr val="accent6"/>
          </a:lnRef>
          <a:fillRef idx="2">
            <a:schemeClr val="accent6"/>
          </a:fillRef>
          <a:effectRef idx="1">
            <a:schemeClr val="accent6"/>
          </a:effectRef>
          <a:fontRef idx="minor">
            <a:schemeClr val="dk1"/>
          </a:fontRef>
        </p:style>
        <p:txBody>
          <a:bodyPr rtlCol="1" anchor="ctr"/>
          <a:lstStyle/>
          <a:p>
            <a:pPr algn="ctr">
              <a:lnSpc>
                <a:spcPct val="150000"/>
              </a:lnSpc>
            </a:pPr>
            <a:r>
              <a:rPr lang="en-US" sz="2400" b="1" i="1" dirty="0" smtClean="0">
                <a:solidFill>
                  <a:schemeClr val="tx1"/>
                </a:solidFill>
              </a:rPr>
              <a:t>P</a:t>
            </a:r>
            <a:r>
              <a:rPr lang="en-US" sz="2400" b="1" i="1" baseline="-25000" dirty="0" smtClean="0">
                <a:solidFill>
                  <a:schemeClr val="tx1"/>
                </a:solidFill>
              </a:rPr>
              <a:t>1</a:t>
            </a:r>
            <a:r>
              <a:rPr lang="en-US" sz="2400" b="1" i="1" dirty="0" smtClean="0">
                <a:solidFill>
                  <a:schemeClr val="tx1"/>
                </a:solidFill>
              </a:rPr>
              <a:t>=P</a:t>
            </a:r>
            <a:r>
              <a:rPr lang="en-US" sz="2400" b="1" i="1" baseline="-25000" dirty="0" smtClean="0">
                <a:solidFill>
                  <a:schemeClr val="tx1"/>
                </a:solidFill>
              </a:rPr>
              <a:t>o</a:t>
            </a:r>
            <a:endParaRPr lang="en-US" sz="2400" b="1" i="1" dirty="0" smtClean="0">
              <a:solidFill>
                <a:schemeClr val="tx1"/>
              </a:solidFill>
            </a:endParaRPr>
          </a:p>
          <a:p>
            <a:pPr algn="ctr">
              <a:lnSpc>
                <a:spcPct val="150000"/>
              </a:lnSpc>
            </a:pPr>
            <a:r>
              <a:rPr lang="en-US" sz="2400" b="1" i="1" dirty="0" smtClean="0">
                <a:solidFill>
                  <a:schemeClr val="tx1"/>
                </a:solidFill>
              </a:rPr>
              <a:t>V</a:t>
            </a:r>
            <a:r>
              <a:rPr lang="en-US" sz="2400" b="1" i="1" baseline="-25000" dirty="0" smtClean="0">
                <a:solidFill>
                  <a:schemeClr val="tx1"/>
                </a:solidFill>
              </a:rPr>
              <a:t>2</a:t>
            </a:r>
            <a:r>
              <a:rPr lang="en-US" sz="2400" b="1" i="1" dirty="0" smtClean="0">
                <a:solidFill>
                  <a:schemeClr val="tx1"/>
                </a:solidFill>
              </a:rPr>
              <a:t>=0</a:t>
            </a:r>
          </a:p>
          <a:p>
            <a:pPr algn="ctr">
              <a:lnSpc>
                <a:spcPct val="150000"/>
              </a:lnSpc>
            </a:pPr>
            <a:r>
              <a:rPr lang="en-US" sz="2400" b="1" i="1" dirty="0" smtClean="0">
                <a:solidFill>
                  <a:schemeClr val="tx1"/>
                </a:solidFill>
              </a:rPr>
              <a:t>P</a:t>
            </a:r>
            <a:r>
              <a:rPr lang="en-US" sz="2400" b="1" i="1" baseline="-25000" dirty="0" smtClean="0">
                <a:solidFill>
                  <a:schemeClr val="tx1"/>
                </a:solidFill>
              </a:rPr>
              <a:t>2</a:t>
            </a:r>
            <a:r>
              <a:rPr lang="en-US" sz="2400" b="1" i="1" dirty="0" smtClean="0">
                <a:solidFill>
                  <a:schemeClr val="tx1"/>
                </a:solidFill>
              </a:rPr>
              <a:t>=P</a:t>
            </a:r>
          </a:p>
          <a:p>
            <a:pPr algn="ctr">
              <a:lnSpc>
                <a:spcPct val="150000"/>
              </a:lnSpc>
            </a:pPr>
            <a:r>
              <a:rPr lang="en-US" sz="2400" b="1" i="1" dirty="0" smtClean="0">
                <a:solidFill>
                  <a:schemeClr val="tx1"/>
                </a:solidFill>
              </a:rPr>
              <a:t>y</a:t>
            </a:r>
            <a:r>
              <a:rPr lang="en-US" sz="2400" b="1" i="1" baseline="-25000" dirty="0" smtClean="0">
                <a:solidFill>
                  <a:schemeClr val="tx1"/>
                </a:solidFill>
              </a:rPr>
              <a:t>2</a:t>
            </a:r>
            <a:r>
              <a:rPr lang="en-US" sz="2400" b="1" i="1" dirty="0" smtClean="0">
                <a:solidFill>
                  <a:schemeClr val="tx1"/>
                </a:solidFill>
              </a:rPr>
              <a:t>-y</a:t>
            </a:r>
            <a:r>
              <a:rPr lang="en-US" sz="2400" b="1" i="1" baseline="-25000" dirty="0" smtClean="0">
                <a:solidFill>
                  <a:schemeClr val="tx1"/>
                </a:solidFill>
              </a:rPr>
              <a:t>1</a:t>
            </a:r>
            <a:r>
              <a:rPr lang="en-US" sz="2400" b="1" i="1" dirty="0" smtClean="0">
                <a:solidFill>
                  <a:schemeClr val="tx1"/>
                </a:solidFill>
              </a:rPr>
              <a:t>=h</a:t>
            </a:r>
            <a:endParaRPr lang="ar-SA" sz="2400" b="1" i="1" dirty="0">
              <a:solidFill>
                <a:schemeClr val="tx1"/>
              </a:solidFill>
            </a:endParaRPr>
          </a:p>
        </p:txBody>
      </p:sp>
      <p:graphicFrame>
        <p:nvGraphicFramePr>
          <p:cNvPr id="3" name="Object 18"/>
          <p:cNvGraphicFramePr>
            <a:graphicFrameLocks noChangeAspect="1"/>
          </p:cNvGraphicFramePr>
          <p:nvPr/>
        </p:nvGraphicFramePr>
        <p:xfrm>
          <a:off x="838200" y="2074079"/>
          <a:ext cx="3738563" cy="821521"/>
        </p:xfrm>
        <a:graphic>
          <a:graphicData uri="http://schemas.openxmlformats.org/presentationml/2006/ole">
            <p:oleObj spid="_x0000_s72707" name="معادلة" r:id="rId4" imgW="2006280" imgH="393480" progId="Equation.3">
              <p:embed/>
            </p:oleObj>
          </a:graphicData>
        </a:graphic>
      </p:graphicFrame>
      <p:graphicFrame>
        <p:nvGraphicFramePr>
          <p:cNvPr id="5" name="Object 4"/>
          <p:cNvGraphicFramePr>
            <a:graphicFrameLocks noChangeAspect="1"/>
          </p:cNvGraphicFramePr>
          <p:nvPr/>
        </p:nvGraphicFramePr>
        <p:xfrm>
          <a:off x="838200" y="3065462"/>
          <a:ext cx="3502025" cy="820738"/>
        </p:xfrm>
        <a:graphic>
          <a:graphicData uri="http://schemas.openxmlformats.org/presentationml/2006/ole">
            <p:oleObj spid="_x0000_s72708" name="معادلة" r:id="rId5" imgW="1879560" imgH="393480" progId="Equation.3">
              <p:embed/>
            </p:oleObj>
          </a:graphicData>
        </a:graphic>
      </p:graphicFrame>
      <p:graphicFrame>
        <p:nvGraphicFramePr>
          <p:cNvPr id="6" name="Object 5"/>
          <p:cNvGraphicFramePr>
            <a:graphicFrameLocks noChangeAspect="1"/>
          </p:cNvGraphicFramePr>
          <p:nvPr/>
        </p:nvGraphicFramePr>
        <p:xfrm>
          <a:off x="838200" y="4056062"/>
          <a:ext cx="3455988" cy="820738"/>
        </p:xfrm>
        <a:graphic>
          <a:graphicData uri="http://schemas.openxmlformats.org/presentationml/2006/ole">
            <p:oleObj spid="_x0000_s72709" name="معادلة" r:id="rId6" imgW="1854000" imgH="393480" progId="Equation.3">
              <p:embed/>
            </p:oleObj>
          </a:graphicData>
        </a:graphic>
      </p:graphicFrame>
      <p:graphicFrame>
        <p:nvGraphicFramePr>
          <p:cNvPr id="7" name="Object 6"/>
          <p:cNvGraphicFramePr>
            <a:graphicFrameLocks noChangeAspect="1"/>
          </p:cNvGraphicFramePr>
          <p:nvPr/>
        </p:nvGraphicFramePr>
        <p:xfrm>
          <a:off x="838200" y="5070475"/>
          <a:ext cx="2651125" cy="873125"/>
        </p:xfrm>
        <a:graphic>
          <a:graphicData uri="http://schemas.openxmlformats.org/presentationml/2006/ole">
            <p:oleObj spid="_x0000_s72710" name="معادلة" r:id="rId7" imgW="1422360" imgH="419040" progId="Equation.3">
              <p:embed/>
            </p:oleObj>
          </a:graphicData>
        </a:graphic>
      </p:graphicFrame>
      <p:graphicFrame>
        <p:nvGraphicFramePr>
          <p:cNvPr id="8" name="Object 7"/>
          <p:cNvGraphicFramePr>
            <a:graphicFrameLocks noChangeAspect="1"/>
          </p:cNvGraphicFramePr>
          <p:nvPr/>
        </p:nvGraphicFramePr>
        <p:xfrm>
          <a:off x="5105400" y="5410200"/>
          <a:ext cx="2816225" cy="979487"/>
        </p:xfrm>
        <a:graphic>
          <a:graphicData uri="http://schemas.openxmlformats.org/presentationml/2006/ole">
            <p:oleObj spid="_x0000_s72711" name="معادلة" r:id="rId8" imgW="1511280" imgH="469800" progId="Equation.3">
              <p:embed/>
            </p:oleObj>
          </a:graphicData>
        </a:graphic>
      </p:graphicFrame>
      <p:sp>
        <p:nvSpPr>
          <p:cNvPr id="10" name="سهم إلى اليمين 9"/>
          <p:cNvSpPr/>
          <p:nvPr/>
        </p:nvSpPr>
        <p:spPr>
          <a:xfrm>
            <a:off x="3733800" y="5410200"/>
            <a:ext cx="1219200" cy="609600"/>
          </a:xfrm>
          <a:prstGeom prst="rightArrow">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ar-SA"/>
          </a:p>
        </p:txBody>
      </p:sp>
      <p:sp>
        <p:nvSpPr>
          <p:cNvPr id="11" name="Slide Number Placeholder 10"/>
          <p:cNvSpPr>
            <a:spLocks noGrp="1"/>
          </p:cNvSpPr>
          <p:nvPr>
            <p:ph type="sldNum" sz="quarter" idx="12"/>
          </p:nvPr>
        </p:nvSpPr>
        <p:spPr/>
        <p:txBody>
          <a:bodyPr/>
          <a:lstStyle/>
          <a:p>
            <a:pPr>
              <a:defRPr/>
            </a:pPr>
            <a:fld id="{65B8780A-78BE-43B1-828C-AE865029EDCE}" type="slidenum">
              <a:rPr lang="ar-SA" smtClean="0"/>
              <a:pPr>
                <a:defRPr/>
              </a:pPr>
              <a:t>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to="" calcmode="lin" valueType="num">
                                      <p:cBhvr>
                                        <p:cTn id="22" dur="1" fill="hold"/>
                                        <p:tgtEl>
                                          <p:spTgt spid="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to="" calcmode="lin" valueType="num">
                                      <p:cBhvr>
                                        <p:cTn id="27" dur="1" fill="hold"/>
                                        <p:tgtEl>
                                          <p:spTgt spid="7"/>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to="" calcmode="lin" valueType="num">
                                      <p:cBhvr>
                                        <p:cTn id="32" dur="1" fill="hold"/>
                                        <p:tgtEl>
                                          <p:spTgt spid="10"/>
                                        </p:tgtEl>
                                        <p:attrNameLst>
                                          <p:attrName/>
                                        </p:attrNameLst>
                                      </p:cBhvr>
                                    </p:anim>
                                  </p:childTnLst>
                                </p:cTn>
                              </p:par>
                              <p:par>
                                <p:cTn id="33" presetID="24"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to="" calcmode="lin" valueType="num">
                                      <p:cBhvr>
                                        <p:cTn id="35"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22" name="Object 2"/>
          <p:cNvGraphicFramePr>
            <a:graphicFrameLocks noChangeAspect="1"/>
          </p:cNvGraphicFramePr>
          <p:nvPr/>
        </p:nvGraphicFramePr>
        <p:xfrm>
          <a:off x="3276600" y="381000"/>
          <a:ext cx="2816225" cy="979488"/>
        </p:xfrm>
        <a:graphic>
          <a:graphicData uri="http://schemas.openxmlformats.org/presentationml/2006/ole">
            <p:oleObj spid="_x0000_s73730" name="معادلة" r:id="rId3" imgW="1511280" imgH="469800" progId="Equation.3">
              <p:embed/>
            </p:oleObj>
          </a:graphicData>
        </a:graphic>
      </p:graphicFrame>
      <p:sp>
        <p:nvSpPr>
          <p:cNvPr id="3" name="مربع نص 2"/>
          <p:cNvSpPr txBox="1"/>
          <p:nvPr/>
        </p:nvSpPr>
        <p:spPr>
          <a:xfrm>
            <a:off x="7086600" y="1519535"/>
            <a:ext cx="1584088" cy="461665"/>
          </a:xfrm>
          <a:prstGeom prst="rect">
            <a:avLst/>
          </a:prstGeom>
        </p:spPr>
        <p:style>
          <a:lnRef idx="2">
            <a:schemeClr val="accent2"/>
          </a:lnRef>
          <a:fillRef idx="1">
            <a:schemeClr val="lt1"/>
          </a:fillRef>
          <a:effectRef idx="0">
            <a:schemeClr val="accent2"/>
          </a:effectRef>
          <a:fontRef idx="minor">
            <a:schemeClr val="dk1"/>
          </a:fontRef>
        </p:style>
        <p:txBody>
          <a:bodyPr wrap="none" rtlCol="1">
            <a:spAutoFit/>
          </a:bodyPr>
          <a:lstStyle/>
          <a:p>
            <a:r>
              <a:rPr lang="ar-SA" sz="2400" b="1" dirty="0" smtClean="0"/>
              <a:t>حالات خاصة:</a:t>
            </a:r>
            <a:endParaRPr lang="ar-SA" sz="2400" b="1" dirty="0"/>
          </a:p>
        </p:txBody>
      </p:sp>
      <p:sp>
        <p:nvSpPr>
          <p:cNvPr id="4" name="مربع نص 3"/>
          <p:cNvSpPr txBox="1"/>
          <p:nvPr/>
        </p:nvSpPr>
        <p:spPr>
          <a:xfrm>
            <a:off x="4632370" y="2357735"/>
            <a:ext cx="3902030" cy="461665"/>
          </a:xfrm>
          <a:prstGeom prst="rect">
            <a:avLst/>
          </a:prstGeom>
        </p:spPr>
        <p:style>
          <a:lnRef idx="1">
            <a:schemeClr val="dk1"/>
          </a:lnRef>
          <a:fillRef idx="2">
            <a:schemeClr val="dk1"/>
          </a:fillRef>
          <a:effectRef idx="1">
            <a:schemeClr val="dk1"/>
          </a:effectRef>
          <a:fontRef idx="minor">
            <a:schemeClr val="dk1"/>
          </a:fontRef>
        </p:style>
        <p:txBody>
          <a:bodyPr wrap="none" rtlCol="1">
            <a:spAutoFit/>
          </a:bodyPr>
          <a:lstStyle/>
          <a:p>
            <a:r>
              <a:rPr lang="ar-SA" sz="2400" b="1" dirty="0" smtClean="0"/>
              <a:t>1) </a:t>
            </a:r>
            <a:r>
              <a:rPr lang="en-US" sz="2400" b="1" dirty="0" smtClean="0"/>
              <a:t>P&gt;&gt;P</a:t>
            </a:r>
            <a:r>
              <a:rPr lang="en-US" sz="2400" b="1" baseline="-25000" dirty="0" smtClean="0"/>
              <a:t>o</a:t>
            </a:r>
            <a:r>
              <a:rPr lang="en-US" sz="2400" b="1" dirty="0" smtClean="0"/>
              <a:t> </a:t>
            </a:r>
            <a:r>
              <a:rPr lang="ar-SA" sz="2400" b="1" dirty="0" smtClean="0"/>
              <a:t>  و إهمال الحد </a:t>
            </a:r>
            <a:r>
              <a:rPr lang="en-US" sz="2400" b="1" dirty="0" smtClean="0"/>
              <a:t>(2gh)</a:t>
            </a:r>
            <a:r>
              <a:rPr lang="ar-SA" sz="2400" b="1" dirty="0" smtClean="0"/>
              <a:t>:</a:t>
            </a:r>
            <a:endParaRPr lang="ar-SA" sz="2400" b="1" dirty="0"/>
          </a:p>
        </p:txBody>
      </p:sp>
      <p:sp>
        <p:nvSpPr>
          <p:cNvPr id="5" name="وسيلة شرح مستطيلة مستديرة الزوايا 4"/>
          <p:cNvSpPr/>
          <p:nvPr/>
        </p:nvSpPr>
        <p:spPr>
          <a:xfrm>
            <a:off x="533400" y="1524000"/>
            <a:ext cx="3581400" cy="2057400"/>
          </a:xfrm>
          <a:prstGeom prst="wedgeRoundRectCallout">
            <a:avLst>
              <a:gd name="adj1" fmla="val 67678"/>
              <a:gd name="adj2" fmla="val 1759"/>
              <a:gd name="adj3" fmla="val 16667"/>
            </a:avLst>
          </a:prstGeo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b="1" dirty="0" smtClean="0">
              <a:solidFill>
                <a:schemeClr val="tx1"/>
              </a:solidFill>
            </a:endParaRPr>
          </a:p>
          <a:p>
            <a:pPr algn="ctr"/>
            <a:endParaRPr lang="ar-SA" sz="2400" b="1" dirty="0" smtClean="0">
              <a:solidFill>
                <a:schemeClr val="tx1"/>
              </a:solidFill>
            </a:endParaRPr>
          </a:p>
          <a:p>
            <a:pPr algn="ctr"/>
            <a:endParaRPr lang="ar-SA" sz="2400" b="1" dirty="0" smtClean="0">
              <a:solidFill>
                <a:schemeClr val="tx1"/>
              </a:solidFill>
            </a:endParaRPr>
          </a:p>
          <a:p>
            <a:pPr algn="ctr"/>
            <a:r>
              <a:rPr lang="ar-SA" sz="2400" b="1" dirty="0" smtClean="0">
                <a:solidFill>
                  <a:schemeClr val="tx1"/>
                </a:solidFill>
              </a:rPr>
              <a:t>تكون سرعة خروج السائل دالة في الضغط</a:t>
            </a:r>
            <a:endParaRPr lang="ar-SA" sz="2400" b="1" dirty="0">
              <a:solidFill>
                <a:schemeClr val="tx1"/>
              </a:solidFill>
            </a:endParaRPr>
          </a:p>
        </p:txBody>
      </p:sp>
      <p:graphicFrame>
        <p:nvGraphicFramePr>
          <p:cNvPr id="2" name="Object 3"/>
          <p:cNvGraphicFramePr>
            <a:graphicFrameLocks noChangeAspect="1"/>
          </p:cNvGraphicFramePr>
          <p:nvPr/>
        </p:nvGraphicFramePr>
        <p:xfrm>
          <a:off x="1752600" y="1676400"/>
          <a:ext cx="1325562" cy="979488"/>
        </p:xfrm>
        <a:graphic>
          <a:graphicData uri="http://schemas.openxmlformats.org/presentationml/2006/ole">
            <p:oleObj spid="_x0000_s73731" name="معادلة" r:id="rId4" imgW="711000" imgH="469800" progId="Equation.3">
              <p:embed/>
            </p:oleObj>
          </a:graphicData>
        </a:graphic>
      </p:graphicFrame>
      <p:sp>
        <p:nvSpPr>
          <p:cNvPr id="7" name="مربع نص 6"/>
          <p:cNvSpPr txBox="1"/>
          <p:nvPr/>
        </p:nvSpPr>
        <p:spPr>
          <a:xfrm>
            <a:off x="3870772" y="3810000"/>
            <a:ext cx="4679487" cy="461665"/>
          </a:xfrm>
          <a:prstGeom prst="rect">
            <a:avLst/>
          </a:prstGeom>
        </p:spPr>
        <p:style>
          <a:lnRef idx="1">
            <a:schemeClr val="dk1"/>
          </a:lnRef>
          <a:fillRef idx="2">
            <a:schemeClr val="dk1"/>
          </a:fillRef>
          <a:effectRef idx="1">
            <a:schemeClr val="dk1"/>
          </a:effectRef>
          <a:fontRef idx="minor">
            <a:schemeClr val="dk1"/>
          </a:fontRef>
        </p:style>
        <p:txBody>
          <a:bodyPr wrap="none" rtlCol="1">
            <a:spAutoFit/>
          </a:bodyPr>
          <a:lstStyle/>
          <a:p>
            <a:r>
              <a:rPr lang="ar-SA" sz="2400" b="1" dirty="0" smtClean="0"/>
              <a:t>2) إذا كان الخزان مفتوح من الأعلى </a:t>
            </a:r>
            <a:r>
              <a:rPr lang="en-US" sz="2400" b="1" dirty="0" smtClean="0"/>
              <a:t>P=P</a:t>
            </a:r>
            <a:r>
              <a:rPr lang="en-US" sz="2400" b="1" baseline="-25000" dirty="0" smtClean="0"/>
              <a:t>o</a:t>
            </a:r>
            <a:r>
              <a:rPr lang="ar-SA" sz="2400" b="1" dirty="0" smtClean="0"/>
              <a:t>:</a:t>
            </a:r>
            <a:endParaRPr lang="ar-SA" sz="2400" b="1" dirty="0"/>
          </a:p>
        </p:txBody>
      </p:sp>
      <p:graphicFrame>
        <p:nvGraphicFramePr>
          <p:cNvPr id="10243" name="Object 6"/>
          <p:cNvGraphicFramePr>
            <a:graphicFrameLocks noChangeAspect="1"/>
          </p:cNvGraphicFramePr>
          <p:nvPr/>
        </p:nvGraphicFramePr>
        <p:xfrm>
          <a:off x="838200" y="4038600"/>
          <a:ext cx="1981200" cy="714375"/>
        </p:xfrm>
        <a:graphic>
          <a:graphicData uri="http://schemas.openxmlformats.org/presentationml/2006/ole">
            <p:oleObj spid="_x0000_s73732" name="Equation" r:id="rId5" imgW="596880" imgH="253800" progId="Equation.3">
              <p:embed/>
            </p:oleObj>
          </a:graphicData>
        </a:graphic>
      </p:graphicFrame>
      <p:sp>
        <p:nvSpPr>
          <p:cNvPr id="9" name="وسيلة شرح مستطيلة مستديرة الزوايا 8"/>
          <p:cNvSpPr/>
          <p:nvPr/>
        </p:nvSpPr>
        <p:spPr>
          <a:xfrm>
            <a:off x="3886200" y="4876800"/>
            <a:ext cx="5029200" cy="1600200"/>
          </a:xfrm>
          <a:prstGeom prst="wedgeRoundRectCallout">
            <a:avLst>
              <a:gd name="adj1" fmla="val -74510"/>
              <a:gd name="adj2" fmla="val -85300"/>
              <a:gd name="adj3" fmla="val 16667"/>
            </a:avLst>
          </a:prstGeom>
          <a:solidFill>
            <a:srgbClr val="FFCDFF"/>
          </a:solidFill>
          <a:ln>
            <a:solidFill>
              <a:srgbClr val="CC00CC"/>
            </a:solidFill>
          </a:ln>
        </p:spPr>
        <p:style>
          <a:lnRef idx="1">
            <a:schemeClr val="accent1"/>
          </a:lnRef>
          <a:fillRef idx="2">
            <a:schemeClr val="accent1"/>
          </a:fillRef>
          <a:effectRef idx="1">
            <a:schemeClr val="accent1"/>
          </a:effectRef>
          <a:fontRef idx="minor">
            <a:schemeClr val="dk1"/>
          </a:fontRef>
        </p:style>
        <p:txBody>
          <a:bodyPr rtlCol="1" anchor="ctr"/>
          <a:lstStyle/>
          <a:p>
            <a:pPr algn="ctr"/>
            <a:r>
              <a:rPr lang="ar-SA" sz="2400" b="1" dirty="0" smtClean="0">
                <a:solidFill>
                  <a:schemeClr val="tx1"/>
                </a:solidFill>
              </a:rPr>
              <a:t>استنتاج: في الخزان المفتوح تكون سرعة السائل خلال فتحة تبعد مسافة </a:t>
            </a:r>
            <a:r>
              <a:rPr lang="en-US" sz="2400" b="1" dirty="0" smtClean="0">
                <a:solidFill>
                  <a:schemeClr val="tx1"/>
                </a:solidFill>
              </a:rPr>
              <a:t>h</a:t>
            </a:r>
            <a:r>
              <a:rPr lang="ar-SA" sz="2400" b="1" dirty="0" smtClean="0">
                <a:solidFill>
                  <a:schemeClr val="tx1"/>
                </a:solidFill>
              </a:rPr>
              <a:t> عن السطح هي نفس السرعة التي يكتسبها الجسم إذا سقط  حراً من ارتفاع </a:t>
            </a:r>
            <a:r>
              <a:rPr lang="en-US" sz="2400" b="1" dirty="0" smtClean="0">
                <a:solidFill>
                  <a:schemeClr val="tx1"/>
                </a:solidFill>
              </a:rPr>
              <a:t>h</a:t>
            </a:r>
            <a:r>
              <a:rPr lang="ar-SA" sz="2400" b="1" dirty="0" smtClean="0">
                <a:solidFill>
                  <a:schemeClr val="tx1"/>
                </a:solidFill>
              </a:rPr>
              <a:t>.</a:t>
            </a:r>
          </a:p>
        </p:txBody>
      </p:sp>
      <p:sp>
        <p:nvSpPr>
          <p:cNvPr id="11" name="سهم إلى اليسار 10"/>
          <p:cNvSpPr/>
          <p:nvPr/>
        </p:nvSpPr>
        <p:spPr>
          <a:xfrm rot="19563780">
            <a:off x="2863242" y="3909364"/>
            <a:ext cx="838200" cy="685800"/>
          </a:xfrm>
          <a:prstGeom prst="leftArrow">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ar-SA"/>
          </a:p>
        </p:txBody>
      </p:sp>
      <p:sp>
        <p:nvSpPr>
          <p:cNvPr id="12" name="AutoShape 8"/>
          <p:cNvSpPr>
            <a:spLocks noChangeArrowheads="1"/>
          </p:cNvSpPr>
          <p:nvPr/>
        </p:nvSpPr>
        <p:spPr bwMode="auto">
          <a:xfrm>
            <a:off x="152400" y="5410200"/>
            <a:ext cx="2514600" cy="1219200"/>
          </a:xfrm>
          <a:prstGeom prst="wedgeEllipseCallout">
            <a:avLst>
              <a:gd name="adj1" fmla="val 35571"/>
              <a:gd name="adj2" fmla="val -111324"/>
            </a:avLst>
          </a:prstGeom>
          <a:gradFill rotWithShape="1">
            <a:gsLst>
              <a:gs pos="0">
                <a:srgbClr val="4C4CC4"/>
              </a:gs>
              <a:gs pos="50000">
                <a:srgbClr val="00FFFF"/>
              </a:gs>
              <a:gs pos="100000">
                <a:srgbClr val="4C4CC4"/>
              </a:gs>
            </a:gsLst>
            <a:lin ang="5400000" scaled="1"/>
          </a:gradFill>
          <a:ln w="9525">
            <a:solidFill>
              <a:schemeClr val="tx1"/>
            </a:solidFill>
            <a:miter lim="800000"/>
            <a:headEnd/>
            <a:tailEnd/>
          </a:ln>
        </p:spPr>
        <p:txBody>
          <a:bodyPr/>
          <a:lstStyle/>
          <a:p>
            <a:pPr algn="ctr"/>
            <a:r>
              <a:rPr lang="en-US" sz="2400" b="1" dirty="0">
                <a:latin typeface="Times New Roman" pitchFamily="18" charset="0"/>
                <a:cs typeface="Times New Roman" pitchFamily="18" charset="0"/>
              </a:rPr>
              <a:t>Torricelli’s Law</a:t>
            </a:r>
          </a:p>
        </p:txBody>
      </p:sp>
      <p:sp>
        <p:nvSpPr>
          <p:cNvPr id="13" name="Slide Number Placeholder 12"/>
          <p:cNvSpPr>
            <a:spLocks noGrp="1"/>
          </p:cNvSpPr>
          <p:nvPr>
            <p:ph type="sldNum" sz="quarter" idx="12"/>
          </p:nvPr>
        </p:nvSpPr>
        <p:spPr/>
        <p:txBody>
          <a:bodyPr/>
          <a:lstStyle/>
          <a:p>
            <a:pPr>
              <a:defRPr/>
            </a:pPr>
            <a:fld id="{65B8780A-78BE-43B1-828C-AE865029EDCE}" type="slidenum">
              <a:rPr lang="ar-SA" smtClean="0"/>
              <a:pPr>
                <a:defRPr/>
              </a:pPr>
              <a:t>14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to="" calcmode="lin" valueType="num">
                                      <p:cBhvr>
                                        <p:cTn id="12" dur="1" fill="hold"/>
                                        <p:tgtEl>
                                          <p:spTgt spid="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to="" calcmode="lin" valueType="num">
                                      <p:cBhvr>
                                        <p:cTn id="20" dur="1" fill="hold"/>
                                        <p:tgtEl>
                                          <p:spTgt spid="2"/>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to="" calcmode="lin" valueType="num">
                                      <p:cBhvr>
                                        <p:cTn id="25" dur="1" fill="hold"/>
                                        <p:tgtEl>
                                          <p:spTgt spid="7"/>
                                        </p:tgtEl>
                                        <p:attrNameLst>
                                          <p:attrName/>
                                        </p:attrNameLst>
                                      </p:cBhvr>
                                    </p:anim>
                                  </p:childTnLst>
                                </p:cTn>
                              </p:par>
                            </p:childTnLst>
                          </p:cTn>
                        </p:par>
                      </p:childTnLst>
                    </p:cTn>
                  </p:par>
                  <p:par>
                    <p:cTn id="26" fill="hold">
                      <p:stCondLst>
                        <p:cond delay="indefinite"/>
                      </p:stCondLst>
                      <p:childTnLst>
                        <p:par>
                          <p:cTn id="27" fill="hold">
                            <p:stCondLst>
                              <p:cond delay="0"/>
                            </p:stCondLst>
                            <p:childTnLst>
                              <p:par>
                                <p:cTn id="28" presetID="24"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to="" calcmode="lin" valueType="num">
                                      <p:cBhvr>
                                        <p:cTn id="30" dur="1" fill="hold"/>
                                        <p:tgtEl>
                                          <p:spTgt spid="11"/>
                                        </p:tgtEl>
                                        <p:attrNameLst>
                                          <p:attrName/>
                                        </p:attrNameLst>
                                      </p:cBhvr>
                                    </p:anim>
                                  </p:childTnLst>
                                </p:cTn>
                              </p:par>
                              <p:par>
                                <p:cTn id="31" presetID="24" presetClass="entr" presetSubtype="0" fill="hold" nodeType="withEffect">
                                  <p:stCondLst>
                                    <p:cond delay="0"/>
                                  </p:stCondLst>
                                  <p:childTnLst>
                                    <p:set>
                                      <p:cBhvr>
                                        <p:cTn id="32" dur="1" fill="hold">
                                          <p:stCondLst>
                                            <p:cond delay="0"/>
                                          </p:stCondLst>
                                        </p:cTn>
                                        <p:tgtEl>
                                          <p:spTgt spid="10243"/>
                                        </p:tgtEl>
                                        <p:attrNameLst>
                                          <p:attrName>style.visibility</p:attrName>
                                        </p:attrNameLst>
                                      </p:cBhvr>
                                      <p:to>
                                        <p:strVal val="visible"/>
                                      </p:to>
                                    </p:set>
                                    <p:anim to="" calcmode="lin" valueType="num">
                                      <p:cBhvr>
                                        <p:cTn id="33" dur="1" fill="hold"/>
                                        <p:tgtEl>
                                          <p:spTgt spid="10243"/>
                                        </p:tgtEl>
                                        <p:attrNameLst>
                                          <p:attrName/>
                                        </p:attrNameLst>
                                      </p:cBhvr>
                                    </p:anim>
                                  </p:childTnLst>
                                </p:cTn>
                              </p:par>
                            </p:childTnLst>
                          </p:cTn>
                        </p:par>
                      </p:childTnLst>
                    </p:cTn>
                  </p:par>
                  <p:par>
                    <p:cTn id="34" fill="hold">
                      <p:stCondLst>
                        <p:cond delay="indefinite"/>
                      </p:stCondLst>
                      <p:childTnLst>
                        <p:par>
                          <p:cTn id="35" fill="hold">
                            <p:stCondLst>
                              <p:cond delay="0"/>
                            </p:stCondLst>
                            <p:childTnLst>
                              <p:par>
                                <p:cTn id="36" presetID="24"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to="" calcmode="lin" valueType="num">
                                      <p:cBhvr>
                                        <p:cTn id="38" dur="1" fill="hold"/>
                                        <p:tgtEl>
                                          <p:spTgt spid="9"/>
                                        </p:tgtEl>
                                        <p:attrNameLst>
                                          <p:attrName/>
                                        </p:attrNameLst>
                                      </p:cBhvr>
                                    </p:anim>
                                  </p:childTnLst>
                                </p:cTn>
                              </p:par>
                              <p:par>
                                <p:cTn id="39" presetID="24"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to="" calcmode="lin" valueType="num">
                                      <p:cBhvr>
                                        <p:cTn id="41" dur="1" fill="hold"/>
                                        <p:tgtEl>
                                          <p:spTgt spid="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9"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5B8780A-78BE-43B1-828C-AE865029EDCE}" type="slidenum">
              <a:rPr lang="ar-SA" smtClean="0"/>
              <a:pPr>
                <a:defRPr/>
              </a:pPr>
              <a:t>15</a:t>
            </a:fld>
            <a:endParaRPr lang="en-US" dirty="0"/>
          </a:p>
        </p:txBody>
      </p:sp>
      <p:pic>
        <p:nvPicPr>
          <p:cNvPr id="3" name="Picture 2"/>
          <p:cNvPicPr>
            <a:picLocks noChangeAspect="1" noChangeArrowheads="1"/>
          </p:cNvPicPr>
          <p:nvPr/>
        </p:nvPicPr>
        <p:blipFill>
          <a:blip r:embed="rId3"/>
          <a:srcRect l="65369" b="21154"/>
          <a:stretch>
            <a:fillRect/>
          </a:stretch>
        </p:blipFill>
        <p:spPr bwMode="auto">
          <a:xfrm>
            <a:off x="3786182" y="1428736"/>
            <a:ext cx="2885723" cy="2100272"/>
          </a:xfrm>
          <a:prstGeom prst="rect">
            <a:avLst/>
          </a:prstGeom>
          <a:noFill/>
          <a:ln w="9525">
            <a:solidFill>
              <a:schemeClr val="accent1">
                <a:lumMod val="75000"/>
              </a:schemeClr>
            </a:solidFill>
            <a:miter lim="800000"/>
            <a:headEnd/>
            <a:tailEnd/>
          </a:ln>
          <a:effectLst/>
        </p:spPr>
      </p:pic>
      <p:pic>
        <p:nvPicPr>
          <p:cNvPr id="5" name="Picture 4"/>
          <p:cNvPicPr>
            <a:picLocks noChangeAspect="1" noChangeArrowheads="1"/>
          </p:cNvPicPr>
          <p:nvPr/>
        </p:nvPicPr>
        <p:blipFill>
          <a:blip r:embed="rId4"/>
          <a:srcRect/>
          <a:stretch>
            <a:fillRect/>
          </a:stretch>
        </p:blipFill>
        <p:spPr bwMode="auto">
          <a:xfrm>
            <a:off x="1785918" y="4000504"/>
            <a:ext cx="2214573" cy="2288392"/>
          </a:xfrm>
          <a:prstGeom prst="rect">
            <a:avLst/>
          </a:prstGeom>
          <a:noFill/>
          <a:ln w="9525">
            <a:solidFill>
              <a:schemeClr val="accent1">
                <a:lumMod val="75000"/>
              </a:schemeClr>
            </a:solidFill>
            <a:miter lim="800000"/>
            <a:headEnd/>
            <a:tailEnd/>
          </a:ln>
          <a:effectLst/>
        </p:spPr>
      </p:pic>
      <p:sp>
        <p:nvSpPr>
          <p:cNvPr id="6" name="شكل بيضاوي 6"/>
          <p:cNvSpPr/>
          <p:nvPr/>
        </p:nvSpPr>
        <p:spPr>
          <a:xfrm>
            <a:off x="3581400" y="533400"/>
            <a:ext cx="4805386" cy="1071570"/>
          </a:xfrm>
          <a:prstGeom prst="ellipse">
            <a:avLst/>
          </a:prstGeom>
          <a:gradFill flip="none" rotWithShape="1">
            <a:gsLst>
              <a:gs pos="0">
                <a:srgbClr val="000082"/>
              </a:gs>
              <a:gs pos="30000">
                <a:srgbClr val="66008F"/>
              </a:gs>
              <a:gs pos="64999">
                <a:srgbClr val="BA0066"/>
              </a:gs>
              <a:gs pos="89999">
                <a:srgbClr val="FF0000"/>
              </a:gs>
              <a:gs pos="100000">
                <a:srgbClr val="FF82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a:r>
              <a:rPr lang="ar-SA" sz="2800" dirty="0" smtClean="0"/>
              <a:t>تطبيقات</a:t>
            </a:r>
            <a:r>
              <a:rPr lang="en-US" sz="2800" dirty="0" smtClean="0"/>
              <a:t> </a:t>
            </a:r>
            <a:r>
              <a:rPr lang="ar-SA" sz="2800" dirty="0" smtClean="0"/>
              <a:t> على مبدأ برنولي</a:t>
            </a:r>
            <a:endParaRPr lang="ar-SA" sz="2800" dirty="0"/>
          </a:p>
        </p:txBody>
      </p:sp>
      <p:graphicFrame>
        <p:nvGraphicFramePr>
          <p:cNvPr id="9" name="Object 4"/>
          <p:cNvGraphicFramePr>
            <a:graphicFrameLocks noChangeAspect="1"/>
          </p:cNvGraphicFramePr>
          <p:nvPr/>
        </p:nvGraphicFramePr>
        <p:xfrm>
          <a:off x="7305675" y="2867025"/>
          <a:ext cx="695325" cy="485775"/>
        </p:xfrm>
        <a:graphic>
          <a:graphicData uri="http://schemas.openxmlformats.org/presentationml/2006/ole">
            <p:oleObj spid="_x0000_s91139" name="Package" r:id="rId5" imgW="695160" imgH="485640" progId="Package">
              <p:embed/>
            </p:oleObj>
          </a:graphicData>
        </a:graphic>
      </p:graphicFrame>
      <p:pic>
        <p:nvPicPr>
          <p:cNvPr id="11" name="Picture 2"/>
          <p:cNvPicPr>
            <a:picLocks noChangeAspect="1" noChangeArrowheads="1"/>
          </p:cNvPicPr>
          <p:nvPr/>
        </p:nvPicPr>
        <p:blipFill>
          <a:blip r:embed="rId6"/>
          <a:srcRect/>
          <a:stretch>
            <a:fillRect/>
          </a:stretch>
        </p:blipFill>
        <p:spPr bwMode="auto">
          <a:xfrm>
            <a:off x="5181600" y="3657600"/>
            <a:ext cx="2682351" cy="29908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1524000" y="533400"/>
            <a:ext cx="5886480"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spcBef>
                <a:spcPct val="50000"/>
              </a:spcBef>
            </a:pPr>
            <a:r>
              <a:rPr lang="ar-SA" sz="2400" b="1" dirty="0" smtClean="0">
                <a:solidFill>
                  <a:schemeClr val="accent2">
                    <a:lumMod val="50000"/>
                  </a:schemeClr>
                </a:solidFill>
                <a:cs typeface="+mn-cs"/>
              </a:rPr>
              <a:t>مضخة الماء </a:t>
            </a:r>
            <a:r>
              <a:rPr lang="en-US" sz="2400" b="1" i="1" dirty="0" smtClean="0">
                <a:solidFill>
                  <a:schemeClr val="accent2">
                    <a:lumMod val="50000"/>
                  </a:schemeClr>
                </a:solidFill>
                <a:latin typeface="Book Antiqua" pitchFamily="18" charset="0"/>
                <a:cs typeface="+mn-cs"/>
              </a:rPr>
              <a:t>Water Pump</a:t>
            </a:r>
            <a:endParaRPr lang="en-US" sz="2400" b="1" i="1" dirty="0">
              <a:solidFill>
                <a:schemeClr val="accent2">
                  <a:lumMod val="50000"/>
                </a:schemeClr>
              </a:solidFill>
              <a:latin typeface="Book Antiqua" pitchFamily="18" charset="0"/>
              <a:cs typeface="+mn-cs"/>
            </a:endParaRPr>
          </a:p>
        </p:txBody>
      </p:sp>
      <p:sp>
        <p:nvSpPr>
          <p:cNvPr id="24" name="Rectangle 23"/>
          <p:cNvSpPr/>
          <p:nvPr/>
        </p:nvSpPr>
        <p:spPr>
          <a:xfrm>
            <a:off x="2819400" y="1752600"/>
            <a:ext cx="6096000" cy="4724400"/>
          </a:xfrm>
          <a:prstGeom prst="rect">
            <a:avLst/>
          </a:prstGeom>
        </p:spPr>
        <p:style>
          <a:lnRef idx="1">
            <a:schemeClr val="dk1"/>
          </a:lnRef>
          <a:fillRef idx="2">
            <a:schemeClr val="dk1"/>
          </a:fillRef>
          <a:effectRef idx="1">
            <a:schemeClr val="dk1"/>
          </a:effectRef>
          <a:fontRef idx="minor">
            <a:schemeClr val="dk1"/>
          </a:fontRef>
        </p:style>
        <p:txBody>
          <a:bodyPr rtlCol="1" anchor="ctr"/>
          <a:lstStyle/>
          <a:p>
            <a:r>
              <a:rPr lang="en-US" sz="2400" dirty="0" smtClean="0"/>
              <a:t> </a:t>
            </a:r>
            <a:r>
              <a:rPr lang="ar-SA" sz="2400" b="1" dirty="0" smtClean="0"/>
              <a:t>تتكون المضخة من :</a:t>
            </a:r>
          </a:p>
          <a:p>
            <a:r>
              <a:rPr lang="ar-SA" sz="2400" dirty="0" smtClean="0"/>
              <a:t>1- </a:t>
            </a:r>
            <a:r>
              <a:rPr lang="ar-EG" sz="2400" dirty="0" smtClean="0"/>
              <a:t>أ</a:t>
            </a:r>
            <a:r>
              <a:rPr lang="ar-SA" sz="2400" dirty="0" smtClean="0"/>
              <a:t>نبوبة </a:t>
            </a:r>
            <a:r>
              <a:rPr lang="en-US" sz="2400" dirty="0" smtClean="0"/>
              <a:t>AB </a:t>
            </a:r>
            <a:r>
              <a:rPr lang="ar-SA" sz="2400" dirty="0" smtClean="0"/>
              <a:t> ضيقة عند </a:t>
            </a:r>
            <a:r>
              <a:rPr lang="en-US" sz="2400" dirty="0" smtClean="0"/>
              <a:t>A </a:t>
            </a:r>
            <a:r>
              <a:rPr lang="ar-SA" sz="2400" dirty="0" smtClean="0"/>
              <a:t> .</a:t>
            </a:r>
          </a:p>
          <a:p>
            <a:r>
              <a:rPr lang="ar-SA" sz="2400" dirty="0" smtClean="0"/>
              <a:t>2- الأنبوبة </a:t>
            </a:r>
            <a:r>
              <a:rPr lang="en-US" sz="2400" dirty="0" smtClean="0"/>
              <a:t>CD </a:t>
            </a:r>
            <a:r>
              <a:rPr lang="ar-SA" sz="2400" dirty="0" smtClean="0"/>
              <a:t> وتكون ضيقة عند </a:t>
            </a:r>
            <a:r>
              <a:rPr lang="en-US" sz="2400" dirty="0" smtClean="0"/>
              <a:t>D </a:t>
            </a:r>
            <a:r>
              <a:rPr lang="ar-SA" sz="2400" dirty="0" smtClean="0"/>
              <a:t> وتوجد فتحة عند </a:t>
            </a:r>
            <a:r>
              <a:rPr lang="en-US" sz="2400" dirty="0" smtClean="0"/>
              <a:t>C </a:t>
            </a:r>
            <a:r>
              <a:rPr lang="ar-SA" sz="2400" dirty="0" smtClean="0"/>
              <a:t>.</a:t>
            </a:r>
          </a:p>
          <a:p>
            <a:pPr algn="ctr"/>
            <a:endParaRPr lang="en-US" sz="2400" b="1" dirty="0" smtClean="0"/>
          </a:p>
          <a:p>
            <a:r>
              <a:rPr lang="ar-SA" sz="2400" b="1" dirty="0" smtClean="0"/>
              <a:t>آلية المضخة:</a:t>
            </a:r>
          </a:p>
          <a:p>
            <a:r>
              <a:rPr lang="en-US" sz="2400" dirty="0" smtClean="0"/>
              <a:t> -</a:t>
            </a:r>
            <a:r>
              <a:rPr lang="ar-SA" sz="2400" dirty="0" smtClean="0"/>
              <a:t>عند الإختناق </a:t>
            </a:r>
            <a:r>
              <a:rPr lang="en-US" sz="2400" dirty="0" smtClean="0"/>
              <a:t>A </a:t>
            </a:r>
            <a:r>
              <a:rPr lang="ar-SA" sz="2400" dirty="0" smtClean="0"/>
              <a:t> فإن سرعة الماء تزداد وفقاً لمعادلة الإستمرارية</a:t>
            </a:r>
            <a:endParaRPr lang="en-US" sz="2400" dirty="0" smtClean="0"/>
          </a:p>
          <a:p>
            <a:r>
              <a:rPr lang="ar-EG" sz="2400" dirty="0" smtClean="0"/>
              <a:t>- ين</a:t>
            </a:r>
            <a:r>
              <a:rPr lang="ar-SA" sz="2400" dirty="0" smtClean="0"/>
              <a:t>خفض الضغط في المنطقة المحيطة بالإختناق </a:t>
            </a:r>
            <a:r>
              <a:rPr lang="en-US" sz="2400" dirty="0" smtClean="0"/>
              <a:t>A</a:t>
            </a:r>
            <a:endParaRPr lang="ar-EG" sz="2400" dirty="0" smtClean="0"/>
          </a:p>
          <a:p>
            <a:pPr marL="114300" indent="-114300">
              <a:buFontTx/>
              <a:buChar char="-"/>
            </a:pPr>
            <a:r>
              <a:rPr lang="ar-SA" sz="2400" dirty="0" smtClean="0"/>
              <a:t>نتيجة لانخفاض الضغط  فإن الهواء أو الغاز يندفع لينساب  من الفتحة الجانبية </a:t>
            </a:r>
            <a:r>
              <a:rPr lang="en-US" sz="2400" dirty="0" smtClean="0"/>
              <a:t>C </a:t>
            </a:r>
          </a:p>
          <a:p>
            <a:pPr marL="114300" indent="-114300">
              <a:buFontTx/>
              <a:buChar char="-"/>
            </a:pPr>
            <a:r>
              <a:rPr lang="ar-SA" sz="2400" dirty="0" smtClean="0"/>
              <a:t>يتم طرده بسحبه مع الماء المندفع من المخرج </a:t>
            </a:r>
            <a:r>
              <a:rPr lang="en-US" sz="2400" dirty="0" smtClean="0"/>
              <a:t>D</a:t>
            </a:r>
            <a:endParaRPr lang="ar-SA" sz="2400" dirty="0" smtClean="0"/>
          </a:p>
          <a:p>
            <a:pPr algn="ctr"/>
            <a:r>
              <a:rPr lang="ar-SA" sz="2400" dirty="0" smtClean="0"/>
              <a:t>  </a:t>
            </a:r>
            <a:endParaRPr lang="ar-SA" sz="2400" dirty="0"/>
          </a:p>
        </p:txBody>
      </p:sp>
      <p:grpSp>
        <p:nvGrpSpPr>
          <p:cNvPr id="3" name="Group 44"/>
          <p:cNvGrpSpPr>
            <a:grpSpLocks/>
          </p:cNvGrpSpPr>
          <p:nvPr/>
        </p:nvGrpSpPr>
        <p:grpSpPr bwMode="auto">
          <a:xfrm>
            <a:off x="152400" y="1785926"/>
            <a:ext cx="2414574" cy="4476760"/>
            <a:chOff x="144" y="960"/>
            <a:chExt cx="1872" cy="3120"/>
          </a:xfrm>
        </p:grpSpPr>
        <p:grpSp>
          <p:nvGrpSpPr>
            <p:cNvPr id="4" name="Group 28"/>
            <p:cNvGrpSpPr>
              <a:grpSpLocks/>
            </p:cNvGrpSpPr>
            <p:nvPr/>
          </p:nvGrpSpPr>
          <p:grpSpPr bwMode="auto">
            <a:xfrm>
              <a:off x="144" y="960"/>
              <a:ext cx="1872" cy="3120"/>
              <a:chOff x="576" y="864"/>
              <a:chExt cx="1872" cy="3120"/>
            </a:xfrm>
          </p:grpSpPr>
          <p:sp>
            <p:nvSpPr>
              <p:cNvPr id="7" name="Rectangle 21"/>
              <p:cNvSpPr>
                <a:spLocks noChangeArrowheads="1"/>
              </p:cNvSpPr>
              <p:nvPr/>
            </p:nvSpPr>
            <p:spPr bwMode="auto">
              <a:xfrm>
                <a:off x="576" y="864"/>
                <a:ext cx="1872" cy="3120"/>
              </a:xfrm>
              <a:prstGeom prst="rect">
                <a:avLst/>
              </a:prstGeom>
              <a:solidFill>
                <a:srgbClr val="6699FF"/>
              </a:solidFill>
              <a:ln w="38100">
                <a:solidFill>
                  <a:schemeClr val="tx1"/>
                </a:solidFill>
                <a:miter lim="800000"/>
                <a:headEnd/>
                <a:tailEnd/>
              </a:ln>
              <a:effectLst/>
            </p:spPr>
            <p:txBody>
              <a:bodyPr wrap="none" anchor="ctr"/>
              <a:lstStyle/>
              <a:p>
                <a:endParaRPr lang="ar-SA"/>
              </a:p>
            </p:txBody>
          </p:sp>
          <p:grpSp>
            <p:nvGrpSpPr>
              <p:cNvPr id="5" name="Group 20"/>
              <p:cNvGrpSpPr>
                <a:grpSpLocks/>
              </p:cNvGrpSpPr>
              <p:nvPr/>
            </p:nvGrpSpPr>
            <p:grpSpPr bwMode="auto">
              <a:xfrm>
                <a:off x="768" y="958"/>
                <a:ext cx="1393" cy="3024"/>
                <a:chOff x="192" y="1200"/>
                <a:chExt cx="1488" cy="2976"/>
              </a:xfrm>
            </p:grpSpPr>
            <p:sp>
              <p:nvSpPr>
                <p:cNvPr id="15" name="Freeform 12"/>
                <p:cNvSpPr>
                  <a:spLocks/>
                </p:cNvSpPr>
                <p:nvPr/>
              </p:nvSpPr>
              <p:spPr bwMode="auto">
                <a:xfrm>
                  <a:off x="192" y="2256"/>
                  <a:ext cx="672" cy="1920"/>
                </a:xfrm>
                <a:custGeom>
                  <a:avLst/>
                  <a:gdLst/>
                  <a:ahLst/>
                  <a:cxnLst>
                    <a:cxn ang="0">
                      <a:pos x="400" y="0"/>
                    </a:cxn>
                    <a:cxn ang="0">
                      <a:pos x="304" y="336"/>
                    </a:cxn>
                    <a:cxn ang="0">
                      <a:pos x="64" y="480"/>
                    </a:cxn>
                    <a:cxn ang="0">
                      <a:pos x="64" y="1344"/>
                    </a:cxn>
                    <a:cxn ang="0">
                      <a:pos x="448" y="1584"/>
                    </a:cxn>
                    <a:cxn ang="0">
                      <a:pos x="496" y="1920"/>
                    </a:cxn>
                  </a:cxnLst>
                  <a:rect l="0" t="0" r="r" b="b"/>
                  <a:pathLst>
                    <a:path w="520" h="1920">
                      <a:moveTo>
                        <a:pt x="400" y="0"/>
                      </a:moveTo>
                      <a:cubicBezTo>
                        <a:pt x="380" y="128"/>
                        <a:pt x="360" y="256"/>
                        <a:pt x="304" y="336"/>
                      </a:cubicBezTo>
                      <a:cubicBezTo>
                        <a:pt x="248" y="416"/>
                        <a:pt x="104" y="312"/>
                        <a:pt x="64" y="480"/>
                      </a:cubicBezTo>
                      <a:cubicBezTo>
                        <a:pt x="24" y="648"/>
                        <a:pt x="0" y="1160"/>
                        <a:pt x="64" y="1344"/>
                      </a:cubicBezTo>
                      <a:cubicBezTo>
                        <a:pt x="128" y="1528"/>
                        <a:pt x="376" y="1488"/>
                        <a:pt x="448" y="1584"/>
                      </a:cubicBezTo>
                      <a:cubicBezTo>
                        <a:pt x="520" y="1680"/>
                        <a:pt x="508" y="1800"/>
                        <a:pt x="496" y="1920"/>
                      </a:cubicBezTo>
                    </a:path>
                  </a:pathLst>
                </a:custGeom>
                <a:noFill/>
                <a:ln w="38100" cmpd="sng">
                  <a:solidFill>
                    <a:schemeClr val="tx1"/>
                  </a:solidFill>
                  <a:round/>
                  <a:headEnd/>
                  <a:tailEnd/>
                </a:ln>
                <a:effectLst/>
              </p:spPr>
              <p:txBody>
                <a:bodyPr/>
                <a:lstStyle/>
                <a:p>
                  <a:endParaRPr lang="ar-SA"/>
                </a:p>
              </p:txBody>
            </p:sp>
            <p:sp>
              <p:nvSpPr>
                <p:cNvPr id="16" name="Freeform 13"/>
                <p:cNvSpPr>
                  <a:spLocks/>
                </p:cNvSpPr>
                <p:nvPr/>
              </p:nvSpPr>
              <p:spPr bwMode="auto">
                <a:xfrm>
                  <a:off x="1152" y="2208"/>
                  <a:ext cx="528" cy="240"/>
                </a:xfrm>
                <a:custGeom>
                  <a:avLst/>
                  <a:gdLst/>
                  <a:ahLst/>
                  <a:cxnLst>
                    <a:cxn ang="0">
                      <a:pos x="0" y="0"/>
                    </a:cxn>
                    <a:cxn ang="0">
                      <a:pos x="144" y="192"/>
                    </a:cxn>
                    <a:cxn ang="0">
                      <a:pos x="528" y="192"/>
                    </a:cxn>
                  </a:cxnLst>
                  <a:rect l="0" t="0" r="r" b="b"/>
                  <a:pathLst>
                    <a:path w="528" h="224">
                      <a:moveTo>
                        <a:pt x="0" y="0"/>
                      </a:moveTo>
                      <a:cubicBezTo>
                        <a:pt x="28" y="80"/>
                        <a:pt x="56" y="160"/>
                        <a:pt x="144" y="192"/>
                      </a:cubicBezTo>
                      <a:cubicBezTo>
                        <a:pt x="232" y="224"/>
                        <a:pt x="380" y="208"/>
                        <a:pt x="528" y="192"/>
                      </a:cubicBezTo>
                    </a:path>
                  </a:pathLst>
                </a:custGeom>
                <a:noFill/>
                <a:ln w="38100" cmpd="sng">
                  <a:solidFill>
                    <a:schemeClr val="tx1"/>
                  </a:solidFill>
                  <a:round/>
                  <a:headEnd/>
                  <a:tailEnd/>
                </a:ln>
                <a:effectLst/>
              </p:spPr>
              <p:txBody>
                <a:bodyPr/>
                <a:lstStyle/>
                <a:p>
                  <a:endParaRPr lang="ar-SA"/>
                </a:p>
              </p:txBody>
            </p:sp>
            <p:sp>
              <p:nvSpPr>
                <p:cNvPr id="17" name="Freeform 14"/>
                <p:cNvSpPr>
                  <a:spLocks/>
                </p:cNvSpPr>
                <p:nvPr/>
              </p:nvSpPr>
              <p:spPr bwMode="auto">
                <a:xfrm>
                  <a:off x="1008" y="2544"/>
                  <a:ext cx="672" cy="1632"/>
                </a:xfrm>
                <a:custGeom>
                  <a:avLst/>
                  <a:gdLst/>
                  <a:ahLst/>
                  <a:cxnLst>
                    <a:cxn ang="0">
                      <a:pos x="672" y="0"/>
                    </a:cxn>
                    <a:cxn ang="0">
                      <a:pos x="336" y="144"/>
                    </a:cxn>
                    <a:cxn ang="0">
                      <a:pos x="336" y="816"/>
                    </a:cxn>
                    <a:cxn ang="0">
                      <a:pos x="48" y="1248"/>
                    </a:cxn>
                    <a:cxn ang="0">
                      <a:pos x="48" y="1632"/>
                    </a:cxn>
                  </a:cxnLst>
                  <a:rect l="0" t="0" r="r" b="b"/>
                  <a:pathLst>
                    <a:path w="672" h="1632">
                      <a:moveTo>
                        <a:pt x="672" y="0"/>
                      </a:moveTo>
                      <a:cubicBezTo>
                        <a:pt x="532" y="4"/>
                        <a:pt x="392" y="8"/>
                        <a:pt x="336" y="144"/>
                      </a:cubicBezTo>
                      <a:cubicBezTo>
                        <a:pt x="280" y="280"/>
                        <a:pt x="384" y="632"/>
                        <a:pt x="336" y="816"/>
                      </a:cubicBezTo>
                      <a:cubicBezTo>
                        <a:pt x="288" y="1000"/>
                        <a:pt x="96" y="1112"/>
                        <a:pt x="48" y="1248"/>
                      </a:cubicBezTo>
                      <a:cubicBezTo>
                        <a:pt x="0" y="1384"/>
                        <a:pt x="24" y="1508"/>
                        <a:pt x="48" y="1632"/>
                      </a:cubicBezTo>
                    </a:path>
                  </a:pathLst>
                </a:custGeom>
                <a:noFill/>
                <a:ln w="38100" cmpd="sng">
                  <a:solidFill>
                    <a:schemeClr val="tx1"/>
                  </a:solidFill>
                  <a:round/>
                  <a:headEnd/>
                  <a:tailEnd/>
                </a:ln>
                <a:effectLst/>
              </p:spPr>
              <p:txBody>
                <a:bodyPr/>
                <a:lstStyle/>
                <a:p>
                  <a:endParaRPr lang="ar-SA"/>
                </a:p>
              </p:txBody>
            </p:sp>
            <p:sp>
              <p:nvSpPr>
                <p:cNvPr id="18" name="Freeform 17"/>
                <p:cNvSpPr>
                  <a:spLocks/>
                </p:cNvSpPr>
                <p:nvPr/>
              </p:nvSpPr>
              <p:spPr bwMode="auto">
                <a:xfrm>
                  <a:off x="1016" y="1200"/>
                  <a:ext cx="320" cy="1440"/>
                </a:xfrm>
                <a:custGeom>
                  <a:avLst/>
                  <a:gdLst/>
                  <a:ahLst/>
                  <a:cxnLst>
                    <a:cxn ang="0">
                      <a:pos x="280" y="0"/>
                    </a:cxn>
                    <a:cxn ang="0">
                      <a:pos x="280" y="528"/>
                    </a:cxn>
                    <a:cxn ang="0">
                      <a:pos x="280" y="864"/>
                    </a:cxn>
                    <a:cxn ang="0">
                      <a:pos x="40" y="1104"/>
                    </a:cxn>
                    <a:cxn ang="0">
                      <a:pos x="40" y="1440"/>
                    </a:cxn>
                  </a:cxnLst>
                  <a:rect l="0" t="0" r="r" b="b"/>
                  <a:pathLst>
                    <a:path w="320" h="1440">
                      <a:moveTo>
                        <a:pt x="280" y="0"/>
                      </a:moveTo>
                      <a:cubicBezTo>
                        <a:pt x="280" y="192"/>
                        <a:pt x="280" y="384"/>
                        <a:pt x="280" y="528"/>
                      </a:cubicBezTo>
                      <a:cubicBezTo>
                        <a:pt x="280" y="672"/>
                        <a:pt x="320" y="768"/>
                        <a:pt x="280" y="864"/>
                      </a:cubicBezTo>
                      <a:cubicBezTo>
                        <a:pt x="240" y="960"/>
                        <a:pt x="80" y="1008"/>
                        <a:pt x="40" y="1104"/>
                      </a:cubicBezTo>
                      <a:cubicBezTo>
                        <a:pt x="0" y="1200"/>
                        <a:pt x="20" y="1320"/>
                        <a:pt x="40" y="1440"/>
                      </a:cubicBezTo>
                    </a:path>
                  </a:pathLst>
                </a:custGeom>
                <a:noFill/>
                <a:ln w="38100" cmpd="sng">
                  <a:solidFill>
                    <a:schemeClr val="tx1"/>
                  </a:solidFill>
                  <a:round/>
                  <a:headEnd/>
                  <a:tailEnd/>
                </a:ln>
                <a:effectLst/>
              </p:spPr>
              <p:txBody>
                <a:bodyPr/>
                <a:lstStyle/>
                <a:p>
                  <a:endParaRPr lang="ar-SA"/>
                </a:p>
              </p:txBody>
            </p:sp>
            <p:sp>
              <p:nvSpPr>
                <p:cNvPr id="19" name="Freeform 19"/>
                <p:cNvSpPr>
                  <a:spLocks/>
                </p:cNvSpPr>
                <p:nvPr/>
              </p:nvSpPr>
              <p:spPr bwMode="auto">
                <a:xfrm>
                  <a:off x="368" y="1248"/>
                  <a:ext cx="448" cy="1344"/>
                </a:xfrm>
                <a:custGeom>
                  <a:avLst/>
                  <a:gdLst/>
                  <a:ahLst/>
                  <a:cxnLst>
                    <a:cxn ang="0">
                      <a:pos x="16" y="0"/>
                    </a:cxn>
                    <a:cxn ang="0">
                      <a:pos x="16" y="624"/>
                    </a:cxn>
                    <a:cxn ang="0">
                      <a:pos x="112" y="864"/>
                    </a:cxn>
                    <a:cxn ang="0">
                      <a:pos x="400" y="1056"/>
                    </a:cxn>
                    <a:cxn ang="0">
                      <a:pos x="400" y="1344"/>
                    </a:cxn>
                  </a:cxnLst>
                  <a:rect l="0" t="0" r="r" b="b"/>
                  <a:pathLst>
                    <a:path w="448" h="1344">
                      <a:moveTo>
                        <a:pt x="16" y="0"/>
                      </a:moveTo>
                      <a:cubicBezTo>
                        <a:pt x="8" y="240"/>
                        <a:pt x="0" y="480"/>
                        <a:pt x="16" y="624"/>
                      </a:cubicBezTo>
                      <a:cubicBezTo>
                        <a:pt x="32" y="768"/>
                        <a:pt x="48" y="792"/>
                        <a:pt x="112" y="864"/>
                      </a:cubicBezTo>
                      <a:cubicBezTo>
                        <a:pt x="176" y="936"/>
                        <a:pt x="352" y="976"/>
                        <a:pt x="400" y="1056"/>
                      </a:cubicBezTo>
                      <a:cubicBezTo>
                        <a:pt x="448" y="1136"/>
                        <a:pt x="400" y="1296"/>
                        <a:pt x="400" y="1344"/>
                      </a:cubicBezTo>
                    </a:path>
                  </a:pathLst>
                </a:custGeom>
                <a:noFill/>
                <a:ln w="38100" cmpd="sng">
                  <a:solidFill>
                    <a:schemeClr val="tx1"/>
                  </a:solidFill>
                  <a:round/>
                  <a:headEnd/>
                  <a:tailEnd/>
                </a:ln>
                <a:effectLst/>
              </p:spPr>
              <p:txBody>
                <a:bodyPr/>
                <a:lstStyle/>
                <a:p>
                  <a:endParaRPr lang="ar-SA"/>
                </a:p>
              </p:txBody>
            </p:sp>
          </p:grpSp>
          <p:sp>
            <p:nvSpPr>
              <p:cNvPr id="9" name="Line 22"/>
              <p:cNvSpPr>
                <a:spLocks noChangeShapeType="1"/>
              </p:cNvSpPr>
              <p:nvPr/>
            </p:nvSpPr>
            <p:spPr bwMode="auto">
              <a:xfrm>
                <a:off x="1344" y="1008"/>
                <a:ext cx="0" cy="288"/>
              </a:xfrm>
              <a:prstGeom prst="line">
                <a:avLst/>
              </a:prstGeom>
              <a:noFill/>
              <a:ln w="28575">
                <a:solidFill>
                  <a:schemeClr val="tx1"/>
                </a:solidFill>
                <a:round/>
                <a:headEnd/>
                <a:tailEnd type="triangle" w="med" len="med"/>
              </a:ln>
              <a:effectLst/>
            </p:spPr>
            <p:txBody>
              <a:bodyPr/>
              <a:lstStyle/>
              <a:p>
                <a:endParaRPr lang="ar-SA"/>
              </a:p>
            </p:txBody>
          </p:sp>
          <p:sp>
            <p:nvSpPr>
              <p:cNvPr id="10" name="Line 23"/>
              <p:cNvSpPr>
                <a:spLocks noChangeShapeType="1"/>
              </p:cNvSpPr>
              <p:nvPr/>
            </p:nvSpPr>
            <p:spPr bwMode="auto">
              <a:xfrm>
                <a:off x="1440" y="3696"/>
                <a:ext cx="0" cy="240"/>
              </a:xfrm>
              <a:prstGeom prst="line">
                <a:avLst/>
              </a:prstGeom>
              <a:noFill/>
              <a:ln w="38100">
                <a:solidFill>
                  <a:schemeClr val="tx1"/>
                </a:solidFill>
                <a:round/>
                <a:headEnd/>
                <a:tailEnd type="triangle" w="med" len="med"/>
              </a:ln>
              <a:effectLst/>
            </p:spPr>
            <p:txBody>
              <a:bodyPr/>
              <a:lstStyle/>
              <a:p>
                <a:endParaRPr lang="ar-SA"/>
              </a:p>
            </p:txBody>
          </p:sp>
          <p:sp>
            <p:nvSpPr>
              <p:cNvPr id="11" name="Line 24"/>
              <p:cNvSpPr>
                <a:spLocks noChangeShapeType="1"/>
              </p:cNvSpPr>
              <p:nvPr/>
            </p:nvSpPr>
            <p:spPr bwMode="auto">
              <a:xfrm flipH="1">
                <a:off x="2112" y="2256"/>
                <a:ext cx="288" cy="0"/>
              </a:xfrm>
              <a:prstGeom prst="line">
                <a:avLst/>
              </a:prstGeom>
              <a:noFill/>
              <a:ln w="28575">
                <a:solidFill>
                  <a:schemeClr val="tx1"/>
                </a:solidFill>
                <a:round/>
                <a:headEnd/>
                <a:tailEnd type="triangle" w="med" len="med"/>
              </a:ln>
              <a:effectLst/>
            </p:spPr>
            <p:txBody>
              <a:bodyPr/>
              <a:lstStyle/>
              <a:p>
                <a:endParaRPr lang="ar-SA"/>
              </a:p>
            </p:txBody>
          </p:sp>
          <p:sp>
            <p:nvSpPr>
              <p:cNvPr id="12" name="Rectangle 25"/>
              <p:cNvSpPr>
                <a:spLocks noChangeArrowheads="1"/>
              </p:cNvSpPr>
              <p:nvPr/>
            </p:nvSpPr>
            <p:spPr bwMode="auto">
              <a:xfrm>
                <a:off x="1440" y="912"/>
                <a:ext cx="240" cy="240"/>
              </a:xfrm>
              <a:prstGeom prst="rect">
                <a:avLst/>
              </a:prstGeom>
              <a:solidFill>
                <a:srgbClr val="6699FF"/>
              </a:solidFill>
              <a:ln w="9525">
                <a:noFill/>
                <a:miter lim="800000"/>
                <a:headEnd/>
                <a:tailEnd/>
              </a:ln>
              <a:effectLst/>
            </p:spPr>
            <p:txBody>
              <a:bodyPr wrap="none" anchor="ctr"/>
              <a:lstStyle/>
              <a:p>
                <a:pPr algn="ctr"/>
                <a:r>
                  <a:rPr lang="en-US" b="1" dirty="0"/>
                  <a:t>B</a:t>
                </a:r>
              </a:p>
            </p:txBody>
          </p:sp>
          <p:sp>
            <p:nvSpPr>
              <p:cNvPr id="13" name="Rectangle 26"/>
              <p:cNvSpPr>
                <a:spLocks noChangeArrowheads="1"/>
              </p:cNvSpPr>
              <p:nvPr/>
            </p:nvSpPr>
            <p:spPr bwMode="auto">
              <a:xfrm>
                <a:off x="1296" y="3312"/>
                <a:ext cx="240" cy="240"/>
              </a:xfrm>
              <a:prstGeom prst="rect">
                <a:avLst/>
              </a:prstGeom>
              <a:solidFill>
                <a:srgbClr val="6699FF"/>
              </a:solidFill>
              <a:ln w="9525">
                <a:noFill/>
                <a:miter lim="800000"/>
                <a:headEnd/>
                <a:tailEnd/>
              </a:ln>
              <a:effectLst/>
            </p:spPr>
            <p:txBody>
              <a:bodyPr wrap="none" anchor="ctr"/>
              <a:lstStyle/>
              <a:p>
                <a:pPr algn="ctr"/>
                <a:r>
                  <a:rPr lang="en-US" b="1" dirty="0"/>
                  <a:t>D</a:t>
                </a:r>
              </a:p>
            </p:txBody>
          </p:sp>
          <p:sp>
            <p:nvSpPr>
              <p:cNvPr id="14" name="Rectangle 27"/>
              <p:cNvSpPr>
                <a:spLocks noChangeArrowheads="1"/>
              </p:cNvSpPr>
              <p:nvPr/>
            </p:nvSpPr>
            <p:spPr bwMode="auto">
              <a:xfrm>
                <a:off x="2160" y="1872"/>
                <a:ext cx="240" cy="240"/>
              </a:xfrm>
              <a:prstGeom prst="rect">
                <a:avLst/>
              </a:prstGeom>
              <a:solidFill>
                <a:srgbClr val="6699FF"/>
              </a:solidFill>
              <a:ln w="9525">
                <a:noFill/>
                <a:miter lim="800000"/>
                <a:headEnd/>
                <a:tailEnd/>
              </a:ln>
              <a:effectLst/>
            </p:spPr>
            <p:txBody>
              <a:bodyPr wrap="none" anchor="ctr"/>
              <a:lstStyle/>
              <a:p>
                <a:pPr algn="ctr"/>
                <a:r>
                  <a:rPr lang="en-US" b="1" dirty="0"/>
                  <a:t>C</a:t>
                </a:r>
              </a:p>
            </p:txBody>
          </p:sp>
        </p:grpSp>
        <p:sp>
          <p:nvSpPr>
            <p:cNvPr id="6" name="Rectangle 43"/>
            <p:cNvSpPr>
              <a:spLocks noChangeArrowheads="1"/>
            </p:cNvSpPr>
            <p:nvPr/>
          </p:nvSpPr>
          <p:spPr bwMode="auto">
            <a:xfrm>
              <a:off x="864" y="1920"/>
              <a:ext cx="240" cy="240"/>
            </a:xfrm>
            <a:prstGeom prst="rect">
              <a:avLst/>
            </a:prstGeom>
            <a:solidFill>
              <a:srgbClr val="6699FF"/>
            </a:solidFill>
            <a:ln w="9525">
              <a:noFill/>
              <a:miter lim="800000"/>
              <a:headEnd/>
              <a:tailEnd/>
            </a:ln>
            <a:effectLst/>
          </p:spPr>
          <p:txBody>
            <a:bodyPr wrap="none" anchor="ctr"/>
            <a:lstStyle/>
            <a:p>
              <a:pPr algn="ctr"/>
              <a:r>
                <a:rPr lang="en-US" b="1" dirty="0"/>
                <a:t>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SA" sz="2900" b="1" dirty="0" smtClean="0">
                <a:solidFill>
                  <a:schemeClr val="tx1"/>
                </a:solidFill>
              </a:rPr>
              <a:t>الرذاذ</a:t>
            </a:r>
            <a:r>
              <a:rPr lang="en-US" sz="2900" b="1" dirty="0" smtClean="0">
                <a:solidFill>
                  <a:schemeClr val="tx1"/>
                </a:solidFill>
              </a:rPr>
              <a:t>		</a:t>
            </a:r>
            <a:r>
              <a:rPr lang="en-US" sz="2900" b="1" dirty="0" smtClean="0">
                <a:solidFill>
                  <a:schemeClr val="accent2">
                    <a:lumMod val="50000"/>
                  </a:schemeClr>
                </a:solidFill>
              </a:rPr>
              <a:t> </a:t>
            </a:r>
            <a:r>
              <a:rPr lang="en-US" sz="2400" b="1" dirty="0" smtClean="0">
                <a:solidFill>
                  <a:schemeClr val="accent2">
                    <a:lumMod val="50000"/>
                  </a:schemeClr>
                </a:solidFill>
              </a:rPr>
              <a:t>Sprayer</a:t>
            </a:r>
            <a:endParaRPr lang="en-US" sz="2400" b="1" dirty="0">
              <a:solidFill>
                <a:schemeClr val="tx1"/>
              </a:solidFill>
            </a:endParaRPr>
          </a:p>
        </p:txBody>
      </p:sp>
      <p:sp>
        <p:nvSpPr>
          <p:cNvPr id="26627" name="Rectangle 3"/>
          <p:cNvSpPr>
            <a:spLocks noGrp="1" noChangeArrowheads="1"/>
          </p:cNvSpPr>
          <p:nvPr>
            <p:ph type="body" idx="1"/>
          </p:nvPr>
        </p:nvSpPr>
        <p:spPr/>
        <p:style>
          <a:lnRef idx="1">
            <a:schemeClr val="dk1"/>
          </a:lnRef>
          <a:fillRef idx="2">
            <a:schemeClr val="dk1"/>
          </a:fillRef>
          <a:effectRef idx="1">
            <a:schemeClr val="dk1"/>
          </a:effectRef>
          <a:fontRef idx="minor">
            <a:schemeClr val="dk1"/>
          </a:fontRef>
        </p:style>
        <p:txBody>
          <a:bodyPr/>
          <a:lstStyle/>
          <a:p>
            <a:r>
              <a:rPr lang="ar-SA" sz="2400" dirty="0"/>
              <a:t>اذا نفخ هواء في الانبوبة </a:t>
            </a:r>
            <a:r>
              <a:rPr lang="en-US" sz="2400" dirty="0"/>
              <a:t>AB</a:t>
            </a:r>
            <a:r>
              <a:rPr lang="ar-SA" sz="2400" dirty="0"/>
              <a:t> والتي مقطعها عند </a:t>
            </a:r>
            <a:r>
              <a:rPr lang="en-US" sz="2400" dirty="0" smtClean="0"/>
              <a:t> B </a:t>
            </a:r>
            <a:r>
              <a:rPr lang="ar-SA" sz="2400" dirty="0" smtClean="0"/>
              <a:t>صغير.</a:t>
            </a:r>
            <a:endParaRPr lang="ar-SA" sz="2400" dirty="0"/>
          </a:p>
          <a:p>
            <a:r>
              <a:rPr lang="ar-SA" sz="2400" dirty="0" smtClean="0"/>
              <a:t>فان </a:t>
            </a:r>
            <a:r>
              <a:rPr lang="ar-SA" sz="2400" dirty="0"/>
              <a:t>سرعة الهواء عند </a:t>
            </a:r>
            <a:r>
              <a:rPr lang="en-US" sz="2400" dirty="0"/>
              <a:t>B</a:t>
            </a:r>
            <a:r>
              <a:rPr lang="ar-SA" sz="2400" dirty="0"/>
              <a:t> </a:t>
            </a:r>
            <a:r>
              <a:rPr lang="ar-SA" sz="2400" dirty="0" smtClean="0"/>
              <a:t>تكون </a:t>
            </a:r>
            <a:r>
              <a:rPr lang="ar-SA" sz="2400" dirty="0"/>
              <a:t>كبيرة ويكون الضغط </a:t>
            </a:r>
            <a:r>
              <a:rPr lang="ar-SA" sz="2400" dirty="0" smtClean="0"/>
              <a:t>منخفض</a:t>
            </a:r>
            <a:r>
              <a:rPr lang="en-US" sz="2400" dirty="0" smtClean="0"/>
              <a:t>.</a:t>
            </a:r>
            <a:endParaRPr lang="ar-SA" sz="2400" dirty="0"/>
          </a:p>
          <a:p>
            <a:r>
              <a:rPr lang="ar-SA" sz="2400" dirty="0" smtClean="0"/>
              <a:t>يرتفع </a:t>
            </a:r>
            <a:r>
              <a:rPr lang="ar-SA" sz="2400" dirty="0"/>
              <a:t>السائل في الانبوبة </a:t>
            </a:r>
            <a:r>
              <a:rPr lang="en-US" sz="2400" dirty="0" smtClean="0"/>
              <a:t>CD</a:t>
            </a:r>
            <a:r>
              <a:rPr lang="ar-EG" sz="2400" dirty="0" smtClean="0"/>
              <a:t>.</a:t>
            </a:r>
            <a:endParaRPr lang="ar-SA" sz="2400" dirty="0"/>
          </a:p>
          <a:p>
            <a:r>
              <a:rPr lang="ar-SA" sz="2400" dirty="0" smtClean="0"/>
              <a:t>يتناثر </a:t>
            </a:r>
            <a:r>
              <a:rPr lang="ar-SA" sz="2400" dirty="0"/>
              <a:t>عند المنطقة </a:t>
            </a:r>
            <a:r>
              <a:rPr lang="en-US" sz="2400" dirty="0"/>
              <a:t>BC</a:t>
            </a:r>
            <a:r>
              <a:rPr lang="ar-SA" sz="2400" dirty="0"/>
              <a:t> </a:t>
            </a:r>
            <a:r>
              <a:rPr lang="ar-SA" sz="2400" dirty="0" smtClean="0"/>
              <a:t>رذاذ</a:t>
            </a:r>
            <a:r>
              <a:rPr lang="ar-EG" sz="2400" dirty="0" smtClean="0"/>
              <a:t>.</a:t>
            </a:r>
            <a:endParaRPr lang="ar-SA" sz="2400" dirty="0"/>
          </a:p>
          <a:p>
            <a:endParaRPr lang="en-US" sz="2400" dirty="0"/>
          </a:p>
        </p:txBody>
      </p:sp>
      <p:sp>
        <p:nvSpPr>
          <p:cNvPr id="26629"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dirty="0"/>
          </a:p>
        </p:txBody>
      </p:sp>
      <p:sp>
        <p:nvSpPr>
          <p:cNvPr id="26630" name="Rectangle 6"/>
          <p:cNvSpPr>
            <a:spLocks noChangeArrowheads="1"/>
          </p:cNvSpPr>
          <p:nvPr/>
        </p:nvSpPr>
        <p:spPr bwMode="auto">
          <a:xfrm>
            <a:off x="0" y="200025"/>
            <a:ext cx="9144000" cy="0"/>
          </a:xfrm>
          <a:prstGeom prst="rect">
            <a:avLst/>
          </a:prstGeom>
          <a:noFill/>
          <a:ln w="9525">
            <a:noFill/>
            <a:miter lim="800000"/>
            <a:headEnd/>
            <a:tailEnd/>
          </a:ln>
          <a:effectLst/>
        </p:spPr>
        <p:txBody>
          <a:bodyPr wrap="none" anchor="ctr">
            <a:spAutoFit/>
          </a:bodyPr>
          <a:lstStyle/>
          <a:p>
            <a:endParaRPr lang="en-US" dirty="0"/>
          </a:p>
        </p:txBody>
      </p:sp>
      <p:pic>
        <p:nvPicPr>
          <p:cNvPr id="26631" name="Picture 7" descr="عطر"/>
          <p:cNvPicPr>
            <a:picLocks noChangeAspect="1" noChangeArrowheads="1"/>
          </p:cNvPicPr>
          <p:nvPr/>
        </p:nvPicPr>
        <p:blipFill>
          <a:blip r:embed="rId2"/>
          <a:srcRect/>
          <a:stretch>
            <a:fillRect/>
          </a:stretch>
        </p:blipFill>
        <p:spPr bwMode="auto">
          <a:xfrm>
            <a:off x="5029200" y="4114800"/>
            <a:ext cx="2519363" cy="1512887"/>
          </a:xfrm>
          <a:prstGeom prst="rect">
            <a:avLst/>
          </a:prstGeom>
          <a:noFill/>
        </p:spPr>
      </p:pic>
      <p:pic>
        <p:nvPicPr>
          <p:cNvPr id="26632" name="Picture 8" descr="بدون عنوان-1"/>
          <p:cNvPicPr>
            <a:picLocks noChangeAspect="1" noChangeArrowheads="1"/>
          </p:cNvPicPr>
          <p:nvPr/>
        </p:nvPicPr>
        <p:blipFill>
          <a:blip r:embed="rId3"/>
          <a:srcRect/>
          <a:stretch>
            <a:fillRect/>
          </a:stretch>
        </p:blipFill>
        <p:spPr bwMode="auto">
          <a:xfrm>
            <a:off x="971551" y="2688866"/>
            <a:ext cx="2609850" cy="32626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from="(-#ppt_w/2)" to="(#ppt_x)" calcmode="lin" valueType="num">
                                      <p:cBhvr>
                                        <p:cTn id="7" dur="600" fill="hold">
                                          <p:stCondLst>
                                            <p:cond delay="0"/>
                                          </p:stCondLst>
                                        </p:cTn>
                                        <p:tgtEl>
                                          <p:spTgt spid="26626"/>
                                        </p:tgtEl>
                                        <p:attrNameLst>
                                          <p:attrName>ppt_x</p:attrName>
                                        </p:attrNameLst>
                                      </p:cBhvr>
                                    </p:anim>
                                    <p:anim from="0" to="-1.0" calcmode="lin" valueType="num">
                                      <p:cBhvr>
                                        <p:cTn id="8" dur="200" decel="50000" autoRev="1" fill="hold">
                                          <p:stCondLst>
                                            <p:cond delay="600"/>
                                          </p:stCondLst>
                                        </p:cTn>
                                        <p:tgtEl>
                                          <p:spTgt spid="26626"/>
                                        </p:tgtEl>
                                        <p:attrNameLst>
                                          <p:attrName>xshear</p:attrName>
                                        </p:attrNameLst>
                                      </p:cBhvr>
                                    </p:anim>
                                    <p:animScale>
                                      <p:cBhvr>
                                        <p:cTn id="9" dur="200" decel="100000" autoRev="1" fill="hold">
                                          <p:stCondLst>
                                            <p:cond delay="600"/>
                                          </p:stCondLst>
                                        </p:cTn>
                                        <p:tgtEl>
                                          <p:spTgt spid="26626"/>
                                        </p:tgtEl>
                                      </p:cBhvr>
                                      <p:from x="100000" y="100000"/>
                                      <p:to x="80000" y="100000"/>
                                    </p:animScale>
                                    <p:anim by="(#ppt_h/3+#ppt_w*0.1)" calcmode="lin" valueType="num">
                                      <p:cBhvr additive="sum">
                                        <p:cTn id="10" dur="200" decel="100000" autoRev="1" fill="hold">
                                          <p:stCondLst>
                                            <p:cond delay="600"/>
                                          </p:stCondLst>
                                        </p:cTn>
                                        <p:tgtEl>
                                          <p:spTgt spid="26626"/>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26631"/>
                                        </p:tgtEl>
                                        <p:attrNameLst>
                                          <p:attrName>style.visibility</p:attrName>
                                        </p:attrNameLst>
                                      </p:cBhvr>
                                      <p:to>
                                        <p:strVal val="visible"/>
                                      </p:to>
                                    </p:set>
                                    <p:anim from="(-#ppt_w/2)" to="(#ppt_x)" calcmode="lin" valueType="num">
                                      <p:cBhvr>
                                        <p:cTn id="15" dur="600" fill="hold">
                                          <p:stCondLst>
                                            <p:cond delay="0"/>
                                          </p:stCondLst>
                                        </p:cTn>
                                        <p:tgtEl>
                                          <p:spTgt spid="26631"/>
                                        </p:tgtEl>
                                        <p:attrNameLst>
                                          <p:attrName>ppt_x</p:attrName>
                                        </p:attrNameLst>
                                      </p:cBhvr>
                                    </p:anim>
                                    <p:anim from="0" to="-1.0" calcmode="lin" valueType="num">
                                      <p:cBhvr>
                                        <p:cTn id="16" dur="200" decel="50000" autoRev="1" fill="hold">
                                          <p:stCondLst>
                                            <p:cond delay="600"/>
                                          </p:stCondLst>
                                        </p:cTn>
                                        <p:tgtEl>
                                          <p:spTgt spid="26631"/>
                                        </p:tgtEl>
                                        <p:attrNameLst>
                                          <p:attrName>xshear</p:attrName>
                                        </p:attrNameLst>
                                      </p:cBhvr>
                                    </p:anim>
                                    <p:animScale>
                                      <p:cBhvr>
                                        <p:cTn id="17" dur="200" decel="100000" autoRev="1" fill="hold">
                                          <p:stCondLst>
                                            <p:cond delay="600"/>
                                          </p:stCondLst>
                                        </p:cTn>
                                        <p:tgtEl>
                                          <p:spTgt spid="26631"/>
                                        </p:tgtEl>
                                      </p:cBhvr>
                                      <p:from x="100000" y="100000"/>
                                      <p:to x="80000" y="100000"/>
                                    </p:animScale>
                                    <p:anim by="(#ppt_h/3+#ppt_w*0.1)" calcmode="lin" valueType="num">
                                      <p:cBhvr additive="sum">
                                        <p:cTn id="18" dur="200" decel="100000" autoRev="1" fill="hold">
                                          <p:stCondLst>
                                            <p:cond delay="600"/>
                                          </p:stCondLst>
                                        </p:cTn>
                                        <p:tgtEl>
                                          <p:spTgt spid="26631"/>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26632"/>
                                        </p:tgtEl>
                                        <p:attrNameLst>
                                          <p:attrName>style.visibility</p:attrName>
                                        </p:attrNameLst>
                                      </p:cBhvr>
                                      <p:to>
                                        <p:strVal val="visible"/>
                                      </p:to>
                                    </p:set>
                                    <p:anim from="(-#ppt_w/2)" to="(#ppt_x)" calcmode="lin" valueType="num">
                                      <p:cBhvr>
                                        <p:cTn id="23" dur="600" fill="hold">
                                          <p:stCondLst>
                                            <p:cond delay="0"/>
                                          </p:stCondLst>
                                        </p:cTn>
                                        <p:tgtEl>
                                          <p:spTgt spid="26632"/>
                                        </p:tgtEl>
                                        <p:attrNameLst>
                                          <p:attrName>ppt_x</p:attrName>
                                        </p:attrNameLst>
                                      </p:cBhvr>
                                    </p:anim>
                                    <p:anim from="0" to="-1.0" calcmode="lin" valueType="num">
                                      <p:cBhvr>
                                        <p:cTn id="24" dur="200" decel="50000" autoRev="1" fill="hold">
                                          <p:stCondLst>
                                            <p:cond delay="600"/>
                                          </p:stCondLst>
                                        </p:cTn>
                                        <p:tgtEl>
                                          <p:spTgt spid="26632"/>
                                        </p:tgtEl>
                                        <p:attrNameLst>
                                          <p:attrName>xshear</p:attrName>
                                        </p:attrNameLst>
                                      </p:cBhvr>
                                    </p:anim>
                                    <p:animScale>
                                      <p:cBhvr>
                                        <p:cTn id="25" dur="200" decel="100000" autoRev="1" fill="hold">
                                          <p:stCondLst>
                                            <p:cond delay="600"/>
                                          </p:stCondLst>
                                        </p:cTn>
                                        <p:tgtEl>
                                          <p:spTgt spid="26632"/>
                                        </p:tgtEl>
                                      </p:cBhvr>
                                      <p:from x="100000" y="100000"/>
                                      <p:to x="80000" y="100000"/>
                                    </p:animScale>
                                    <p:anim by="(#ppt_h/3+#ppt_w*0.1)" calcmode="lin" valueType="num">
                                      <p:cBhvr additive="sum">
                                        <p:cTn id="26" dur="200" decel="100000" autoRev="1" fill="hold">
                                          <p:stCondLst>
                                            <p:cond delay="600"/>
                                          </p:stCondLst>
                                        </p:cTn>
                                        <p:tgtEl>
                                          <p:spTgt spid="26632"/>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26627">
                                            <p:bg/>
                                          </p:spTgt>
                                        </p:tgtEl>
                                        <p:attrNameLst>
                                          <p:attrName>style.visibility</p:attrName>
                                        </p:attrNameLst>
                                      </p:cBhvr>
                                      <p:to>
                                        <p:strVal val="visible"/>
                                      </p:to>
                                    </p:set>
                                    <p:anim from="(-#ppt_w/2)" to="(#ppt_x)" calcmode="lin" valueType="num">
                                      <p:cBhvr>
                                        <p:cTn id="31" dur="600" fill="hold">
                                          <p:stCondLst>
                                            <p:cond delay="0"/>
                                          </p:stCondLst>
                                        </p:cTn>
                                        <p:tgtEl>
                                          <p:spTgt spid="26627">
                                            <p:bg/>
                                          </p:spTgt>
                                        </p:tgtEl>
                                        <p:attrNameLst>
                                          <p:attrName>ppt_x</p:attrName>
                                        </p:attrNameLst>
                                      </p:cBhvr>
                                    </p:anim>
                                    <p:anim from="0" to="-1.0" calcmode="lin" valueType="num">
                                      <p:cBhvr>
                                        <p:cTn id="32" dur="200" decel="50000" autoRev="1" fill="hold">
                                          <p:stCondLst>
                                            <p:cond delay="600"/>
                                          </p:stCondLst>
                                        </p:cTn>
                                        <p:tgtEl>
                                          <p:spTgt spid="26627">
                                            <p:bg/>
                                          </p:spTgt>
                                        </p:tgtEl>
                                        <p:attrNameLst>
                                          <p:attrName>xshear</p:attrName>
                                        </p:attrNameLst>
                                      </p:cBhvr>
                                    </p:anim>
                                    <p:animScale>
                                      <p:cBhvr>
                                        <p:cTn id="33" dur="200" decel="100000" autoRev="1" fill="hold">
                                          <p:stCondLst>
                                            <p:cond delay="600"/>
                                          </p:stCondLst>
                                        </p:cTn>
                                        <p:tgtEl>
                                          <p:spTgt spid="26627">
                                            <p:bg/>
                                          </p:spTgt>
                                        </p:tgtEl>
                                      </p:cBhvr>
                                      <p:from x="100000" y="100000"/>
                                      <p:to x="80000" y="100000"/>
                                    </p:animScale>
                                    <p:anim by="(#ppt_h/3+#ppt_w*0.1)" calcmode="lin" valueType="num">
                                      <p:cBhvr additive="sum">
                                        <p:cTn id="34" dur="200" decel="100000" autoRev="1" fill="hold">
                                          <p:stCondLst>
                                            <p:cond delay="600"/>
                                          </p:stCondLst>
                                        </p:cTn>
                                        <p:tgtEl>
                                          <p:spTgt spid="26627">
                                            <p:bg/>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26627">
                                            <p:txEl>
                                              <p:pRg st="0" end="0"/>
                                            </p:txEl>
                                          </p:spTgt>
                                        </p:tgtEl>
                                        <p:attrNameLst>
                                          <p:attrName>style.visibility</p:attrName>
                                        </p:attrNameLst>
                                      </p:cBhvr>
                                      <p:to>
                                        <p:strVal val="visible"/>
                                      </p:to>
                                    </p:set>
                                    <p:anim from="(-#ppt_w/2)" to="(#ppt_x)" calcmode="lin" valueType="num">
                                      <p:cBhvr>
                                        <p:cTn id="39" dur="600" fill="hold">
                                          <p:stCondLst>
                                            <p:cond delay="0"/>
                                          </p:stCondLst>
                                        </p:cTn>
                                        <p:tgtEl>
                                          <p:spTgt spid="26627">
                                            <p:txEl>
                                              <p:pRg st="0" end="0"/>
                                            </p:txEl>
                                          </p:spTgt>
                                        </p:tgtEl>
                                        <p:attrNameLst>
                                          <p:attrName>ppt_x</p:attrName>
                                        </p:attrNameLst>
                                      </p:cBhvr>
                                    </p:anim>
                                    <p:anim from="0" to="-1.0" calcmode="lin" valueType="num">
                                      <p:cBhvr>
                                        <p:cTn id="40" dur="200" decel="50000" autoRev="1" fill="hold">
                                          <p:stCondLst>
                                            <p:cond delay="600"/>
                                          </p:stCondLst>
                                        </p:cTn>
                                        <p:tgtEl>
                                          <p:spTgt spid="26627">
                                            <p:txEl>
                                              <p:pRg st="0" end="0"/>
                                            </p:txEl>
                                          </p:spTgt>
                                        </p:tgtEl>
                                        <p:attrNameLst>
                                          <p:attrName>xshear</p:attrName>
                                        </p:attrNameLst>
                                      </p:cBhvr>
                                    </p:anim>
                                    <p:animScale>
                                      <p:cBhvr>
                                        <p:cTn id="41" dur="200" decel="100000" autoRev="1" fill="hold">
                                          <p:stCondLst>
                                            <p:cond delay="600"/>
                                          </p:stCondLst>
                                        </p:cTn>
                                        <p:tgtEl>
                                          <p:spTgt spid="26627">
                                            <p:txEl>
                                              <p:pRg st="0" end="0"/>
                                            </p:txEl>
                                          </p:spTgt>
                                        </p:tgtEl>
                                      </p:cBhvr>
                                      <p:from x="100000" y="100000"/>
                                      <p:to x="80000" y="100000"/>
                                    </p:animScale>
                                    <p:anim by="(#ppt_h/3+#ppt_w*0.1)" calcmode="lin" valueType="num">
                                      <p:cBhvr additive="sum">
                                        <p:cTn id="42" dur="200" decel="100000" autoRev="1" fill="hold">
                                          <p:stCondLst>
                                            <p:cond delay="600"/>
                                          </p:stCondLst>
                                        </p:cTn>
                                        <p:tgtEl>
                                          <p:spTgt spid="26627">
                                            <p:txEl>
                                              <p:pRg st="0" end="0"/>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26627">
                                            <p:txEl>
                                              <p:pRg st="1" end="1"/>
                                            </p:txEl>
                                          </p:spTgt>
                                        </p:tgtEl>
                                        <p:attrNameLst>
                                          <p:attrName>style.visibility</p:attrName>
                                        </p:attrNameLst>
                                      </p:cBhvr>
                                      <p:to>
                                        <p:strVal val="visible"/>
                                      </p:to>
                                    </p:set>
                                    <p:anim from="(-#ppt_w/2)" to="(#ppt_x)" calcmode="lin" valueType="num">
                                      <p:cBhvr>
                                        <p:cTn id="47" dur="600" fill="hold">
                                          <p:stCondLst>
                                            <p:cond delay="0"/>
                                          </p:stCondLst>
                                        </p:cTn>
                                        <p:tgtEl>
                                          <p:spTgt spid="26627">
                                            <p:txEl>
                                              <p:pRg st="1" end="1"/>
                                            </p:txEl>
                                          </p:spTgt>
                                        </p:tgtEl>
                                        <p:attrNameLst>
                                          <p:attrName>ppt_x</p:attrName>
                                        </p:attrNameLst>
                                      </p:cBhvr>
                                    </p:anim>
                                    <p:anim from="0" to="-1.0" calcmode="lin" valueType="num">
                                      <p:cBhvr>
                                        <p:cTn id="48" dur="200" decel="50000" autoRev="1" fill="hold">
                                          <p:stCondLst>
                                            <p:cond delay="600"/>
                                          </p:stCondLst>
                                        </p:cTn>
                                        <p:tgtEl>
                                          <p:spTgt spid="26627">
                                            <p:txEl>
                                              <p:pRg st="1" end="1"/>
                                            </p:txEl>
                                          </p:spTgt>
                                        </p:tgtEl>
                                        <p:attrNameLst>
                                          <p:attrName>xshear</p:attrName>
                                        </p:attrNameLst>
                                      </p:cBhvr>
                                    </p:anim>
                                    <p:animScale>
                                      <p:cBhvr>
                                        <p:cTn id="49" dur="200" decel="100000" autoRev="1" fill="hold">
                                          <p:stCondLst>
                                            <p:cond delay="600"/>
                                          </p:stCondLst>
                                        </p:cTn>
                                        <p:tgtEl>
                                          <p:spTgt spid="26627">
                                            <p:txEl>
                                              <p:pRg st="1" end="1"/>
                                            </p:txEl>
                                          </p:spTgt>
                                        </p:tgtEl>
                                      </p:cBhvr>
                                      <p:from x="100000" y="100000"/>
                                      <p:to x="80000" y="100000"/>
                                    </p:animScale>
                                    <p:anim by="(#ppt_h/3+#ppt_w*0.1)" calcmode="lin" valueType="num">
                                      <p:cBhvr additive="sum">
                                        <p:cTn id="50" dur="200" decel="100000" autoRev="1" fill="hold">
                                          <p:stCondLst>
                                            <p:cond delay="600"/>
                                          </p:stCondLst>
                                        </p:cTn>
                                        <p:tgtEl>
                                          <p:spTgt spid="26627">
                                            <p:txEl>
                                              <p:pRg st="1" end="1"/>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26627">
                                            <p:txEl>
                                              <p:pRg st="2" end="2"/>
                                            </p:txEl>
                                          </p:spTgt>
                                        </p:tgtEl>
                                        <p:attrNameLst>
                                          <p:attrName>style.visibility</p:attrName>
                                        </p:attrNameLst>
                                      </p:cBhvr>
                                      <p:to>
                                        <p:strVal val="visible"/>
                                      </p:to>
                                    </p:set>
                                    <p:anim from="(-#ppt_w/2)" to="(#ppt_x)" calcmode="lin" valueType="num">
                                      <p:cBhvr>
                                        <p:cTn id="55" dur="600" fill="hold">
                                          <p:stCondLst>
                                            <p:cond delay="0"/>
                                          </p:stCondLst>
                                        </p:cTn>
                                        <p:tgtEl>
                                          <p:spTgt spid="26627">
                                            <p:txEl>
                                              <p:pRg st="2" end="2"/>
                                            </p:txEl>
                                          </p:spTgt>
                                        </p:tgtEl>
                                        <p:attrNameLst>
                                          <p:attrName>ppt_x</p:attrName>
                                        </p:attrNameLst>
                                      </p:cBhvr>
                                    </p:anim>
                                    <p:anim from="0" to="-1.0" calcmode="lin" valueType="num">
                                      <p:cBhvr>
                                        <p:cTn id="56" dur="200" decel="50000" autoRev="1" fill="hold">
                                          <p:stCondLst>
                                            <p:cond delay="600"/>
                                          </p:stCondLst>
                                        </p:cTn>
                                        <p:tgtEl>
                                          <p:spTgt spid="26627">
                                            <p:txEl>
                                              <p:pRg st="2" end="2"/>
                                            </p:txEl>
                                          </p:spTgt>
                                        </p:tgtEl>
                                        <p:attrNameLst>
                                          <p:attrName>xshear</p:attrName>
                                        </p:attrNameLst>
                                      </p:cBhvr>
                                    </p:anim>
                                    <p:animScale>
                                      <p:cBhvr>
                                        <p:cTn id="57" dur="200" decel="100000" autoRev="1" fill="hold">
                                          <p:stCondLst>
                                            <p:cond delay="600"/>
                                          </p:stCondLst>
                                        </p:cTn>
                                        <p:tgtEl>
                                          <p:spTgt spid="26627">
                                            <p:txEl>
                                              <p:pRg st="2" end="2"/>
                                            </p:txEl>
                                          </p:spTgt>
                                        </p:tgtEl>
                                      </p:cBhvr>
                                      <p:from x="100000" y="100000"/>
                                      <p:to x="80000" y="100000"/>
                                    </p:animScale>
                                    <p:anim by="(#ppt_h/3+#ppt_w*0.1)" calcmode="lin" valueType="num">
                                      <p:cBhvr additive="sum">
                                        <p:cTn id="58" dur="200" decel="100000" autoRev="1" fill="hold">
                                          <p:stCondLst>
                                            <p:cond delay="600"/>
                                          </p:stCondLst>
                                        </p:cTn>
                                        <p:tgtEl>
                                          <p:spTgt spid="26627">
                                            <p:txEl>
                                              <p:pRg st="2" end="2"/>
                                            </p:txEl>
                                          </p:spTgt>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34" presetClass="entr" presetSubtype="0" fill="hold" grpId="0" nodeType="clickEffect">
                                  <p:stCondLst>
                                    <p:cond delay="0"/>
                                  </p:stCondLst>
                                  <p:childTnLst>
                                    <p:set>
                                      <p:cBhvr>
                                        <p:cTn id="62" dur="1" fill="hold">
                                          <p:stCondLst>
                                            <p:cond delay="0"/>
                                          </p:stCondLst>
                                        </p:cTn>
                                        <p:tgtEl>
                                          <p:spTgt spid="26627">
                                            <p:txEl>
                                              <p:pRg st="3" end="3"/>
                                            </p:txEl>
                                          </p:spTgt>
                                        </p:tgtEl>
                                        <p:attrNameLst>
                                          <p:attrName>style.visibility</p:attrName>
                                        </p:attrNameLst>
                                      </p:cBhvr>
                                      <p:to>
                                        <p:strVal val="visible"/>
                                      </p:to>
                                    </p:set>
                                    <p:anim from="(-#ppt_w/2)" to="(#ppt_x)" calcmode="lin" valueType="num">
                                      <p:cBhvr>
                                        <p:cTn id="63" dur="600" fill="hold">
                                          <p:stCondLst>
                                            <p:cond delay="0"/>
                                          </p:stCondLst>
                                        </p:cTn>
                                        <p:tgtEl>
                                          <p:spTgt spid="26627">
                                            <p:txEl>
                                              <p:pRg st="3" end="3"/>
                                            </p:txEl>
                                          </p:spTgt>
                                        </p:tgtEl>
                                        <p:attrNameLst>
                                          <p:attrName>ppt_x</p:attrName>
                                        </p:attrNameLst>
                                      </p:cBhvr>
                                    </p:anim>
                                    <p:anim from="0" to="-1.0" calcmode="lin" valueType="num">
                                      <p:cBhvr>
                                        <p:cTn id="64" dur="200" decel="50000" autoRev="1" fill="hold">
                                          <p:stCondLst>
                                            <p:cond delay="600"/>
                                          </p:stCondLst>
                                        </p:cTn>
                                        <p:tgtEl>
                                          <p:spTgt spid="26627">
                                            <p:txEl>
                                              <p:pRg st="3" end="3"/>
                                            </p:txEl>
                                          </p:spTgt>
                                        </p:tgtEl>
                                        <p:attrNameLst>
                                          <p:attrName>xshear</p:attrName>
                                        </p:attrNameLst>
                                      </p:cBhvr>
                                    </p:anim>
                                    <p:animScale>
                                      <p:cBhvr>
                                        <p:cTn id="65" dur="200" decel="100000" autoRev="1" fill="hold">
                                          <p:stCondLst>
                                            <p:cond delay="600"/>
                                          </p:stCondLst>
                                        </p:cTn>
                                        <p:tgtEl>
                                          <p:spTgt spid="26627">
                                            <p:txEl>
                                              <p:pRg st="3" end="3"/>
                                            </p:txEl>
                                          </p:spTgt>
                                        </p:tgtEl>
                                      </p:cBhvr>
                                      <p:from x="100000" y="100000"/>
                                      <p:to x="80000" y="100000"/>
                                    </p:animScale>
                                    <p:anim by="(#ppt_h/3+#ppt_w*0.1)" calcmode="lin" valueType="num">
                                      <p:cBhvr additive="sum">
                                        <p:cTn id="66" dur="200" decel="100000" autoRev="1" fill="hold">
                                          <p:stCondLst>
                                            <p:cond delay="600"/>
                                          </p:stCondLst>
                                        </p:cTn>
                                        <p:tgtEl>
                                          <p:spTgt spid="26627">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828800" y="304800"/>
            <a:ext cx="5486400" cy="1143000"/>
          </a:xfrm>
        </p:spPr>
        <p:style>
          <a:lnRef idx="1">
            <a:schemeClr val="accent1"/>
          </a:lnRef>
          <a:fillRef idx="2">
            <a:schemeClr val="accent1"/>
          </a:fillRef>
          <a:effectRef idx="1">
            <a:schemeClr val="accent1"/>
          </a:effectRef>
          <a:fontRef idx="minor">
            <a:schemeClr val="dk1"/>
          </a:fontRef>
        </p:style>
        <p:txBody>
          <a:bodyPr/>
          <a:lstStyle/>
          <a:p>
            <a:pPr algn="ctr"/>
            <a:r>
              <a:rPr lang="ar-EG" sz="2400" b="1" dirty="0" smtClean="0">
                <a:solidFill>
                  <a:schemeClr val="tx1"/>
                </a:solidFill>
              </a:rPr>
              <a:t>ارتفاع جناح الطائرة</a:t>
            </a:r>
            <a:endParaRPr lang="en-US" sz="2400" b="1" dirty="0">
              <a:solidFill>
                <a:schemeClr val="tx1"/>
              </a:solidFill>
            </a:endParaRPr>
          </a:p>
        </p:txBody>
      </p:sp>
      <p:sp>
        <p:nvSpPr>
          <p:cNvPr id="29699" name="Rectangle 3"/>
          <p:cNvSpPr>
            <a:spLocks noGrp="1" noChangeArrowheads="1"/>
          </p:cNvSpPr>
          <p:nvPr>
            <p:ph type="body" idx="1"/>
          </p:nvPr>
        </p:nvSpPr>
        <p:spPr>
          <a:xfrm>
            <a:off x="457200" y="1600200"/>
            <a:ext cx="8229600" cy="4495800"/>
          </a:xfrm>
        </p:spPr>
        <p:style>
          <a:lnRef idx="1">
            <a:schemeClr val="dk1"/>
          </a:lnRef>
          <a:fillRef idx="2">
            <a:schemeClr val="dk1"/>
          </a:fillRef>
          <a:effectRef idx="1">
            <a:schemeClr val="dk1"/>
          </a:effectRef>
          <a:fontRef idx="minor">
            <a:schemeClr val="dk1"/>
          </a:fontRef>
        </p:style>
        <p:txBody>
          <a:bodyPr/>
          <a:lstStyle/>
          <a:p>
            <a:r>
              <a:rPr lang="ar-SA" sz="2200" b="1" dirty="0">
                <a:solidFill>
                  <a:schemeClr val="tx1"/>
                </a:solidFill>
              </a:rPr>
              <a:t>قوة الرفع ..</a:t>
            </a:r>
            <a:br>
              <a:rPr lang="ar-SA" sz="2200" b="1" dirty="0">
                <a:solidFill>
                  <a:schemeClr val="tx1"/>
                </a:solidFill>
              </a:rPr>
            </a:br>
            <a:r>
              <a:rPr lang="ar-SA" sz="2200" b="1" dirty="0">
                <a:solidFill>
                  <a:schemeClr val="tx1"/>
                </a:solidFill>
              </a:rPr>
              <a:t>الرفع هي القوة الناتجة عن منطقة الضغط المنخفض بمحازات الطبقة العليا لجناح الطائرة إذا ما قورنت بمنطقة الضغط المرتفع بمحاذاة الطبقة السفلى لنفس الجناح. فتفاوت الضغط بين اعلى الجناح وأسفله تنتج عنه قوة حاصلة تدفع بالجناح باتجاه منطقة الضغط الأقل – فهذا هو الرفع.</a:t>
            </a:r>
            <a:br>
              <a:rPr lang="ar-SA" sz="2200" b="1" dirty="0">
                <a:solidFill>
                  <a:schemeClr val="tx1"/>
                </a:solidFill>
              </a:rPr>
            </a:br>
            <a:r>
              <a:rPr lang="ar-SA" sz="2200" b="1" dirty="0">
                <a:solidFill>
                  <a:schemeClr val="tx1"/>
                </a:solidFill>
              </a:rPr>
              <a:t/>
            </a:r>
            <a:br>
              <a:rPr lang="ar-SA" sz="2200" b="1" dirty="0">
                <a:solidFill>
                  <a:schemeClr val="tx1"/>
                </a:solidFill>
              </a:rPr>
            </a:br>
            <a:r>
              <a:rPr lang="ar-SA" sz="2200" b="1" dirty="0" smtClean="0"/>
              <a:t>يصمم جناح الطائرة بشكل انسيابي لتكون سرعة انسياب الهواء فوق الجناح اكبر</a:t>
            </a:r>
            <a:r>
              <a:rPr lang="ar-EG" sz="2200" b="1" dirty="0" smtClean="0"/>
              <a:t> </a:t>
            </a:r>
            <a:r>
              <a:rPr lang="ar-SA" sz="2200" b="1" dirty="0" smtClean="0"/>
              <a:t>من سرعة الانسياب تحت الجناح وحسب مبدأ بر</a:t>
            </a:r>
            <a:r>
              <a:rPr lang="ar-EG" sz="2200" b="1" dirty="0" smtClean="0"/>
              <a:t>ن</a:t>
            </a:r>
            <a:r>
              <a:rPr lang="ar-SA" sz="2200" b="1" dirty="0" smtClean="0"/>
              <a:t>ولي يكون الضغط تحت الجناح</a:t>
            </a:r>
            <a:r>
              <a:rPr lang="ar-EG" sz="2200" b="1" dirty="0" smtClean="0"/>
              <a:t> </a:t>
            </a:r>
            <a:r>
              <a:rPr lang="ar-SA" sz="2200" b="1" dirty="0" smtClean="0"/>
              <a:t>اكبر من الضغط فوق الجناح ويؤدي فرق الضغط الى قوة تعمل على رفع الطائرة </a:t>
            </a:r>
            <a:r>
              <a:rPr lang="ar-EG" sz="2200" b="1" dirty="0" smtClean="0"/>
              <a:t>إ</a:t>
            </a:r>
            <a:r>
              <a:rPr lang="ar-SA" sz="2200" b="1" dirty="0" smtClean="0"/>
              <a:t>لى أعلي </a:t>
            </a:r>
            <a:endParaRPr lang="ar-EG" sz="2200" b="1" dirty="0" smtClean="0"/>
          </a:p>
          <a:p>
            <a:r>
              <a:rPr lang="ar-SA" sz="2200" b="1" dirty="0" smtClean="0"/>
              <a:t>قوة الرفع تعطي بالعلاقة </a:t>
            </a:r>
            <a:r>
              <a:rPr lang="ar-SA" sz="2200" b="1" dirty="0" smtClean="0">
                <a:solidFill>
                  <a:schemeClr val="tx2"/>
                </a:solidFill>
              </a:rPr>
              <a:t>:- </a:t>
            </a:r>
            <a:endParaRPr lang="ar-EG" sz="2200" b="1" dirty="0" smtClean="0">
              <a:solidFill>
                <a:schemeClr val="tx2"/>
              </a:solidFill>
            </a:endParaRPr>
          </a:p>
          <a:p>
            <a:pPr algn="ctr">
              <a:buNone/>
            </a:pPr>
            <a:r>
              <a:rPr lang="en-US" sz="2200" b="1" dirty="0" smtClean="0"/>
              <a:t>P</a:t>
            </a:r>
            <a:r>
              <a:rPr lang="ar-SA" sz="2200" b="1" dirty="0" smtClean="0"/>
              <a:t>∆</a:t>
            </a:r>
            <a:r>
              <a:rPr lang="en-US" sz="2200" b="1" dirty="0" smtClean="0"/>
              <a:t>F = A</a:t>
            </a:r>
            <a:r>
              <a:rPr lang="en-US" sz="2200" b="1" dirty="0" smtClean="0">
                <a:solidFill>
                  <a:schemeClr val="tx2"/>
                </a:solidFill>
              </a:rPr>
              <a:t> </a:t>
            </a:r>
            <a:endParaRPr lang="ar-EG" sz="2200" b="1" dirty="0" smtClean="0">
              <a:solidFill>
                <a:schemeClr val="tx2"/>
              </a:solidFill>
            </a:endParaRPr>
          </a:p>
          <a:p>
            <a:r>
              <a:rPr lang="ar-SA" sz="2200" b="1" dirty="0" smtClean="0"/>
              <a:t>  حيث </a:t>
            </a:r>
            <a:r>
              <a:rPr lang="en-US" sz="2200" b="1" dirty="0" smtClean="0"/>
              <a:t>A </a:t>
            </a:r>
            <a:r>
              <a:rPr lang="ar-EG" sz="2200" b="1" dirty="0" smtClean="0"/>
              <a:t>:</a:t>
            </a:r>
            <a:r>
              <a:rPr lang="ar-SA" sz="2200" b="1" dirty="0" smtClean="0"/>
              <a:t> مساحة</a:t>
            </a:r>
            <a:r>
              <a:rPr lang="ar-EG" sz="2200" b="1" dirty="0" smtClean="0"/>
              <a:t> </a:t>
            </a:r>
            <a:r>
              <a:rPr lang="ar-SA" sz="2200" b="1" dirty="0" smtClean="0"/>
              <a:t>الجناحين و </a:t>
            </a:r>
            <a:r>
              <a:rPr lang="en-US" sz="2200" b="1" dirty="0" smtClean="0"/>
              <a:t>P</a:t>
            </a:r>
            <a:r>
              <a:rPr lang="ar-SA" sz="2200" b="1" dirty="0" smtClean="0"/>
              <a:t>∆</a:t>
            </a:r>
            <a:r>
              <a:rPr lang="en-US" sz="2200" b="1" dirty="0" smtClean="0"/>
              <a:t> </a:t>
            </a:r>
            <a:r>
              <a:rPr lang="ar-EG" sz="2200" b="1" dirty="0" smtClean="0"/>
              <a:t>: فرق الضغط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from="(-#ppt_w/2)" to="(#ppt_x)" calcmode="lin" valueType="num">
                                      <p:cBhvr>
                                        <p:cTn id="7" dur="600" fill="hold">
                                          <p:stCondLst>
                                            <p:cond delay="0"/>
                                          </p:stCondLst>
                                        </p:cTn>
                                        <p:tgtEl>
                                          <p:spTgt spid="29698"/>
                                        </p:tgtEl>
                                        <p:attrNameLst>
                                          <p:attrName>ppt_x</p:attrName>
                                        </p:attrNameLst>
                                      </p:cBhvr>
                                    </p:anim>
                                    <p:anim from="0" to="-1.0" calcmode="lin" valueType="num">
                                      <p:cBhvr>
                                        <p:cTn id="8" dur="200" decel="50000" autoRev="1" fill="hold">
                                          <p:stCondLst>
                                            <p:cond delay="600"/>
                                          </p:stCondLst>
                                        </p:cTn>
                                        <p:tgtEl>
                                          <p:spTgt spid="29698"/>
                                        </p:tgtEl>
                                        <p:attrNameLst>
                                          <p:attrName>xshear</p:attrName>
                                        </p:attrNameLst>
                                      </p:cBhvr>
                                    </p:anim>
                                    <p:animScale>
                                      <p:cBhvr>
                                        <p:cTn id="9" dur="200" decel="100000" autoRev="1" fill="hold">
                                          <p:stCondLst>
                                            <p:cond delay="600"/>
                                          </p:stCondLst>
                                        </p:cTn>
                                        <p:tgtEl>
                                          <p:spTgt spid="29698"/>
                                        </p:tgtEl>
                                      </p:cBhvr>
                                      <p:from x="100000" y="100000"/>
                                      <p:to x="80000" y="100000"/>
                                    </p:animScale>
                                    <p:anim by="(#ppt_h/3+#ppt_w*0.1)" calcmode="lin" valueType="num">
                                      <p:cBhvr additive="sum">
                                        <p:cTn id="10" dur="200" decel="100000" autoRev="1" fill="hold">
                                          <p:stCondLst>
                                            <p:cond delay="600"/>
                                          </p:stCondLst>
                                        </p:cTn>
                                        <p:tgtEl>
                                          <p:spTgt spid="29698"/>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29699">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29699">
                                            <p:txEl>
                                              <p:pRg st="0" end="0"/>
                                            </p:txEl>
                                          </p:spTgt>
                                        </p:tgtEl>
                                        <p:attrNameLst>
                                          <p:attrName>ppt_x</p:attrName>
                                        </p:attrNameLst>
                                      </p:cBhvr>
                                    </p:anim>
                                    <p:anim from="0" to="-1.0" calcmode="lin" valueType="num">
                                      <p:cBhvr>
                                        <p:cTn id="16" dur="200" decel="50000" autoRev="1" fill="hold">
                                          <p:stCondLst>
                                            <p:cond delay="600"/>
                                          </p:stCondLst>
                                        </p:cTn>
                                        <p:tgtEl>
                                          <p:spTgt spid="29699">
                                            <p:txEl>
                                              <p:pRg st="0" end="0"/>
                                            </p:txEl>
                                          </p:spTgt>
                                        </p:tgtEl>
                                        <p:attrNameLst>
                                          <p:attrName>xshear</p:attrName>
                                        </p:attrNameLst>
                                      </p:cBhvr>
                                    </p:anim>
                                    <p:animScale>
                                      <p:cBhvr>
                                        <p:cTn id="17" dur="200" decel="100000" autoRev="1" fill="hold">
                                          <p:stCondLst>
                                            <p:cond delay="600"/>
                                          </p:stCondLst>
                                        </p:cTn>
                                        <p:tgtEl>
                                          <p:spTgt spid="29699">
                                            <p:txEl>
                                              <p:pRg st="0" end="0"/>
                                            </p:txEl>
                                          </p:spTgt>
                                        </p:tgtEl>
                                      </p:cBhvr>
                                      <p:from x="100000" y="100000"/>
                                      <p:to x="80000" y="100000"/>
                                    </p:animScale>
                                    <p:anim by="(#ppt_h/3+#ppt_w*0.1)" calcmode="lin" valueType="num">
                                      <p:cBhvr additive="sum">
                                        <p:cTn id="18" dur="200" decel="100000" autoRev="1" fill="hold">
                                          <p:stCondLst>
                                            <p:cond delay="600"/>
                                          </p:stCondLst>
                                        </p:cTn>
                                        <p:tgtEl>
                                          <p:spTgt spid="29699">
                                            <p:txEl>
                                              <p:pRg st="0" end="0"/>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29699">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29699">
                                            <p:txEl>
                                              <p:pRg st="1" end="1"/>
                                            </p:txEl>
                                          </p:spTgt>
                                        </p:tgtEl>
                                        <p:attrNameLst>
                                          <p:attrName>ppt_x</p:attrName>
                                        </p:attrNameLst>
                                      </p:cBhvr>
                                    </p:anim>
                                    <p:anim from="0" to="-1.0" calcmode="lin" valueType="num">
                                      <p:cBhvr>
                                        <p:cTn id="24" dur="200" decel="50000" autoRev="1" fill="hold">
                                          <p:stCondLst>
                                            <p:cond delay="600"/>
                                          </p:stCondLst>
                                        </p:cTn>
                                        <p:tgtEl>
                                          <p:spTgt spid="29699">
                                            <p:txEl>
                                              <p:pRg st="1" end="1"/>
                                            </p:txEl>
                                          </p:spTgt>
                                        </p:tgtEl>
                                        <p:attrNameLst>
                                          <p:attrName>xshear</p:attrName>
                                        </p:attrNameLst>
                                      </p:cBhvr>
                                    </p:anim>
                                    <p:animScale>
                                      <p:cBhvr>
                                        <p:cTn id="25" dur="200" decel="100000" autoRev="1" fill="hold">
                                          <p:stCondLst>
                                            <p:cond delay="600"/>
                                          </p:stCondLst>
                                        </p:cTn>
                                        <p:tgtEl>
                                          <p:spTgt spid="29699">
                                            <p:txEl>
                                              <p:pRg st="1" end="1"/>
                                            </p:txEl>
                                          </p:spTgt>
                                        </p:tgtEl>
                                      </p:cBhvr>
                                      <p:from x="100000" y="100000"/>
                                      <p:to x="80000" y="100000"/>
                                    </p:animScale>
                                    <p:anim by="(#ppt_h/3+#ppt_w*0.1)" calcmode="lin" valueType="num">
                                      <p:cBhvr additive="sum">
                                        <p:cTn id="26" dur="200" decel="100000" autoRev="1" fill="hold">
                                          <p:stCondLst>
                                            <p:cond delay="600"/>
                                          </p:stCondLst>
                                        </p:cTn>
                                        <p:tgtEl>
                                          <p:spTgt spid="29699">
                                            <p:txEl>
                                              <p:pRg st="1" end="1"/>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29699">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29699">
                                            <p:txEl>
                                              <p:pRg st="2" end="2"/>
                                            </p:txEl>
                                          </p:spTgt>
                                        </p:tgtEl>
                                        <p:attrNameLst>
                                          <p:attrName>ppt_x</p:attrName>
                                        </p:attrNameLst>
                                      </p:cBhvr>
                                    </p:anim>
                                    <p:anim from="0" to="-1.0" calcmode="lin" valueType="num">
                                      <p:cBhvr>
                                        <p:cTn id="32" dur="200" decel="50000" autoRev="1" fill="hold">
                                          <p:stCondLst>
                                            <p:cond delay="600"/>
                                          </p:stCondLst>
                                        </p:cTn>
                                        <p:tgtEl>
                                          <p:spTgt spid="29699">
                                            <p:txEl>
                                              <p:pRg st="2" end="2"/>
                                            </p:txEl>
                                          </p:spTgt>
                                        </p:tgtEl>
                                        <p:attrNameLst>
                                          <p:attrName>xshear</p:attrName>
                                        </p:attrNameLst>
                                      </p:cBhvr>
                                    </p:anim>
                                    <p:animScale>
                                      <p:cBhvr>
                                        <p:cTn id="33" dur="200" decel="100000" autoRev="1" fill="hold">
                                          <p:stCondLst>
                                            <p:cond delay="600"/>
                                          </p:stCondLst>
                                        </p:cTn>
                                        <p:tgtEl>
                                          <p:spTgt spid="29699">
                                            <p:txEl>
                                              <p:pRg st="2" end="2"/>
                                            </p:txEl>
                                          </p:spTgt>
                                        </p:tgtEl>
                                      </p:cBhvr>
                                      <p:from x="100000" y="100000"/>
                                      <p:to x="80000" y="100000"/>
                                    </p:animScale>
                                    <p:anim by="(#ppt_h/3+#ppt_w*0.1)" calcmode="lin" valueType="num">
                                      <p:cBhvr additive="sum">
                                        <p:cTn id="34" dur="200" decel="100000" autoRev="1" fill="hold">
                                          <p:stCondLst>
                                            <p:cond delay="600"/>
                                          </p:stCondLst>
                                        </p:cTn>
                                        <p:tgtEl>
                                          <p:spTgt spid="29699">
                                            <p:txEl>
                                              <p:pRg st="2" end="2"/>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nodeType="clickEffect">
                                  <p:stCondLst>
                                    <p:cond delay="0"/>
                                  </p:stCondLst>
                                  <p:childTnLst>
                                    <p:set>
                                      <p:cBhvr>
                                        <p:cTn id="38" dur="1" fill="hold">
                                          <p:stCondLst>
                                            <p:cond delay="0"/>
                                          </p:stCondLst>
                                        </p:cTn>
                                        <p:tgtEl>
                                          <p:spTgt spid="29699">
                                            <p:txEl>
                                              <p:pRg st="3" end="3"/>
                                            </p:txEl>
                                          </p:spTgt>
                                        </p:tgtEl>
                                        <p:attrNameLst>
                                          <p:attrName>style.visibility</p:attrName>
                                        </p:attrNameLst>
                                      </p:cBhvr>
                                      <p:to>
                                        <p:strVal val="visible"/>
                                      </p:to>
                                    </p:set>
                                    <p:anim from="(-#ppt_w/2)" to="(#ppt_x)" calcmode="lin" valueType="num">
                                      <p:cBhvr>
                                        <p:cTn id="39" dur="600" fill="hold">
                                          <p:stCondLst>
                                            <p:cond delay="0"/>
                                          </p:stCondLst>
                                        </p:cTn>
                                        <p:tgtEl>
                                          <p:spTgt spid="29699">
                                            <p:txEl>
                                              <p:pRg st="3" end="3"/>
                                            </p:txEl>
                                          </p:spTgt>
                                        </p:tgtEl>
                                        <p:attrNameLst>
                                          <p:attrName>ppt_x</p:attrName>
                                        </p:attrNameLst>
                                      </p:cBhvr>
                                    </p:anim>
                                    <p:anim from="0" to="-1.0" calcmode="lin" valueType="num">
                                      <p:cBhvr>
                                        <p:cTn id="40" dur="200" decel="50000" autoRev="1" fill="hold">
                                          <p:stCondLst>
                                            <p:cond delay="600"/>
                                          </p:stCondLst>
                                        </p:cTn>
                                        <p:tgtEl>
                                          <p:spTgt spid="29699">
                                            <p:txEl>
                                              <p:pRg st="3" end="3"/>
                                            </p:txEl>
                                          </p:spTgt>
                                        </p:tgtEl>
                                        <p:attrNameLst>
                                          <p:attrName>xshear</p:attrName>
                                        </p:attrNameLst>
                                      </p:cBhvr>
                                    </p:anim>
                                    <p:animScale>
                                      <p:cBhvr>
                                        <p:cTn id="41" dur="200" decel="100000" autoRev="1" fill="hold">
                                          <p:stCondLst>
                                            <p:cond delay="600"/>
                                          </p:stCondLst>
                                        </p:cTn>
                                        <p:tgtEl>
                                          <p:spTgt spid="29699">
                                            <p:txEl>
                                              <p:pRg st="3" end="3"/>
                                            </p:txEl>
                                          </p:spTgt>
                                        </p:tgtEl>
                                      </p:cBhvr>
                                      <p:from x="100000" y="100000"/>
                                      <p:to x="80000" y="100000"/>
                                    </p:animScale>
                                    <p:anim by="(#ppt_h/3+#ppt_w*0.1)" calcmode="lin" valueType="num">
                                      <p:cBhvr additive="sum">
                                        <p:cTn id="42" dur="200" decel="100000" autoRev="1" fill="hold">
                                          <p:stCondLst>
                                            <p:cond delay="600"/>
                                          </p:stCondLst>
                                        </p:cTn>
                                        <p:tgtEl>
                                          <p:spTgt spid="29699">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p:cNvSpPr txBox="1"/>
          <p:nvPr/>
        </p:nvSpPr>
        <p:spPr>
          <a:xfrm>
            <a:off x="533400" y="214491"/>
            <a:ext cx="8441526" cy="6186309"/>
          </a:xfrm>
          <a:prstGeom prst="rect">
            <a:avLst/>
          </a:prstGeom>
          <a:noFill/>
        </p:spPr>
        <p:txBody>
          <a:bodyPr wrap="square" rtlCol="1">
            <a:spAutoFit/>
          </a:bodyPr>
          <a:lstStyle/>
          <a:p>
            <a:pPr>
              <a:lnSpc>
                <a:spcPct val="150000"/>
              </a:lnSpc>
            </a:pPr>
            <a:r>
              <a:rPr lang="ar-SA" sz="2400" b="1" dirty="0" smtClean="0"/>
              <a:t>مثال (1):</a:t>
            </a:r>
          </a:p>
          <a:p>
            <a:pPr>
              <a:lnSpc>
                <a:spcPct val="150000"/>
              </a:lnSpc>
            </a:pPr>
            <a:r>
              <a:rPr lang="ar-SA" sz="2400" b="1" dirty="0" smtClean="0"/>
              <a:t>خزان ماء كبير له فتحة في قاع الخزان، فإذا كان ارتفاع الخزان </a:t>
            </a:r>
            <a:r>
              <a:rPr lang="en-US" sz="2400" b="1" dirty="0" smtClean="0"/>
              <a:t>15m</a:t>
            </a:r>
            <a:r>
              <a:rPr lang="ar-SA" sz="2400" b="1" dirty="0" smtClean="0"/>
              <a:t> و كان معدل </a:t>
            </a:r>
          </a:p>
          <a:p>
            <a:pPr>
              <a:lnSpc>
                <a:spcPct val="150000"/>
              </a:lnSpc>
            </a:pPr>
            <a:r>
              <a:rPr lang="ar-SA" sz="2400" b="1" dirty="0" smtClean="0"/>
              <a:t>تدفق الماء </a:t>
            </a:r>
            <a:r>
              <a:rPr lang="en-US" sz="2400" b="1" dirty="0" smtClean="0"/>
              <a:t>3x10</a:t>
            </a:r>
            <a:r>
              <a:rPr lang="en-US" sz="2400" b="1" baseline="30000" dirty="0" smtClean="0"/>
              <a:t>-3</a:t>
            </a:r>
            <a:r>
              <a:rPr lang="en-US" sz="2400" b="1" dirty="0" smtClean="0"/>
              <a:t>m</a:t>
            </a:r>
            <a:r>
              <a:rPr lang="en-US" sz="2400" b="1" baseline="30000" dirty="0" smtClean="0"/>
              <a:t>3</a:t>
            </a:r>
            <a:r>
              <a:rPr lang="en-US" sz="2400" b="1" dirty="0" smtClean="0"/>
              <a:t>/s</a:t>
            </a:r>
            <a:r>
              <a:rPr lang="ar-SA" sz="2400" b="1" dirty="0" smtClean="0"/>
              <a:t>.</a:t>
            </a:r>
            <a:endParaRPr lang="ar-EG" sz="2400" b="1" dirty="0" smtClean="0"/>
          </a:p>
          <a:p>
            <a:pPr>
              <a:lnSpc>
                <a:spcPct val="150000"/>
              </a:lnSpc>
            </a:pPr>
            <a:r>
              <a:rPr lang="ar-SA" sz="2400" b="1" dirty="0" smtClean="0"/>
              <a:t>أوجدي:</a:t>
            </a:r>
          </a:p>
          <a:p>
            <a:pPr>
              <a:lnSpc>
                <a:spcPct val="150000"/>
              </a:lnSpc>
            </a:pPr>
            <a:r>
              <a:rPr lang="ar-SA" sz="2400" b="1" dirty="0" smtClean="0"/>
              <a:t>أ) سرعة خروج الماء من الفتحة.</a:t>
            </a:r>
          </a:p>
          <a:p>
            <a:pPr>
              <a:lnSpc>
                <a:spcPct val="150000"/>
              </a:lnSpc>
            </a:pPr>
            <a:r>
              <a:rPr lang="ar-SA" sz="2400" b="1" dirty="0" smtClean="0"/>
              <a:t>ب) قطر الفتحة.</a:t>
            </a:r>
          </a:p>
          <a:p>
            <a:pPr>
              <a:lnSpc>
                <a:spcPct val="150000"/>
              </a:lnSpc>
            </a:pPr>
            <a:endParaRPr lang="ar-EG" sz="2400" b="1" dirty="0" smtClean="0"/>
          </a:p>
          <a:p>
            <a:pPr>
              <a:lnSpc>
                <a:spcPct val="150000"/>
              </a:lnSpc>
            </a:pPr>
            <a:r>
              <a:rPr lang="ar-SA" sz="2400" b="1" dirty="0" smtClean="0"/>
              <a:t>مثال (2):</a:t>
            </a:r>
          </a:p>
          <a:p>
            <a:pPr>
              <a:lnSpc>
                <a:spcPct val="150000"/>
              </a:lnSpc>
            </a:pPr>
            <a:r>
              <a:rPr lang="ar-SA" sz="2400" b="1" dirty="0" smtClean="0"/>
              <a:t>ي</a:t>
            </a:r>
            <a:r>
              <a:rPr lang="ar-EG" sz="2400" b="1" dirty="0" smtClean="0"/>
              <a:t>تفرع </a:t>
            </a:r>
            <a:r>
              <a:rPr lang="ar-SA" sz="2400" b="1" dirty="0" smtClean="0"/>
              <a:t>أنبوب قطره </a:t>
            </a:r>
            <a:r>
              <a:rPr lang="en-US" sz="2400" b="1" dirty="0" smtClean="0"/>
              <a:t> R </a:t>
            </a:r>
            <a:r>
              <a:rPr lang="ar-EG" sz="2400" b="1" dirty="0" smtClean="0"/>
              <a:t>إلى عدة أنابيب صغيرة نصف قطر كل منها </a:t>
            </a:r>
            <a:r>
              <a:rPr lang="en-US" sz="2400" b="1" dirty="0" smtClean="0"/>
              <a:t>R/3</a:t>
            </a:r>
            <a:endParaRPr lang="ar-EG" sz="2400" b="1" dirty="0" smtClean="0"/>
          </a:p>
          <a:p>
            <a:pPr>
              <a:lnSpc>
                <a:spcPct val="150000"/>
              </a:lnSpc>
            </a:pPr>
            <a:r>
              <a:rPr lang="ar-EG" sz="2400" b="1" dirty="0" smtClean="0"/>
              <a:t>فإذا كانت </a:t>
            </a:r>
            <a:r>
              <a:rPr lang="ar-SA" sz="2400" b="1" dirty="0" smtClean="0"/>
              <a:t>سرعة </a:t>
            </a:r>
            <a:r>
              <a:rPr lang="ar-EG" sz="2400" b="1" dirty="0" smtClean="0"/>
              <a:t>سائل ما في الأنبوبة الكبيرة </a:t>
            </a:r>
            <a:r>
              <a:rPr lang="en-US" sz="2400" b="1" dirty="0" smtClean="0"/>
              <a:t>v</a:t>
            </a:r>
            <a:r>
              <a:rPr lang="ar-SA" sz="2400" b="1" dirty="0" smtClean="0"/>
              <a:t> و</a:t>
            </a:r>
            <a:r>
              <a:rPr lang="en-US" sz="2400" b="1" dirty="0" smtClean="0"/>
              <a:t> </a:t>
            </a:r>
            <a:r>
              <a:rPr lang="ar-EG" sz="2400" b="1" dirty="0" smtClean="0"/>
              <a:t>سرعته في الأنابيب الصغيرة </a:t>
            </a:r>
            <a:r>
              <a:rPr lang="en-US" sz="2400" b="1" dirty="0" smtClean="0"/>
              <a:t> v/2</a:t>
            </a:r>
            <a:r>
              <a:rPr lang="ar-EG" sz="2400" b="1" dirty="0" smtClean="0"/>
              <a:t> فما هو عدد الأنابيب الفرعية</a:t>
            </a:r>
            <a:r>
              <a:rPr lang="ar-EG" sz="2400" b="1" dirty="0"/>
              <a:t>.</a:t>
            </a:r>
            <a:endParaRPr lang="ar-SA" sz="2400" b="1" dirty="0" smtClean="0"/>
          </a:p>
        </p:txBody>
      </p:sp>
      <p:sp>
        <p:nvSpPr>
          <p:cNvPr id="3" name="Slide Number Placeholder 2"/>
          <p:cNvSpPr>
            <a:spLocks noGrp="1"/>
          </p:cNvSpPr>
          <p:nvPr>
            <p:ph type="sldNum" sz="quarter" idx="12"/>
          </p:nvPr>
        </p:nvSpPr>
        <p:spPr/>
        <p:txBody>
          <a:bodyPr/>
          <a:lstStyle/>
          <a:p>
            <a:pPr>
              <a:defRPr/>
            </a:pPr>
            <a:fld id="{65B8780A-78BE-43B1-828C-AE865029EDCE}" type="slidenum">
              <a:rPr lang="ar-SA" smtClean="0"/>
              <a:pPr>
                <a:defRPr/>
              </a:pPr>
              <a:t>19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تصميم افتراضي">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11817</TotalTime>
  <Words>869</Words>
  <Application>Microsoft Office PowerPoint</Application>
  <PresentationFormat>On-screen Show (4:3)</PresentationFormat>
  <Paragraphs>135</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19</vt:i4>
      </vt:variant>
    </vt:vector>
  </HeadingPairs>
  <TitlesOfParts>
    <vt:vector size="23" baseType="lpstr">
      <vt:lpstr>تصميم افتراضي</vt:lpstr>
      <vt:lpstr>Equation</vt:lpstr>
      <vt:lpstr>معادلة</vt:lpstr>
      <vt:lpstr>Package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الرذاذ   Sprayer</vt:lpstr>
      <vt:lpstr>ارتفاع جناح الطائرة</vt:lpstr>
      <vt:lpstr>Slide 19</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Faisal</dc:creator>
  <cp:lastModifiedBy>pc </cp:lastModifiedBy>
  <cp:revision>211</cp:revision>
  <dcterms:created xsi:type="dcterms:W3CDTF">2007-04-09T04:31:26Z</dcterms:created>
  <dcterms:modified xsi:type="dcterms:W3CDTF">2012-11-24T22:27:55Z</dcterms:modified>
</cp:coreProperties>
</file>