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89B"/>
    <a:srgbClr val="6A044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وان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cxnSp>
        <p:nvCxnSpPr>
          <p:cNvPr id="8" name="رابط مستقيم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مستقيم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شكل بيضاوي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عنصر نائب للتاريخ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7EE3-E72D-491F-8072-900EBDB27F33}" type="datetimeFigureOut">
              <a:rPr lang="en-US" smtClean="0"/>
              <a:pPr/>
              <a:t>10/5/2012</a:t>
            </a:fld>
            <a:endParaRPr lang="en-US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F68701-FBB5-4FA6-ACB3-2F8940D5E4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صر نائب للمحتوى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AB87EE3-E72D-491F-8072-900EBDB27F33}" type="datetimeFigureOut">
              <a:rPr lang="en-US" smtClean="0"/>
              <a:pPr/>
              <a:t>10/5/2012</a:t>
            </a:fld>
            <a:endParaRPr lang="en-US"/>
          </a:p>
        </p:txBody>
      </p:sp>
      <p:sp>
        <p:nvSpPr>
          <p:cNvPr id="15" name="عنصر نائب لرقم الشريحة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3F68701-FBB5-4FA6-ACB3-2F8940D5E4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عنصر نائب للتذييل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عنوان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7EE3-E72D-491F-8072-900EBDB27F33}" type="datetimeFigureOut">
              <a:rPr lang="en-US" smtClean="0"/>
              <a:pPr/>
              <a:t>10/5/2012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8701-FBB5-4FA6-ACB3-2F8940D5E4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cxnSp>
        <p:nvCxnSpPr>
          <p:cNvPr id="7" name="رابط مستقيم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7EE3-E72D-491F-8072-900EBDB27F33}" type="datetimeFigureOut">
              <a:rPr lang="en-US" smtClean="0"/>
              <a:pPr/>
              <a:t>10/5/2012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8701-FBB5-4FA6-ACB3-2F8940D5E4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8701-FBB5-4FA6-ACB3-2F8940D5E4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7EE3-E72D-491F-8072-900EBDB27F33}" type="datetimeFigureOut">
              <a:rPr lang="en-US" smtClean="0"/>
              <a:pPr/>
              <a:t>10/5/2012</a:t>
            </a:fld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2" name="عنصر نائب للمحتوى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34" name="عنصر نائب للمحتوى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2" name="عنصر نائب للنص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cxnSp>
        <p:nvCxnSpPr>
          <p:cNvPr id="10" name="رابط مستقيم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مستقيم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7EE3-E72D-491F-8072-900EBDB27F33}" type="datetimeFigureOut">
              <a:rPr lang="en-US" smtClean="0"/>
              <a:pPr/>
              <a:t>10/5/2012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8701-FBB5-4FA6-ACB3-2F8940D5E4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7EE3-E72D-491F-8072-900EBDB27F33}" type="datetimeFigureOut">
              <a:rPr lang="en-US" smtClean="0"/>
              <a:pPr/>
              <a:t>10/5/2012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8701-FBB5-4FA6-ACB3-2F8940D5E4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عنصر نائب للمحتوى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1" name="عنوان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عنصر نائب للتاريخ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AB87EE3-E72D-491F-8072-900EBDB27F33}" type="datetimeFigureOut">
              <a:rPr lang="en-US" smtClean="0"/>
              <a:pPr/>
              <a:t>10/5/2012</a:t>
            </a:fld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3F68701-FBB5-4FA6-ACB3-2F8940D5E4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8" name="عنصر نائب للتاريخ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7EE3-E72D-491F-8072-900EBDB27F33}" type="datetimeFigureOut">
              <a:rPr lang="en-US" smtClean="0"/>
              <a:pPr/>
              <a:t>10/5/2012</a:t>
            </a:fld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F68701-FBB5-4FA6-ACB3-2F8940D5E4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7EE3-E72D-491F-8072-900EBDB27F33}" type="datetimeFigureOut">
              <a:rPr lang="en-US" smtClean="0"/>
              <a:pPr/>
              <a:t>10/5/2012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8701-FBB5-4FA6-ACB3-2F8940D5E4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7EE3-E72D-491F-8072-900EBDB27F33}" type="datetimeFigureOut">
              <a:rPr lang="en-US" smtClean="0"/>
              <a:pPr/>
              <a:t>10/5/2012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8701-FBB5-4FA6-ACB3-2F8940D5E4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AB87EE3-E72D-491F-8072-900EBDB27F33}" type="datetimeFigureOut">
              <a:rPr lang="en-US" smtClean="0"/>
              <a:pPr/>
              <a:t>10/5/2012</a:t>
            </a:fld>
            <a:endParaRPr lang="en-US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3F68701-FBB5-4FA6-ACB3-2F8940D5E4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m.sa/imgres?q=aids&amp;um=1&amp;hl=ar&amp;safe=active&amp;sa=N&amp;rlz=1T4ADRA_enSA482SA482&amp;biw=1280&amp;bih=565&amp;tbm=isch&amp;tbnid=Oc6JVpOBBlQkTM:&amp;imgrefurl=http://www.n-batna.com/aids/new/aids.html&amp;docid=0x0uGqD38n6ujM&amp;imgurl=http://www.n-batna.com/aids/new/aids-virus.gif&amp;w=228&amp;h=237&amp;ei=0PprUOraIamY0QXsq4HYCQ&amp;zoom=1&amp;iact=hc&amp;vpx=496&amp;vpy=241&amp;dur=261&amp;hovh=189&amp;hovw=182&amp;tx=108&amp;ty=128&amp;sig=103501659927468471612&amp;page=4&amp;tbnh=164&amp;tbnw=157&amp;start=59&amp;ndsp=17&amp;ved=1t:429,r:3,s:59,i:269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hyperlink" Target="http://www.google.com.sa/imgres?q=aids&amp;um=1&amp;hl=ar&amp;safe=active&amp;sa=N&amp;rlz=1T4ADRA_enSA482SA482&amp;biw=1280&amp;bih=565&amp;tbm=isch&amp;tbnid=84a5686APdm4NM:&amp;imgrefurl=http://www.cbsnews.com/8301-504763_162-20022046-10391704.html&amp;docid=TN3xXgEAQeX8ZM&amp;imgurl=http://i.i.com.com/cnwk.1d/i/tim/2010/09/17/hiv-aids-630.jpg&amp;w=630&amp;h=340&amp;ei=0PprUOraIamY0QXsq4HYCQ&amp;zoom=1&amp;iact=hc&amp;vpx=426&amp;vpy=133&amp;dur=263&amp;hovh=165&amp;hovw=306&amp;tx=164&amp;ty=81&amp;sig=103501659927468471612&amp;page=3&amp;tbnh=121&amp;tbnw=225&amp;start=41&amp;ndsp=18&amp;ved=1t:429,r:2,s:41,i:208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com.sa/imgres?q=Influenza&amp;um=1&amp;hl=ar&amp;safe=active&amp;rlz=1T4ADRA_enSA482SA482&amp;biw=1280&amp;bih=565&amp;tbm=isch&amp;tbnid=FZupLde_qynBIM:&amp;imgrefurl=http://colonialdiseasedigitaltextbook.wikispaces.com/4.2+Influenza+in+the+Colonial+Americas&amp;docid=YHT4eBh30ENROM&amp;imgurl=http://colonialdiseasedigitaltextbook.wikispaces.com/file/view/influenza.jpg/114293243/336x360/influenza.jpg&amp;w=280&amp;h=300&amp;ei=8f9rUMHnJPTJ0AX-nIHQBw&amp;zoom=1&amp;iact=hc&amp;vpx=385&amp;vpy=117&amp;dur=12436&amp;hovh=232&amp;hovw=217&amp;tx=184&amp;ty=141&amp;sig=103501659927468471612&amp;page=1&amp;tbnh=112&amp;tbnw=105&amp;start=0&amp;ndsp=23&amp;ved=1t:429,r:3,s:0,i:77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google.com.sa/imgres?q=hypertension&amp;um=1&amp;hl=ar&amp;safe=active&amp;sa=N&amp;rlz=1T4ADRA_enSA482SA482&amp;biw=1280&amp;bih=565&amp;tbm=isch&amp;tbnid=JLUlNm63jdXj4M:&amp;imgrefurl=http://www.altibbi.com/f/5/%D8%A7%D8%B1%D8%AA%D9%81%D8%A7%D8%B9-%D8%B6%D8%BA%D8%B7-%D8%A7%D9%84%D8%AF%D9%85&amp;docid=jnDGzjvNMbRDxM&amp;imgurl=http://www.altibbi.com/global/img/website/med/essential-hypertension_def_13891_1.jpg&amp;w=300&amp;h=240&amp;ei=4BdsUPCyDIrN0QWsh4HgCA&amp;zoom=1&amp;iact=hc&amp;vpx=529&amp;vpy=197&amp;dur=8393&amp;hovh=192&amp;hovw=240&amp;tx=84&amp;ty=119&amp;sig=103501659927468471612&amp;page=5&amp;tbnh=166&amp;tbnw=208&amp;start=68&amp;ndsp=15&amp;ved=1t:429,r:2,s:68,i:297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85720" y="357166"/>
            <a:ext cx="8477280" cy="6286544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rtl="1"/>
            <a:endParaRPr lang="ar-SA" sz="2800" b="1" dirty="0" smtClean="0">
              <a:solidFill>
                <a:srgbClr val="C00000"/>
              </a:solidFill>
            </a:endParaRPr>
          </a:p>
          <a:p>
            <a:pPr rtl="1"/>
            <a:endParaRPr lang="ar-SA" sz="2800" b="1" dirty="0" smtClean="0">
              <a:solidFill>
                <a:srgbClr val="C00000"/>
              </a:solidFill>
            </a:endParaRPr>
          </a:p>
          <a:p>
            <a:pPr rtl="1"/>
            <a:r>
              <a:rPr lang="ar-SA" sz="5400" b="1" dirty="0" smtClean="0">
                <a:solidFill>
                  <a:srgbClr val="C00000"/>
                </a:solidFill>
              </a:rPr>
              <a:t>المحاضرة الثالثــــة </a:t>
            </a:r>
          </a:p>
          <a:p>
            <a:pPr rtl="1"/>
            <a:endParaRPr lang="ar-SA" sz="5400" b="1" dirty="0" smtClean="0">
              <a:solidFill>
                <a:srgbClr val="C00000"/>
              </a:solidFill>
            </a:endParaRPr>
          </a:p>
          <a:p>
            <a:pPr rtl="1"/>
            <a:r>
              <a:rPr lang="ar-SA" sz="5400" b="1" dirty="0" smtClean="0">
                <a:solidFill>
                  <a:srgbClr val="C00000"/>
                </a:solidFill>
              </a:rPr>
              <a:t>الأمراض المعدية وغير المعدية </a:t>
            </a:r>
            <a:endParaRPr lang="en-US" sz="44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rtl="1"/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85720" y="357166"/>
            <a:ext cx="8477280" cy="6286544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rtl="1"/>
            <a:r>
              <a:rPr lang="ar-SA" sz="2800" b="1" dirty="0" smtClean="0">
                <a:solidFill>
                  <a:srgbClr val="C00000"/>
                </a:solidFill>
              </a:rPr>
              <a:t>مرض نقص المناعة المكتسبة</a:t>
            </a:r>
          </a:p>
          <a:p>
            <a:pPr algn="r" rtl="1"/>
            <a:r>
              <a:rPr lang="ar-SA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smtClean="0">
                <a:solidFill>
                  <a:srgbClr val="C00000"/>
                </a:solidFill>
              </a:rPr>
              <a:t>Acquired Immune Deficiency Syndrome</a:t>
            </a:r>
            <a:endParaRPr lang="ar-SA" sz="2800" b="1" dirty="0" smtClean="0">
              <a:solidFill>
                <a:srgbClr val="C00000"/>
              </a:solidFill>
            </a:endParaRPr>
          </a:p>
          <a:p>
            <a:pPr rtl="1"/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endParaRPr lang="en-US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rtl="1">
              <a:lnSpc>
                <a:spcPct val="150000"/>
              </a:lnSpc>
            </a:pP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قال تعالى (( ولا تقربوا الزنى إنه كان فاحشةً وساء سبيلا ))</a:t>
            </a:r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ينجم مرض الإيدز عن فيروس يدمر الجهاز المناعي في جسم الإنسان ، فيصبح عرضه للأمراض الفتاكة والأورام السرطانية الخبيثة ، وكلمة إيدز مشتقة من الحروف الأولى للأسم العلمي : متلازمة العوز المناعي المكتسب</a:t>
            </a:r>
          </a:p>
          <a:p>
            <a:pPr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Acquired Immune Deficiency  Syndrome ( AIDS) </a:t>
            </a:r>
          </a:p>
          <a:p>
            <a:pPr lvl="0" algn="just" rtl="1">
              <a:lnSpc>
                <a:spcPct val="150000"/>
              </a:lnSpc>
            </a:pPr>
            <a:r>
              <a:rPr lang="ar-SA" b="1" dirty="0" smtClean="0">
                <a:solidFill>
                  <a:schemeClr val="accent4">
                    <a:lumMod val="50000"/>
                  </a:schemeClr>
                </a:solidFill>
              </a:rPr>
              <a:t>- </a:t>
            </a:r>
            <a:r>
              <a:rPr lang="ar-SA" b="1" dirty="0" smtClean="0">
                <a:solidFill>
                  <a:srgbClr val="FF0000"/>
                </a:solidFill>
              </a:rPr>
              <a:t>متلازمة </a:t>
            </a:r>
            <a:r>
              <a:rPr lang="ar-SA" b="1" dirty="0" smtClean="0">
                <a:solidFill>
                  <a:schemeClr val="accent4">
                    <a:lumMod val="50000"/>
                  </a:schemeClr>
                </a:solidFill>
              </a:rPr>
              <a:t>:</a:t>
            </a: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 هي مجموعة الأعراض التي تصاحب مرض ما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>
              <a:lnSpc>
                <a:spcPct val="150000"/>
              </a:lnSpc>
            </a:pPr>
            <a:r>
              <a:rPr lang="ar-SA" b="1" dirty="0" smtClean="0">
                <a:solidFill>
                  <a:schemeClr val="accent4">
                    <a:lumMod val="50000"/>
                  </a:schemeClr>
                </a:solidFill>
              </a:rPr>
              <a:t>- </a:t>
            </a:r>
            <a:r>
              <a:rPr lang="ar-SA" b="1" dirty="0" smtClean="0">
                <a:solidFill>
                  <a:srgbClr val="FF0000"/>
                </a:solidFill>
              </a:rPr>
              <a:t>العوز المناعي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: قصور الجهاز المناعي عن أداء وظائفه الحيوية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>
              <a:lnSpc>
                <a:spcPct val="150000"/>
              </a:lnSpc>
            </a:pPr>
            <a:r>
              <a:rPr lang="ar-SA" b="1" dirty="0" smtClean="0">
                <a:solidFill>
                  <a:schemeClr val="accent4">
                    <a:lumMod val="50000"/>
                  </a:schemeClr>
                </a:solidFill>
              </a:rPr>
              <a:t>- </a:t>
            </a:r>
            <a:r>
              <a:rPr lang="ar-SA" b="1" dirty="0" smtClean="0">
                <a:solidFill>
                  <a:srgbClr val="FF0000"/>
                </a:solidFill>
              </a:rPr>
              <a:t>المكتسب </a:t>
            </a:r>
            <a:r>
              <a:rPr lang="ar-SA" dirty="0" smtClean="0">
                <a:solidFill>
                  <a:srgbClr val="FF0000"/>
                </a:solidFill>
              </a:rPr>
              <a:t>: </a:t>
            </a: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هو القصور أو العوز المناعي غير الموروث ، الذي ينتج عن عدوى لم تكن موجودة من قبل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 rtl="1"/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صورة 3" descr="https://www.chcact.org/images/customer-images/AIDS-ribbon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1429385" cy="2480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85720" y="357166"/>
            <a:ext cx="8643998" cy="6286544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just" rtl="1">
              <a:lnSpc>
                <a:spcPct val="150000"/>
              </a:lnSpc>
              <a:buFont typeface="Wingdings" pitchFamily="2" charset="2"/>
              <a:buChar char="v"/>
            </a:pPr>
            <a:r>
              <a:rPr lang="ar-SA" b="1" dirty="0" smtClean="0">
                <a:solidFill>
                  <a:srgbClr val="D6089B"/>
                </a:solidFill>
              </a:rPr>
              <a:t>الفيروس المسبب للمرض :</a:t>
            </a:r>
            <a:endParaRPr lang="en-US" dirty="0" smtClean="0">
              <a:solidFill>
                <a:srgbClr val="D6089B"/>
              </a:solidFill>
            </a:endParaRPr>
          </a:p>
          <a:p>
            <a:pPr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 يسمى بفيروس عوز المناعة البشري وهو نوعان :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1-عوز المناعة البشري 1 ( 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H.I.V1 </a:t>
            </a: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 ) سريع الانتشار ويمثل 95% من نسبة الإصابة 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2-عوز المناعة البشري 2( 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H.I.V2 </a:t>
            </a: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 ) قليل الانتشار ويمثل 5% من نسبة الإصابة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 rtl="1">
              <a:lnSpc>
                <a:spcPct val="150000"/>
              </a:lnSpc>
              <a:buFont typeface="Wingdings" pitchFamily="2" charset="2"/>
              <a:buChar char="v"/>
            </a:pPr>
            <a:r>
              <a:rPr lang="ar-SA" b="1" dirty="0" smtClean="0">
                <a:solidFill>
                  <a:srgbClr val="D6089B"/>
                </a:solidFill>
              </a:rPr>
              <a:t>حامل الفيروس :</a:t>
            </a:r>
            <a:endParaRPr lang="en-US" dirty="0" smtClean="0">
              <a:solidFill>
                <a:srgbClr val="D6089B"/>
              </a:solidFill>
            </a:endParaRPr>
          </a:p>
          <a:p>
            <a:pPr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هو الشخص الذي يحمل الفيروس ، وقد لا يعرف ذلك لعدم ظهور أية أعراض مرضية عليه ، وهو شخص معدي للآخرين ويظل في نقل العدوى لهم دون علم منه أ و منهم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 rtl="1">
              <a:lnSpc>
                <a:spcPct val="150000"/>
              </a:lnSpc>
              <a:buFont typeface="Wingdings" pitchFamily="2" charset="2"/>
              <a:buChar char="v"/>
            </a:pPr>
            <a:r>
              <a:rPr lang="ar-SA" b="1" dirty="0" smtClean="0">
                <a:solidFill>
                  <a:srgbClr val="D6089B"/>
                </a:solidFill>
              </a:rPr>
              <a:t>مريض الإيدز :</a:t>
            </a:r>
            <a:endParaRPr lang="en-US" dirty="0" smtClean="0">
              <a:solidFill>
                <a:srgbClr val="D6089B"/>
              </a:solidFill>
            </a:endParaRPr>
          </a:p>
          <a:p>
            <a:pPr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هو الشخص المصاب </a:t>
            </a: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بالفيروس، </a:t>
            </a: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وتظهر عليه </a:t>
            </a: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أعراض المرض.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 rtl="1">
              <a:lnSpc>
                <a:spcPct val="150000"/>
              </a:lnSpc>
              <a:buFont typeface="Wingdings" pitchFamily="2" charset="2"/>
              <a:buChar char="v"/>
            </a:pPr>
            <a:r>
              <a:rPr lang="ar-SA" b="1" dirty="0" smtClean="0">
                <a:solidFill>
                  <a:srgbClr val="D6089B"/>
                </a:solidFill>
              </a:rPr>
              <a:t>فترة الحضانة :</a:t>
            </a:r>
            <a:endParaRPr lang="en-US" dirty="0" smtClean="0">
              <a:solidFill>
                <a:srgbClr val="D6089B"/>
              </a:solidFill>
            </a:endParaRPr>
          </a:p>
          <a:p>
            <a:pPr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تتراوح ما بين ستة أشهر وأكثر من اثنتى عشرة سنة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rtl="1"/>
            <a:endParaRPr lang="en-US" dirty="0"/>
          </a:p>
        </p:txBody>
      </p:sp>
      <p:pic>
        <p:nvPicPr>
          <p:cNvPr id="4" name="rg_hi" descr="http://t1.gstatic.com/images?q=tbn:ANd9GcT24rPn098i6aVuKuhMruvAvhD4WD8SMtdYxPEcg-3vapui2RjANg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428604"/>
            <a:ext cx="1734185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pic>
        <p:nvPicPr>
          <p:cNvPr id="5" name="rg_hi" descr="http://t1.gstatic.com/images?q=tbn:ANd9GcS4scMzE-roBIgG8DKPWMwCnEfzADTTbRuDpsPZ4EwjmaOj7ePv">
            <a:hlinkClick r:id="rId4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20" y="5067005"/>
            <a:ext cx="2500331" cy="1576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85720" y="357166"/>
            <a:ext cx="8477280" cy="6286544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just" rtl="1">
              <a:buFont typeface="Wingdings" pitchFamily="2" charset="2"/>
              <a:buChar char="v"/>
            </a:pPr>
            <a:r>
              <a:rPr lang="ar-SA" b="1" dirty="0" smtClean="0">
                <a:solidFill>
                  <a:srgbClr val="D6089B"/>
                </a:solidFill>
              </a:rPr>
              <a:t> طرق انتقال العدوى :</a:t>
            </a:r>
            <a:endParaRPr lang="en-US" dirty="0" smtClean="0">
              <a:solidFill>
                <a:srgbClr val="D6089B"/>
              </a:solidFill>
            </a:endParaRPr>
          </a:p>
          <a:p>
            <a:pPr algn="just" rtl="1"/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ينتقل فيروس الإيدز من الشخص المصاب أو حامل الفيروس إلى الشخص السليم من خلال أربع طرق هي :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 rtl="1"/>
            <a:r>
              <a:rPr lang="ar-SA" b="1" u="sng" dirty="0" smtClean="0">
                <a:solidFill>
                  <a:schemeClr val="accent1">
                    <a:lumMod val="75000"/>
                  </a:schemeClr>
                </a:solidFill>
              </a:rPr>
              <a:t>أولاً : الاتصال الجنسي :</a:t>
            </a:r>
            <a:endParaRPr lang="en-US" u="sng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 rtl="1"/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ar-SA" sz="2000" dirty="0" smtClean="0">
                <a:solidFill>
                  <a:schemeClr val="accent4">
                    <a:lumMod val="50000"/>
                  </a:schemeClr>
                </a:solidFill>
              </a:rPr>
              <a:t>أ –الشذوذ الجنسي بين رجلين (اللواط) أحدهما حامل للفيروس أو مريض والآخر سليم .</a:t>
            </a:r>
            <a:endParaRPr lang="en-US" sz="20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 rtl="1"/>
            <a:r>
              <a:rPr lang="ar-SA" sz="2000" dirty="0" smtClean="0">
                <a:solidFill>
                  <a:schemeClr val="accent4">
                    <a:lumMod val="50000"/>
                  </a:schemeClr>
                </a:solidFill>
              </a:rPr>
              <a:t>ب-الجماع بين رجل وامرأة أحدهما مريض أو حامل للفيروس .</a:t>
            </a:r>
          </a:p>
          <a:p>
            <a:pPr algn="just" rtl="1"/>
            <a:endParaRPr lang="en-US" sz="20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 rtl="1"/>
            <a:r>
              <a:rPr lang="ar-SA" b="1" u="sng" dirty="0" smtClean="0">
                <a:solidFill>
                  <a:schemeClr val="accent1">
                    <a:lumMod val="75000"/>
                  </a:schemeClr>
                </a:solidFill>
              </a:rPr>
              <a:t>ثانياً : الحقن ، نقل الدم الملوث أو مشتقاته :</a:t>
            </a:r>
            <a:endParaRPr lang="en-US" u="sng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0" algn="just" rtl="1"/>
            <a:r>
              <a:rPr lang="ar-SA" sz="2000" dirty="0" smtClean="0">
                <a:solidFill>
                  <a:schemeClr val="accent4">
                    <a:lumMod val="50000"/>
                  </a:schemeClr>
                </a:solidFill>
              </a:rPr>
              <a:t>أ- تعاطي المخدرات : عن طريق حقن ملوثة بالفيروس ، وذلك لأن المدمنين يتعاطون المخدرات مستخدمين نفس الحقن غالباً وبطريقة جماعية .</a:t>
            </a:r>
            <a:endParaRPr lang="en-US" sz="20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/>
            <a:r>
              <a:rPr lang="ar-SA" sz="2000" dirty="0" smtClean="0">
                <a:solidFill>
                  <a:schemeClr val="accent4">
                    <a:lumMod val="50000"/>
                  </a:schemeClr>
                </a:solidFill>
              </a:rPr>
              <a:t>ب- نقل الدم أو مشتقاته أو نقل عضو ملوث بالفيروس إلى شخص سليم .</a:t>
            </a:r>
          </a:p>
          <a:p>
            <a:pPr lvl="0" algn="just" rtl="1"/>
            <a:endParaRPr lang="en-US" sz="20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 rtl="1"/>
            <a:r>
              <a:rPr lang="ar-SA" b="1" u="sng" dirty="0" smtClean="0">
                <a:solidFill>
                  <a:schemeClr val="accent1">
                    <a:lumMod val="75000"/>
                  </a:schemeClr>
                </a:solidFill>
              </a:rPr>
              <a:t>ثالثاً إصابة الطفل من الأم :</a:t>
            </a:r>
            <a:endParaRPr lang="en-US" u="sng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 rtl="1"/>
            <a:r>
              <a:rPr lang="ar-SA" sz="2000" dirty="0" smtClean="0">
                <a:solidFill>
                  <a:schemeClr val="accent4">
                    <a:lumMod val="50000"/>
                  </a:schemeClr>
                </a:solidFill>
              </a:rPr>
              <a:t>تنقل الأم الفيروس إلى جنينها أثناء الحمل وذلك عبر المشيمة وأثناء الولادة من خلال المجرى التناسلي أو بعد الولادة عن طريق الرضاعة الطبيعية .</a:t>
            </a:r>
            <a:endParaRPr lang="en-US" sz="20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85720" y="357166"/>
            <a:ext cx="8477280" cy="6000792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just" rtl="1">
              <a:lnSpc>
                <a:spcPct val="150000"/>
              </a:lnSpc>
            </a:pPr>
            <a:r>
              <a:rPr lang="ar-SA" b="1" dirty="0" smtClean="0">
                <a:solidFill>
                  <a:srgbClr val="D6089B"/>
                </a:solidFill>
              </a:rPr>
              <a:t>رابعاً : الطرق الأخرى التي لم يثبت العدوى من خلالها :</a:t>
            </a:r>
            <a:endParaRPr lang="en-US" dirty="0" smtClean="0">
              <a:solidFill>
                <a:srgbClr val="D6089B"/>
              </a:solidFill>
            </a:endParaRPr>
          </a:p>
          <a:p>
            <a:pPr lvl="0"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- لم يتم عزل الفيروس من العرق أو البول أو البراز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- ثبت علمياً وجود الفيروس في إفرازات وسوائل المصاب الأخرى ، مثل الدم والمني واللعاب ،والدموع والسائل المخي النخاعي ولبن الأم والإفرازات المهبلية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>
              <a:lnSpc>
                <a:spcPct val="150000"/>
              </a:lnSpc>
              <a:buFontTx/>
              <a:buChar char="-"/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ثبت </a:t>
            </a: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علمياً أن أعلى تركيز للفيروس يكون في الدم والمني </a:t>
            </a: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  <a:p>
            <a:pPr lvl="0" algn="just" rtl="1">
              <a:lnSpc>
                <a:spcPct val="150000"/>
              </a:lnSpc>
            </a:pPr>
            <a:r>
              <a:rPr lang="ar-SA" dirty="0" smtClean="0">
                <a:solidFill>
                  <a:srgbClr val="D6089B"/>
                </a:solidFill>
              </a:rPr>
              <a:t>الإجراءات الوقائية:</a:t>
            </a:r>
          </a:p>
          <a:p>
            <a:pPr marL="457200" lvl="0" indent="-457200" algn="just" rtl="1">
              <a:lnSpc>
                <a:spcPct val="150000"/>
              </a:lnSpc>
              <a:buAutoNum type="arabic1Minus"/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عزل المريض في المنزل .</a:t>
            </a:r>
          </a:p>
          <a:p>
            <a:pPr marL="457200" lvl="0" indent="-457200" algn="just" rtl="1">
              <a:lnSpc>
                <a:spcPct val="150000"/>
              </a:lnSpc>
              <a:buAutoNum type="arabic1Minus"/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تبليغ السلطات الصحية بالمنطقة .</a:t>
            </a:r>
          </a:p>
          <a:p>
            <a:pPr marL="457200" lvl="0" indent="-457200" algn="just" rtl="1">
              <a:lnSpc>
                <a:spcPct val="150000"/>
              </a:lnSpc>
              <a:buAutoNum type="arabic1Minus"/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التطهير الأولي للإفرازات والقشور ، والنهائي للمفروشات ومتعلقات المريض.</a:t>
            </a:r>
          </a:p>
          <a:p>
            <a:pPr marL="457200" lvl="0" indent="-457200" algn="just" rtl="1">
              <a:lnSpc>
                <a:spcPct val="150000"/>
              </a:lnSpc>
              <a:buAutoNum type="arabic1Minus"/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لا يوجد تطعيم واقي ضد المرض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 rtl="1"/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85720" y="357166"/>
            <a:ext cx="8477280" cy="6286544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rtl="1"/>
            <a:r>
              <a:rPr lang="ar-SA" sz="3200" b="1" dirty="0" smtClean="0">
                <a:solidFill>
                  <a:srgbClr val="C00000"/>
                </a:solidFill>
              </a:rPr>
              <a:t>الإنفلونزا </a:t>
            </a:r>
            <a:r>
              <a:rPr lang="en-US" sz="3200" b="1" dirty="0" smtClean="0">
                <a:solidFill>
                  <a:srgbClr val="C00000"/>
                </a:solidFill>
              </a:rPr>
              <a:t>Influenza </a:t>
            </a:r>
            <a:endParaRPr lang="ar-SA" sz="3200" b="1" dirty="0" smtClean="0">
              <a:solidFill>
                <a:srgbClr val="C00000"/>
              </a:solidFill>
            </a:endParaRPr>
          </a:p>
          <a:p>
            <a:pPr algn="r" rtl="1">
              <a:buFont typeface="Wingdings" pitchFamily="2" charset="2"/>
              <a:buChar char="v"/>
            </a:pPr>
            <a:r>
              <a:rPr lang="ar-SA" b="1" dirty="0" smtClean="0">
                <a:solidFill>
                  <a:srgbClr val="D6089B"/>
                </a:solidFill>
              </a:rPr>
              <a:t>تعريف المرض :</a:t>
            </a:r>
            <a:endParaRPr lang="en-US" dirty="0" smtClean="0">
              <a:solidFill>
                <a:srgbClr val="D6089B"/>
              </a:solidFill>
            </a:endParaRPr>
          </a:p>
          <a:p>
            <a:pPr algn="just" rtl="1">
              <a:lnSpc>
                <a:spcPct val="150000"/>
              </a:lnSpc>
            </a:pPr>
            <a:r>
              <a:rPr lang="ar-SA" sz="2000" dirty="0" smtClean="0">
                <a:solidFill>
                  <a:schemeClr val="accent4">
                    <a:lumMod val="50000"/>
                  </a:schemeClr>
                </a:solidFill>
              </a:rPr>
              <a:t>مرض فيروسي معدي واسع الإنتشار ، يصيب الجزء العلوي من الجهاز التنفسي للإنسان ، ويحدث على شكل أوبئة ، أو حالات متفرقة في الأماكن المزدحمة ، كما تحدث العدوى </a:t>
            </a:r>
            <a:r>
              <a:rPr lang="ar-SA" sz="2000" dirty="0" smtClean="0">
                <a:solidFill>
                  <a:schemeClr val="accent4">
                    <a:lumMod val="50000"/>
                  </a:schemeClr>
                </a:solidFill>
              </a:rPr>
              <a:t>أيضاً </a:t>
            </a:r>
            <a:r>
              <a:rPr lang="ar-SA" sz="2000" dirty="0" smtClean="0">
                <a:solidFill>
                  <a:schemeClr val="accent4">
                    <a:lumMod val="50000"/>
                  </a:schemeClr>
                </a:solidFill>
              </a:rPr>
              <a:t>للحيوانات مثل الطيور والخيول .</a:t>
            </a:r>
            <a:endParaRPr lang="en-US" sz="20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>
              <a:lnSpc>
                <a:spcPct val="150000"/>
              </a:lnSpc>
              <a:buFont typeface="Wingdings" pitchFamily="2" charset="2"/>
              <a:buChar char="v"/>
            </a:pPr>
            <a:r>
              <a:rPr lang="ar-SA" b="1" dirty="0" smtClean="0">
                <a:solidFill>
                  <a:srgbClr val="D6089B"/>
                </a:solidFill>
              </a:rPr>
              <a:t>الميكروب المسبب للمرض :</a:t>
            </a:r>
            <a:endParaRPr lang="en-US" dirty="0" smtClean="0">
              <a:solidFill>
                <a:srgbClr val="D6089B"/>
              </a:solidFill>
            </a:endParaRPr>
          </a:p>
          <a:p>
            <a:pPr algn="just" rtl="1">
              <a:lnSpc>
                <a:spcPct val="150000"/>
              </a:lnSpc>
            </a:pPr>
            <a:r>
              <a:rPr lang="ar-SA" sz="2000" dirty="0" smtClean="0">
                <a:solidFill>
                  <a:schemeClr val="accent4">
                    <a:lumMod val="50000"/>
                  </a:schemeClr>
                </a:solidFill>
              </a:rPr>
              <a:t>فيروس الإنفلونزا </a:t>
            </a:r>
            <a:r>
              <a:rPr lang="en-US" sz="2000" dirty="0" err="1" smtClean="0">
                <a:solidFill>
                  <a:schemeClr val="accent4">
                    <a:lumMod val="50000"/>
                  </a:schemeClr>
                </a:solidFill>
              </a:rPr>
              <a:t>Influnza</a:t>
            </a:r>
            <a:r>
              <a:rPr lang="en-US" sz="2000" dirty="0" smtClean="0">
                <a:solidFill>
                  <a:schemeClr val="accent4">
                    <a:lumMod val="50000"/>
                  </a:schemeClr>
                </a:solidFill>
              </a:rPr>
              <a:t> Virus </a:t>
            </a:r>
            <a:r>
              <a:rPr lang="ar-SA" sz="2000" dirty="0" smtClean="0">
                <a:solidFill>
                  <a:schemeClr val="accent4">
                    <a:lumMod val="50000"/>
                  </a:schemeClr>
                </a:solidFill>
              </a:rPr>
              <a:t> وله ثلاث أنماط </a:t>
            </a:r>
            <a:r>
              <a:rPr lang="ar-SA" sz="2000" dirty="0" smtClean="0">
                <a:solidFill>
                  <a:schemeClr val="accent4">
                    <a:lumMod val="50000"/>
                  </a:schemeClr>
                </a:solidFill>
              </a:rPr>
              <a:t>أ </a:t>
            </a:r>
            <a:r>
              <a:rPr lang="ar-SA" sz="2000" dirty="0" smtClean="0">
                <a:solidFill>
                  <a:schemeClr val="accent4">
                    <a:lumMod val="50000"/>
                  </a:schemeClr>
                </a:solidFill>
              </a:rPr>
              <a:t>، ب ، </a:t>
            </a:r>
            <a:r>
              <a:rPr lang="ar-SA" sz="2000" dirty="0" smtClean="0">
                <a:solidFill>
                  <a:schemeClr val="accent4">
                    <a:lumMod val="50000"/>
                  </a:schemeClr>
                </a:solidFill>
              </a:rPr>
              <a:t>ج</a:t>
            </a:r>
            <a:endParaRPr lang="en-US" sz="20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>
              <a:lnSpc>
                <a:spcPct val="150000"/>
              </a:lnSpc>
              <a:buFont typeface="Wingdings" pitchFamily="2" charset="2"/>
              <a:buChar char="v"/>
            </a:pPr>
            <a:r>
              <a:rPr lang="ar-SA" b="1" dirty="0" smtClean="0">
                <a:solidFill>
                  <a:srgbClr val="D6089B"/>
                </a:solidFill>
              </a:rPr>
              <a:t>فترة الحضانة :</a:t>
            </a:r>
            <a:endParaRPr lang="en-US" dirty="0" smtClean="0">
              <a:solidFill>
                <a:srgbClr val="D6089B"/>
              </a:solidFill>
            </a:endParaRPr>
          </a:p>
          <a:p>
            <a:pPr algn="just" rtl="1">
              <a:lnSpc>
                <a:spcPct val="150000"/>
              </a:lnSpc>
            </a:pPr>
            <a:r>
              <a:rPr lang="ar-SA" sz="2000" dirty="0" smtClean="0">
                <a:solidFill>
                  <a:schemeClr val="accent4">
                    <a:lumMod val="50000"/>
                  </a:schemeClr>
                </a:solidFill>
              </a:rPr>
              <a:t>من يوم إلى ثلاثة أيام .</a:t>
            </a:r>
            <a:endParaRPr lang="en-US" sz="20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>
              <a:lnSpc>
                <a:spcPct val="150000"/>
              </a:lnSpc>
              <a:buFont typeface="Wingdings" pitchFamily="2" charset="2"/>
              <a:buChar char="v"/>
            </a:pPr>
            <a:r>
              <a:rPr lang="ar-SA" b="1" dirty="0" smtClean="0">
                <a:solidFill>
                  <a:srgbClr val="D6089B"/>
                </a:solidFill>
              </a:rPr>
              <a:t>طرق انتقال العدوى :</a:t>
            </a:r>
            <a:endParaRPr lang="en-US" dirty="0" smtClean="0">
              <a:solidFill>
                <a:srgbClr val="D6089B"/>
              </a:solidFill>
            </a:endParaRPr>
          </a:p>
          <a:p>
            <a:pPr lvl="0" algn="just" rtl="1"/>
            <a:r>
              <a:rPr lang="ar-SA" sz="2000" dirty="0" smtClean="0">
                <a:solidFill>
                  <a:schemeClr val="accent4">
                    <a:lumMod val="50000"/>
                  </a:schemeClr>
                </a:solidFill>
              </a:rPr>
              <a:t>أ- طريقة مباشرة : عن طريق الهواء والرذاذ المتطاير من الشخص المصاب .</a:t>
            </a:r>
            <a:endParaRPr lang="en-US" sz="20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/>
            <a:r>
              <a:rPr lang="ar-SA" sz="2000" dirty="0" smtClean="0">
                <a:solidFill>
                  <a:schemeClr val="accent4">
                    <a:lumMod val="50000"/>
                  </a:schemeClr>
                </a:solidFill>
              </a:rPr>
              <a:t>ب - طريقة غير مباشرة عن طريق استعمال الأدوات الملوثة حديثاً بإفرازات الأنف والحلق للأشخاص المصابين .</a:t>
            </a:r>
            <a:endParaRPr lang="en-US" sz="20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 rtl="1"/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4" name="rg_hi" descr="http://t1.gstatic.com/images?q=tbn:ANd9GcTx6BdcDuMJHSxsgriX8ns_AIrTHNDjWMM-xj3iwbOMtOQPkN35E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285992"/>
            <a:ext cx="2357453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85720" y="214290"/>
            <a:ext cx="8477280" cy="642942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lvl="0" algn="just" rtl="1">
              <a:lnSpc>
                <a:spcPct val="150000"/>
              </a:lnSpc>
              <a:buFont typeface="Wingdings" pitchFamily="2" charset="2"/>
              <a:buChar char="v"/>
            </a:pPr>
            <a:r>
              <a:rPr lang="ar-SA" b="1" dirty="0" smtClean="0">
                <a:solidFill>
                  <a:srgbClr val="D6089B"/>
                </a:solidFill>
              </a:rPr>
              <a:t>الأعراض والعلامات :</a:t>
            </a:r>
            <a:endParaRPr lang="en-US" dirty="0" smtClean="0">
              <a:solidFill>
                <a:srgbClr val="D6089B"/>
              </a:solidFill>
            </a:endParaRPr>
          </a:p>
          <a:p>
            <a:pPr lvl="0" algn="just" rtl="1">
              <a:lnSpc>
                <a:spcPct val="150000"/>
              </a:lnSpc>
            </a:pPr>
            <a:r>
              <a:rPr lang="ar-SA" sz="2000" dirty="0" smtClean="0">
                <a:solidFill>
                  <a:schemeClr val="accent4">
                    <a:lumMod val="50000"/>
                  </a:schemeClr>
                </a:solidFill>
              </a:rPr>
              <a:t>أ- ارتفاع شديد مفاجئ في درجة الحرارة مع صداع والام في العضلات والمفاصل .</a:t>
            </a:r>
            <a:endParaRPr lang="en-US" sz="20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>
              <a:lnSpc>
                <a:spcPct val="150000"/>
              </a:lnSpc>
            </a:pPr>
            <a:r>
              <a:rPr lang="ar-SA" sz="2000" dirty="0" smtClean="0">
                <a:solidFill>
                  <a:schemeClr val="accent4">
                    <a:lumMod val="50000"/>
                  </a:schemeClr>
                </a:solidFill>
              </a:rPr>
              <a:t>ب- زكام مع رشح من الأنف وألم واحتقان في الحلق خصوصاً في المراحل الأخيرة من المرض مع ظهور التهابات فيروسية حول الفم والعينين .</a:t>
            </a:r>
            <a:endParaRPr lang="en-US" sz="20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>
              <a:lnSpc>
                <a:spcPct val="150000"/>
              </a:lnSpc>
            </a:pPr>
            <a:r>
              <a:rPr lang="ar-SA" sz="2000" dirty="0" smtClean="0">
                <a:solidFill>
                  <a:schemeClr val="accent4">
                    <a:lumMod val="50000"/>
                  </a:schemeClr>
                </a:solidFill>
              </a:rPr>
              <a:t>ج- سعال شديد يمتد لفترة طويلة وينتهي المرض ذاتياً خلال 2- 7 أيام .</a:t>
            </a:r>
            <a:endParaRPr lang="en-US" sz="20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 rtl="1">
              <a:lnSpc>
                <a:spcPct val="150000"/>
              </a:lnSpc>
              <a:buFont typeface="Wingdings" pitchFamily="2" charset="2"/>
              <a:buChar char="v"/>
            </a:pPr>
            <a:r>
              <a:rPr lang="ar-SA" b="1" dirty="0" smtClean="0">
                <a:solidFill>
                  <a:srgbClr val="D6089B"/>
                </a:solidFill>
              </a:rPr>
              <a:t>المضاعفات :</a:t>
            </a:r>
            <a:endParaRPr lang="en-US" dirty="0" smtClean="0">
              <a:solidFill>
                <a:srgbClr val="D6089B"/>
              </a:solidFill>
            </a:endParaRPr>
          </a:p>
          <a:p>
            <a:pPr lvl="0"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أ- الالتهابات الرئوية البكتيرية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ب - التهابات الجيوب الأنفية المزمنة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 rtl="1">
              <a:lnSpc>
                <a:spcPct val="150000"/>
              </a:lnSpc>
              <a:buFont typeface="Wingdings" pitchFamily="2" charset="2"/>
              <a:buChar char="v"/>
            </a:pPr>
            <a:r>
              <a:rPr lang="ar-SA" b="1" dirty="0" smtClean="0">
                <a:solidFill>
                  <a:srgbClr val="D6089B"/>
                </a:solidFill>
              </a:rPr>
              <a:t>التشخيص :</a:t>
            </a:r>
            <a:endParaRPr lang="en-US" dirty="0" smtClean="0">
              <a:solidFill>
                <a:srgbClr val="D6089B"/>
              </a:solidFill>
            </a:endParaRPr>
          </a:p>
          <a:p>
            <a:pPr lvl="0" algn="just" rtl="1">
              <a:lnSpc>
                <a:spcPct val="150000"/>
              </a:lnSpc>
            </a:pPr>
            <a:r>
              <a:rPr lang="ar-SA" sz="2000" dirty="0" smtClean="0">
                <a:solidFill>
                  <a:schemeClr val="accent4">
                    <a:lumMod val="50000"/>
                  </a:schemeClr>
                </a:solidFill>
              </a:rPr>
              <a:t>أ- من الأعراض العلامات المميزة للمرض .</a:t>
            </a:r>
            <a:endParaRPr lang="en-US" sz="20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>
              <a:lnSpc>
                <a:spcPct val="150000"/>
              </a:lnSpc>
            </a:pPr>
            <a:r>
              <a:rPr lang="ar-SA" sz="2000" dirty="0" smtClean="0">
                <a:solidFill>
                  <a:schemeClr val="accent4">
                    <a:lumMod val="50000"/>
                  </a:schemeClr>
                </a:solidFill>
              </a:rPr>
              <a:t>ب- عن طريق عزل الفيروس بعمل مزرعة من إفرازات الأنف في المراحل المبكرة من المرض </a:t>
            </a: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 rtl="1"/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85720" y="357166"/>
            <a:ext cx="8477280" cy="6286544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just" rtl="1">
              <a:buFont typeface="Wingdings" pitchFamily="2" charset="2"/>
              <a:buChar char="v"/>
            </a:pPr>
            <a:r>
              <a:rPr lang="ar-SA" b="1" dirty="0" smtClean="0">
                <a:solidFill>
                  <a:srgbClr val="D6089B"/>
                </a:solidFill>
              </a:rPr>
              <a:t>العلاج :</a:t>
            </a:r>
            <a:endParaRPr lang="en-US" dirty="0" smtClean="0">
              <a:solidFill>
                <a:srgbClr val="D6089B"/>
              </a:solidFill>
            </a:endParaRPr>
          </a:p>
          <a:p>
            <a:pPr lvl="0" algn="just" rtl="1"/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أ - الراحة التامة والاهتمام بالتغذية الجيدة والإكثار من تناول السوائل الدافئة الغنية بفيتامين (ج)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/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ب - إعطاء علاج للأعراض وبصفة خاصة خافضات الحرارة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/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ج - لا يوجد علاج نوعي للفيروس ولكن يمكن استعمال المضادات الحيوية للوقاية من الالتهابات البكتيرية الثانوية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 rtl="1">
              <a:lnSpc>
                <a:spcPct val="150000"/>
              </a:lnSpc>
              <a:buFont typeface="Wingdings" pitchFamily="2" charset="2"/>
              <a:buChar char="v"/>
            </a:pPr>
            <a:r>
              <a:rPr lang="ar-SA" b="1" dirty="0" smtClean="0">
                <a:solidFill>
                  <a:srgbClr val="D6089B"/>
                </a:solidFill>
              </a:rPr>
              <a:t>الإجراءات الوقائية :</a:t>
            </a:r>
            <a:endParaRPr lang="en-US" dirty="0" smtClean="0">
              <a:solidFill>
                <a:srgbClr val="D6089B"/>
              </a:solidFill>
            </a:endParaRPr>
          </a:p>
          <a:p>
            <a:pPr lvl="0" algn="just" rtl="1"/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أ- عزل المريض في المنزل مع ضرورة تجنب التيارات الهوائية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/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ب- عدم مخالطة المرضى أو استخدام أدواتهم الشخصية والابتعاد عن أماكن الإزدحام وذلك عند حدوث الأوبئة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 rtl="1"/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ج-تطعيم المعرضين للخطر من المخالطين ، أماكن تجمع الأفراد في المدارس والعسكرية ، وفي أوقات الحج والعمرة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/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د - التوعية الصحية بطرق انتقال المرض والعناية بالنظافة الشخصية والسلوك الصحي السليم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 rtl="1"/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85720" y="357166"/>
            <a:ext cx="8477280" cy="6286544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rtl="1"/>
            <a:r>
              <a:rPr lang="ar-SA" sz="3200" b="1" dirty="0" smtClean="0">
                <a:solidFill>
                  <a:srgbClr val="C00000"/>
                </a:solidFill>
              </a:rPr>
              <a:t>ضغط الدم المرتفع </a:t>
            </a:r>
            <a:r>
              <a:rPr lang="en-US" sz="3200" b="1" dirty="0" smtClean="0">
                <a:solidFill>
                  <a:srgbClr val="C00000"/>
                </a:solidFill>
              </a:rPr>
              <a:t>Hypertension</a:t>
            </a:r>
          </a:p>
          <a:p>
            <a:pPr algn="just" rtl="1"/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 هو المستوى المرتفع من ضغط الدم الذي يتحتم عنده إجراء فحوصات وتعاطي العلاج المناسب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 rtl="1"/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المرضى يزيد لديهم مستوى ضغط الدم الإنبساطي عن 100 ملم زئبقي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 rtl="1"/>
            <a:r>
              <a:rPr lang="ar-SA" b="1" u="sng" dirty="0" smtClean="0">
                <a:solidFill>
                  <a:schemeClr val="accent4">
                    <a:lumMod val="50000"/>
                  </a:schemeClr>
                </a:solidFill>
              </a:rPr>
              <a:t>يصنف مرضى ضغط الدم المرتفع على النحو التالي </a:t>
            </a:r>
            <a:r>
              <a:rPr lang="ar-SA" b="1" u="sng" dirty="0" smtClean="0">
                <a:solidFill>
                  <a:schemeClr val="accent4">
                    <a:lumMod val="50000"/>
                  </a:schemeClr>
                </a:solidFill>
              </a:rPr>
              <a:t>: </a:t>
            </a:r>
            <a:endParaRPr lang="en-US" b="1" u="sng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/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أ- ضغط الدم الانقباضي المرتفع :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 rtl="1"/>
            <a:r>
              <a:rPr lang="ar-SA" sz="2000" dirty="0" smtClean="0">
                <a:solidFill>
                  <a:schemeClr val="accent4">
                    <a:lumMod val="50000"/>
                  </a:schemeClr>
                </a:solidFill>
              </a:rPr>
              <a:t>          يكون ضغط الدم الانبساطي 90 ملم / زئبقي أو أقل وضغط الدم الانقباضي مساوياً أو أكثر من 160 ملم / زئبقي .</a:t>
            </a:r>
            <a:endParaRPr lang="en-US" sz="20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ب - مرضى ضغط الدم الانبساطي خفيف الإرتفاع :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 rtl="1"/>
            <a:r>
              <a:rPr lang="ar-SA" sz="2000" dirty="0" smtClean="0">
                <a:solidFill>
                  <a:schemeClr val="accent4">
                    <a:lumMod val="50000"/>
                  </a:schemeClr>
                </a:solidFill>
              </a:rPr>
              <a:t>          يكون ضغط الدم الانبساطي  ( 90 – 104 ) ملم / زئبقي </a:t>
            </a: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ج - مرضى ضغط الدم الانبساطي متوسط الارتفاع :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 rtl="1"/>
            <a:r>
              <a:rPr lang="ar-SA" sz="2000" dirty="0" smtClean="0">
                <a:solidFill>
                  <a:schemeClr val="accent4">
                    <a:lumMod val="50000"/>
                  </a:schemeClr>
                </a:solidFill>
              </a:rPr>
              <a:t>          يكون ضغط الدم الانبساطي  ( 104 - 114 ) ملم / زئبقي .</a:t>
            </a:r>
            <a:endParaRPr lang="en-US" sz="20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د - ضغط الدم الانبساطي شديد الارتفاع :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 rtl="1"/>
            <a:r>
              <a:rPr lang="ar-SA" sz="2000" dirty="0" smtClean="0">
                <a:solidFill>
                  <a:schemeClr val="accent4">
                    <a:lumMod val="50000"/>
                  </a:schemeClr>
                </a:solidFill>
              </a:rPr>
              <a:t>         يكون ضغط الدم الانبساطي  115 ملم / زئبقي فأكثر .</a:t>
            </a:r>
            <a:endParaRPr lang="en-US" sz="20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 rtl="1"/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rg_hi" descr="http://t1.gstatic.com/images?q=tbn:ANd9GcQ_RaHvL7NdedKwqzXTgA5ueVBaht__KCprIg4XgUWYpsXSOftnx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571876"/>
            <a:ext cx="2280920" cy="2900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85720" y="357166"/>
            <a:ext cx="8477280" cy="6286544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just" rtl="1">
              <a:buFont typeface="Wingdings" pitchFamily="2" charset="2"/>
              <a:buChar char="v"/>
            </a:pPr>
            <a:r>
              <a:rPr lang="ar-SA" b="1" dirty="0" smtClean="0">
                <a:solidFill>
                  <a:srgbClr val="D6089B"/>
                </a:solidFill>
              </a:rPr>
              <a:t>الأسباب التي تؤدي إلى ارتفاع ضغط الدم :</a:t>
            </a:r>
            <a:endParaRPr lang="en-US" b="1" dirty="0" smtClean="0">
              <a:solidFill>
                <a:srgbClr val="D6089B"/>
              </a:solidFill>
            </a:endParaRPr>
          </a:p>
          <a:p>
            <a:pPr algn="just" rtl="1"/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يمكن تقسيم ضغط الدم المرتفع تبعاً لسبب حدوثه إلى :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/>
            <a:r>
              <a:rPr lang="ar-SA" b="1" dirty="0" smtClean="0">
                <a:solidFill>
                  <a:schemeClr val="accent1">
                    <a:lumMod val="75000"/>
                  </a:schemeClr>
                </a:solidFill>
              </a:rPr>
              <a:t>أ- </a:t>
            </a:r>
            <a:r>
              <a:rPr lang="ar-SA" b="1" u="sng" dirty="0" smtClean="0">
                <a:solidFill>
                  <a:schemeClr val="accent1">
                    <a:lumMod val="75000"/>
                  </a:schemeClr>
                </a:solidFill>
              </a:rPr>
              <a:t>النوع الأول (( النوع الأساسي )) </a:t>
            </a:r>
            <a:r>
              <a:rPr lang="en-US" b="1" u="sng" dirty="0" smtClean="0">
                <a:solidFill>
                  <a:schemeClr val="accent1">
                    <a:lumMod val="75000"/>
                  </a:schemeClr>
                </a:solidFill>
              </a:rPr>
              <a:t>Essential Hypertension</a:t>
            </a:r>
          </a:p>
          <a:p>
            <a:pPr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وهو نوع غير معروف السبب فلا يوجد سبب عضوي يؤدي إلى حدوثه ولكن له علاقة مباشرة بالعامل الوراثي والعرقي ، ويمثل الغالبية العظمى من المرض ، تصل إلى 95%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 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/>
            <a:r>
              <a:rPr lang="ar-SA" b="1" dirty="0" smtClean="0">
                <a:solidFill>
                  <a:schemeClr val="accent1">
                    <a:lumMod val="75000"/>
                  </a:schemeClr>
                </a:solidFill>
              </a:rPr>
              <a:t> ب- </a:t>
            </a:r>
            <a:r>
              <a:rPr lang="ar-SA" b="1" u="sng" dirty="0" smtClean="0">
                <a:solidFill>
                  <a:schemeClr val="accent1">
                    <a:lumMod val="75000"/>
                  </a:schemeClr>
                </a:solidFill>
              </a:rPr>
              <a:t>النوع الثاني (( النوع الثانوي )) </a:t>
            </a:r>
            <a:r>
              <a:rPr lang="en-US" b="1" u="sng" dirty="0" smtClean="0">
                <a:solidFill>
                  <a:schemeClr val="accent1">
                    <a:lumMod val="75000"/>
                  </a:schemeClr>
                </a:solidFill>
              </a:rPr>
              <a:t>Secondary Hypertension</a:t>
            </a:r>
          </a:p>
          <a:p>
            <a:pPr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يحدث نتيجة لأسباب عضوية معروفة مثل أمراض القلب والكلى والغدد الصماء ، أو كنتيجة للإصابة ببعض الأمراض التي قد تحدث أثناء الحمل ، أو بسبب تناول بعض العقاقير الطبية ويمثل نسبة بسيطة تصل إلى حوالي 5% من المرضى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 rtl="1">
              <a:lnSpc>
                <a:spcPct val="150000"/>
              </a:lnSpc>
            </a:pP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85720" y="357166"/>
            <a:ext cx="8477280" cy="6286544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just" rtl="1">
              <a:buFont typeface="Wingdings" pitchFamily="2" charset="2"/>
              <a:buChar char="v"/>
            </a:pPr>
            <a:r>
              <a:rPr lang="ar-SA" b="1" dirty="0" smtClean="0">
                <a:solidFill>
                  <a:srgbClr val="D6089B"/>
                </a:solidFill>
              </a:rPr>
              <a:t>العوامل التي تساعد على ارتفاع ضغط الدم </a:t>
            </a:r>
            <a:r>
              <a:rPr lang="ar-SA" dirty="0" smtClean="0">
                <a:solidFill>
                  <a:srgbClr val="D6089B"/>
                </a:solidFill>
              </a:rPr>
              <a:t>:</a:t>
            </a:r>
            <a:endParaRPr lang="en-US" dirty="0" smtClean="0">
              <a:solidFill>
                <a:srgbClr val="D6089B"/>
              </a:solidFill>
            </a:endParaRPr>
          </a:p>
          <a:p>
            <a:pPr lvl="0"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1- العمر : يزداد ارتفاع الضغط الانبساطي والانقباضي مع التقدم في العمر إلا أن الانبساطي يميل إلى الانخفاض بعد سن الستين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2- زيادة الوزن : توجد علاقة مباشرة بين الزيادة في الوزن وفرصة حدوث ارتفاع في ضغط الدم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3- الكحولات : تزداد نسبة ارتفاع ضغط الدم لدى من يتعاطون المسكرات والمواد </a:t>
            </a: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الكحولية </a:t>
            </a: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4- الإفراط في تناول ملح الطعام والأطعمة المالحة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5- قلة النشاط البدني وعدم ممارسة الرياضة بشكل منتظم ومستمر .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85720" y="357166"/>
            <a:ext cx="8477280" cy="6286544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just" rtl="1">
              <a:buFont typeface="Wingdings" pitchFamily="2" charset="2"/>
              <a:buChar char="v"/>
            </a:pPr>
            <a:r>
              <a:rPr lang="ar-SA" b="1" dirty="0" smtClean="0">
                <a:solidFill>
                  <a:srgbClr val="D6089B"/>
                </a:solidFill>
              </a:rPr>
              <a:t> الأعراض والعلامات :</a:t>
            </a:r>
            <a:endParaRPr lang="en-US" b="1" dirty="0" smtClean="0">
              <a:solidFill>
                <a:srgbClr val="D6089B"/>
              </a:solidFill>
            </a:endParaRPr>
          </a:p>
          <a:p>
            <a:pPr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يعتبر ارتفاع ضغط الدم مرضاً خفياً في معظم الأحيان ولا يشعر به المريض إلا إذا تم قياس ضغط الدم ، أو عند ظهور أي مضاعفات للمرض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وقد تظهر بعض الأعراض مثل الصداع في مؤخرة الرأس ، دوار وعدم التركيز في الرؤية مع زيادة ضربات القلب ، أو ضيق في التنفس أو رعاف من الأنف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b="1" dirty="0" smtClean="0">
                <a:solidFill>
                  <a:srgbClr val="D6089B"/>
                </a:solidFill>
              </a:rPr>
              <a:t>المضاعفات :</a:t>
            </a:r>
            <a:endParaRPr lang="en-US" b="1" dirty="0" smtClean="0">
              <a:solidFill>
                <a:srgbClr val="D6089B"/>
              </a:solidFill>
            </a:endParaRPr>
          </a:p>
          <a:p>
            <a:pPr lvl="0" algn="just" rtl="1"/>
            <a:r>
              <a:rPr lang="ar-SA" b="1" dirty="0" smtClean="0">
                <a:solidFill>
                  <a:schemeClr val="accent1">
                    <a:lumMod val="75000"/>
                  </a:schemeClr>
                </a:solidFill>
              </a:rPr>
              <a:t>أ- مضاعفات على الأوعية الدموية :</a:t>
            </a:r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ينتج من حدوث تضخم وتصلب في جدران الأوعية الدموية ، مما يؤدي إلى حدوث أمراض الشرايين التاجية في القلب والأوعية الدموية في الدماغ ، يزيد هذا الاحتمال كلما كان الشخص مدخناً أو بديناً أو يعاني من زيادة نسبة الدهون في الدم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 rtl="1">
              <a:lnSpc>
                <a:spcPct val="150000"/>
              </a:lnSpc>
            </a:pP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85720" y="357166"/>
            <a:ext cx="8477280" cy="6286544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lvl="0" algn="just" rtl="1">
              <a:lnSpc>
                <a:spcPct val="150000"/>
              </a:lnSpc>
            </a:pPr>
            <a:r>
              <a:rPr lang="ar-SA" b="1" dirty="0" smtClean="0">
                <a:solidFill>
                  <a:schemeClr val="accent1">
                    <a:lumMod val="75000"/>
                  </a:schemeClr>
                </a:solidFill>
              </a:rPr>
              <a:t>ب- المضاعفات على الجهاز العصبي :</a:t>
            </a:r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قد يؤدي إلى حدوث نزيف في المخ أو حدوث جلطة في شرايين الدماغ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 rtl="1">
              <a:lnSpc>
                <a:spcPct val="150000"/>
              </a:lnSpc>
            </a:pPr>
            <a:r>
              <a:rPr lang="ar-SA" b="1" dirty="0" smtClean="0">
                <a:solidFill>
                  <a:schemeClr val="accent1">
                    <a:lumMod val="75000"/>
                  </a:schemeClr>
                </a:solidFill>
              </a:rPr>
              <a:t>ج-مضاعفات على العينين :</a:t>
            </a:r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حدوث تغيرات في الشبكية بسبب التغيرات التي تحدث للأوعية الدموية ، مما يؤدي إلى تدني مستوى الرؤية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 rtl="1">
              <a:lnSpc>
                <a:spcPct val="150000"/>
              </a:lnSpc>
            </a:pPr>
            <a:r>
              <a:rPr lang="ar-SA" b="1" dirty="0" smtClean="0">
                <a:solidFill>
                  <a:schemeClr val="accent1">
                    <a:lumMod val="75000"/>
                  </a:schemeClr>
                </a:solidFill>
              </a:rPr>
              <a:t>د- مضاعفات على القلب :</a:t>
            </a:r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يؤدي إلى حدوث تضخم في عضلة القلب ، مما يسبب هبوط أداء هذه العضلة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 rtl="1">
              <a:lnSpc>
                <a:spcPct val="150000"/>
              </a:lnSpc>
            </a:pPr>
            <a:r>
              <a:rPr lang="ar-SA" b="1" dirty="0" smtClean="0">
                <a:solidFill>
                  <a:schemeClr val="accent1">
                    <a:lumMod val="75000"/>
                  </a:schemeClr>
                </a:solidFill>
              </a:rPr>
              <a:t>هـ - مضاعفات على الكلى :</a:t>
            </a:r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تنتج عن التلف الذي يحدث للأوعية الدموية الموجودة في الكلى ، كما أن استمرار ارتفاع ضغط الدم لفترة طويلة يؤدي إلى زيادة البروتين في البول مما ينتج عنه فشل كلوي .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85720" y="357166"/>
            <a:ext cx="8477280" cy="6286544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just" rtl="1">
              <a:lnSpc>
                <a:spcPct val="150000"/>
              </a:lnSpc>
              <a:buFont typeface="Wingdings" pitchFamily="2" charset="2"/>
              <a:buChar char="v"/>
            </a:pPr>
            <a:r>
              <a:rPr lang="ar-SA" b="1" dirty="0" smtClean="0">
                <a:solidFill>
                  <a:srgbClr val="D6089B"/>
                </a:solidFill>
              </a:rPr>
              <a:t>العلاج :</a:t>
            </a:r>
            <a:endParaRPr lang="en-US" dirty="0" smtClean="0">
              <a:solidFill>
                <a:srgbClr val="D6089B"/>
              </a:solidFill>
            </a:endParaRPr>
          </a:p>
          <a:p>
            <a:pPr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يختلف نوع ووقت العلاج حسب نوع ودرجة ارتفاع الضغط ويكون على النحو التالي 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أ- </a:t>
            </a:r>
            <a:r>
              <a:rPr lang="ar-SA" b="1" dirty="0" smtClean="0">
                <a:solidFill>
                  <a:schemeClr val="accent1">
                    <a:lumMod val="75000"/>
                  </a:schemeClr>
                </a:solidFill>
              </a:rPr>
              <a:t>حالات الضغط المرتفع : </a:t>
            </a: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(( ضغط الدم الانبساطي أكثر من 100 ملم /زئبقي )) ، لابد من تقييم وعلاج المريض دون النظر إلى عمره ولابد من الحصول على ثلاث قراءات للضغط وذلك قبل العلاج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 ب- </a:t>
            </a:r>
            <a:r>
              <a:rPr lang="ar-SA" b="1" dirty="0" smtClean="0">
                <a:solidFill>
                  <a:schemeClr val="accent1">
                    <a:lumMod val="75000"/>
                  </a:schemeClr>
                </a:solidFill>
              </a:rPr>
              <a:t>حالات الضغط المتوسط : </a:t>
            </a: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التي تصاحب بعض الأمراض مثل الفشل الكلوي أو أمراض القلب مع وجود عوامل أخرى تُعرض المرضى للخطر مثل التدخين وارتفاع نسبة الدهون ، فيجب البدء في علاجهم حتى ولو كان ضغط الدم الانبساطي لديهم يتراوح ما بين 90-95 ملم /زئبقي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 rtl="1">
              <a:lnSpc>
                <a:spcPct val="150000"/>
              </a:lnSpc>
            </a:pPr>
            <a:r>
              <a:rPr lang="ar-SA" b="1" dirty="0" smtClean="0">
                <a:solidFill>
                  <a:schemeClr val="accent1">
                    <a:lumMod val="75000"/>
                  </a:schemeClr>
                </a:solidFill>
              </a:rPr>
              <a:t>ج-حالات ضغط الدم الخفيف : </a:t>
            </a: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متابعتهم كل ثلاثة شهور إذا لم تكن هناك مضاعفات في الكلى أو القلب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 rtl="1">
              <a:lnSpc>
                <a:spcPct val="150000"/>
              </a:lnSpc>
            </a:pP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85720" y="357166"/>
            <a:ext cx="8477280" cy="6286544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العلاج بدون العقاقير الطبية :</a:t>
            </a:r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0"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1- إتباع نظام الحمية الغذائية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2- المتابعة الطبية المستمرة مع عمل ملف صحي لتسجيل كل ما يتعلق بالحالة المرضية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3- الامتناع تماماً عن التدخين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4- ممارسة الرياضة والابتعاد عن كل ما يسبب القلق والتوتر النفسي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 rtl="1">
              <a:lnSpc>
                <a:spcPct val="150000"/>
              </a:lnSpc>
            </a:pP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85720" y="357166"/>
            <a:ext cx="8477280" cy="6286544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rtl="1">
              <a:lnSpc>
                <a:spcPct val="150000"/>
              </a:lnSpc>
            </a:pPr>
            <a:r>
              <a:rPr lang="ar-SA" sz="2400" b="1" dirty="0" smtClean="0">
                <a:solidFill>
                  <a:srgbClr val="C00000"/>
                </a:solidFill>
              </a:rPr>
              <a:t>الفشل الكلوي الحاد </a:t>
            </a:r>
            <a:r>
              <a:rPr lang="en-US" sz="2400" b="1" dirty="0" smtClean="0">
                <a:solidFill>
                  <a:srgbClr val="C00000"/>
                </a:solidFill>
              </a:rPr>
              <a:t>Acute Renal Failure  </a:t>
            </a:r>
          </a:p>
          <a:p>
            <a:pPr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هو توقف مفاجئ للكليتين لبضع ساعات أو أيام أو أسابيع وذلك نتيجة لنقص الإمداد من التنفس والتغذية ، ويحدث ذلك عند انخفاض ضغط الدم لفترة طويلة أو نتيجة لمرض حاد يصيب الكليتين ، ويتضاعف الأثر إذا تكرر ذلك على فترات متقاربة . 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 rtl="1">
              <a:lnSpc>
                <a:spcPct val="150000"/>
              </a:lnSpc>
              <a:buFont typeface="Wingdings" pitchFamily="2" charset="2"/>
              <a:buChar char="v"/>
            </a:pPr>
            <a:r>
              <a:rPr lang="ar-SA" dirty="0" smtClean="0">
                <a:solidFill>
                  <a:srgbClr val="D6089B"/>
                </a:solidFill>
              </a:rPr>
              <a:t>أهم أسباب الفشل الكلوي الحاد :</a:t>
            </a:r>
            <a:endParaRPr lang="en-US" dirty="0" smtClean="0">
              <a:solidFill>
                <a:srgbClr val="D6089B"/>
              </a:solidFill>
            </a:endParaRPr>
          </a:p>
          <a:p>
            <a:pPr lvl="0"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1- الهبوط الحاد في ضغط الدم الناتج عن النزيف الحاد ، أو فقدان كمية كبيرة من السوائل عن طريق الجهاز الهضمي ( القيء أو الإسهال ) أو عن طريق الجلد (( الحروق ))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2- سموم البكتيريا التي تلوث الجروح النازفة في الحوادث وبعض العمليات الجراحية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3- أمراض الكبيبات الكلوية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 rtl="1">
              <a:lnSpc>
                <a:spcPct val="150000"/>
              </a:lnSpc>
            </a:pP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85720" y="357166"/>
            <a:ext cx="8477280" cy="6286544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lvl="0"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4- تسمم الحمل أو الإصابة بنزيف خلال عملية الإجهاض أو الولادة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5- سموم أنسجة العضلات الميتة الناتجة بسبب سحق الأطراف أثناء الحوادث ، أو الحروق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6- الهيموجلوبين الناتج عن تكسير كرات الدم الحمراء لأسباب عديدة أهمها نقل الدم غير المتطابق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7- انسداد شرايين الإمداد للكليتين نتيجة تجلط الدم ، أو التهابات الشعيرات الدموية الحادة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8- الاستعمال الخاطئ لبعض الأدوية ، خاصةً المضادات الحيوية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9- انسداد مفاجئ بالحالب (( حصوة أو جلطة دموية )) وذلك في حالة إصابة الكلية الأخرى بمرض سابق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10- التشوهات الخلقية (( الضمور ، عدم النمو ))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 rtl="1">
              <a:lnSpc>
                <a:spcPct val="150000"/>
              </a:lnSpc>
            </a:pP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85720" y="357166"/>
            <a:ext cx="8477280" cy="6286544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just" rtl="1">
              <a:lnSpc>
                <a:spcPct val="150000"/>
              </a:lnSpc>
              <a:buFont typeface="Wingdings" pitchFamily="2" charset="2"/>
              <a:buChar char="v"/>
            </a:pPr>
            <a:r>
              <a:rPr lang="ar-SA" dirty="0" smtClean="0">
                <a:solidFill>
                  <a:srgbClr val="D6089B"/>
                </a:solidFill>
              </a:rPr>
              <a:t>نتائج الفشل الكلوي :</a:t>
            </a:r>
            <a:endParaRPr lang="en-US" dirty="0" smtClean="0">
              <a:solidFill>
                <a:srgbClr val="D6089B"/>
              </a:solidFill>
            </a:endParaRPr>
          </a:p>
          <a:p>
            <a:pPr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عند توقف الكليتين عن العمل  يحدث الآتي :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>
              <a:lnSpc>
                <a:spcPct val="150000"/>
              </a:lnSpc>
            </a:pPr>
            <a:r>
              <a:rPr lang="ar-SA" b="1" dirty="0" smtClean="0">
                <a:solidFill>
                  <a:schemeClr val="accent1">
                    <a:lumMod val="75000"/>
                  </a:schemeClr>
                </a:solidFill>
              </a:rPr>
              <a:t>1- تراكم السموم :</a:t>
            </a:r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 rtl="1">
              <a:lnSpc>
                <a:spcPct val="150000"/>
              </a:lnSpc>
            </a:pPr>
            <a:r>
              <a:rPr lang="ar-SA" sz="2000" dirty="0" smtClean="0">
                <a:solidFill>
                  <a:schemeClr val="accent4">
                    <a:lumMod val="50000"/>
                  </a:schemeClr>
                </a:solidFill>
              </a:rPr>
              <a:t>تُعد عملية إفراز السموم وطردها من البول إلى الخارج من أهم وظائف الكليتين ، وتتكون السموم نتيجة عمليات الأيض </a:t>
            </a:r>
            <a:r>
              <a:rPr lang="en-US" sz="2000" dirty="0" smtClean="0">
                <a:solidFill>
                  <a:schemeClr val="accent4">
                    <a:lumMod val="50000"/>
                  </a:schemeClr>
                </a:solidFill>
              </a:rPr>
              <a:t>Metabolism </a:t>
            </a:r>
            <a:r>
              <a:rPr lang="ar-SA" sz="2000" dirty="0" smtClean="0">
                <a:solidFill>
                  <a:schemeClr val="accent4">
                    <a:lumMod val="50000"/>
                  </a:schemeClr>
                </a:solidFill>
              </a:rPr>
              <a:t> ، وعندما تتوقف الكليتان عن العمل تتراكم هذه المواد في الدم وتؤدي إلى حالة البولينا </a:t>
            </a:r>
            <a:r>
              <a:rPr lang="en-US" sz="2000" dirty="0" err="1" smtClean="0">
                <a:solidFill>
                  <a:schemeClr val="accent4">
                    <a:lumMod val="50000"/>
                  </a:schemeClr>
                </a:solidFill>
              </a:rPr>
              <a:t>Uraemia</a:t>
            </a:r>
            <a:r>
              <a:rPr lang="en-US" sz="200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ar-SA" sz="2000" dirty="0" smtClean="0">
                <a:solidFill>
                  <a:schemeClr val="accent4">
                    <a:lumMod val="50000"/>
                  </a:schemeClr>
                </a:solidFill>
              </a:rPr>
              <a:t> وتعني وجود سموم البول في الدم  ، ومن أهم هذه السموم ، اليوريا التي تؤثر على نشاط المخ والأجزاء الحيوية الأخرى في الجسم ، مما يؤدي إلى الخمول ، حيث تتوالى الأعراض إلى أن تصل إلى التشنج والغيبوبة .</a:t>
            </a:r>
            <a:endParaRPr lang="en-US" sz="20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>
              <a:lnSpc>
                <a:spcPct val="150000"/>
              </a:lnSpc>
            </a:pPr>
            <a:r>
              <a:rPr lang="ar-SA" b="1" dirty="0" smtClean="0">
                <a:solidFill>
                  <a:schemeClr val="accent1">
                    <a:lumMod val="75000"/>
                  </a:schemeClr>
                </a:solidFill>
              </a:rPr>
              <a:t>2- ضعف النمو عند الأطفال :</a:t>
            </a:r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ويحدث بسبب ازدياد حموضة الدم ، نقص فيتامين ( د ) اللازم لبناء العظام  وعدم الاستجابة لهرمون النمو بسبب وجود البولينا ، وتؤدي هذه العوامل إلى ضعف النمو عند الأطفال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 rtl="1">
              <a:lnSpc>
                <a:spcPct val="150000"/>
              </a:lnSpc>
            </a:pP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85720" y="357166"/>
            <a:ext cx="8477280" cy="6286544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lvl="0" algn="just" rtl="1"/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3- الكساح الكلوي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Renal-Rickets </a:t>
            </a: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 .</a:t>
            </a:r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0" algn="just" rtl="1"/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4- فقر الدم (( الأنيميا ))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Anemia </a:t>
            </a: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 .</a:t>
            </a:r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 rtl="1"/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وذلك نتيجة نقص هرمون الخضاب في الدم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/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5- ارتفاع حموضة الدم :</a:t>
            </a:r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 rtl="1"/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ومن أهم علامات حموضة الدم : القلق ، الهيجان ، التنفس السريع ، اضطراب نبضات القلب ، الموت المفاجئ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 rtl="1"/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ويتمثل علاج هذه الحالة بإعطاء المادة القلوية المعادلة مثل كربونات الصوديوم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/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6- اختلال توازن الأملاح والسوائل في الجسم .</a:t>
            </a:r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0" algn="just" rtl="1"/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7- ارتفاع ضغط الدم .</a:t>
            </a:r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 rtl="1"/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تُعد الكلية المنظم الرئيس لضغط الدم ، وفي حالة مرضها أو تلفها كما في الفشل الكلوي ، فإنها تفرز كمية عالية من هرمون الرينين الذي يؤدي إلى انقباض الشرايين وارتفاع ضغط الدم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/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8- أعراض أخرى :</a:t>
            </a:r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 rtl="1"/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التهابات أغشية القلب الناتج عن ارتفاع مادة اليوريا في الدم ، ضعف الجهاز العصبي مما يؤدي إلى فقد الإحساس في الأطراف ، وتُعد هذه الأعراض أقل حدوثاً عند الأطفال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 rtl="1"/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85720" y="357166"/>
            <a:ext cx="8477280" cy="6286544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just" rtl="1">
              <a:lnSpc>
                <a:spcPct val="150000"/>
              </a:lnSpc>
              <a:buFont typeface="Wingdings" pitchFamily="2" charset="2"/>
              <a:buChar char="v"/>
            </a:pPr>
            <a:r>
              <a:rPr lang="ar-SA" dirty="0" smtClean="0">
                <a:solidFill>
                  <a:srgbClr val="D6089B"/>
                </a:solidFill>
              </a:rPr>
              <a:t> الأعراض :</a:t>
            </a:r>
            <a:endParaRPr lang="en-US" dirty="0" smtClean="0">
              <a:solidFill>
                <a:srgbClr val="D6089B"/>
              </a:solidFill>
            </a:endParaRPr>
          </a:p>
          <a:p>
            <a:pPr lvl="0"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قد لا يشكو المريض من أي أعراض بعد توقف الكلى عن العمل ، وذلك إلى حين تجمع كمية كافية من السموم لإحداث الأعراض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بعض المرضى يمكنهم ملاحظة نقص كمية البول ، خاصة عند وجود انسداد بالحالب حيث يكون المغص الكلوي إشارة واضحة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تبدأ الشكوى الناتجة عن تسمم الفشل الكلوي – (( تسمم البولينا )) – في اليوم الرابع أو الخامس من حدوث الفشل الكلوي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>
              <a:lnSpc>
                <a:spcPct val="150000"/>
              </a:lnSpc>
            </a:pPr>
            <a:r>
              <a:rPr lang="ar-SA" u="sng" dirty="0" smtClean="0">
                <a:solidFill>
                  <a:schemeClr val="accent4">
                    <a:lumMod val="50000"/>
                  </a:schemeClr>
                </a:solidFill>
              </a:rPr>
              <a:t>تبدأ الأعراض في الأيام التالية وتشمل :</a:t>
            </a:r>
            <a:endParaRPr lang="en-US" u="sng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1- زيادة في عمق التنفس وسرعته ، وذلك بسبب زيادة حموضة الدم ، صعوبة التنفس نتيجة احتقان الرئتين ، أو الإحساس بألم أثناء التنفس بسبب التهابات بالغشاء البلوري المغلف للرئتين نتيجة ترسيب بلورات البولينا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 rtl="1">
              <a:lnSpc>
                <a:spcPct val="150000"/>
              </a:lnSpc>
            </a:pP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85720" y="357166"/>
            <a:ext cx="8477280" cy="6286544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lvl="0"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2- الشعور بتنميل بالأطراف وضعف بالعضلات ، رجفة تزداد شدتها إلى أن تصل إلى التشنج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3- الدوخة وعدم القدرة على التركيز مع الرغبة في النوم ، تزداد إلى أن تصل إلى الغيبوبة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4- خفقان واضطراب النبض مع ألم بمنطقة القلب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5- جفاف الجلد والأغشية المخاطية خاصة بالفم والبلعوم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6- تلون الجلد بلون ترابي ، مع احتمال ظهور بلورات بيضاء صغيرة على الوجه واليدين تمثل ترسيب البولينا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 rtl="1">
              <a:lnSpc>
                <a:spcPct val="150000"/>
              </a:lnSpc>
            </a:pP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85720" y="357166"/>
            <a:ext cx="8477280" cy="6286544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just" rtl="1">
              <a:lnSpc>
                <a:spcPct val="150000"/>
              </a:lnSpc>
              <a:buFont typeface="Wingdings" pitchFamily="2" charset="2"/>
              <a:buChar char="v"/>
            </a:pPr>
            <a:r>
              <a:rPr lang="ar-SA" b="1" dirty="0" smtClean="0">
                <a:solidFill>
                  <a:srgbClr val="D6089B"/>
                </a:solidFill>
              </a:rPr>
              <a:t>العلاج</a:t>
            </a: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 :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- الفشل الكلوي الحاد قابل للشفاء ، إلا في حالات الانسداد البولي الذي يحتاج لتدخل جراحي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- بعض الالتهابات المناعية التي تحتاج للعلاج بالكورتيزون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just" rtl="1">
              <a:lnSpc>
                <a:spcPct val="150000"/>
              </a:lnSpc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- يحتاج الشفاء لعدة أيام أو أسابيع قد لا تسمح بها حالة المريض الذي قد توافيه المنية نتيجة التسمم ، هنا يأتي دور العلاج بالديلزة (( الغسيل البريتوني )) .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 rtl="1">
              <a:lnSpc>
                <a:spcPct val="150000"/>
              </a:lnSpc>
            </a:pP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ورق">
  <a:themeElements>
    <a:clrScheme name="حركة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ورق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ورق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1137</TotalTime>
  <Words>2104</Words>
  <Application>Microsoft Office PowerPoint</Application>
  <PresentationFormat>عرض على الشاشة (3:4)‏</PresentationFormat>
  <Paragraphs>168</Paragraphs>
  <Slides>22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22</vt:i4>
      </vt:variant>
    </vt:vector>
  </HeadingPairs>
  <TitlesOfParts>
    <vt:vector size="23" baseType="lpstr">
      <vt:lpstr>ورق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</dc:creator>
  <cp:lastModifiedBy>user</cp:lastModifiedBy>
  <cp:revision>42</cp:revision>
  <dcterms:created xsi:type="dcterms:W3CDTF">2012-10-02T17:50:56Z</dcterms:created>
  <dcterms:modified xsi:type="dcterms:W3CDTF">2012-10-05T21:20:10Z</dcterms:modified>
</cp:coreProperties>
</file>