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912" r:id="rId1"/>
  </p:sldMasterIdLst>
  <p:notesMasterIdLst>
    <p:notesMasterId r:id="rId16"/>
  </p:notesMasterIdLst>
  <p:sldIdLst>
    <p:sldId id="256" r:id="rId2"/>
    <p:sldId id="270" r:id="rId3"/>
    <p:sldId id="268" r:id="rId4"/>
    <p:sldId id="269" r:id="rId5"/>
    <p:sldId id="271" r:id="rId6"/>
    <p:sldId id="257" r:id="rId7"/>
    <p:sldId id="258" r:id="rId8"/>
    <p:sldId id="261" r:id="rId9"/>
    <p:sldId id="264" r:id="rId10"/>
    <p:sldId id="260" r:id="rId11"/>
    <p:sldId id="259" r:id="rId12"/>
    <p:sldId id="262" r:id="rId13"/>
    <p:sldId id="265" r:id="rId14"/>
    <p:sldId id="267" r:id="rId15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B45CB"/>
    <a:srgbClr val="9900FF"/>
    <a:srgbClr val="00FF00"/>
    <a:srgbClr val="FF0066"/>
    <a:srgbClr val="8439BD"/>
    <a:srgbClr val="5D36C0"/>
    <a:srgbClr val="8F42CE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84380"/>
    <p:restoredTop sz="94660"/>
  </p:normalViewPr>
  <p:slideViewPr>
    <p:cSldViewPr>
      <p:cViewPr>
        <p:scale>
          <a:sx n="52" d="100"/>
          <a:sy n="52" d="100"/>
        </p:scale>
        <p:origin x="-1026" y="-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3606067D-7A84-46DC-B776-84064CDCC23B}" type="datetimeFigureOut">
              <a:rPr lang="ar-SA" smtClean="0"/>
              <a:pPr/>
              <a:t>29/10/33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BE64D08D-0346-4EF8-A6A5-24A5B4C7EB01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3695749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0434E-E789-4263-9E25-CC467443C82F}" type="datetimeFigureOut">
              <a:rPr lang="ar-SA" smtClean="0"/>
              <a:pPr/>
              <a:t>29/10/33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43577-21E9-41EB-B290-40042C18BA09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270427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0434E-E789-4263-9E25-CC467443C82F}" type="datetimeFigureOut">
              <a:rPr lang="ar-SA" smtClean="0"/>
              <a:pPr/>
              <a:t>29/10/33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43577-21E9-41EB-B290-40042C18BA09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2408487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0434E-E789-4263-9E25-CC467443C82F}" type="datetimeFigureOut">
              <a:rPr lang="ar-SA" smtClean="0"/>
              <a:pPr/>
              <a:t>29/10/33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43577-21E9-41EB-B290-40042C18BA09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547754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0434E-E789-4263-9E25-CC467443C82F}" type="datetimeFigureOut">
              <a:rPr lang="ar-SA" smtClean="0"/>
              <a:pPr/>
              <a:t>29/10/33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43577-21E9-41EB-B290-40042C18BA09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3280539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0434E-E789-4263-9E25-CC467443C82F}" type="datetimeFigureOut">
              <a:rPr lang="ar-SA" smtClean="0"/>
              <a:pPr/>
              <a:t>29/10/33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43577-21E9-41EB-B290-40042C18BA09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3621327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0434E-E789-4263-9E25-CC467443C82F}" type="datetimeFigureOut">
              <a:rPr lang="ar-SA" smtClean="0"/>
              <a:pPr/>
              <a:t>29/10/33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43577-21E9-41EB-B290-40042C18BA09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732151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0434E-E789-4263-9E25-CC467443C82F}" type="datetimeFigureOut">
              <a:rPr lang="ar-SA" smtClean="0"/>
              <a:pPr/>
              <a:t>29/10/33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43577-21E9-41EB-B290-40042C18BA09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3635552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0434E-E789-4263-9E25-CC467443C82F}" type="datetimeFigureOut">
              <a:rPr lang="ar-SA" smtClean="0"/>
              <a:pPr/>
              <a:t>29/10/33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43577-21E9-41EB-B290-40042C18BA09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2029531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0434E-E789-4263-9E25-CC467443C82F}" type="datetimeFigureOut">
              <a:rPr lang="ar-SA" smtClean="0"/>
              <a:pPr/>
              <a:t>29/10/33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43577-21E9-41EB-B290-40042C18BA09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2278788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0434E-E789-4263-9E25-CC467443C82F}" type="datetimeFigureOut">
              <a:rPr lang="ar-SA" smtClean="0"/>
              <a:pPr/>
              <a:t>29/10/33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43577-21E9-41EB-B290-40042C18BA09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1169357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0434E-E789-4263-9E25-CC467443C82F}" type="datetimeFigureOut">
              <a:rPr lang="ar-SA" smtClean="0"/>
              <a:pPr/>
              <a:t>29/10/33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43577-21E9-41EB-B290-40042C18BA09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34247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50434E-E789-4263-9E25-CC467443C82F}" type="datetimeFigureOut">
              <a:rPr lang="ar-SA" smtClean="0"/>
              <a:pPr/>
              <a:t>29/10/33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143577-21E9-41EB-B290-40042C18BA09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3063337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331640" y="2636912"/>
            <a:ext cx="3313355" cy="1702160"/>
          </a:xfrm>
        </p:spPr>
        <p:txBody>
          <a:bodyPr/>
          <a:lstStyle/>
          <a:p>
            <a:endParaRPr lang="ar-SA" dirty="0"/>
          </a:p>
        </p:txBody>
      </p:sp>
      <p:pic>
        <p:nvPicPr>
          <p:cNvPr id="5" name="Picture 2" descr="C:\Users\User\Desktop\مجلد جديد ‫‬\صور الصحة و اللياقة\الصحة و اللياقة.jpg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5184576" cy="65527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مربع نص 5"/>
          <p:cNvSpPr txBox="1"/>
          <p:nvPr/>
        </p:nvSpPr>
        <p:spPr>
          <a:xfrm>
            <a:off x="5076056" y="332656"/>
            <a:ext cx="3841116" cy="540147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SA" sz="11500" dirty="0" smtClean="0">
                <a:solidFill>
                  <a:srgbClr val="6B45CB"/>
                </a:solidFill>
                <a:effectLst>
                  <a:reflection blurRad="6350" stA="55000" endA="300" endPos="45500" dir="5400000" sy="-100000" algn="bl" rotWithShape="0"/>
                </a:effectLst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الصحة</a:t>
            </a:r>
          </a:p>
          <a:p>
            <a:pPr algn="ctr"/>
            <a:r>
              <a:rPr lang="ar-SA" sz="11500" dirty="0" smtClean="0">
                <a:solidFill>
                  <a:srgbClr val="6B45CB"/>
                </a:solidFill>
                <a:effectLst>
                  <a:reflection blurRad="6350" stA="55000" endA="300" endPos="45500" dir="5400000" sy="-100000" algn="bl" rotWithShape="0"/>
                </a:effectLst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و</a:t>
            </a:r>
          </a:p>
          <a:p>
            <a:pPr algn="ctr"/>
            <a:r>
              <a:rPr lang="ar-SA" sz="11500" dirty="0" smtClean="0">
                <a:solidFill>
                  <a:srgbClr val="6B45CB"/>
                </a:solidFill>
                <a:effectLst>
                  <a:reflection blurRad="6350" stA="55000" endA="300" endPos="45500" dir="5400000" sy="-100000" algn="bl" rotWithShape="0"/>
                </a:effectLst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اللياقة</a:t>
            </a:r>
            <a:endParaRPr lang="ar-SA" sz="11500" dirty="0">
              <a:solidFill>
                <a:srgbClr val="6B45CB"/>
              </a:solidFill>
              <a:effectLst>
                <a:reflection blurRad="6350" stA="55000" endA="300" endPos="45500" dir="5400000" sy="-100000" algn="bl" rotWithShape="0"/>
              </a:effectLst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5220072" y="6290156"/>
            <a:ext cx="309634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cs typeface="Akhbar MT" pitchFamily="2" charset="-78"/>
              </a:rPr>
              <a:t>د. ابتسام سعد </a:t>
            </a:r>
            <a:r>
              <a:rPr lang="ar-SA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cs typeface="Akhbar MT" pitchFamily="2" charset="-78"/>
              </a:rPr>
              <a:t>الضويان</a:t>
            </a:r>
            <a:endParaRPr lang="ar-SA" sz="2800" b="1" dirty="0"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  <a:cs typeface="Akhbar MT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9641059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مستطيل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8F4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مستدير الزوايا 9"/>
          <p:cNvSpPr/>
          <p:nvPr/>
        </p:nvSpPr>
        <p:spPr>
          <a:xfrm>
            <a:off x="251520" y="229583"/>
            <a:ext cx="8640960" cy="640871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9" name="Picture 2" descr="C:\Users\User\Desktop\مجلد جديد ‫‬\صور الصحة و اللياقة\الصحة و اللياقة.jpg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60042">
            <a:off x="714107" y="4683173"/>
            <a:ext cx="1408745" cy="17778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28596" y="500042"/>
            <a:ext cx="8429684" cy="6771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 smtClean="0"/>
              <a:t>قسم الأحيــــــاء</a:t>
            </a:r>
            <a:endParaRPr lang="en-US" sz="2000" dirty="0" smtClean="0"/>
          </a:p>
          <a:p>
            <a:endParaRPr lang="en-US" b="1" dirty="0" smtClean="0"/>
          </a:p>
          <a:p>
            <a:pPr>
              <a:lnSpc>
                <a:spcPct val="200000"/>
              </a:lnSpc>
            </a:pPr>
            <a:r>
              <a:rPr lang="ar-SA" sz="2000" b="1" dirty="0" smtClean="0">
                <a:solidFill>
                  <a:srgbClr val="6B45CB"/>
                </a:solidFill>
              </a:rPr>
              <a:t>العام </a:t>
            </a:r>
            <a:r>
              <a:rPr lang="ar-SA" sz="2000" b="1" dirty="0" smtClean="0">
                <a:solidFill>
                  <a:srgbClr val="6B45CB"/>
                </a:solidFill>
              </a:rPr>
              <a:t>الدراسي  </a:t>
            </a:r>
            <a:r>
              <a:rPr lang="ar-SA" sz="2000" b="1" dirty="0" smtClean="0"/>
              <a:t>:   1433هـ - 1434هـ                 </a:t>
            </a:r>
            <a:r>
              <a:rPr lang="ar-SA" sz="2000" b="1" dirty="0" smtClean="0">
                <a:solidFill>
                  <a:srgbClr val="6B45CB"/>
                </a:solidFill>
              </a:rPr>
              <a:t>الفصل الدراسي  </a:t>
            </a:r>
            <a:r>
              <a:rPr lang="ar-SA" sz="2000" b="1" dirty="0" smtClean="0"/>
              <a:t>:  الثاني                       </a:t>
            </a:r>
            <a:r>
              <a:rPr lang="ar-SA" sz="2000" b="1" dirty="0" smtClean="0">
                <a:solidFill>
                  <a:srgbClr val="6B45CB"/>
                </a:solidFill>
              </a:rPr>
              <a:t>المستوى  </a:t>
            </a:r>
            <a:r>
              <a:rPr lang="ar-SA" sz="2000" b="1" dirty="0" smtClean="0"/>
              <a:t> :  </a:t>
            </a:r>
            <a:r>
              <a:rPr lang="ar-SA" sz="2000" b="1" dirty="0" smtClean="0"/>
              <a:t>التحضيري</a:t>
            </a:r>
            <a:r>
              <a:rPr lang="en-US" sz="2000" b="1" dirty="0" smtClean="0"/>
              <a:t>                         </a:t>
            </a:r>
            <a:r>
              <a:rPr lang="ar-SA" sz="2000" b="1" dirty="0" smtClean="0">
                <a:solidFill>
                  <a:srgbClr val="6B45CB"/>
                </a:solidFill>
              </a:rPr>
              <a:t>اسم </a:t>
            </a:r>
            <a:r>
              <a:rPr lang="ar-SA" sz="2000" b="1" dirty="0" smtClean="0">
                <a:solidFill>
                  <a:srgbClr val="6B45CB"/>
                </a:solidFill>
              </a:rPr>
              <a:t>أستاذة المادة </a:t>
            </a:r>
            <a:r>
              <a:rPr lang="ar-SA" sz="2000" b="1" dirty="0" smtClean="0"/>
              <a:t>:  </a:t>
            </a:r>
            <a:r>
              <a:rPr lang="ar-SA" sz="2000" b="1" dirty="0" err="1" smtClean="0"/>
              <a:t>د</a:t>
            </a:r>
            <a:r>
              <a:rPr lang="ar-SA" sz="2000" b="1" dirty="0" smtClean="0"/>
              <a:t>/ابتسام </a:t>
            </a:r>
            <a:r>
              <a:rPr lang="ar-SA" sz="2000" b="1" dirty="0" err="1" smtClean="0"/>
              <a:t>الضويان</a:t>
            </a:r>
            <a:r>
              <a:rPr lang="ar-SA" sz="2000" b="1" dirty="0" smtClean="0"/>
              <a:t>               </a:t>
            </a:r>
            <a:endParaRPr lang="en-US" sz="2000" b="1" dirty="0" smtClean="0"/>
          </a:p>
          <a:p>
            <a:pPr>
              <a:lnSpc>
                <a:spcPct val="200000"/>
              </a:lnSpc>
            </a:pPr>
            <a:r>
              <a:rPr lang="ar-SA" sz="2000" b="1" dirty="0" smtClean="0">
                <a:solidFill>
                  <a:srgbClr val="6B45CB"/>
                </a:solidFill>
              </a:rPr>
              <a:t>اسم </a:t>
            </a:r>
            <a:r>
              <a:rPr lang="ar-SA" sz="2000" b="1" dirty="0" smtClean="0">
                <a:solidFill>
                  <a:srgbClr val="6B45CB"/>
                </a:solidFill>
              </a:rPr>
              <a:t>المقرر </a:t>
            </a:r>
            <a:r>
              <a:rPr lang="ar-SA" sz="2000" b="1" dirty="0" smtClean="0"/>
              <a:t>: صحة ولياقة                 </a:t>
            </a:r>
            <a:r>
              <a:rPr lang="ar-SA" sz="2000" b="1" dirty="0" smtClean="0">
                <a:solidFill>
                  <a:srgbClr val="6B45CB"/>
                </a:solidFill>
              </a:rPr>
              <a:t>رمز المقرر:</a:t>
            </a:r>
            <a:r>
              <a:rPr lang="ar-SA" sz="2000" b="1" dirty="0" smtClean="0"/>
              <a:t> </a:t>
            </a:r>
            <a:r>
              <a:rPr lang="en-US" sz="2000" b="1" dirty="0" smtClean="0"/>
              <a:t>HTFT 151S  </a:t>
            </a:r>
            <a:endParaRPr lang="en-US" sz="2000" dirty="0" smtClean="0"/>
          </a:p>
          <a:p>
            <a:pPr>
              <a:lnSpc>
                <a:spcPct val="200000"/>
              </a:lnSpc>
            </a:pPr>
            <a:r>
              <a:rPr lang="ar-SA" sz="2000" b="1" dirty="0" smtClean="0">
                <a:solidFill>
                  <a:srgbClr val="6B45CB"/>
                </a:solidFill>
              </a:rPr>
              <a:t>البريد الالكتروني  </a:t>
            </a:r>
            <a:r>
              <a:rPr lang="ar-SA" sz="2000" b="1" dirty="0" smtClean="0"/>
              <a:t>:</a:t>
            </a:r>
            <a:r>
              <a:rPr lang="en-US" sz="2000" b="1" dirty="0" smtClean="0"/>
              <a:t>Ialdhuayan@ud.edu.sa  </a:t>
            </a:r>
            <a:r>
              <a:rPr lang="ar-SA" sz="2000" b="1" dirty="0" smtClean="0"/>
              <a:t>      </a:t>
            </a:r>
            <a:r>
              <a:rPr lang="ar-SA" sz="2000" b="1" dirty="0" smtClean="0">
                <a:solidFill>
                  <a:srgbClr val="6B45CB"/>
                </a:solidFill>
              </a:rPr>
              <a:t>رقم </a:t>
            </a:r>
            <a:r>
              <a:rPr lang="ar-SA" sz="2000" b="1" dirty="0" smtClean="0">
                <a:solidFill>
                  <a:srgbClr val="6B45CB"/>
                </a:solidFill>
              </a:rPr>
              <a:t>المكتب</a:t>
            </a:r>
            <a:r>
              <a:rPr lang="ar-SA" sz="2000" b="1" dirty="0" smtClean="0"/>
              <a:t>:  ع2 الدور الأول  - غرفة </a:t>
            </a:r>
            <a:r>
              <a:rPr lang="en-US" sz="2000" b="1" dirty="0" smtClean="0"/>
              <a:t>H 23 </a:t>
            </a:r>
            <a:endParaRPr lang="en-US" sz="2000" dirty="0" smtClean="0"/>
          </a:p>
          <a:p>
            <a:pPr>
              <a:lnSpc>
                <a:spcPct val="200000"/>
              </a:lnSpc>
            </a:pPr>
            <a:r>
              <a:rPr lang="ar-SA" sz="2000" b="1" dirty="0" smtClean="0">
                <a:solidFill>
                  <a:srgbClr val="6B45CB"/>
                </a:solidFill>
              </a:rPr>
              <a:t>الساعات المكتبية :</a:t>
            </a:r>
            <a:endParaRPr lang="en-US" sz="2000" dirty="0" smtClean="0">
              <a:solidFill>
                <a:srgbClr val="6B45CB"/>
              </a:solidFill>
            </a:endParaRPr>
          </a:p>
          <a:p>
            <a:pPr>
              <a:lnSpc>
                <a:spcPct val="200000"/>
              </a:lnSpc>
            </a:pPr>
            <a:r>
              <a:rPr lang="ar-SA" sz="2000" b="1" dirty="0" smtClean="0"/>
              <a:t>		السبت</a:t>
            </a:r>
            <a:r>
              <a:rPr lang="en-US" sz="2000" b="1" dirty="0" smtClean="0"/>
              <a:t>   </a:t>
            </a:r>
            <a:r>
              <a:rPr lang="ar-SA" sz="2000" b="1" dirty="0" smtClean="0"/>
              <a:t>    9 – 9,50 </a:t>
            </a:r>
          </a:p>
          <a:p>
            <a:pPr>
              <a:lnSpc>
                <a:spcPct val="200000"/>
              </a:lnSpc>
            </a:pPr>
            <a:r>
              <a:rPr lang="ar-SA" sz="2000" b="1" dirty="0" smtClean="0"/>
              <a:t>		السبت  1,30 – 2,20</a:t>
            </a:r>
          </a:p>
          <a:p>
            <a:pPr>
              <a:lnSpc>
                <a:spcPct val="200000"/>
              </a:lnSpc>
            </a:pPr>
            <a:r>
              <a:rPr lang="ar-SA" sz="2000" b="1" dirty="0" smtClean="0"/>
              <a:t>		الأحد     10  –  10,50 </a:t>
            </a:r>
          </a:p>
          <a:p>
            <a:pPr>
              <a:lnSpc>
                <a:spcPct val="200000"/>
              </a:lnSpc>
            </a:pPr>
            <a:r>
              <a:rPr lang="ar-SA" sz="2000" b="1" dirty="0" smtClean="0"/>
              <a:t>		الاثنين    9   </a:t>
            </a:r>
            <a:r>
              <a:rPr lang="ar-SA" sz="2000" b="1" dirty="0" smtClean="0"/>
              <a:t>– 9,50 </a:t>
            </a:r>
            <a:endParaRPr lang="en-US" sz="2000" dirty="0" smtClean="0"/>
          </a:p>
          <a:p>
            <a:pPr>
              <a:lnSpc>
                <a:spcPct val="200000"/>
              </a:lnSpc>
            </a:pPr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293052851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مستطيل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8F4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مستدير الزوايا 9"/>
          <p:cNvSpPr/>
          <p:nvPr/>
        </p:nvSpPr>
        <p:spPr>
          <a:xfrm>
            <a:off x="251520" y="229583"/>
            <a:ext cx="8640960" cy="640871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9" name="Picture 2" descr="C:\Users\User\Desktop\مجلد جديد ‫‬\صور الصحة و اللياقة\الصحة و اللياقة.jpg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60042">
            <a:off x="714107" y="4683173"/>
            <a:ext cx="1408745" cy="17778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428728" y="928670"/>
            <a:ext cx="7072362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ar-SA" sz="2000" b="1" u="sng" dirty="0" smtClean="0">
                <a:solidFill>
                  <a:srgbClr val="6B45CB"/>
                </a:solidFill>
              </a:rPr>
              <a:t>الكتاب المقرر</a:t>
            </a:r>
            <a:r>
              <a:rPr lang="ar-SA" sz="2000" b="1" dirty="0" smtClean="0">
                <a:solidFill>
                  <a:srgbClr val="6B45CB"/>
                </a:solidFill>
              </a:rPr>
              <a:t>:</a:t>
            </a:r>
            <a:endParaRPr lang="en-US" sz="2000" dirty="0" smtClean="0">
              <a:solidFill>
                <a:srgbClr val="6B45CB"/>
              </a:solidFill>
            </a:endParaRPr>
          </a:p>
          <a:p>
            <a:pPr>
              <a:lnSpc>
                <a:spcPct val="200000"/>
              </a:lnSpc>
            </a:pPr>
            <a:r>
              <a:rPr lang="ar-SA" sz="2000" b="1" dirty="0" smtClean="0"/>
              <a:t>الصحة والتربية الصحية ( 2007) :د/ بهاء الدين سلامة . دار الفكر العربي .</a:t>
            </a:r>
            <a:endParaRPr lang="en-US" sz="2000" dirty="0" smtClean="0"/>
          </a:p>
          <a:p>
            <a:pPr>
              <a:lnSpc>
                <a:spcPct val="200000"/>
              </a:lnSpc>
            </a:pPr>
            <a:r>
              <a:rPr lang="ar-SA" sz="2000" b="1" u="sng" dirty="0" smtClean="0">
                <a:solidFill>
                  <a:srgbClr val="6B45CB"/>
                </a:solidFill>
              </a:rPr>
              <a:t>توزيع الدرجات : </a:t>
            </a:r>
            <a:endParaRPr lang="en-US" sz="2000" dirty="0" smtClean="0">
              <a:solidFill>
                <a:srgbClr val="6B45CB"/>
              </a:solidFill>
            </a:endParaRPr>
          </a:p>
          <a:p>
            <a:pPr lvl="0">
              <a:lnSpc>
                <a:spcPct val="200000"/>
              </a:lnSpc>
              <a:buFont typeface="Wingdings" pitchFamily="2" charset="2"/>
              <a:buChar char="v"/>
            </a:pPr>
            <a:r>
              <a:rPr lang="ar-SA" sz="2000" b="1" u="sng" dirty="0" smtClean="0"/>
              <a:t> أعمال </a:t>
            </a:r>
            <a:r>
              <a:rPr lang="ar-SA" sz="2000" b="1" u="sng" dirty="0" smtClean="0"/>
              <a:t>السنة النظري  30 % </a:t>
            </a:r>
            <a:endParaRPr lang="en-US" sz="2000" dirty="0" smtClean="0"/>
          </a:p>
          <a:p>
            <a:pPr lvl="0">
              <a:lnSpc>
                <a:spcPct val="200000"/>
              </a:lnSpc>
              <a:buFont typeface="Wingdings" pitchFamily="2" charset="2"/>
              <a:buChar char="v"/>
            </a:pPr>
            <a:r>
              <a:rPr lang="ar-SA" sz="2000" b="1" u="sng" dirty="0" smtClean="0"/>
              <a:t>أنشطة   30 %  عبارة عن </a:t>
            </a:r>
            <a:r>
              <a:rPr lang="ar-SA" sz="2000" b="1" dirty="0" smtClean="0"/>
              <a:t> :</a:t>
            </a:r>
            <a:endParaRPr lang="en-US" sz="2000" dirty="0" smtClean="0"/>
          </a:p>
          <a:p>
            <a:pPr lvl="0">
              <a:lnSpc>
                <a:spcPct val="200000"/>
              </a:lnSpc>
            </a:pPr>
            <a:r>
              <a:rPr lang="ar-SA" sz="2000" b="1" dirty="0" smtClean="0"/>
              <a:t>	</a:t>
            </a:r>
            <a:r>
              <a:rPr lang="ar-SA" sz="2000" b="1" dirty="0" smtClean="0"/>
              <a:t>- أوراق </a:t>
            </a:r>
            <a:r>
              <a:rPr lang="ar-SA" sz="2000" b="1" dirty="0" smtClean="0"/>
              <a:t>بحثية .</a:t>
            </a:r>
            <a:endParaRPr lang="en-US" sz="2000" dirty="0" smtClean="0"/>
          </a:p>
          <a:p>
            <a:pPr lvl="0">
              <a:lnSpc>
                <a:spcPct val="200000"/>
              </a:lnSpc>
            </a:pPr>
            <a:r>
              <a:rPr lang="ar-SA" sz="2000" b="1" dirty="0" smtClean="0"/>
              <a:t> </a:t>
            </a:r>
            <a:r>
              <a:rPr lang="ar-SA" sz="2000" b="1" dirty="0" smtClean="0"/>
              <a:t>	- مقالات </a:t>
            </a:r>
            <a:r>
              <a:rPr lang="ar-SA" sz="2000" b="1" dirty="0" smtClean="0"/>
              <a:t>.</a:t>
            </a:r>
            <a:endParaRPr lang="en-US" sz="2000" dirty="0" smtClean="0"/>
          </a:p>
          <a:p>
            <a:pPr lvl="0">
              <a:lnSpc>
                <a:spcPct val="200000"/>
              </a:lnSpc>
            </a:pPr>
            <a:r>
              <a:rPr lang="ar-SA" sz="2000" b="1" dirty="0" smtClean="0"/>
              <a:t>	- واجبات </a:t>
            </a:r>
            <a:r>
              <a:rPr lang="ar-SA" sz="2000" b="1" dirty="0" smtClean="0"/>
              <a:t>.</a:t>
            </a:r>
            <a:endParaRPr lang="en-US" sz="2000" dirty="0" smtClean="0"/>
          </a:p>
          <a:p>
            <a:pPr lvl="0">
              <a:lnSpc>
                <a:spcPct val="200000"/>
              </a:lnSpc>
              <a:buFont typeface="Wingdings" pitchFamily="2" charset="2"/>
              <a:buChar char="v"/>
            </a:pPr>
            <a:r>
              <a:rPr lang="ar-SA" sz="2000" b="1" u="sng" dirty="0" smtClean="0"/>
              <a:t>الاختبار النظري النهائي 40 % .</a:t>
            </a:r>
            <a:endParaRPr lang="en-US" sz="2000" dirty="0" smtClean="0"/>
          </a:p>
          <a:p>
            <a:pPr>
              <a:lnSpc>
                <a:spcPct val="200000"/>
              </a:lnSpc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3052851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مستطيل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8F4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مستدير الزوايا 9"/>
          <p:cNvSpPr/>
          <p:nvPr/>
        </p:nvSpPr>
        <p:spPr>
          <a:xfrm>
            <a:off x="251520" y="229583"/>
            <a:ext cx="8640960" cy="640871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9" name="Picture 2" descr="C:\Users\User\Desktop\مجلد جديد ‫‬\صور الصحة و اللياقة\الصحة و اللياقة.jpg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60042">
            <a:off x="714107" y="4683173"/>
            <a:ext cx="1408745" cy="17778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42910" y="1050944"/>
          <a:ext cx="8072494" cy="53070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72494"/>
              </a:tblGrid>
              <a:tr h="504590">
                <a:tc>
                  <a:txBody>
                    <a:bodyPr/>
                    <a:lstStyle/>
                    <a:p>
                      <a:pPr marL="342900" lvl="0" indent="-342900" algn="r" rtl="1">
                        <a:lnSpc>
                          <a:spcPct val="90000"/>
                        </a:lnSpc>
                        <a:spcAft>
                          <a:spcPts val="1000"/>
                        </a:spcAft>
                        <a:buFont typeface="Arial"/>
                        <a:buChar char="-"/>
                      </a:pPr>
                      <a:r>
                        <a:rPr lang="ar-EG" sz="1700" dirty="0">
                          <a:latin typeface="Arial"/>
                          <a:ea typeface="Calibri"/>
                          <a:cs typeface="AL-Mohanad"/>
                        </a:rPr>
                        <a:t>الصحة </a:t>
                      </a:r>
                      <a:r>
                        <a:rPr lang="ar-EG" sz="1700" dirty="0" smtClean="0">
                          <a:latin typeface="Arial"/>
                          <a:ea typeface="Calibri"/>
                          <a:cs typeface="AL-Mohanad"/>
                        </a:rPr>
                        <a:t>.( </a:t>
                      </a:r>
                      <a:r>
                        <a:rPr lang="ar-EG" sz="1700" dirty="0">
                          <a:latin typeface="Arial"/>
                          <a:ea typeface="Calibri"/>
                          <a:cs typeface="AL-Mohanad"/>
                        </a:rPr>
                        <a:t>تعريفها ، مستوياتها ، مكوناتها والعوامل المؤثرة عليها )</a:t>
                      </a:r>
                      <a:endParaRPr lang="en-US" sz="17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66776">
                <a:tc>
                  <a:txBody>
                    <a:bodyPr/>
                    <a:lstStyle/>
                    <a:p>
                      <a:pPr marL="342900" lvl="0" indent="-342900" algn="r" rtl="1">
                        <a:lnSpc>
                          <a:spcPct val="90000"/>
                        </a:lnSpc>
                        <a:spcAft>
                          <a:spcPts val="1000"/>
                        </a:spcAft>
                        <a:buFont typeface="Arial"/>
                        <a:buChar char="-"/>
                      </a:pPr>
                      <a:r>
                        <a:rPr lang="ar-EG" sz="1700" dirty="0">
                          <a:latin typeface="Arial"/>
                          <a:ea typeface="Calibri"/>
                          <a:cs typeface="AL-Mohanad"/>
                        </a:rPr>
                        <a:t>الأمراض المعدية وغير المعدية </a:t>
                      </a:r>
                      <a:r>
                        <a:rPr lang="ar-EG" sz="1700" dirty="0" smtClean="0">
                          <a:latin typeface="Arial"/>
                          <a:ea typeface="Calibri"/>
                          <a:cs typeface="AL-Mohanad"/>
                        </a:rPr>
                        <a:t>.( </a:t>
                      </a:r>
                      <a:r>
                        <a:rPr lang="ar-EG" sz="1700" dirty="0">
                          <a:latin typeface="Arial"/>
                          <a:ea typeface="Calibri"/>
                          <a:cs typeface="AL-Mohanad"/>
                        </a:rPr>
                        <a:t>التعريف بالعدوى والمناعة وأنواعهما )</a:t>
                      </a:r>
                      <a:endParaRPr lang="en-US" sz="17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642404">
                <a:tc>
                  <a:txBody>
                    <a:bodyPr/>
                    <a:lstStyle/>
                    <a:p>
                      <a:pPr marL="342900" lvl="0" indent="-342900" algn="r" rtl="1">
                        <a:lnSpc>
                          <a:spcPct val="90000"/>
                        </a:lnSpc>
                        <a:spcAft>
                          <a:spcPts val="1000"/>
                        </a:spcAft>
                        <a:buFont typeface="Arial"/>
                        <a:buChar char="-"/>
                      </a:pPr>
                      <a:r>
                        <a:rPr lang="ar-EG" sz="1700" dirty="0">
                          <a:latin typeface="Arial"/>
                          <a:ea typeface="Calibri"/>
                          <a:cs typeface="AL-Mohanad"/>
                        </a:rPr>
                        <a:t>أهم الأمراض المعدية المنتشرة بالمملكة العربية السعودية </a:t>
                      </a:r>
                      <a:r>
                        <a:rPr lang="ar-EG" sz="1700" dirty="0" smtClean="0">
                          <a:latin typeface="Arial"/>
                          <a:ea typeface="Calibri"/>
                          <a:cs typeface="AL-Mohanad"/>
                        </a:rPr>
                        <a:t>.( </a:t>
                      </a:r>
                      <a:r>
                        <a:rPr lang="ar-EG" sz="1700" dirty="0">
                          <a:latin typeface="Arial"/>
                          <a:ea typeface="Calibri"/>
                          <a:cs typeface="AL-Mohanad"/>
                        </a:rPr>
                        <a:t>مثال أو أكثر معرفاً بالأعراض وسبل الوقاية والعلاج ) </a:t>
                      </a:r>
                      <a:endParaRPr lang="en-US" sz="17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642404">
                <a:tc>
                  <a:txBody>
                    <a:bodyPr/>
                    <a:lstStyle/>
                    <a:p>
                      <a:pPr marL="342900" lvl="0" indent="-342900" algn="r" rtl="1">
                        <a:lnSpc>
                          <a:spcPct val="90000"/>
                        </a:lnSpc>
                        <a:spcAft>
                          <a:spcPts val="1000"/>
                        </a:spcAft>
                        <a:buFont typeface="Arial"/>
                        <a:buChar char="-"/>
                      </a:pPr>
                      <a:r>
                        <a:rPr lang="ar-EG" sz="1700" dirty="0">
                          <a:latin typeface="Arial"/>
                          <a:ea typeface="Calibri"/>
                          <a:cs typeface="AL-Mohanad"/>
                        </a:rPr>
                        <a:t>أهم الأمراض غير المعدية المنتشرة بالمملكة العربية السعودية </a:t>
                      </a:r>
                      <a:r>
                        <a:rPr lang="ar-EG" sz="1700" dirty="0" smtClean="0">
                          <a:latin typeface="Arial"/>
                          <a:ea typeface="Calibri"/>
                          <a:cs typeface="AL-Mohanad"/>
                        </a:rPr>
                        <a:t>.( </a:t>
                      </a:r>
                      <a:r>
                        <a:rPr lang="ar-EG" sz="1700" dirty="0">
                          <a:latin typeface="Arial"/>
                          <a:ea typeface="Calibri"/>
                          <a:cs typeface="AL-Mohanad"/>
                        </a:rPr>
                        <a:t>مثال أو أكثر معرفاً بالأعراض وسبل الوقاية والعلاج )  </a:t>
                      </a:r>
                      <a:endParaRPr lang="en-US" sz="17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504590">
                <a:tc>
                  <a:txBody>
                    <a:bodyPr/>
                    <a:lstStyle/>
                    <a:p>
                      <a:pPr marL="342900" lvl="0" indent="-342900" algn="r" rtl="1">
                        <a:lnSpc>
                          <a:spcPct val="90000"/>
                        </a:lnSpc>
                        <a:spcAft>
                          <a:spcPts val="1000"/>
                        </a:spcAft>
                        <a:buFont typeface="Arial"/>
                        <a:buChar char="-"/>
                      </a:pPr>
                      <a:r>
                        <a:rPr lang="ar-EG" sz="1700" dirty="0">
                          <a:latin typeface="Arial"/>
                          <a:ea typeface="Calibri"/>
                          <a:cs typeface="AL-Mohanad"/>
                        </a:rPr>
                        <a:t>الأورام </a:t>
                      </a:r>
                      <a:r>
                        <a:rPr lang="ar-EG" sz="1700" dirty="0" smtClean="0">
                          <a:latin typeface="Arial"/>
                          <a:ea typeface="Calibri"/>
                          <a:cs typeface="AL-Mohanad"/>
                        </a:rPr>
                        <a:t>.( </a:t>
                      </a:r>
                      <a:r>
                        <a:rPr lang="ar-EG" sz="1700" dirty="0">
                          <a:latin typeface="Arial"/>
                          <a:ea typeface="Calibri"/>
                          <a:cs typeface="AL-Mohanad"/>
                        </a:rPr>
                        <a:t>تعريفها ، أنواعها ، مسبباتها مع دراسة سرطان الثدي )</a:t>
                      </a:r>
                      <a:endParaRPr lang="en-US" sz="17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504590">
                <a:tc>
                  <a:txBody>
                    <a:bodyPr/>
                    <a:lstStyle/>
                    <a:p>
                      <a:pPr marL="342900" lvl="0" indent="-342900" algn="r" rtl="1">
                        <a:lnSpc>
                          <a:spcPct val="90000"/>
                        </a:lnSpc>
                        <a:spcAft>
                          <a:spcPts val="1000"/>
                        </a:spcAft>
                        <a:buFont typeface="Arial"/>
                        <a:buChar char="-"/>
                      </a:pPr>
                      <a:r>
                        <a:rPr lang="ar-EG" sz="1700" dirty="0">
                          <a:latin typeface="Arial"/>
                          <a:ea typeface="Calibri"/>
                          <a:cs typeface="AL-Mohanad"/>
                        </a:rPr>
                        <a:t>أمراض العصر </a:t>
                      </a:r>
                      <a:r>
                        <a:rPr lang="ar-EG" sz="1700" dirty="0" smtClean="0">
                          <a:latin typeface="Arial"/>
                          <a:ea typeface="Calibri"/>
                          <a:cs typeface="AL-Mohanad"/>
                        </a:rPr>
                        <a:t>.( </a:t>
                      </a:r>
                      <a:r>
                        <a:rPr lang="ar-EG" sz="1700" dirty="0">
                          <a:latin typeface="Arial"/>
                          <a:ea typeface="Calibri"/>
                          <a:cs typeface="AL-Mohanad"/>
                        </a:rPr>
                        <a:t>الضغوط النفسية والقلق والاكتئاب – الأعراض والوقاية والعلاج )</a:t>
                      </a:r>
                      <a:endParaRPr lang="en-US" sz="17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66776">
                <a:tc>
                  <a:txBody>
                    <a:bodyPr/>
                    <a:lstStyle/>
                    <a:p>
                      <a:pPr marL="342900" lvl="0" indent="-342900" algn="r" rtl="1">
                        <a:lnSpc>
                          <a:spcPct val="90000"/>
                        </a:lnSpc>
                        <a:spcAft>
                          <a:spcPts val="1000"/>
                        </a:spcAft>
                        <a:buFont typeface="Arial"/>
                        <a:buChar char="-"/>
                      </a:pPr>
                      <a:r>
                        <a:rPr lang="ar-SA" sz="1700" dirty="0">
                          <a:latin typeface="Arial"/>
                          <a:ea typeface="Calibri"/>
                          <a:cs typeface="AL-Mohanad"/>
                        </a:rPr>
                        <a:t>الإدمان والمخدرات والتدخين </a:t>
                      </a:r>
                      <a:r>
                        <a:rPr lang="ar-SA" sz="1700" dirty="0" smtClean="0">
                          <a:latin typeface="Arial"/>
                          <a:ea typeface="Calibri"/>
                          <a:cs typeface="AL-Mohanad"/>
                        </a:rPr>
                        <a:t>.( </a:t>
                      </a:r>
                      <a:r>
                        <a:rPr lang="ar-SA" sz="1700" dirty="0">
                          <a:latin typeface="Arial"/>
                          <a:ea typeface="Calibri"/>
                          <a:cs typeface="AL-Mohanad"/>
                        </a:rPr>
                        <a:t>التعريف والأسباب والمكافحة ).</a:t>
                      </a:r>
                      <a:endParaRPr lang="en-US" sz="17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66776">
                <a:tc>
                  <a:txBody>
                    <a:bodyPr/>
                    <a:lstStyle/>
                    <a:p>
                      <a:pPr marL="342900" lvl="0" indent="-342900" algn="r" rtl="1">
                        <a:lnSpc>
                          <a:spcPct val="90000"/>
                        </a:lnSpc>
                        <a:spcAft>
                          <a:spcPts val="1000"/>
                        </a:spcAft>
                        <a:buFont typeface="Arial"/>
                        <a:buChar char="-"/>
                      </a:pPr>
                      <a:r>
                        <a:rPr lang="ar-SA" sz="1700" dirty="0">
                          <a:latin typeface="Arial"/>
                          <a:ea typeface="Calibri"/>
                          <a:cs typeface="AL-Mohanad"/>
                        </a:rPr>
                        <a:t>الغذاء الصحي </a:t>
                      </a:r>
                      <a:r>
                        <a:rPr lang="ar-SA" sz="1700" dirty="0" smtClean="0">
                          <a:latin typeface="Arial"/>
                          <a:ea typeface="Calibri"/>
                          <a:cs typeface="AL-Mohanad"/>
                        </a:rPr>
                        <a:t>.أهميته </a:t>
                      </a:r>
                      <a:r>
                        <a:rPr lang="ar-SA" sz="1700" dirty="0">
                          <a:latin typeface="Arial"/>
                          <a:ea typeface="Calibri"/>
                          <a:cs typeface="AL-Mohanad"/>
                        </a:rPr>
                        <a:t>، طبيعته ، مكوناته مع شرح الهرم الغذائي )</a:t>
                      </a:r>
                      <a:endParaRPr lang="en-US" sz="17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66776">
                <a:tc>
                  <a:txBody>
                    <a:bodyPr/>
                    <a:lstStyle/>
                    <a:p>
                      <a:pPr marL="342900" lvl="0" indent="-342900" algn="r" rtl="1">
                        <a:lnSpc>
                          <a:spcPct val="90000"/>
                        </a:lnSpc>
                        <a:spcAft>
                          <a:spcPts val="1000"/>
                        </a:spcAft>
                        <a:buFont typeface="Arial"/>
                        <a:buChar char="-"/>
                      </a:pPr>
                      <a:r>
                        <a:rPr lang="ar-SA" sz="1700" dirty="0">
                          <a:latin typeface="Arial"/>
                          <a:ea typeface="Calibri"/>
                          <a:cs typeface="AL-Mohanad"/>
                        </a:rPr>
                        <a:t>أمراض سوء التغذية </a:t>
                      </a:r>
                      <a:r>
                        <a:rPr lang="ar-SA" sz="1700" dirty="0" smtClean="0">
                          <a:latin typeface="Arial"/>
                          <a:ea typeface="Calibri"/>
                          <a:cs typeface="AL-Mohanad"/>
                        </a:rPr>
                        <a:t>.( </a:t>
                      </a:r>
                      <a:r>
                        <a:rPr lang="ar-SA" sz="1700" dirty="0">
                          <a:latin typeface="Arial"/>
                          <a:ea typeface="Calibri"/>
                          <a:cs typeface="AL-Mohanad"/>
                        </a:rPr>
                        <a:t>دراسة أهم الأمراض الشائعة )</a:t>
                      </a:r>
                      <a:endParaRPr lang="en-US" sz="17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66776">
                <a:tc>
                  <a:txBody>
                    <a:bodyPr/>
                    <a:lstStyle/>
                    <a:p>
                      <a:pPr marL="342900" lvl="0" indent="-342900" algn="r" rtl="1">
                        <a:lnSpc>
                          <a:spcPct val="90000"/>
                        </a:lnSpc>
                        <a:spcAft>
                          <a:spcPts val="1000"/>
                        </a:spcAft>
                        <a:buFont typeface="Arial"/>
                        <a:buChar char="-"/>
                      </a:pPr>
                      <a:r>
                        <a:rPr lang="ar-SA" sz="1700" dirty="0">
                          <a:latin typeface="Arial"/>
                          <a:ea typeface="Calibri"/>
                          <a:cs typeface="AL-Mohanad"/>
                        </a:rPr>
                        <a:t>مبادئ التحكم في الوزن </a:t>
                      </a:r>
                      <a:r>
                        <a:rPr lang="ar-SA" sz="1700" dirty="0" smtClean="0">
                          <a:latin typeface="Arial"/>
                          <a:ea typeface="Calibri"/>
                          <a:cs typeface="AL-Mohanad"/>
                        </a:rPr>
                        <a:t>.( </a:t>
                      </a:r>
                      <a:r>
                        <a:rPr lang="ar-SA" sz="1700" dirty="0">
                          <a:latin typeface="Arial"/>
                          <a:ea typeface="Calibri"/>
                          <a:cs typeface="AL-Mohanad"/>
                        </a:rPr>
                        <a:t>السمنة والنحافة ، الأسباب والأضرار )</a:t>
                      </a:r>
                      <a:endParaRPr lang="en-US" sz="17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66776">
                <a:tc>
                  <a:txBody>
                    <a:bodyPr/>
                    <a:lstStyle/>
                    <a:p>
                      <a:pPr marL="342900" lvl="0" indent="-342900" algn="r" rtl="1">
                        <a:lnSpc>
                          <a:spcPct val="90000"/>
                        </a:lnSpc>
                        <a:spcAft>
                          <a:spcPts val="1000"/>
                        </a:spcAft>
                        <a:buFont typeface="Arial"/>
                        <a:buChar char="-"/>
                      </a:pPr>
                      <a:r>
                        <a:rPr lang="ar-SA" sz="1700" dirty="0">
                          <a:latin typeface="Arial"/>
                          <a:ea typeface="Calibri"/>
                          <a:cs typeface="AL-Mohanad"/>
                        </a:rPr>
                        <a:t>اللياقة </a:t>
                      </a:r>
                      <a:r>
                        <a:rPr lang="ar-SA" sz="1700" dirty="0" smtClean="0">
                          <a:latin typeface="Arial"/>
                          <a:ea typeface="Calibri"/>
                          <a:cs typeface="AL-Mohanad"/>
                        </a:rPr>
                        <a:t>.( </a:t>
                      </a:r>
                      <a:r>
                        <a:rPr lang="ar-SA" sz="1700" dirty="0">
                          <a:latin typeface="Arial"/>
                          <a:ea typeface="Calibri"/>
                          <a:cs typeface="AL-Mohanad"/>
                        </a:rPr>
                        <a:t>تعريفها ، أهميتها ، عناصرها ، كيفية تحقيقها )</a:t>
                      </a:r>
                      <a:endParaRPr lang="en-US" sz="17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07780">
                <a:tc>
                  <a:txBody>
                    <a:bodyPr/>
                    <a:lstStyle/>
                    <a:p>
                      <a:pPr marL="342900" lvl="0" indent="-342900" algn="r" rtl="1">
                        <a:lnSpc>
                          <a:spcPct val="90000"/>
                        </a:lnSpc>
                        <a:spcAft>
                          <a:spcPts val="1000"/>
                        </a:spcAft>
                        <a:buFont typeface="Arial"/>
                        <a:buChar char="-"/>
                      </a:pPr>
                      <a:r>
                        <a:rPr lang="ar-SA" sz="1700" dirty="0">
                          <a:latin typeface="Arial"/>
                          <a:ea typeface="Calibri"/>
                          <a:cs typeface="AL-Mohanad"/>
                        </a:rPr>
                        <a:t>الإسعافات الأولية .</a:t>
                      </a:r>
                      <a:endParaRPr lang="en-US" sz="1700" dirty="0">
                        <a:latin typeface="Calibri"/>
                        <a:ea typeface="Calibri"/>
                        <a:cs typeface="AL-Mohanad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643174" y="357166"/>
            <a:ext cx="3571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800" b="1" dirty="0" smtClean="0">
                <a:solidFill>
                  <a:srgbClr val="6B45CB"/>
                </a:solidFill>
              </a:rPr>
              <a:t>موضوعات المقرر </a:t>
            </a:r>
            <a:endParaRPr lang="en-US" sz="2800" b="1" dirty="0">
              <a:solidFill>
                <a:srgbClr val="6B45CB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3052851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مستطيل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8F4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مستدير الزوايا 9"/>
          <p:cNvSpPr/>
          <p:nvPr/>
        </p:nvSpPr>
        <p:spPr>
          <a:xfrm>
            <a:off x="251520" y="229583"/>
            <a:ext cx="8640960" cy="640871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9" name="Picture 2" descr="C:\Users\User\Desktop\مجلد جديد ‫‬\صور الصحة و اللياقة\الصحة و اللياقة.jpg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60042">
            <a:off x="714107" y="4683173"/>
            <a:ext cx="1408745" cy="17778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14348" y="1428736"/>
            <a:ext cx="7643866" cy="1692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ar-SA" sz="2800" b="1" dirty="0" smtClean="0"/>
              <a:t>((((( </a:t>
            </a:r>
            <a:r>
              <a:rPr lang="ar-SA" sz="2800" b="1" dirty="0" smtClean="0"/>
              <a:t>سيكون </a:t>
            </a:r>
            <a:r>
              <a:rPr lang="ar-SA" sz="2800" b="1" dirty="0" smtClean="0">
                <a:solidFill>
                  <a:srgbClr val="C00000"/>
                </a:solidFill>
              </a:rPr>
              <a:t>اختبار أعمال السنة النظري </a:t>
            </a:r>
            <a:r>
              <a:rPr lang="ar-SA" sz="2800" b="1" dirty="0" smtClean="0"/>
              <a:t>بإذنه تعالى  </a:t>
            </a:r>
            <a:r>
              <a:rPr lang="ar-SA" sz="2800" b="1" dirty="0" smtClean="0"/>
              <a:t>))))))</a:t>
            </a:r>
            <a:endParaRPr lang="en-US" sz="2800" dirty="0" smtClean="0"/>
          </a:p>
          <a:p>
            <a:pPr algn="ctr">
              <a:lnSpc>
                <a:spcPct val="200000"/>
              </a:lnSpc>
            </a:pPr>
            <a:r>
              <a:rPr lang="ar-SA" sz="2800" b="1" dirty="0" smtClean="0"/>
              <a:t>يوم السبت   الموافق   3 /1 /1434 هـ</a:t>
            </a:r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293052851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مستطيل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8F4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مستدير الزوايا 9"/>
          <p:cNvSpPr/>
          <p:nvPr/>
        </p:nvSpPr>
        <p:spPr>
          <a:xfrm>
            <a:off x="251520" y="229583"/>
            <a:ext cx="8640960" cy="640871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9" name="Picture 2" descr="C:\Users\User\Desktop\مجلد جديد ‫‬\صور الصحة و اللياقة\الصحة و اللياقة.jpg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60042">
            <a:off x="714107" y="4683173"/>
            <a:ext cx="1408745" cy="17778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مربع نص 12"/>
          <p:cNvSpPr txBox="1"/>
          <p:nvPr/>
        </p:nvSpPr>
        <p:spPr>
          <a:xfrm>
            <a:off x="683568" y="790833"/>
            <a:ext cx="7704856" cy="20621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solidFill>
                  <a:srgbClr val="5D36C0"/>
                </a:solidFill>
                <a:cs typeface="PT Bold Heading" pitchFamily="2" charset="-78"/>
              </a:rPr>
              <a:t>الصحة:</a:t>
            </a:r>
          </a:p>
          <a:p>
            <a:r>
              <a:rPr lang="ar-SA" b="1" dirty="0"/>
              <a:t>	</a:t>
            </a:r>
            <a:r>
              <a:rPr lang="ar-SA" dirty="0" smtClean="0"/>
              <a:t> </a:t>
            </a:r>
            <a:r>
              <a:rPr lang="ar-SA" sz="2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هي حالة السلامة والكفاية البدنية والنفسية </a:t>
            </a:r>
            <a:r>
              <a:rPr lang="ar-SA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والاجتماعية </a:t>
            </a:r>
            <a:r>
              <a:rPr lang="ar-SA" sz="2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، وليست مجرد الخلو من المرض أو </a:t>
            </a:r>
            <a:r>
              <a:rPr lang="ar-SA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العجز. </a:t>
            </a:r>
          </a:p>
          <a:p>
            <a:endParaRPr lang="ar-SA" sz="2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ar-SA" sz="2000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(( تعريف منظمة الصحة العالمية </a:t>
            </a:r>
            <a:r>
              <a:rPr lang="ar-SA" sz="2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))</a:t>
            </a:r>
            <a:endParaRPr lang="en-US" sz="2000" dirty="0">
              <a:ea typeface="Monotype Koufi" pitchFamily="2" charset="-78"/>
              <a:cs typeface="Monotype Koufi" pitchFamily="2" charset="-78"/>
            </a:endParaRPr>
          </a:p>
          <a:p>
            <a:endParaRPr lang="ar-SA" sz="2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1571604" y="3004304"/>
            <a:ext cx="6816820" cy="319061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ar-SA" sz="2400" dirty="0">
                <a:solidFill>
                  <a:srgbClr val="00FF00"/>
                </a:solidFill>
                <a:ea typeface="Calibri"/>
                <a:cs typeface="PT Bold Heading" pitchFamily="2" charset="-78"/>
              </a:rPr>
              <a:t>مستويات الصحة :</a:t>
            </a:r>
            <a:endParaRPr lang="en-US" sz="1400" dirty="0">
              <a:solidFill>
                <a:srgbClr val="00FF00"/>
              </a:solidFill>
              <a:ea typeface="Calibri"/>
              <a:cs typeface="PT Bold Heading" pitchFamily="2" charset="-78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ar-SA" sz="2400" b="1" dirty="0">
                <a:latin typeface="Arial Unicode MS" pitchFamily="34" charset="-128"/>
                <a:ea typeface="Arial Unicode MS" pitchFamily="34" charset="-128"/>
                <a:cs typeface="Akhbar MT" pitchFamily="2" charset="-78"/>
              </a:rPr>
              <a:t>الصحة المثالية </a:t>
            </a:r>
            <a:r>
              <a:rPr lang="ar-SA" sz="2400" b="1" dirty="0" smtClean="0">
                <a:latin typeface="Arial Unicode MS" pitchFamily="34" charset="-128"/>
                <a:ea typeface="Arial Unicode MS" pitchFamily="34" charset="-128"/>
                <a:cs typeface="Akhbar MT" pitchFamily="2" charset="-78"/>
              </a:rPr>
              <a:t>.			             4. المرض غير الظاهر</a:t>
            </a:r>
            <a:endParaRPr lang="en-US" sz="2400" b="1" dirty="0">
              <a:latin typeface="Arial Unicode MS" pitchFamily="34" charset="-128"/>
              <a:ea typeface="Arial Unicode MS" pitchFamily="34" charset="-128"/>
              <a:cs typeface="Akhbar MT" pitchFamily="2" charset="-78"/>
            </a:endParaRPr>
          </a:p>
          <a:p>
            <a:pPr marL="342900" indent="-342900" algn="just">
              <a:lnSpc>
                <a:spcPct val="150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ar-SA" sz="2400" b="1" dirty="0">
                <a:latin typeface="Arial Unicode MS" pitchFamily="34" charset="-128"/>
                <a:ea typeface="Arial Unicode MS" pitchFamily="34" charset="-128"/>
                <a:cs typeface="Akhbar MT" pitchFamily="2" charset="-78"/>
              </a:rPr>
              <a:t>الصحة الإيجابية </a:t>
            </a:r>
            <a:r>
              <a:rPr lang="ar-SA" sz="2400" b="1" dirty="0" smtClean="0">
                <a:latin typeface="Arial Unicode MS" pitchFamily="34" charset="-128"/>
                <a:ea typeface="Arial Unicode MS" pitchFamily="34" charset="-128"/>
                <a:cs typeface="Akhbar MT" pitchFamily="2" charset="-78"/>
              </a:rPr>
              <a:t>.			5. المرض الظاهر .</a:t>
            </a:r>
            <a:endParaRPr lang="en-US" sz="2400" b="1" dirty="0">
              <a:latin typeface="Arial Unicode MS" pitchFamily="34" charset="-128"/>
              <a:ea typeface="Arial Unicode MS" pitchFamily="34" charset="-128"/>
              <a:cs typeface="Akhbar MT" pitchFamily="2" charset="-78"/>
            </a:endParaRPr>
          </a:p>
          <a:p>
            <a:pPr marL="342900" indent="-342900" algn="just">
              <a:lnSpc>
                <a:spcPct val="150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ar-SA" sz="2400" b="1" dirty="0">
                <a:latin typeface="Arial Unicode MS" pitchFamily="34" charset="-128"/>
                <a:ea typeface="Arial Unicode MS" pitchFamily="34" charset="-128"/>
                <a:cs typeface="Akhbar MT" pitchFamily="2" charset="-78"/>
              </a:rPr>
              <a:t>السلامة المتوسطة </a:t>
            </a:r>
            <a:r>
              <a:rPr lang="ar-SA" sz="2400" b="1" dirty="0" smtClean="0">
                <a:latin typeface="Arial Unicode MS" pitchFamily="34" charset="-128"/>
                <a:ea typeface="Arial Unicode MS" pitchFamily="34" charset="-128"/>
                <a:cs typeface="Akhbar MT" pitchFamily="2" charset="-78"/>
              </a:rPr>
              <a:t>.			6. مستوى الاحتضار .</a:t>
            </a:r>
            <a:endParaRPr lang="en-US" sz="2400" b="1" dirty="0">
              <a:latin typeface="Arial Unicode MS" pitchFamily="34" charset="-128"/>
              <a:ea typeface="Arial Unicode MS" pitchFamily="34" charset="-128"/>
              <a:cs typeface="Akhbar MT" pitchFamily="2" charset="-78"/>
            </a:endParaRPr>
          </a:p>
          <a:p>
            <a:pPr lvl="0" algn="just">
              <a:lnSpc>
                <a:spcPct val="150000"/>
              </a:lnSpc>
              <a:spcAft>
                <a:spcPts val="1000"/>
              </a:spcAft>
            </a:pPr>
            <a:endParaRPr lang="en-US" sz="16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3052851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مستطيل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8F4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مستدير الزوايا 9"/>
          <p:cNvSpPr/>
          <p:nvPr/>
        </p:nvSpPr>
        <p:spPr>
          <a:xfrm>
            <a:off x="251520" y="229583"/>
            <a:ext cx="8640960" cy="640871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pic>
        <p:nvPicPr>
          <p:cNvPr id="9" name="Picture 2" descr="C:\Users\User\Desktop\مجلد جديد ‫‬\صور الصحة و اللياقة\الصحة و اللياقة.jpg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60042">
            <a:off x="714107" y="4683173"/>
            <a:ext cx="1408745" cy="17778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مربع نص 1"/>
          <p:cNvSpPr txBox="1"/>
          <p:nvPr/>
        </p:nvSpPr>
        <p:spPr>
          <a:xfrm>
            <a:off x="1043608" y="574229"/>
            <a:ext cx="7488832" cy="184665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/>
            <a:r>
              <a:rPr lang="ar-SA" sz="2400" dirty="0" smtClean="0">
                <a:solidFill>
                  <a:srgbClr val="00FF00"/>
                </a:solidFill>
                <a:ea typeface="Calibri"/>
                <a:cs typeface="PT Bold Heading" pitchFamily="2" charset="-78"/>
              </a:rPr>
              <a:t>1.الصحة </a:t>
            </a:r>
            <a:r>
              <a:rPr lang="ar-SA" sz="2400" dirty="0">
                <a:solidFill>
                  <a:srgbClr val="00FF00"/>
                </a:solidFill>
                <a:ea typeface="Calibri"/>
                <a:cs typeface="PT Bold Heading" pitchFamily="2" charset="-78"/>
              </a:rPr>
              <a:t>المثالية : </a:t>
            </a:r>
            <a:endParaRPr lang="en-US" sz="2400" dirty="0">
              <a:solidFill>
                <a:srgbClr val="00FF00"/>
              </a:solidFill>
              <a:ea typeface="Calibri"/>
              <a:cs typeface="PT Bold Heading" pitchFamily="2" charset="-78"/>
            </a:endParaRPr>
          </a:p>
          <a:p>
            <a:pPr lvl="0">
              <a:lnSpc>
                <a:spcPct val="150000"/>
              </a:lnSpc>
            </a:pPr>
            <a:r>
              <a:rPr lang="ar-SA" sz="2000" b="1" dirty="0" smtClean="0">
                <a:cs typeface="Akhbar MT" pitchFamily="2" charset="-78"/>
              </a:rPr>
              <a:t>		* هي </a:t>
            </a:r>
            <a:r>
              <a:rPr lang="ar-SA" sz="2000" b="1" dirty="0">
                <a:cs typeface="Akhbar MT" pitchFamily="2" charset="-78"/>
              </a:rPr>
              <a:t>درجة التكامل البدني والنفسي </a:t>
            </a:r>
            <a:r>
              <a:rPr lang="ar-SA" sz="2000" b="1" dirty="0" smtClean="0">
                <a:cs typeface="Akhbar MT" pitchFamily="2" charset="-78"/>
              </a:rPr>
              <a:t>والاجتماعي </a:t>
            </a:r>
            <a:r>
              <a:rPr lang="ar-SA" sz="2000" b="1" dirty="0">
                <a:cs typeface="Akhbar MT" pitchFamily="2" charset="-78"/>
              </a:rPr>
              <a:t>.   </a:t>
            </a:r>
            <a:endParaRPr lang="en-US" sz="2000" b="1" dirty="0">
              <a:cs typeface="Akhbar MT" pitchFamily="2" charset="-78"/>
            </a:endParaRPr>
          </a:p>
          <a:p>
            <a:pPr lvl="0">
              <a:lnSpc>
                <a:spcPct val="150000"/>
              </a:lnSpc>
            </a:pPr>
            <a:r>
              <a:rPr lang="ar-SA" sz="2000" b="1" dirty="0" smtClean="0">
                <a:cs typeface="Akhbar MT" pitchFamily="2" charset="-78"/>
              </a:rPr>
              <a:t>		* هذا </a:t>
            </a:r>
            <a:r>
              <a:rPr lang="ar-SA" sz="2000" b="1" dirty="0">
                <a:cs typeface="Akhbar MT" pitchFamily="2" charset="-78"/>
              </a:rPr>
              <a:t>المستوى من الصحة  نادراً ما يتوافر .</a:t>
            </a:r>
            <a:endParaRPr lang="en-US" sz="2000" b="1" dirty="0">
              <a:cs typeface="Akhbar MT" pitchFamily="2" charset="-78"/>
            </a:endParaRPr>
          </a:p>
          <a:p>
            <a:pPr lvl="0">
              <a:lnSpc>
                <a:spcPct val="150000"/>
              </a:lnSpc>
            </a:pPr>
            <a:r>
              <a:rPr lang="ar-SA" sz="2000" b="1" dirty="0" smtClean="0">
                <a:cs typeface="Akhbar MT" pitchFamily="2" charset="-78"/>
              </a:rPr>
              <a:t>		* تعتبر </a:t>
            </a:r>
            <a:r>
              <a:rPr lang="ar-SA" sz="2000" b="1" dirty="0">
                <a:cs typeface="Akhbar MT" pitchFamily="2" charset="-78"/>
              </a:rPr>
              <a:t>هدفاً بعيداً لبرامج الصحة العامة في المجتمع للمحاولة على تحقيقه .</a:t>
            </a:r>
            <a:endParaRPr lang="en-US" sz="2000" b="1" dirty="0">
              <a:cs typeface="Akhbar MT" pitchFamily="2" charset="-78"/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1331640" y="2692077"/>
            <a:ext cx="7200800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/>
            <a:r>
              <a:rPr lang="ar-SA" sz="2400" dirty="0" smtClean="0">
                <a:solidFill>
                  <a:srgbClr val="00FF00"/>
                </a:solidFill>
                <a:ea typeface="Calibri"/>
                <a:cs typeface="PT Bold Heading" pitchFamily="2" charset="-78"/>
              </a:rPr>
              <a:t>2.الصحة </a:t>
            </a:r>
            <a:r>
              <a:rPr lang="ar-SA" sz="2400" dirty="0">
                <a:solidFill>
                  <a:srgbClr val="00FF00"/>
                </a:solidFill>
                <a:ea typeface="Calibri"/>
                <a:cs typeface="PT Bold Heading" pitchFamily="2" charset="-78"/>
              </a:rPr>
              <a:t>الإيجابية :</a:t>
            </a:r>
            <a:endParaRPr lang="en-US" sz="2400" dirty="0">
              <a:solidFill>
                <a:srgbClr val="00FF00"/>
              </a:solidFill>
              <a:ea typeface="Calibri"/>
              <a:cs typeface="PT Bold Heading" pitchFamily="2" charset="-78"/>
            </a:endParaRPr>
          </a:p>
          <a:p>
            <a:pPr lvl="0">
              <a:lnSpc>
                <a:spcPct val="150000"/>
              </a:lnSpc>
            </a:pPr>
            <a:r>
              <a:rPr lang="en-US" sz="2000" b="1" dirty="0">
                <a:cs typeface="Akhbar MT" pitchFamily="2" charset="-78"/>
              </a:rPr>
              <a:t> </a:t>
            </a:r>
            <a:r>
              <a:rPr lang="ar-SA" sz="2000" b="1" dirty="0" smtClean="0">
                <a:cs typeface="Akhbar MT" pitchFamily="2" charset="-78"/>
              </a:rPr>
              <a:t>		* في </a:t>
            </a:r>
            <a:r>
              <a:rPr lang="ar-SA" sz="2000" b="1" dirty="0">
                <a:cs typeface="Akhbar MT" pitchFamily="2" charset="-78"/>
              </a:rPr>
              <a:t>هذا المستوى تتوافر طاقة صحية ايجابية تمكن الفرد من مواجهة المشاكل والمؤثرات والضغوط البدنية والنفسية والاجتماعية دون أن تظهر على الفرد أية أعراض مرضية .</a:t>
            </a:r>
            <a:endParaRPr lang="en-US" sz="2000" b="1" dirty="0">
              <a:cs typeface="Akhbar MT" pitchFamily="2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1259632" y="4688557"/>
            <a:ext cx="7344816" cy="169277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/>
            <a:r>
              <a:rPr lang="ar-SA" sz="2400" dirty="0" smtClean="0">
                <a:solidFill>
                  <a:srgbClr val="00FF00"/>
                </a:solidFill>
                <a:ea typeface="Calibri"/>
                <a:cs typeface="PT Bold Heading" pitchFamily="2" charset="-78"/>
              </a:rPr>
              <a:t>3.</a:t>
            </a:r>
            <a:r>
              <a:rPr lang="en-US" sz="2400" dirty="0" smtClean="0">
                <a:solidFill>
                  <a:srgbClr val="00FF00"/>
                </a:solidFill>
                <a:ea typeface="Calibri"/>
                <a:cs typeface="PT Bold Heading" pitchFamily="2" charset="-78"/>
              </a:rPr>
              <a:t> </a:t>
            </a:r>
            <a:r>
              <a:rPr lang="ar-SA" sz="2400" dirty="0">
                <a:solidFill>
                  <a:srgbClr val="00FF00"/>
                </a:solidFill>
                <a:ea typeface="Calibri"/>
                <a:cs typeface="PT Bold Heading" pitchFamily="2" charset="-78"/>
              </a:rPr>
              <a:t>السلامة المتوسطة </a:t>
            </a:r>
            <a:r>
              <a:rPr lang="ar-SA" sz="2400" dirty="0" smtClean="0">
                <a:solidFill>
                  <a:srgbClr val="00FF00"/>
                </a:solidFill>
                <a:ea typeface="Calibri"/>
                <a:cs typeface="PT Bold Heading" pitchFamily="2" charset="-78"/>
              </a:rPr>
              <a:t>:</a:t>
            </a:r>
          </a:p>
          <a:p>
            <a:pPr lvl="0"/>
            <a:r>
              <a:rPr lang="en-US" sz="2000" b="1" dirty="0" smtClean="0">
                <a:cs typeface="Akhbar MT" pitchFamily="2" charset="-78"/>
              </a:rPr>
              <a:t>		 *</a:t>
            </a:r>
            <a:r>
              <a:rPr lang="ar-SA" sz="2000" b="1" dirty="0" smtClean="0">
                <a:cs typeface="Akhbar MT" pitchFamily="2" charset="-78"/>
              </a:rPr>
              <a:t> في </a:t>
            </a:r>
            <a:r>
              <a:rPr lang="ar-SA" sz="2000" b="1" dirty="0">
                <a:cs typeface="Akhbar MT" pitchFamily="2" charset="-78"/>
              </a:rPr>
              <a:t>هذا المستوى لا تتوافر طاقة ايجابية لدى الفرد مقارنة بالمستوى السابق . </a:t>
            </a:r>
            <a:endParaRPr lang="en-US" sz="2000" b="1" dirty="0">
              <a:cs typeface="Akhbar MT" pitchFamily="2" charset="-78"/>
            </a:endParaRPr>
          </a:p>
          <a:p>
            <a:pPr lvl="0">
              <a:lnSpc>
                <a:spcPct val="150000"/>
              </a:lnSpc>
            </a:pPr>
            <a:r>
              <a:rPr lang="ar-SA" sz="2000" b="1" dirty="0">
                <a:cs typeface="Akhbar MT" pitchFamily="2" charset="-78"/>
              </a:rPr>
              <a:t> </a:t>
            </a:r>
            <a:r>
              <a:rPr lang="ar-SA" sz="2000" b="1" dirty="0" smtClean="0">
                <a:cs typeface="Akhbar MT" pitchFamily="2" charset="-78"/>
              </a:rPr>
              <a:t>		* يكون </a:t>
            </a:r>
            <a:r>
              <a:rPr lang="ar-SA" sz="2000" b="1" dirty="0">
                <a:cs typeface="Akhbar MT" pitchFamily="2" charset="-78"/>
              </a:rPr>
              <a:t>الفرد دائما عرضة للمؤثرات الضارة ( بدنية ، نفسية ، اجتماعية ) وقد يقع الفرد فريسة للمرض بسبب هذه المؤثرات .</a:t>
            </a:r>
            <a:endParaRPr lang="en-US" sz="2000" b="1" dirty="0">
              <a:cs typeface="Akhbar MT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7144215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مستطيل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8F4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مستدير الزوايا 9"/>
          <p:cNvSpPr/>
          <p:nvPr/>
        </p:nvSpPr>
        <p:spPr>
          <a:xfrm>
            <a:off x="251520" y="229583"/>
            <a:ext cx="8640960" cy="640871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9" name="Picture 2" descr="C:\Users\User\Desktop\مجلد جديد ‫‬\صور الصحة و اللياقة\الصحة و اللياقة.jpg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60042">
            <a:off x="714107" y="4683173"/>
            <a:ext cx="1408745" cy="17778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مربع نص 1"/>
          <p:cNvSpPr txBox="1"/>
          <p:nvPr/>
        </p:nvSpPr>
        <p:spPr>
          <a:xfrm>
            <a:off x="683568" y="646237"/>
            <a:ext cx="7848872" cy="184665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/>
            <a:r>
              <a:rPr lang="ar-SA" sz="2400" dirty="0" smtClean="0">
                <a:solidFill>
                  <a:srgbClr val="00FF00"/>
                </a:solidFill>
                <a:ea typeface="Calibri"/>
                <a:cs typeface="PT Bold Heading" pitchFamily="2" charset="-78"/>
              </a:rPr>
              <a:t>4.المرض </a:t>
            </a:r>
            <a:r>
              <a:rPr lang="ar-SA" sz="2400" dirty="0">
                <a:solidFill>
                  <a:srgbClr val="00FF00"/>
                </a:solidFill>
                <a:ea typeface="Calibri"/>
                <a:cs typeface="PT Bold Heading" pitchFamily="2" charset="-78"/>
              </a:rPr>
              <a:t>غير الظاهر :</a:t>
            </a:r>
            <a:endParaRPr lang="en-US" sz="2400" dirty="0">
              <a:solidFill>
                <a:srgbClr val="00FF00"/>
              </a:solidFill>
              <a:ea typeface="Calibri"/>
              <a:cs typeface="PT Bold Heading" pitchFamily="2" charset="-78"/>
            </a:endParaRPr>
          </a:p>
          <a:p>
            <a:pPr lvl="0">
              <a:lnSpc>
                <a:spcPct val="150000"/>
              </a:lnSpc>
            </a:pPr>
            <a:r>
              <a:rPr lang="en-US" dirty="0"/>
              <a:t> </a:t>
            </a:r>
            <a:r>
              <a:rPr lang="ar-SA" dirty="0" smtClean="0"/>
              <a:t>	* </a:t>
            </a:r>
            <a:r>
              <a:rPr lang="ar-SA" sz="2000" b="1" dirty="0" smtClean="0">
                <a:cs typeface="Akhbar MT" pitchFamily="2" charset="-78"/>
              </a:rPr>
              <a:t>في </a:t>
            </a:r>
            <a:r>
              <a:rPr lang="ar-SA" sz="2000" b="1" dirty="0">
                <a:cs typeface="Akhbar MT" pitchFamily="2" charset="-78"/>
              </a:rPr>
              <a:t>هذا المستوى لا يشكو الفرد من أعراض مرضية واضحة .</a:t>
            </a:r>
            <a:endParaRPr lang="en-US" sz="2000" b="1" dirty="0">
              <a:cs typeface="Akhbar MT" pitchFamily="2" charset="-78"/>
            </a:endParaRPr>
          </a:p>
          <a:p>
            <a:pPr lvl="0">
              <a:lnSpc>
                <a:spcPct val="150000"/>
              </a:lnSpc>
            </a:pPr>
            <a:r>
              <a:rPr lang="ar-SA" sz="2000" b="1" dirty="0" smtClean="0">
                <a:cs typeface="Akhbar MT" pitchFamily="2" charset="-78"/>
              </a:rPr>
              <a:t>* يمكن </a:t>
            </a:r>
            <a:r>
              <a:rPr lang="ar-SA" sz="2000" b="1" dirty="0">
                <a:cs typeface="Akhbar MT" pitchFamily="2" charset="-78"/>
              </a:rPr>
              <a:t>في هذا المستوى اكتشاف بعض الأمراض نتيجة </a:t>
            </a:r>
            <a:r>
              <a:rPr lang="ar-SA" sz="2000" b="1" dirty="0" smtClean="0">
                <a:cs typeface="Akhbar MT" pitchFamily="2" charset="-78"/>
              </a:rPr>
              <a:t>الاختبارات </a:t>
            </a:r>
            <a:r>
              <a:rPr lang="ar-SA" sz="2000" b="1" dirty="0">
                <a:cs typeface="Akhbar MT" pitchFamily="2" charset="-78"/>
              </a:rPr>
              <a:t>والتحاليل الطبية ، أو نتيجة بحث الحالة </a:t>
            </a:r>
            <a:r>
              <a:rPr lang="ar-SA" sz="2000" b="1" dirty="0" smtClean="0">
                <a:cs typeface="Akhbar MT" pitchFamily="2" charset="-78"/>
              </a:rPr>
              <a:t>الاجتماعية </a:t>
            </a:r>
            <a:r>
              <a:rPr lang="ar-SA" sz="2000" b="1" dirty="0">
                <a:cs typeface="Akhbar MT" pitchFamily="2" charset="-78"/>
              </a:rPr>
              <a:t>للفرد ، والتعرف عن قرب للظروف والصعوبات التي يعاني منها ، بل ومن تدني مستوى معيشته .</a:t>
            </a:r>
            <a:endParaRPr lang="en-US" sz="2000" b="1" dirty="0">
              <a:cs typeface="Akhbar MT" pitchFamily="2" charset="-78"/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0" y="2836093"/>
            <a:ext cx="8532440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/>
            <a:r>
              <a:rPr lang="ar-SA" sz="2400" dirty="0" smtClean="0">
                <a:solidFill>
                  <a:srgbClr val="00FF00"/>
                </a:solidFill>
                <a:ea typeface="Calibri"/>
                <a:cs typeface="PT Bold Heading" pitchFamily="2" charset="-78"/>
              </a:rPr>
              <a:t>5.المرض </a:t>
            </a:r>
            <a:r>
              <a:rPr lang="ar-SA" sz="2400" dirty="0">
                <a:solidFill>
                  <a:srgbClr val="00FF00"/>
                </a:solidFill>
                <a:ea typeface="Calibri"/>
                <a:cs typeface="PT Bold Heading" pitchFamily="2" charset="-78"/>
              </a:rPr>
              <a:t>الظاهر : </a:t>
            </a:r>
            <a:endParaRPr lang="en-US" sz="2400" dirty="0">
              <a:solidFill>
                <a:srgbClr val="00FF00"/>
              </a:solidFill>
              <a:ea typeface="Calibri"/>
              <a:cs typeface="PT Bold Heading" pitchFamily="2" charset="-78"/>
            </a:endParaRPr>
          </a:p>
          <a:p>
            <a:pPr>
              <a:lnSpc>
                <a:spcPct val="150000"/>
              </a:lnSpc>
            </a:pPr>
            <a:r>
              <a:rPr lang="ar-SA" sz="2000" b="1" dirty="0" smtClean="0">
                <a:cs typeface="Akhbar MT" pitchFamily="2" charset="-78"/>
              </a:rPr>
              <a:t>	* في </a:t>
            </a:r>
            <a:r>
              <a:rPr lang="ar-SA" sz="2000" b="1" dirty="0">
                <a:cs typeface="Akhbar MT" pitchFamily="2" charset="-78"/>
              </a:rPr>
              <a:t>هذا المستوى يشكو الفرد من بعض الأمراض سواء كانت بدنية ( وظيفية ) أو نفسية أو اجتماعية .</a:t>
            </a:r>
            <a:endParaRPr lang="en-US" sz="2000" b="1" dirty="0">
              <a:cs typeface="Akhbar MT" pitchFamily="2" charset="-78"/>
            </a:endParaRPr>
          </a:p>
          <a:p>
            <a:pPr>
              <a:lnSpc>
                <a:spcPct val="150000"/>
              </a:lnSpc>
            </a:pPr>
            <a:r>
              <a:rPr lang="ar-SA" sz="2000" b="1" dirty="0">
                <a:cs typeface="Akhbar MT" pitchFamily="2" charset="-78"/>
              </a:rPr>
              <a:t>تبدو على الفرد علامات وأعراض تدل على تدني صحته العامة .</a:t>
            </a:r>
            <a:endParaRPr lang="en-US" sz="2000" b="1" dirty="0">
              <a:cs typeface="Akhbar MT" pitchFamily="2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428596" y="4357694"/>
            <a:ext cx="8358246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olidFill>
                  <a:srgbClr val="00FF00"/>
                </a:solidFill>
                <a:ea typeface="Calibri"/>
                <a:cs typeface="PT Bold Heading" pitchFamily="2" charset="-78"/>
              </a:rPr>
              <a:t>6.مستوى الاحتضار </a:t>
            </a:r>
            <a:r>
              <a:rPr lang="ar-SA" sz="2400" dirty="0">
                <a:solidFill>
                  <a:srgbClr val="00FF00"/>
                </a:solidFill>
                <a:ea typeface="Calibri"/>
                <a:cs typeface="PT Bold Heading" pitchFamily="2" charset="-78"/>
              </a:rPr>
              <a:t>: </a:t>
            </a:r>
            <a:endParaRPr lang="en-US" sz="2400" dirty="0">
              <a:solidFill>
                <a:srgbClr val="00FF00"/>
              </a:solidFill>
              <a:ea typeface="Calibri"/>
              <a:cs typeface="PT Bold Heading" pitchFamily="2" charset="-78"/>
            </a:endParaRPr>
          </a:p>
          <a:p>
            <a:pPr lvl="0">
              <a:lnSpc>
                <a:spcPct val="150000"/>
              </a:lnSpc>
            </a:pPr>
            <a:r>
              <a:rPr lang="ar-SA" sz="2000" b="1" dirty="0" smtClean="0">
                <a:cs typeface="Akhbar MT" pitchFamily="2" charset="-78"/>
              </a:rPr>
              <a:t>	* في </a:t>
            </a:r>
            <a:r>
              <a:rPr lang="ar-SA" sz="2000" b="1" dirty="0">
                <a:cs typeface="Akhbar MT" pitchFamily="2" charset="-78"/>
              </a:rPr>
              <a:t>هذا المستوى تسوء الحالة الصحية للفرد إلى حد بعيد ، ويصعب عليه استعادة صحته ويصبح عالة على من حوله أو على من يعوله .</a:t>
            </a:r>
            <a:endParaRPr lang="en-US" sz="2000" b="1" dirty="0">
              <a:cs typeface="Akhbar MT" pitchFamily="2" charset="-78"/>
            </a:endParaRPr>
          </a:p>
          <a:p>
            <a:pPr>
              <a:lnSpc>
                <a:spcPct val="150000"/>
              </a:lnSpc>
            </a:pPr>
            <a:r>
              <a:rPr lang="ar-SA" sz="2400" b="1" dirty="0" smtClean="0">
                <a:cs typeface="Akhbar MT" pitchFamily="2" charset="-78"/>
              </a:rPr>
              <a:t> </a:t>
            </a:r>
            <a:r>
              <a:rPr lang="ar-SA" sz="2400" b="1" dirty="0" smtClean="0">
                <a:solidFill>
                  <a:srgbClr val="C00000"/>
                </a:solidFill>
                <a:cs typeface="Akhbar MT" pitchFamily="2" charset="-78"/>
              </a:rPr>
              <a:t>إذاً </a:t>
            </a:r>
            <a:r>
              <a:rPr lang="ar-SA" sz="2400" b="1" dirty="0">
                <a:solidFill>
                  <a:srgbClr val="C00000"/>
                </a:solidFill>
                <a:cs typeface="Akhbar MT" pitchFamily="2" charset="-78"/>
              </a:rPr>
              <a:t>مفهوم الصحة لا يقتصر على التكامل البدني فقط ، ولكن يشمل الجانب النفسي </a:t>
            </a:r>
            <a:r>
              <a:rPr lang="ar-SA" sz="2400" b="1" dirty="0" smtClean="0">
                <a:solidFill>
                  <a:srgbClr val="C00000"/>
                </a:solidFill>
                <a:cs typeface="Akhbar MT" pitchFamily="2" charset="-78"/>
              </a:rPr>
              <a:t>والاجتماعي </a:t>
            </a:r>
            <a:r>
              <a:rPr lang="ar-SA" sz="2400" b="1" dirty="0">
                <a:solidFill>
                  <a:srgbClr val="C00000"/>
                </a:solidFill>
                <a:cs typeface="Akhbar MT" pitchFamily="2" charset="-78"/>
              </a:rPr>
              <a:t>أيضاً </a:t>
            </a:r>
            <a:r>
              <a:rPr lang="ar-SA" sz="2400" b="1" dirty="0">
                <a:cs typeface="Akhbar MT" pitchFamily="2" charset="-78"/>
              </a:rPr>
              <a:t>.</a:t>
            </a:r>
            <a:endParaRPr lang="en-US" sz="2400" b="1" dirty="0">
              <a:cs typeface="Akhbar MT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0031017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مستطيل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8F4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مستدير الزوايا 9"/>
          <p:cNvSpPr/>
          <p:nvPr/>
        </p:nvSpPr>
        <p:spPr>
          <a:xfrm>
            <a:off x="251520" y="306435"/>
            <a:ext cx="8640960" cy="640871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9" name="Picture 2" descr="C:\Users\User\Desktop\مجلد جديد ‫‬\صور الصحة و اللياقة\الصحة و اللياقة.jpg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60042">
            <a:off x="714107" y="4683173"/>
            <a:ext cx="1408745" cy="17778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مربع نص 1"/>
          <p:cNvSpPr txBox="1"/>
          <p:nvPr/>
        </p:nvSpPr>
        <p:spPr>
          <a:xfrm>
            <a:off x="539552" y="1124744"/>
            <a:ext cx="7776864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>
                <a:solidFill>
                  <a:srgbClr val="5D36C0"/>
                </a:solidFill>
                <a:cs typeface="PT Bold Heading" pitchFamily="2" charset="-78"/>
              </a:rPr>
              <a:t>العوامل التي تحدد مستويات الصحة </a:t>
            </a:r>
            <a:r>
              <a:rPr lang="ar-SA" sz="2400" b="1" dirty="0" smtClean="0">
                <a:solidFill>
                  <a:srgbClr val="5D36C0"/>
                </a:solidFill>
                <a:cs typeface="PT Bold Heading" pitchFamily="2" charset="-78"/>
              </a:rPr>
              <a:t>:</a:t>
            </a:r>
          </a:p>
          <a:p>
            <a:endParaRPr lang="en-US" sz="2400" dirty="0">
              <a:solidFill>
                <a:srgbClr val="5D36C0"/>
              </a:solidFill>
              <a:cs typeface="PT Bold Heading" pitchFamily="2" charset="-78"/>
            </a:endParaRPr>
          </a:p>
          <a:p>
            <a:pPr lvl="0">
              <a:lnSpc>
                <a:spcPct val="200000"/>
              </a:lnSpc>
            </a:pPr>
            <a:r>
              <a:rPr lang="ar-SA" sz="24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1. عوامل </a:t>
            </a:r>
            <a:r>
              <a:rPr lang="ar-SA" sz="2400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تتعلق بالمسببات النوعية للمرض </a:t>
            </a:r>
            <a:r>
              <a:rPr lang="en-US" sz="2400" b="1" dirty="0">
                <a:latin typeface="Andalus" pitchFamily="18" charset="-78"/>
                <a:ea typeface="Monotype Koufi" pitchFamily="2" charset="-78"/>
                <a:cs typeface="Andalus" pitchFamily="18" charset="-78"/>
              </a:rPr>
              <a:t>Disease agent factors </a:t>
            </a:r>
          </a:p>
          <a:p>
            <a:pPr lvl="0">
              <a:lnSpc>
                <a:spcPct val="200000"/>
              </a:lnSpc>
            </a:pPr>
            <a:r>
              <a:rPr lang="ar-SA" sz="24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2. عوامل </a:t>
            </a:r>
            <a:r>
              <a:rPr lang="ar-SA" sz="2400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تتعلق بالإنسان (( العائل المضيف )) </a:t>
            </a:r>
            <a:r>
              <a:rPr lang="ar-SA" sz="24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                 </a:t>
            </a:r>
            <a:r>
              <a:rPr lang="en-US" sz="2400" b="1" dirty="0" smtClean="0">
                <a:latin typeface="Andalus" pitchFamily="18" charset="-78"/>
                <a:ea typeface="Monotype Koufi" pitchFamily="2" charset="-78"/>
                <a:cs typeface="Andalus" pitchFamily="18" charset="-78"/>
              </a:rPr>
              <a:t>Host </a:t>
            </a:r>
            <a:r>
              <a:rPr lang="en-US" sz="2400" b="1" dirty="0">
                <a:latin typeface="Andalus" pitchFamily="18" charset="-78"/>
                <a:ea typeface="Monotype Koufi" pitchFamily="2" charset="-78"/>
                <a:cs typeface="Andalus" pitchFamily="18" charset="-78"/>
              </a:rPr>
              <a:t>factors</a:t>
            </a:r>
          </a:p>
          <a:p>
            <a:pPr>
              <a:lnSpc>
                <a:spcPct val="200000"/>
              </a:lnSpc>
            </a:pPr>
            <a:r>
              <a:rPr lang="ar-SA" sz="24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3. عوامل </a:t>
            </a:r>
            <a:r>
              <a:rPr lang="ar-SA" sz="2400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تتعلق </a:t>
            </a:r>
            <a:r>
              <a:rPr lang="ar-SA" sz="24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بالبيئة</a:t>
            </a:r>
            <a:r>
              <a:rPr lang="en-US" sz="2400" b="1" dirty="0" smtClean="0">
                <a:latin typeface="Andalus" pitchFamily="18" charset="-78"/>
                <a:ea typeface="Monotype Koufi" pitchFamily="2" charset="-78"/>
                <a:cs typeface="Andalus" pitchFamily="18" charset="-78"/>
              </a:rPr>
              <a:t> Environmental   factors                </a:t>
            </a:r>
            <a:endParaRPr lang="en-US" sz="2400" b="1" dirty="0">
              <a:latin typeface="Andalus" pitchFamily="18" charset="-78"/>
              <a:ea typeface="Monotype Koufi" pitchFamily="2" charset="-78"/>
              <a:cs typeface="Andalus" pitchFamily="18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790289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مستطيل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8F4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مستدير الزوايا 9"/>
          <p:cNvSpPr/>
          <p:nvPr/>
        </p:nvSpPr>
        <p:spPr>
          <a:xfrm>
            <a:off x="251520" y="229583"/>
            <a:ext cx="8640960" cy="640871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9" name="Picture 2" descr="C:\Users\User\Desktop\مجلد جديد ‫‬\صور الصحة و اللياقة\الصحة و اللياقة.jpg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60042">
            <a:off x="714107" y="4683173"/>
            <a:ext cx="1408745" cy="17778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مربع نص 1"/>
          <p:cNvSpPr txBox="1"/>
          <p:nvPr/>
        </p:nvSpPr>
        <p:spPr>
          <a:xfrm>
            <a:off x="586329" y="807095"/>
            <a:ext cx="8018119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/>
            <a:r>
              <a:rPr lang="ar-SA" sz="2400" dirty="0" smtClean="0">
                <a:solidFill>
                  <a:srgbClr val="5D36C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1. العوامل </a:t>
            </a:r>
            <a:r>
              <a:rPr lang="ar-SA" sz="2400" dirty="0">
                <a:solidFill>
                  <a:srgbClr val="5D36C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المتعلقة  بالمسببات النوعية </a:t>
            </a:r>
            <a:r>
              <a:rPr lang="ar-SA" sz="2400" dirty="0" smtClean="0">
                <a:solidFill>
                  <a:srgbClr val="5D36C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للمرض  </a:t>
            </a:r>
            <a:r>
              <a:rPr lang="en-US" sz="2400" b="1" dirty="0">
                <a:solidFill>
                  <a:srgbClr val="5D36C0"/>
                </a:solidFill>
                <a:latin typeface="Andalus" pitchFamily="18" charset="-78"/>
                <a:ea typeface="Monotype Koufi" pitchFamily="2" charset="-78"/>
                <a:cs typeface="Andalus" pitchFamily="18" charset="-78"/>
              </a:rPr>
              <a:t>Disease agent factors </a:t>
            </a:r>
          </a:p>
        </p:txBody>
      </p:sp>
      <p:sp>
        <p:nvSpPr>
          <p:cNvPr id="3" name="مربع نص 2"/>
          <p:cNvSpPr txBox="1"/>
          <p:nvPr/>
        </p:nvSpPr>
        <p:spPr>
          <a:xfrm>
            <a:off x="874361" y="1484784"/>
            <a:ext cx="7658079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>
              <a:lnSpc>
                <a:spcPct val="150000"/>
              </a:lnSpc>
            </a:pPr>
            <a:r>
              <a:rPr lang="ar-SA" sz="2400" dirty="0" smtClean="0">
                <a:cs typeface="Akhbar MT" pitchFamily="2" charset="-78"/>
              </a:rPr>
              <a:t>* يعرف </a:t>
            </a:r>
            <a:r>
              <a:rPr lang="ar-SA" sz="2400" b="1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المسبب النوعي</a:t>
            </a:r>
            <a:r>
              <a:rPr lang="ar-SA" sz="2400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</a:t>
            </a:r>
            <a:r>
              <a:rPr lang="ar-SA" sz="2400" dirty="0">
                <a:cs typeface="Akhbar MT" pitchFamily="2" charset="-78"/>
              </a:rPr>
              <a:t>بالعنصر أو المادة سواء كان حياً أم غير حي .</a:t>
            </a:r>
            <a:endParaRPr lang="en-US" sz="2400" dirty="0">
              <a:cs typeface="Akhbar MT" pitchFamily="2" charset="-78"/>
            </a:endParaRPr>
          </a:p>
          <a:p>
            <a:pPr lvl="0">
              <a:lnSpc>
                <a:spcPct val="150000"/>
              </a:lnSpc>
            </a:pPr>
            <a:r>
              <a:rPr lang="ar-SA" sz="2400" dirty="0" smtClean="0">
                <a:cs typeface="Akhbar MT" pitchFamily="2" charset="-78"/>
              </a:rPr>
              <a:t>* ترتبط </a:t>
            </a:r>
            <a:r>
              <a:rPr lang="ar-SA" sz="2400" dirty="0">
                <a:cs typeface="Akhbar MT" pitchFamily="2" charset="-78"/>
              </a:rPr>
              <a:t>مسببات الأمراض بنظريتين : نظرية السبب الواحد للمرض ، أو نظرية الأسباب المتعددة  .</a:t>
            </a:r>
            <a:endParaRPr lang="en-US" sz="2400" dirty="0">
              <a:cs typeface="Akhbar MT" pitchFamily="2" charset="-78"/>
            </a:endParaRPr>
          </a:p>
          <a:p>
            <a:pPr lvl="0">
              <a:lnSpc>
                <a:spcPct val="150000"/>
              </a:lnSpc>
            </a:pPr>
            <a:r>
              <a:rPr lang="ar-SA" sz="2400" dirty="0" smtClean="0">
                <a:cs typeface="Akhbar MT" pitchFamily="2" charset="-78"/>
              </a:rPr>
              <a:t>* في </a:t>
            </a:r>
            <a:r>
              <a:rPr lang="ar-SA" sz="2400" u="sng" dirty="0">
                <a:cs typeface="Akhbar MT" pitchFamily="2" charset="-78"/>
              </a:rPr>
              <a:t>نظرية </a:t>
            </a:r>
            <a:r>
              <a:rPr lang="ar-SA" sz="2400" u="sng" dirty="0" smtClean="0">
                <a:cs typeface="Akhbar MT" pitchFamily="2" charset="-78"/>
              </a:rPr>
              <a:t>السبب </a:t>
            </a:r>
            <a:r>
              <a:rPr lang="ar-SA" sz="2400" u="sng" dirty="0">
                <a:cs typeface="Akhbar MT" pitchFamily="2" charset="-78"/>
              </a:rPr>
              <a:t>الواحد </a:t>
            </a:r>
            <a:r>
              <a:rPr lang="ar-SA" sz="2400" dirty="0">
                <a:cs typeface="Akhbar MT" pitchFamily="2" charset="-78"/>
              </a:rPr>
              <a:t>يكون المرض ناتجاً من سبب واحد وبناءً عليه يظهر المرض .</a:t>
            </a:r>
            <a:endParaRPr lang="en-US" sz="2400" dirty="0">
              <a:cs typeface="Akhbar MT" pitchFamily="2" charset="-78"/>
            </a:endParaRPr>
          </a:p>
          <a:p>
            <a:pPr>
              <a:lnSpc>
                <a:spcPct val="150000"/>
              </a:lnSpc>
            </a:pPr>
            <a:r>
              <a:rPr lang="ar-SA" sz="2400" dirty="0" smtClean="0">
                <a:cs typeface="Akhbar MT" pitchFamily="2" charset="-78"/>
              </a:rPr>
              <a:t>                              مثل </a:t>
            </a:r>
            <a:r>
              <a:rPr lang="ar-SA" sz="2400" dirty="0">
                <a:cs typeface="Akhbar MT" pitchFamily="2" charset="-78"/>
              </a:rPr>
              <a:t>مرض السل ينتج عن ميكروب السل .</a:t>
            </a:r>
            <a:endParaRPr lang="en-US" sz="2400" dirty="0">
              <a:cs typeface="Akhbar MT" pitchFamily="2" charset="-78"/>
            </a:endParaRPr>
          </a:p>
          <a:p>
            <a:pPr lvl="0">
              <a:lnSpc>
                <a:spcPct val="150000"/>
              </a:lnSpc>
              <a:buFont typeface="Arial" charset="0"/>
              <a:buChar char="•"/>
            </a:pPr>
            <a:r>
              <a:rPr lang="ar-SA" sz="2400" dirty="0" smtClean="0">
                <a:cs typeface="Akhbar MT" pitchFamily="2" charset="-78"/>
              </a:rPr>
              <a:t>أما </a:t>
            </a:r>
            <a:r>
              <a:rPr lang="ar-SA" sz="2400" u="sng" dirty="0">
                <a:cs typeface="Akhbar MT" pitchFamily="2" charset="-78"/>
              </a:rPr>
              <a:t>نظرية الأسباب المتعددة </a:t>
            </a:r>
            <a:r>
              <a:rPr lang="ar-SA" sz="2400" dirty="0">
                <a:cs typeface="Akhbar MT" pitchFamily="2" charset="-78"/>
              </a:rPr>
              <a:t>يكون المرض ناتجاً من عدة أسباب اجتمعت وتفاعلت فأدت إلى </a:t>
            </a:r>
            <a:r>
              <a:rPr lang="ar-SA" sz="2400" dirty="0" smtClean="0">
                <a:cs typeface="Akhbar MT" pitchFamily="2" charset="-78"/>
              </a:rPr>
              <a:t>  </a:t>
            </a:r>
          </a:p>
          <a:p>
            <a:pPr lvl="0">
              <a:lnSpc>
                <a:spcPct val="150000"/>
              </a:lnSpc>
            </a:pPr>
            <a:r>
              <a:rPr lang="ar-SA" sz="2400" dirty="0" smtClean="0">
                <a:cs typeface="Akhbar MT" pitchFamily="2" charset="-78"/>
              </a:rPr>
              <a:t>                   ظهور </a:t>
            </a:r>
            <a:r>
              <a:rPr lang="ar-SA" sz="2400" dirty="0">
                <a:cs typeface="Akhbar MT" pitchFamily="2" charset="-78"/>
              </a:rPr>
              <a:t>المرض .</a:t>
            </a:r>
            <a:endParaRPr lang="en-US" sz="2400" dirty="0">
              <a:cs typeface="Akhbar MT" pitchFamily="2" charset="-78"/>
            </a:endParaRPr>
          </a:p>
          <a:p>
            <a:pPr>
              <a:lnSpc>
                <a:spcPct val="150000"/>
              </a:lnSpc>
            </a:pPr>
            <a:r>
              <a:rPr lang="ar-SA" sz="2400" dirty="0" smtClean="0">
                <a:cs typeface="Akhbar MT" pitchFamily="2" charset="-78"/>
              </a:rPr>
              <a:t>* لذا </a:t>
            </a:r>
            <a:r>
              <a:rPr lang="ar-SA" sz="2400" dirty="0">
                <a:cs typeface="Akhbar MT" pitchFamily="2" charset="-78"/>
              </a:rPr>
              <a:t>فإن المستوى الصحي في المجتمع غير ثابت بل في ديناميكية متحركة .</a:t>
            </a:r>
            <a:endParaRPr lang="en-US" sz="2400" dirty="0">
              <a:cs typeface="Akhbar MT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9685152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100">
        <p14:switch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مستطيل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8F4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مستدير الزوايا 9"/>
          <p:cNvSpPr/>
          <p:nvPr/>
        </p:nvSpPr>
        <p:spPr>
          <a:xfrm>
            <a:off x="251520" y="229583"/>
            <a:ext cx="8640960" cy="640871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pic>
        <p:nvPicPr>
          <p:cNvPr id="9" name="Picture 2" descr="C:\Users\User\Desktop\مجلد جديد ‫‬\صور الصحة و اللياقة\الصحة و اللياقة.jpg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60042">
            <a:off x="714107" y="4683173"/>
            <a:ext cx="1408745" cy="17778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مربع نص 1"/>
          <p:cNvSpPr txBox="1"/>
          <p:nvPr/>
        </p:nvSpPr>
        <p:spPr>
          <a:xfrm>
            <a:off x="730346" y="666556"/>
            <a:ext cx="8090126" cy="55707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وتنقسم </a:t>
            </a:r>
            <a:r>
              <a:rPr lang="ar-SA" sz="2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المسببات النوعية إلى فئات هي : </a:t>
            </a:r>
            <a:endParaRPr lang="ar-SA" sz="2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en-US" sz="2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/>
            <a:r>
              <a:rPr lang="ar-SA" sz="2000" dirty="0" smtClean="0">
                <a:solidFill>
                  <a:srgbClr val="00FF00"/>
                </a:solidFill>
                <a:cs typeface="PT Bold Heading" pitchFamily="2" charset="-78"/>
              </a:rPr>
              <a:t>1. المسببات </a:t>
            </a:r>
            <a:r>
              <a:rPr lang="ar-SA" sz="2000" dirty="0">
                <a:solidFill>
                  <a:srgbClr val="00FF00"/>
                </a:solidFill>
                <a:cs typeface="PT Bold Heading" pitchFamily="2" charset="-78"/>
              </a:rPr>
              <a:t>الحيوية من أصل حيواني : </a:t>
            </a:r>
            <a:r>
              <a:rPr lang="ar-SA" sz="2000" dirty="0" smtClean="0">
                <a:solidFill>
                  <a:srgbClr val="00FF00"/>
                </a:solidFill>
                <a:cs typeface="PT Bold Heading" pitchFamily="2" charset="-78"/>
              </a:rPr>
              <a:t> </a:t>
            </a:r>
            <a:endParaRPr lang="en-US" sz="2000" dirty="0">
              <a:solidFill>
                <a:srgbClr val="00FF00"/>
              </a:solidFill>
              <a:cs typeface="PT Bold Heading" pitchFamily="2" charset="-78"/>
            </a:endParaRPr>
          </a:p>
          <a:p>
            <a:pPr lvl="0"/>
            <a:r>
              <a:rPr lang="ar-SA" sz="2400" dirty="0" smtClean="0">
                <a:cs typeface="Akhbar MT" pitchFamily="2" charset="-78"/>
              </a:rPr>
              <a:t>		- إما </a:t>
            </a:r>
            <a:r>
              <a:rPr lang="ar-SA" sz="2400" dirty="0">
                <a:cs typeface="Akhbar MT" pitchFamily="2" charset="-78"/>
              </a:rPr>
              <a:t>أن تكون حيوانات وحيدة الخلية مثل </a:t>
            </a:r>
            <a:r>
              <a:rPr lang="ar-SA" sz="2400" dirty="0" smtClean="0">
                <a:cs typeface="Akhbar MT" pitchFamily="2" charset="-78"/>
              </a:rPr>
              <a:t>الأميبا، </a:t>
            </a:r>
            <a:r>
              <a:rPr lang="ar-SA" sz="2400" dirty="0">
                <a:cs typeface="Akhbar MT" pitchFamily="2" charset="-78"/>
              </a:rPr>
              <a:t>طفيل </a:t>
            </a:r>
            <a:r>
              <a:rPr lang="ar-SA" sz="2400" dirty="0" smtClean="0">
                <a:cs typeface="Akhbar MT" pitchFamily="2" charset="-78"/>
              </a:rPr>
              <a:t>الملاريا. </a:t>
            </a:r>
            <a:endParaRPr lang="en-US" sz="2400" dirty="0">
              <a:cs typeface="Akhbar MT" pitchFamily="2" charset="-78"/>
            </a:endParaRPr>
          </a:p>
          <a:p>
            <a:pPr lvl="0"/>
            <a:r>
              <a:rPr lang="ar-SA" sz="2400" dirty="0" smtClean="0">
                <a:cs typeface="Akhbar MT" pitchFamily="2" charset="-78"/>
              </a:rPr>
              <a:t>		- أو </a:t>
            </a:r>
            <a:r>
              <a:rPr lang="ar-SA" sz="2400" dirty="0">
                <a:cs typeface="Akhbar MT" pitchFamily="2" charset="-78"/>
              </a:rPr>
              <a:t>تكون متعددة الخلايا مثل ديدان </a:t>
            </a:r>
            <a:r>
              <a:rPr lang="ar-SA" sz="2400" dirty="0" smtClean="0">
                <a:cs typeface="Akhbar MT" pitchFamily="2" charset="-78"/>
              </a:rPr>
              <a:t>البلهارسيا، </a:t>
            </a:r>
            <a:r>
              <a:rPr lang="ar-SA" sz="2400" dirty="0" err="1" smtClean="0">
                <a:cs typeface="Akhbar MT" pitchFamily="2" charset="-78"/>
              </a:rPr>
              <a:t>الإنكلستوما</a:t>
            </a:r>
            <a:r>
              <a:rPr lang="ar-SA" sz="2400" dirty="0" smtClean="0">
                <a:cs typeface="Akhbar MT" pitchFamily="2" charset="-78"/>
              </a:rPr>
              <a:t>، الإسكارس.</a:t>
            </a:r>
          </a:p>
          <a:p>
            <a:pPr lvl="0">
              <a:lnSpc>
                <a:spcPct val="150000"/>
              </a:lnSpc>
            </a:pPr>
            <a:endParaRPr lang="en-US" sz="800" dirty="0">
              <a:cs typeface="Akhbar MT" pitchFamily="2" charset="-78"/>
            </a:endParaRPr>
          </a:p>
          <a:p>
            <a:pPr lvl="0"/>
            <a:r>
              <a:rPr lang="ar-SA" sz="2000" dirty="0" smtClean="0">
                <a:solidFill>
                  <a:srgbClr val="00FF00"/>
                </a:solidFill>
                <a:cs typeface="PT Bold Heading" pitchFamily="2" charset="-78"/>
              </a:rPr>
              <a:t>2. المسببات </a:t>
            </a:r>
            <a:r>
              <a:rPr lang="ar-SA" sz="2000" dirty="0">
                <a:solidFill>
                  <a:srgbClr val="00FF00"/>
                </a:solidFill>
                <a:cs typeface="PT Bold Heading" pitchFamily="2" charset="-78"/>
              </a:rPr>
              <a:t>الحيوية من أصل نباتي :</a:t>
            </a:r>
            <a:endParaRPr lang="en-US" sz="2000" dirty="0">
              <a:solidFill>
                <a:srgbClr val="00FF00"/>
              </a:solidFill>
              <a:cs typeface="PT Bold Heading" pitchFamily="2" charset="-78"/>
            </a:endParaRPr>
          </a:p>
          <a:p>
            <a:r>
              <a:rPr lang="ar-SA" dirty="0"/>
              <a:t>       </a:t>
            </a:r>
            <a:r>
              <a:rPr lang="ar-SA" dirty="0" smtClean="0"/>
              <a:t>		</a:t>
            </a:r>
            <a:r>
              <a:rPr lang="ar-SA" sz="2400" dirty="0" smtClean="0">
                <a:cs typeface="Akhbar MT" pitchFamily="2" charset="-78"/>
              </a:rPr>
              <a:t>مثل </a:t>
            </a:r>
            <a:r>
              <a:rPr lang="ar-SA" sz="2400" dirty="0">
                <a:cs typeface="Akhbar MT" pitchFamily="2" charset="-78"/>
              </a:rPr>
              <a:t>الفطريات والبكتيريا والفيروسات </a:t>
            </a:r>
            <a:r>
              <a:rPr lang="ar-SA" sz="2400" dirty="0" smtClean="0">
                <a:cs typeface="Akhbar MT" pitchFamily="2" charset="-78"/>
              </a:rPr>
              <a:t>.</a:t>
            </a:r>
          </a:p>
          <a:p>
            <a:endParaRPr lang="en-US" sz="800" dirty="0">
              <a:cs typeface="Akhbar MT" pitchFamily="2" charset="-78"/>
            </a:endParaRPr>
          </a:p>
          <a:p>
            <a:r>
              <a:rPr lang="ar-SA" sz="2000" dirty="0" smtClean="0">
                <a:solidFill>
                  <a:srgbClr val="00FF00"/>
                </a:solidFill>
                <a:cs typeface="PT Bold Heading" pitchFamily="2" charset="-78"/>
              </a:rPr>
              <a:t>3. المسببات </a:t>
            </a:r>
            <a:r>
              <a:rPr lang="ar-SA" sz="2000" dirty="0">
                <a:solidFill>
                  <a:srgbClr val="00FF00"/>
                </a:solidFill>
                <a:cs typeface="PT Bold Heading" pitchFamily="2" charset="-78"/>
              </a:rPr>
              <a:t>الغذائية :</a:t>
            </a:r>
            <a:endParaRPr lang="en-US" sz="2000" dirty="0">
              <a:solidFill>
                <a:srgbClr val="00FF00"/>
              </a:solidFill>
              <a:cs typeface="PT Bold Heading" pitchFamily="2" charset="-78"/>
            </a:endParaRPr>
          </a:p>
          <a:p>
            <a:pPr lvl="0"/>
            <a:r>
              <a:rPr lang="ar-SA" sz="2400" dirty="0" smtClean="0">
                <a:cs typeface="Akhbar MT" pitchFamily="2" charset="-78"/>
              </a:rPr>
              <a:t>		نتيجة </a:t>
            </a:r>
            <a:r>
              <a:rPr lang="ar-SA" sz="2400" dirty="0">
                <a:cs typeface="Akhbar MT" pitchFamily="2" charset="-78"/>
              </a:rPr>
              <a:t>نقصها </a:t>
            </a:r>
            <a:r>
              <a:rPr lang="ar-SA" sz="2400" dirty="0" smtClean="0">
                <a:cs typeface="Akhbar MT" pitchFamily="2" charset="-78"/>
              </a:rPr>
              <a:t>أو زيادتها </a:t>
            </a:r>
            <a:r>
              <a:rPr lang="ar-SA" sz="2400" dirty="0">
                <a:cs typeface="Akhbar MT" pitchFamily="2" charset="-78"/>
              </a:rPr>
              <a:t>في الجسم .</a:t>
            </a:r>
            <a:endParaRPr lang="en-US" sz="2400" dirty="0">
              <a:cs typeface="Akhbar MT" pitchFamily="2" charset="-78"/>
            </a:endParaRPr>
          </a:p>
          <a:p>
            <a:pPr lvl="0"/>
            <a:r>
              <a:rPr lang="ar-SA" sz="2400" dirty="0">
                <a:cs typeface="Akhbar MT" pitchFamily="2" charset="-78"/>
              </a:rPr>
              <a:t>مثل زيادة أو نقص </a:t>
            </a:r>
            <a:r>
              <a:rPr lang="ar-SA" sz="2400" dirty="0" smtClean="0">
                <a:cs typeface="Akhbar MT" pitchFamily="2" charset="-78"/>
              </a:rPr>
              <a:t>الكربوهيدرات، الدهون، البروتينات، الأملاح، </a:t>
            </a:r>
            <a:r>
              <a:rPr lang="ar-SA" sz="2400" dirty="0">
                <a:cs typeface="Akhbar MT" pitchFamily="2" charset="-78"/>
              </a:rPr>
              <a:t>الماء </a:t>
            </a:r>
            <a:r>
              <a:rPr lang="ar-SA" sz="2400" dirty="0" smtClean="0">
                <a:cs typeface="Akhbar MT" pitchFamily="2" charset="-78"/>
              </a:rPr>
              <a:t>.</a:t>
            </a:r>
          </a:p>
          <a:p>
            <a:pPr lvl="0">
              <a:lnSpc>
                <a:spcPct val="150000"/>
              </a:lnSpc>
            </a:pPr>
            <a:endParaRPr lang="ar-SA" sz="800" dirty="0">
              <a:cs typeface="Akhbar MT" pitchFamily="2" charset="-78"/>
            </a:endParaRPr>
          </a:p>
          <a:p>
            <a:pPr lvl="0"/>
            <a:r>
              <a:rPr lang="ar-SA" sz="2000" dirty="0" smtClean="0">
                <a:solidFill>
                  <a:srgbClr val="00FF00"/>
                </a:solidFill>
                <a:cs typeface="PT Bold Heading" pitchFamily="2" charset="-78"/>
              </a:rPr>
              <a:t>4. المسببات </a:t>
            </a:r>
            <a:r>
              <a:rPr lang="ar-SA" sz="2000" dirty="0">
                <a:solidFill>
                  <a:srgbClr val="00FF00"/>
                </a:solidFill>
                <a:cs typeface="PT Bold Heading" pitchFamily="2" charset="-78"/>
              </a:rPr>
              <a:t>الكيميائية : </a:t>
            </a:r>
            <a:endParaRPr lang="en-US" sz="2000" dirty="0">
              <a:solidFill>
                <a:srgbClr val="00FF00"/>
              </a:solidFill>
              <a:cs typeface="PT Bold Heading" pitchFamily="2" charset="-78"/>
            </a:endParaRPr>
          </a:p>
          <a:p>
            <a:pPr lvl="0"/>
            <a:r>
              <a:rPr lang="ar-SA" sz="2400" dirty="0" smtClean="0">
                <a:cs typeface="Akhbar MT" pitchFamily="2" charset="-78"/>
              </a:rPr>
              <a:t>		تكون </a:t>
            </a:r>
            <a:r>
              <a:rPr lang="ar-SA" sz="2400" dirty="0">
                <a:cs typeface="Akhbar MT" pitchFamily="2" charset="-78"/>
              </a:rPr>
              <a:t>خارجية ( من البيئة ) مثل التعرض لمركبات الرصاص والفسفور .</a:t>
            </a:r>
            <a:endParaRPr lang="en-US" sz="2400" dirty="0">
              <a:cs typeface="Akhbar MT" pitchFamily="2" charset="-78"/>
            </a:endParaRPr>
          </a:p>
          <a:p>
            <a:pPr lvl="0"/>
            <a:r>
              <a:rPr lang="ar-SA" sz="2400" dirty="0">
                <a:cs typeface="Akhbar MT" pitchFamily="2" charset="-78"/>
              </a:rPr>
              <a:t>أو داخلية ( نشأت داخل الجسم نفسه ) مثل زيادة الجلوكوز تؤدي إلى الإصابة بمرض البول السكري ، أو التسمم البولي أو الكبدي نتيجة مرض تلك الأعضاء .</a:t>
            </a:r>
            <a:endParaRPr lang="en-US" sz="2400" dirty="0">
              <a:cs typeface="Akhbar MT" pitchFamily="2" charset="-78"/>
            </a:endParaRPr>
          </a:p>
          <a:p>
            <a:pPr lvl="0">
              <a:lnSpc>
                <a:spcPct val="150000"/>
              </a:lnSpc>
            </a:pPr>
            <a:endParaRPr lang="en-US" sz="800" dirty="0">
              <a:cs typeface="Akhbar MT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7910418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>
        <p14:vortex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مستطيل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8F4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مستدير الزوايا 9"/>
          <p:cNvSpPr/>
          <p:nvPr/>
        </p:nvSpPr>
        <p:spPr>
          <a:xfrm>
            <a:off x="251520" y="229583"/>
            <a:ext cx="8640960" cy="640871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9" name="Picture 2" descr="C:\Users\User\Desktop\مجلد جديد ‫‬\صور الصحة و اللياقة\الصحة و اللياقة.jpg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60042">
            <a:off x="714107" y="4683173"/>
            <a:ext cx="1408745" cy="17778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مربع نص 1"/>
          <p:cNvSpPr txBox="1"/>
          <p:nvPr/>
        </p:nvSpPr>
        <p:spPr>
          <a:xfrm>
            <a:off x="179512" y="908720"/>
            <a:ext cx="8496944" cy="427809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/>
            <a:r>
              <a:rPr lang="ar-SA" sz="2000" dirty="0" smtClean="0">
                <a:solidFill>
                  <a:srgbClr val="00FF00"/>
                </a:solidFill>
                <a:cs typeface="PT Bold Heading" pitchFamily="2" charset="-78"/>
              </a:rPr>
              <a:t>5. المسببات </a:t>
            </a:r>
            <a:r>
              <a:rPr lang="ar-SA" sz="2000" dirty="0">
                <a:solidFill>
                  <a:srgbClr val="00FF00"/>
                </a:solidFill>
                <a:cs typeface="PT Bold Heading" pitchFamily="2" charset="-78"/>
              </a:rPr>
              <a:t>الطبيعية : </a:t>
            </a:r>
            <a:endParaRPr lang="en-US" sz="2000" dirty="0">
              <a:solidFill>
                <a:srgbClr val="00FF00"/>
              </a:solidFill>
              <a:cs typeface="PT Bold Heading" pitchFamily="2" charset="-78"/>
            </a:endParaRPr>
          </a:p>
          <a:p>
            <a:r>
              <a:rPr lang="ar-SA" dirty="0" smtClean="0"/>
              <a:t>     	 </a:t>
            </a:r>
            <a:r>
              <a:rPr lang="ar-SA" sz="2400" dirty="0" smtClean="0">
                <a:cs typeface="Akhbar MT" pitchFamily="2" charset="-78"/>
              </a:rPr>
              <a:t>مثل عوامل الحرارة البرودة والرطوبة والإشعاعات والكهرباء.</a:t>
            </a:r>
          </a:p>
          <a:p>
            <a:endParaRPr lang="en-US" sz="2400" dirty="0" smtClean="0">
              <a:cs typeface="Akhbar MT" pitchFamily="2" charset="-78"/>
            </a:endParaRPr>
          </a:p>
          <a:p>
            <a:r>
              <a:rPr lang="ar-SA" sz="2000" dirty="0" smtClean="0">
                <a:solidFill>
                  <a:srgbClr val="00FF00"/>
                </a:solidFill>
                <a:cs typeface="PT Bold Heading" pitchFamily="2" charset="-78"/>
              </a:rPr>
              <a:t>6. المسببات الوظيفية :</a:t>
            </a:r>
            <a:endParaRPr lang="en-US" sz="2000" dirty="0" smtClean="0">
              <a:solidFill>
                <a:srgbClr val="00FF00"/>
              </a:solidFill>
              <a:cs typeface="PT Bold Heading" pitchFamily="2" charset="-78"/>
            </a:endParaRPr>
          </a:p>
          <a:p>
            <a:r>
              <a:rPr lang="ar-SA" dirty="0" smtClean="0"/>
              <a:t>      	</a:t>
            </a:r>
            <a:r>
              <a:rPr lang="ar-SA" sz="2400" dirty="0" smtClean="0">
                <a:cs typeface="Akhbar MT" pitchFamily="2" charset="-78"/>
              </a:rPr>
              <a:t>مثل </a:t>
            </a:r>
            <a:r>
              <a:rPr lang="ar-SA" sz="2400" dirty="0">
                <a:cs typeface="Akhbar MT" pitchFamily="2" charset="-78"/>
              </a:rPr>
              <a:t>اختلال افراز الغدد الصماء من هرمونات أو اختلال افراز الأنزيمات والعصارات في </a:t>
            </a:r>
            <a:r>
              <a:rPr lang="ar-SA" sz="2400" dirty="0" smtClean="0">
                <a:cs typeface="Akhbar MT" pitchFamily="2" charset="-78"/>
              </a:rPr>
              <a:t>الجسم.</a:t>
            </a:r>
          </a:p>
          <a:p>
            <a:endParaRPr lang="en-US" sz="2400" dirty="0">
              <a:cs typeface="Akhbar MT" pitchFamily="2" charset="-78"/>
            </a:endParaRPr>
          </a:p>
          <a:p>
            <a:pPr lvl="0"/>
            <a:r>
              <a:rPr lang="ar-SA" sz="2000" dirty="0" smtClean="0">
                <a:solidFill>
                  <a:srgbClr val="00FF00"/>
                </a:solidFill>
                <a:cs typeface="PT Bold Heading" pitchFamily="2" charset="-78"/>
              </a:rPr>
              <a:t>7. المسببات </a:t>
            </a:r>
            <a:r>
              <a:rPr lang="ar-SA" sz="2000" dirty="0">
                <a:solidFill>
                  <a:srgbClr val="00FF00"/>
                </a:solidFill>
                <a:cs typeface="PT Bold Heading" pitchFamily="2" charset="-78"/>
              </a:rPr>
              <a:t>الميكانيكية :</a:t>
            </a:r>
            <a:endParaRPr lang="en-US" sz="2000" dirty="0">
              <a:solidFill>
                <a:srgbClr val="00FF00"/>
              </a:solidFill>
              <a:cs typeface="PT Bold Heading" pitchFamily="2" charset="-78"/>
            </a:endParaRPr>
          </a:p>
          <a:p>
            <a:r>
              <a:rPr lang="ar-SA" dirty="0"/>
              <a:t>    </a:t>
            </a:r>
            <a:r>
              <a:rPr lang="ar-SA" dirty="0" smtClean="0"/>
              <a:t>	 </a:t>
            </a:r>
            <a:r>
              <a:rPr lang="ar-SA" sz="2400" dirty="0">
                <a:cs typeface="Akhbar MT" pitchFamily="2" charset="-78"/>
              </a:rPr>
              <a:t>مثل الفيضانات والزلازل والسيول والحرائق والحوادث </a:t>
            </a:r>
            <a:r>
              <a:rPr lang="ar-SA" sz="2400" dirty="0" smtClean="0">
                <a:cs typeface="Akhbar MT" pitchFamily="2" charset="-78"/>
              </a:rPr>
              <a:t>.</a:t>
            </a:r>
          </a:p>
          <a:p>
            <a:endParaRPr lang="en-US" sz="2400" dirty="0">
              <a:cs typeface="Akhbar MT" pitchFamily="2" charset="-78"/>
            </a:endParaRPr>
          </a:p>
          <a:p>
            <a:r>
              <a:rPr lang="ar-SA" sz="2000" dirty="0" smtClean="0">
                <a:solidFill>
                  <a:srgbClr val="00FF00"/>
                </a:solidFill>
                <a:cs typeface="PT Bold Heading" pitchFamily="2" charset="-78"/>
              </a:rPr>
              <a:t>8. المسببات </a:t>
            </a:r>
            <a:r>
              <a:rPr lang="ar-SA" sz="2000" dirty="0">
                <a:solidFill>
                  <a:srgbClr val="00FF00"/>
                </a:solidFill>
                <a:cs typeface="PT Bold Heading" pitchFamily="2" charset="-78"/>
              </a:rPr>
              <a:t>النفسية </a:t>
            </a:r>
            <a:r>
              <a:rPr lang="ar-SA" sz="2000" dirty="0" smtClean="0">
                <a:solidFill>
                  <a:srgbClr val="00FF00"/>
                </a:solidFill>
                <a:cs typeface="PT Bold Heading" pitchFamily="2" charset="-78"/>
              </a:rPr>
              <a:t>و الاجتماعية </a:t>
            </a:r>
            <a:r>
              <a:rPr lang="ar-SA" sz="2000" dirty="0">
                <a:solidFill>
                  <a:srgbClr val="00FF00"/>
                </a:solidFill>
                <a:cs typeface="PT Bold Heading" pitchFamily="2" charset="-78"/>
              </a:rPr>
              <a:t>:</a:t>
            </a:r>
            <a:endParaRPr lang="en-US" sz="2000" dirty="0">
              <a:solidFill>
                <a:srgbClr val="00FF00"/>
              </a:solidFill>
              <a:cs typeface="PT Bold Heading" pitchFamily="2" charset="-78"/>
            </a:endParaRPr>
          </a:p>
          <a:p>
            <a:r>
              <a:rPr lang="ar-SA" sz="2400" dirty="0">
                <a:cs typeface="Akhbar MT" pitchFamily="2" charset="-78"/>
              </a:rPr>
              <a:t>   </a:t>
            </a:r>
            <a:r>
              <a:rPr lang="ar-SA" sz="2400" dirty="0" smtClean="0">
                <a:cs typeface="Akhbar MT" pitchFamily="2" charset="-78"/>
              </a:rPr>
              <a:t>	 </a:t>
            </a:r>
            <a:r>
              <a:rPr lang="ar-SA" sz="2400" dirty="0">
                <a:cs typeface="Akhbar MT" pitchFamily="2" charset="-78"/>
              </a:rPr>
              <a:t>وهي الأمراض الناتجة عن الضغط العصبي والنفسي بسبب الأعباء الأسرية والمهنية وعدم الشعور بالأمان والطمأنينة ، وكذلك التوازن الوجداني والمشاكل الناتجة عن تعاطي </a:t>
            </a:r>
            <a:r>
              <a:rPr lang="ar-SA" sz="2400" dirty="0" smtClean="0">
                <a:cs typeface="Akhbar MT" pitchFamily="2" charset="-78"/>
              </a:rPr>
              <a:t>المخدرات</a:t>
            </a:r>
            <a:r>
              <a:rPr lang="ar-SA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2679130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مستطيل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8F4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مستدير الزوايا 9"/>
          <p:cNvSpPr/>
          <p:nvPr/>
        </p:nvSpPr>
        <p:spPr>
          <a:xfrm>
            <a:off x="251520" y="142852"/>
            <a:ext cx="8640960" cy="640871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9" name="Picture 2" descr="C:\Users\User\Desktop\مجلد جديد ‫‬\صور الصحة و اللياقة\الصحة و اللياقة.jpg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60042">
            <a:off x="714107" y="4683173"/>
            <a:ext cx="1408745" cy="17778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مربع نص 1"/>
          <p:cNvSpPr txBox="1"/>
          <p:nvPr/>
        </p:nvSpPr>
        <p:spPr>
          <a:xfrm>
            <a:off x="467545" y="764704"/>
            <a:ext cx="8208911" cy="249299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>
              <a:lnSpc>
                <a:spcPct val="200000"/>
              </a:lnSpc>
            </a:pPr>
            <a:r>
              <a:rPr lang="ar-SA" sz="2400" dirty="0">
                <a:solidFill>
                  <a:srgbClr val="8439BD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2. </a:t>
            </a:r>
            <a:r>
              <a:rPr lang="ar-SA" sz="2400" dirty="0" smtClean="0">
                <a:solidFill>
                  <a:srgbClr val="8439BD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عوامل </a:t>
            </a:r>
            <a:r>
              <a:rPr lang="ar-SA" sz="2400" dirty="0">
                <a:solidFill>
                  <a:srgbClr val="8439BD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تتعلق بالإنسان (( العائل المضيف ))                   </a:t>
            </a:r>
            <a:r>
              <a:rPr lang="en-US" sz="2400" b="1" dirty="0">
                <a:solidFill>
                  <a:srgbClr val="8439BD"/>
                </a:solidFill>
                <a:latin typeface="Andalus" pitchFamily="18" charset="-78"/>
                <a:ea typeface="Monotype Koufi" pitchFamily="2" charset="-78"/>
                <a:cs typeface="Andalus" pitchFamily="18" charset="-78"/>
              </a:rPr>
              <a:t>Host factors</a:t>
            </a:r>
          </a:p>
          <a:p>
            <a:pPr lvl="0">
              <a:lnSpc>
                <a:spcPct val="150000"/>
              </a:lnSpc>
            </a:pPr>
            <a:r>
              <a:rPr lang="ar-SA" sz="2400" dirty="0" smtClean="0">
                <a:cs typeface="Akhbar MT" pitchFamily="2" charset="-78"/>
              </a:rPr>
              <a:t>	- هذه </a:t>
            </a:r>
            <a:r>
              <a:rPr lang="ar-SA" sz="2400" dirty="0">
                <a:cs typeface="Akhbar MT" pitchFamily="2" charset="-78"/>
              </a:rPr>
              <a:t>العوامل تساعد على مقاومة المسببات النوعية .</a:t>
            </a:r>
            <a:endParaRPr lang="en-US" sz="2400" dirty="0">
              <a:cs typeface="Akhbar MT" pitchFamily="2" charset="-78"/>
            </a:endParaRPr>
          </a:p>
          <a:p>
            <a:pPr lvl="0">
              <a:lnSpc>
                <a:spcPct val="150000"/>
              </a:lnSpc>
            </a:pPr>
            <a:r>
              <a:rPr lang="ar-SA" sz="2400" dirty="0">
                <a:cs typeface="Akhbar MT" pitchFamily="2" charset="-78"/>
              </a:rPr>
              <a:t>تتكون </a:t>
            </a:r>
            <a:r>
              <a:rPr lang="ar-SA" sz="2400" dirty="0" smtClean="0">
                <a:cs typeface="Akhbar MT" pitchFamily="2" charset="-78"/>
              </a:rPr>
              <a:t>من: </a:t>
            </a:r>
            <a:r>
              <a:rPr lang="ar-SA" sz="2400" dirty="0">
                <a:cs typeface="Akhbar MT" pitchFamily="2" charset="-78"/>
              </a:rPr>
              <a:t>المقاومة الطبيعية غير </a:t>
            </a:r>
            <a:r>
              <a:rPr lang="ar-SA" sz="2400" dirty="0" smtClean="0">
                <a:cs typeface="Akhbar MT" pitchFamily="2" charset="-78"/>
              </a:rPr>
              <a:t>النوعية، </a:t>
            </a:r>
            <a:r>
              <a:rPr lang="ar-SA" sz="2400" dirty="0">
                <a:cs typeface="Akhbar MT" pitchFamily="2" charset="-78"/>
              </a:rPr>
              <a:t>المقاومة </a:t>
            </a:r>
            <a:r>
              <a:rPr lang="ar-SA" sz="2400" dirty="0" smtClean="0">
                <a:cs typeface="Akhbar MT" pitchFamily="2" charset="-78"/>
              </a:rPr>
              <a:t>النوعية، </a:t>
            </a:r>
            <a:r>
              <a:rPr lang="ar-SA" sz="2400" dirty="0">
                <a:cs typeface="Akhbar MT" pitchFamily="2" charset="-78"/>
              </a:rPr>
              <a:t>العوامل </a:t>
            </a:r>
            <a:r>
              <a:rPr lang="ar-SA" sz="2400" dirty="0" smtClean="0">
                <a:cs typeface="Akhbar MT" pitchFamily="2" charset="-78"/>
              </a:rPr>
              <a:t>الوراثية، </a:t>
            </a:r>
            <a:r>
              <a:rPr lang="ar-SA" sz="2400" dirty="0">
                <a:cs typeface="Akhbar MT" pitchFamily="2" charset="-78"/>
              </a:rPr>
              <a:t>العوامل </a:t>
            </a:r>
            <a:r>
              <a:rPr lang="ar-SA" sz="2400" dirty="0" smtClean="0">
                <a:cs typeface="Akhbar MT" pitchFamily="2" charset="-78"/>
              </a:rPr>
              <a:t>الاجتماعية، </a:t>
            </a:r>
            <a:r>
              <a:rPr lang="ar-SA" sz="2400" dirty="0">
                <a:cs typeface="Akhbar MT" pitchFamily="2" charset="-78"/>
              </a:rPr>
              <a:t>العوامل </a:t>
            </a:r>
            <a:r>
              <a:rPr lang="ar-SA" sz="2400" dirty="0" smtClean="0">
                <a:cs typeface="Akhbar MT" pitchFamily="2" charset="-78"/>
              </a:rPr>
              <a:t>الوظيفية، العمر.</a:t>
            </a:r>
            <a:endParaRPr lang="en-US" sz="2400" dirty="0">
              <a:cs typeface="Akhbar MT" pitchFamily="2" charset="-78"/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1187624" y="3343632"/>
            <a:ext cx="7488832" cy="26776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400" dirty="0">
                <a:solidFill>
                  <a:srgbClr val="8439BD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</a:t>
            </a:r>
            <a:r>
              <a:rPr lang="ar-SA" sz="2400" dirty="0">
                <a:solidFill>
                  <a:srgbClr val="8439BD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3. عوامل تتعلق </a:t>
            </a:r>
            <a:r>
              <a:rPr lang="ar-SA" sz="2400" dirty="0" smtClean="0">
                <a:solidFill>
                  <a:srgbClr val="8439BD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بالبيئة</a:t>
            </a:r>
            <a:r>
              <a:rPr lang="en-US" sz="2400" b="1" dirty="0" smtClean="0">
                <a:solidFill>
                  <a:srgbClr val="8439BD"/>
                </a:solidFill>
                <a:latin typeface="Andalus" pitchFamily="18" charset="-78"/>
                <a:ea typeface="Monotype Koufi" pitchFamily="2" charset="-78"/>
                <a:cs typeface="Andalus" pitchFamily="18" charset="-78"/>
              </a:rPr>
              <a:t>  Environmental     factors                </a:t>
            </a:r>
            <a:endParaRPr lang="en-US" sz="2400" b="1" dirty="0">
              <a:solidFill>
                <a:srgbClr val="8439BD"/>
              </a:solidFill>
              <a:latin typeface="Andalus" pitchFamily="18" charset="-78"/>
              <a:ea typeface="Monotype Koufi" pitchFamily="2" charset="-78"/>
              <a:cs typeface="Andalus" pitchFamily="18" charset="-78"/>
            </a:endParaRPr>
          </a:p>
          <a:p>
            <a:pPr lvl="0"/>
            <a:r>
              <a:rPr lang="ar-SA" sz="2400" dirty="0" smtClean="0">
                <a:cs typeface="Akhbar MT" pitchFamily="2" charset="-78"/>
              </a:rPr>
              <a:t>	- وهي </a:t>
            </a:r>
            <a:r>
              <a:rPr lang="ar-SA" sz="2400" dirty="0">
                <a:cs typeface="Akhbar MT" pitchFamily="2" charset="-78"/>
              </a:rPr>
              <a:t>العوامل الخارجية التي تؤثر في الإنسان العائل للمرض .</a:t>
            </a:r>
            <a:endParaRPr lang="en-US" sz="2400" dirty="0">
              <a:cs typeface="Akhbar MT" pitchFamily="2" charset="-78"/>
            </a:endParaRPr>
          </a:p>
          <a:p>
            <a:pPr lvl="0"/>
            <a:r>
              <a:rPr lang="ar-SA" sz="2400" dirty="0">
                <a:cs typeface="Akhbar MT" pitchFamily="2" charset="-78"/>
              </a:rPr>
              <a:t> تتكون </a:t>
            </a:r>
            <a:r>
              <a:rPr lang="ar-SA" sz="2400" dirty="0" smtClean="0">
                <a:cs typeface="Akhbar MT" pitchFamily="2" charset="-78"/>
              </a:rPr>
              <a:t>من:</a:t>
            </a:r>
          </a:p>
          <a:p>
            <a:pPr lvl="0"/>
            <a:r>
              <a:rPr lang="ar-SA" sz="2400" dirty="0" smtClean="0">
                <a:cs typeface="Akhbar MT" pitchFamily="2" charset="-78"/>
              </a:rPr>
              <a:t> 	1- </a:t>
            </a:r>
            <a:r>
              <a:rPr lang="ar-SA" sz="2400" dirty="0">
                <a:cs typeface="Akhbar MT" pitchFamily="2" charset="-78"/>
              </a:rPr>
              <a:t>البيئة </a:t>
            </a:r>
            <a:r>
              <a:rPr lang="ar-SA" sz="2400" dirty="0" smtClean="0">
                <a:cs typeface="Akhbar MT" pitchFamily="2" charset="-78"/>
              </a:rPr>
              <a:t>الطبيعية.</a:t>
            </a:r>
            <a:endParaRPr lang="en-US" sz="2400" dirty="0">
              <a:cs typeface="Akhbar MT" pitchFamily="2" charset="-78"/>
            </a:endParaRPr>
          </a:p>
          <a:p>
            <a:r>
              <a:rPr lang="ar-SA" sz="2400" dirty="0">
                <a:cs typeface="Akhbar MT" pitchFamily="2" charset="-78"/>
              </a:rPr>
              <a:t>   </a:t>
            </a:r>
            <a:r>
              <a:rPr lang="ar-SA" sz="2400" dirty="0" smtClean="0">
                <a:cs typeface="Akhbar MT" pitchFamily="2" charset="-78"/>
              </a:rPr>
              <a:t>	2- </a:t>
            </a:r>
            <a:r>
              <a:rPr lang="ar-SA" sz="2400" dirty="0">
                <a:cs typeface="Akhbar MT" pitchFamily="2" charset="-78"/>
              </a:rPr>
              <a:t>البيئة </a:t>
            </a:r>
            <a:r>
              <a:rPr lang="ar-SA" sz="2400" dirty="0" smtClean="0">
                <a:cs typeface="Akhbar MT" pitchFamily="2" charset="-78"/>
              </a:rPr>
              <a:t>الاجتماعية </a:t>
            </a:r>
            <a:r>
              <a:rPr lang="ar-SA" sz="2400" dirty="0">
                <a:cs typeface="Akhbar MT" pitchFamily="2" charset="-78"/>
              </a:rPr>
              <a:t>و </a:t>
            </a:r>
            <a:r>
              <a:rPr lang="ar-SA" sz="2400" dirty="0" smtClean="0">
                <a:cs typeface="Akhbar MT" pitchFamily="2" charset="-78"/>
              </a:rPr>
              <a:t>الثقافية.</a:t>
            </a:r>
            <a:endParaRPr lang="en-US" sz="2400" dirty="0">
              <a:cs typeface="Akhbar MT" pitchFamily="2" charset="-78"/>
            </a:endParaRPr>
          </a:p>
          <a:p>
            <a:r>
              <a:rPr lang="ar-SA" sz="2400" dirty="0">
                <a:cs typeface="Akhbar MT" pitchFamily="2" charset="-78"/>
              </a:rPr>
              <a:t>  </a:t>
            </a:r>
            <a:r>
              <a:rPr lang="ar-SA" sz="2400" dirty="0" smtClean="0">
                <a:cs typeface="Akhbar MT" pitchFamily="2" charset="-78"/>
              </a:rPr>
              <a:t> 	3- </a:t>
            </a:r>
            <a:r>
              <a:rPr lang="ar-SA" sz="2400" dirty="0">
                <a:cs typeface="Akhbar MT" pitchFamily="2" charset="-78"/>
              </a:rPr>
              <a:t>البيئة </a:t>
            </a:r>
            <a:r>
              <a:rPr lang="ar-SA" sz="2400" dirty="0" smtClean="0">
                <a:cs typeface="Akhbar MT" pitchFamily="2" charset="-78"/>
              </a:rPr>
              <a:t>البيولوجية( الحيوية).</a:t>
            </a:r>
            <a:endParaRPr lang="en-US" sz="2400" dirty="0">
              <a:cs typeface="Akhbar MT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4650443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مستطيل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8F4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مستدير الزوايا 9"/>
          <p:cNvSpPr/>
          <p:nvPr/>
        </p:nvSpPr>
        <p:spPr>
          <a:xfrm>
            <a:off x="251520" y="229583"/>
            <a:ext cx="8640960" cy="640871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9" name="Picture 2" descr="C:\Users\User\Desktop\مجلد جديد ‫‬\صور الصحة و اللياقة\الصحة و اللياقة.jpg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60042">
            <a:off x="714107" y="4683173"/>
            <a:ext cx="1408745" cy="17778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مربع نص 1"/>
          <p:cNvSpPr txBox="1"/>
          <p:nvPr/>
        </p:nvSpPr>
        <p:spPr>
          <a:xfrm>
            <a:off x="755576" y="908720"/>
            <a:ext cx="7992888" cy="546303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en-US" dirty="0"/>
          </a:p>
          <a:p>
            <a:pPr lvl="0"/>
            <a:r>
              <a:rPr lang="ar-SA" sz="2000" dirty="0" smtClean="0">
                <a:solidFill>
                  <a:srgbClr val="FF0066"/>
                </a:solidFill>
                <a:cs typeface="PT Bold Heading" pitchFamily="2" charset="-78"/>
              </a:rPr>
              <a:t>1. الصحة </a:t>
            </a:r>
            <a:r>
              <a:rPr lang="ar-SA" sz="2000" dirty="0">
                <a:solidFill>
                  <a:srgbClr val="FF0066"/>
                </a:solidFill>
                <a:cs typeface="PT Bold Heading" pitchFamily="2" charset="-78"/>
              </a:rPr>
              <a:t>الشخصية :</a:t>
            </a:r>
            <a:endParaRPr lang="en-US" sz="2000" dirty="0">
              <a:solidFill>
                <a:srgbClr val="FF0066"/>
              </a:solidFill>
              <a:cs typeface="PT Bold Heading" pitchFamily="2" charset="-78"/>
            </a:endParaRPr>
          </a:p>
          <a:p>
            <a:pPr lvl="0"/>
            <a:r>
              <a:rPr lang="ar-SA" sz="2400" dirty="0" smtClean="0">
                <a:cs typeface="Akhbar MT" pitchFamily="2" charset="-78"/>
              </a:rPr>
              <a:t>	- التغذية </a:t>
            </a:r>
            <a:r>
              <a:rPr lang="ar-SA" sz="2400" dirty="0">
                <a:cs typeface="Akhbar MT" pitchFamily="2" charset="-78"/>
              </a:rPr>
              <a:t>		- النظافة 		- العناية بالأسنان</a:t>
            </a:r>
            <a:endParaRPr lang="en-US" sz="2400" dirty="0">
              <a:cs typeface="Akhbar MT" pitchFamily="2" charset="-78"/>
            </a:endParaRPr>
          </a:p>
          <a:p>
            <a:pPr lvl="0"/>
            <a:r>
              <a:rPr lang="ar-SA" sz="2400" dirty="0" smtClean="0">
                <a:cs typeface="Akhbar MT" pitchFamily="2" charset="-78"/>
              </a:rPr>
              <a:t>	- النوم </a:t>
            </a:r>
            <a:r>
              <a:rPr lang="ar-SA" sz="2400" dirty="0">
                <a:cs typeface="Akhbar MT" pitchFamily="2" charset="-78"/>
              </a:rPr>
              <a:t>		- الراحة		- العناية بالعينين </a:t>
            </a:r>
            <a:endParaRPr lang="en-US" sz="2400" dirty="0">
              <a:cs typeface="Akhbar MT" pitchFamily="2" charset="-78"/>
            </a:endParaRPr>
          </a:p>
          <a:p>
            <a:pPr lvl="0"/>
            <a:r>
              <a:rPr lang="ar-SA" sz="2400" dirty="0" smtClean="0">
                <a:cs typeface="Akhbar MT" pitchFamily="2" charset="-78"/>
              </a:rPr>
              <a:t>	- الرياضة </a:t>
            </a:r>
            <a:r>
              <a:rPr lang="ar-SA" sz="2400" dirty="0">
                <a:cs typeface="Akhbar MT" pitchFamily="2" charset="-78"/>
              </a:rPr>
              <a:t>		</a:t>
            </a:r>
            <a:r>
              <a:rPr lang="ar-SA" sz="2400" dirty="0" smtClean="0">
                <a:cs typeface="Akhbar MT" pitchFamily="2" charset="-78"/>
              </a:rPr>
              <a:t>- </a:t>
            </a:r>
            <a:r>
              <a:rPr lang="ar-SA" sz="2400" dirty="0">
                <a:cs typeface="Akhbar MT" pitchFamily="2" charset="-78"/>
              </a:rPr>
              <a:t>الكشف </a:t>
            </a:r>
            <a:r>
              <a:rPr lang="ar-SA" sz="2400" dirty="0" smtClean="0">
                <a:cs typeface="Akhbar MT" pitchFamily="2" charset="-78"/>
              </a:rPr>
              <a:t>الطبي.</a:t>
            </a:r>
            <a:endParaRPr lang="ar-SA" sz="900" dirty="0" smtClean="0">
              <a:cs typeface="Akhbar MT" pitchFamily="2" charset="-78"/>
            </a:endParaRPr>
          </a:p>
          <a:p>
            <a:pPr lvl="0"/>
            <a:endParaRPr lang="en-US" sz="800" dirty="0">
              <a:cs typeface="Akhbar MT" pitchFamily="2" charset="-78"/>
            </a:endParaRPr>
          </a:p>
          <a:p>
            <a:pPr lvl="0"/>
            <a:r>
              <a:rPr lang="ar-SA" sz="2000" dirty="0" smtClean="0">
                <a:solidFill>
                  <a:srgbClr val="FF0066"/>
                </a:solidFill>
                <a:cs typeface="PT Bold Heading" pitchFamily="2" charset="-78"/>
              </a:rPr>
              <a:t>2. صحة </a:t>
            </a:r>
            <a:r>
              <a:rPr lang="ar-SA" sz="2000" dirty="0">
                <a:solidFill>
                  <a:srgbClr val="FF0066"/>
                </a:solidFill>
                <a:cs typeface="PT Bold Heading" pitchFamily="2" charset="-78"/>
              </a:rPr>
              <a:t>البيئة :</a:t>
            </a:r>
            <a:endParaRPr lang="en-US" sz="2000" dirty="0">
              <a:solidFill>
                <a:srgbClr val="FF0066"/>
              </a:solidFill>
              <a:cs typeface="PT Bold Heading" pitchFamily="2" charset="-78"/>
            </a:endParaRPr>
          </a:p>
          <a:p>
            <a:pPr lvl="0"/>
            <a:r>
              <a:rPr lang="ar-SA" dirty="0"/>
              <a:t>	</a:t>
            </a:r>
            <a:r>
              <a:rPr lang="ar-SA" dirty="0" smtClean="0"/>
              <a:t> </a:t>
            </a:r>
            <a:r>
              <a:rPr lang="ar-SA" sz="2400" dirty="0" smtClean="0">
                <a:cs typeface="Akhbar MT" pitchFamily="2" charset="-78"/>
              </a:rPr>
              <a:t>- </a:t>
            </a:r>
            <a:r>
              <a:rPr lang="ar-SA" sz="2400" dirty="0">
                <a:cs typeface="Akhbar MT" pitchFamily="2" charset="-78"/>
              </a:rPr>
              <a:t>مياه الشرب 		- جمع القمامة </a:t>
            </a:r>
            <a:r>
              <a:rPr lang="ar-SA" sz="2400" dirty="0" smtClean="0">
                <a:cs typeface="Akhbar MT" pitchFamily="2" charset="-78"/>
              </a:rPr>
              <a:t>	- </a:t>
            </a:r>
            <a:r>
              <a:rPr lang="ar-SA" sz="2400" dirty="0">
                <a:cs typeface="Akhbar MT" pitchFamily="2" charset="-78"/>
              </a:rPr>
              <a:t>تصريف الفضلات        </a:t>
            </a:r>
            <a:r>
              <a:rPr lang="ar-SA" sz="2400" dirty="0" smtClean="0">
                <a:cs typeface="Akhbar MT" pitchFamily="2" charset="-78"/>
              </a:rPr>
              <a:t>       	- </a:t>
            </a:r>
            <a:r>
              <a:rPr lang="ar-SA" sz="2400" dirty="0">
                <a:cs typeface="Akhbar MT" pitchFamily="2" charset="-78"/>
              </a:rPr>
              <a:t>صحة الأغذية </a:t>
            </a:r>
            <a:r>
              <a:rPr lang="ar-SA" sz="2400" dirty="0" smtClean="0">
                <a:cs typeface="Akhbar MT" pitchFamily="2" charset="-78"/>
              </a:rPr>
              <a:t>.		- </a:t>
            </a:r>
            <a:r>
              <a:rPr lang="ar-SA" sz="2400" dirty="0">
                <a:cs typeface="Akhbar MT" pitchFamily="2" charset="-78"/>
              </a:rPr>
              <a:t>التهوية 		- الإضاءة .</a:t>
            </a:r>
            <a:endParaRPr lang="en-US" sz="2400" dirty="0">
              <a:cs typeface="Akhbar MT" pitchFamily="2" charset="-78"/>
            </a:endParaRPr>
          </a:p>
          <a:p>
            <a:pPr lvl="0"/>
            <a:r>
              <a:rPr lang="ar-SA" sz="2400" dirty="0">
                <a:cs typeface="Akhbar MT" pitchFamily="2" charset="-78"/>
              </a:rPr>
              <a:t>	- الضوضاء .</a:t>
            </a:r>
            <a:endParaRPr lang="en-US" sz="2400" dirty="0">
              <a:cs typeface="Akhbar MT" pitchFamily="2" charset="-78"/>
            </a:endParaRPr>
          </a:p>
          <a:p>
            <a:r>
              <a:rPr lang="ar-SA" b="1" dirty="0"/>
              <a:t> </a:t>
            </a:r>
            <a:endParaRPr lang="en-US" dirty="0"/>
          </a:p>
          <a:p>
            <a:r>
              <a:rPr lang="ar-SA" sz="2000" dirty="0" smtClean="0">
                <a:solidFill>
                  <a:srgbClr val="FF0066"/>
                </a:solidFill>
                <a:cs typeface="PT Bold Heading" pitchFamily="2" charset="-78"/>
              </a:rPr>
              <a:t>3. الطب </a:t>
            </a:r>
            <a:r>
              <a:rPr lang="ar-SA" sz="2000" dirty="0">
                <a:solidFill>
                  <a:srgbClr val="FF0066"/>
                </a:solidFill>
                <a:cs typeface="PT Bold Heading" pitchFamily="2" charset="-78"/>
              </a:rPr>
              <a:t>الوقائي للفرد :</a:t>
            </a:r>
            <a:endParaRPr lang="en-US" sz="2000" dirty="0">
              <a:solidFill>
                <a:srgbClr val="FF0066"/>
              </a:solidFill>
              <a:cs typeface="PT Bold Heading" pitchFamily="2" charset="-78"/>
            </a:endParaRPr>
          </a:p>
          <a:p>
            <a:r>
              <a:rPr lang="ar-SA" dirty="0" smtClean="0"/>
              <a:t>	</a:t>
            </a:r>
            <a:r>
              <a:rPr lang="ar-SA" sz="2400" dirty="0">
                <a:cs typeface="Akhbar MT" pitchFamily="2" charset="-78"/>
              </a:rPr>
              <a:t>الصحة الشخصية + استعمال الأدوية للوقاية والعلاج </a:t>
            </a:r>
          </a:p>
          <a:p>
            <a:endParaRPr lang="en-US" sz="900" dirty="0"/>
          </a:p>
          <a:p>
            <a:pPr lvl="0"/>
            <a:r>
              <a:rPr lang="ar-SA" sz="2000" dirty="0" smtClean="0">
                <a:solidFill>
                  <a:srgbClr val="FF0066"/>
                </a:solidFill>
                <a:cs typeface="PT Bold Heading" pitchFamily="2" charset="-78"/>
              </a:rPr>
              <a:t>4. الطب </a:t>
            </a:r>
            <a:r>
              <a:rPr lang="ar-SA" sz="2000" dirty="0">
                <a:solidFill>
                  <a:srgbClr val="FF0066"/>
                </a:solidFill>
                <a:cs typeface="PT Bold Heading" pitchFamily="2" charset="-78"/>
              </a:rPr>
              <a:t>الوقائي للمجتمع :</a:t>
            </a:r>
            <a:endParaRPr lang="en-US" sz="2000" dirty="0">
              <a:solidFill>
                <a:srgbClr val="FF0066"/>
              </a:solidFill>
              <a:cs typeface="PT Bold Heading" pitchFamily="2" charset="-78"/>
            </a:endParaRPr>
          </a:p>
          <a:p>
            <a:r>
              <a:rPr lang="ar-SA" dirty="0" smtClean="0"/>
              <a:t>	</a:t>
            </a:r>
            <a:r>
              <a:rPr lang="ar-SA" sz="2400" dirty="0">
                <a:cs typeface="Akhbar MT" pitchFamily="2" charset="-78"/>
              </a:rPr>
              <a:t>صحة البيئة + الطب الوقائي </a:t>
            </a:r>
            <a:r>
              <a:rPr lang="ar-SA" sz="2400" dirty="0" smtClean="0">
                <a:cs typeface="Akhbar MT" pitchFamily="2" charset="-78"/>
              </a:rPr>
              <a:t>للفرد، </a:t>
            </a:r>
            <a:r>
              <a:rPr lang="ar-SA" sz="2400" dirty="0">
                <a:cs typeface="Akhbar MT" pitchFamily="2" charset="-78"/>
              </a:rPr>
              <a:t>عمل </a:t>
            </a:r>
            <a:r>
              <a:rPr lang="ar-SA" sz="2400" dirty="0" smtClean="0">
                <a:cs typeface="Akhbar MT" pitchFamily="2" charset="-78"/>
              </a:rPr>
              <a:t>الإحصاءات، </a:t>
            </a:r>
            <a:r>
              <a:rPr lang="ar-SA" sz="2400" dirty="0">
                <a:cs typeface="Akhbar MT" pitchFamily="2" charset="-78"/>
              </a:rPr>
              <a:t>التفتيش </a:t>
            </a:r>
            <a:r>
              <a:rPr lang="ar-SA" sz="2400" dirty="0" smtClean="0">
                <a:cs typeface="Akhbar MT" pitchFamily="2" charset="-78"/>
              </a:rPr>
              <a:t>الصحي، </a:t>
            </a:r>
            <a:r>
              <a:rPr lang="ar-SA" sz="2400" dirty="0">
                <a:cs typeface="Akhbar MT" pitchFamily="2" charset="-78"/>
              </a:rPr>
              <a:t>خدمات الصحة العامة .</a:t>
            </a:r>
            <a:endParaRPr lang="en-US" sz="2400" dirty="0">
              <a:cs typeface="Akhbar MT" pitchFamily="2" charset="-78"/>
            </a:endParaRPr>
          </a:p>
        </p:txBody>
      </p:sp>
      <p:sp>
        <p:nvSpPr>
          <p:cNvPr id="3" name="مستطيل مستدير الزوايا 2"/>
          <p:cNvSpPr/>
          <p:nvPr/>
        </p:nvSpPr>
        <p:spPr>
          <a:xfrm>
            <a:off x="3203848" y="332656"/>
            <a:ext cx="4752528" cy="576064"/>
          </a:xfrm>
          <a:prstGeom prst="roundRect">
            <a:avLst/>
          </a:prstGeom>
          <a:solidFill>
            <a:srgbClr val="9900FF"/>
          </a:solidFill>
          <a:effectLst>
            <a:reflection blurRad="6350" stA="50000" endA="300" endPos="38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400" dirty="0" smtClean="0">
                <a:solidFill>
                  <a:srgbClr val="FFFF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	ملخص مكونات الصحة العامة :</a:t>
            </a:r>
          </a:p>
        </p:txBody>
      </p:sp>
    </p:spTree>
    <p:extLst>
      <p:ext uri="{BB962C8B-B14F-4D97-AF65-F5344CB8AC3E}">
        <p14:creationId xmlns="" xmlns:p14="http://schemas.microsoft.com/office/powerpoint/2010/main" val="281732975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prism dir="r"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219</TotalTime>
  <Words>438</Words>
  <Application>Microsoft Office PowerPoint</Application>
  <PresentationFormat>On-screen Show (4:3)</PresentationFormat>
  <Paragraphs>129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نسق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User</dc:creator>
  <cp:lastModifiedBy>user</cp:lastModifiedBy>
  <cp:revision>26</cp:revision>
  <dcterms:created xsi:type="dcterms:W3CDTF">2012-09-13T16:24:14Z</dcterms:created>
  <dcterms:modified xsi:type="dcterms:W3CDTF">2012-09-15T06:18:47Z</dcterms:modified>
</cp:coreProperties>
</file>