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28" r:id="rId1"/>
  </p:sldMasterIdLst>
  <p:notesMasterIdLst>
    <p:notesMasterId r:id="rId24"/>
  </p:notesMasterIdLst>
  <p:sldIdLst>
    <p:sldId id="256" r:id="rId2"/>
    <p:sldId id="257" r:id="rId3"/>
    <p:sldId id="262" r:id="rId4"/>
    <p:sldId id="263" r:id="rId5"/>
    <p:sldId id="264" r:id="rId6"/>
    <p:sldId id="265" r:id="rId7"/>
    <p:sldId id="266" r:id="rId8"/>
    <p:sldId id="267" r:id="rId9"/>
    <p:sldId id="260"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FF"/>
    <a:srgbClr val="FF6699"/>
    <a:srgbClr val="C42500"/>
    <a:srgbClr val="FF603B"/>
    <a:srgbClr val="FF3300"/>
    <a:srgbClr val="FFFF00"/>
    <a:srgbClr val="FF2DFF"/>
    <a:srgbClr val="CC00CC"/>
    <a:srgbClr val="FF7C80"/>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نمط متوسط 4 - تميي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91D07D-B018-4B29-9074-BE37D56BC7A7}" type="doc">
      <dgm:prSet loTypeId="urn:microsoft.com/office/officeart/2005/8/layout/vList3" loCatId="picture" qsTypeId="urn:microsoft.com/office/officeart/2005/8/quickstyle/simple1" qsCatId="simple" csTypeId="urn:microsoft.com/office/officeart/2005/8/colors/colorful1" csCatId="colorful" phldr="1"/>
      <dgm:spPr/>
    </dgm:pt>
    <dgm:pt modelId="{02D4BEDE-AD04-4792-83B3-F1EAA8DB5CB2}">
      <dgm:prSet phldrT="[نص]"/>
      <dgm:spPr/>
      <dgm:t>
        <a:bodyPr/>
        <a:lstStyle/>
        <a:p>
          <a:pPr rtl="1"/>
          <a:r>
            <a:rPr lang="ar-SA" dirty="0" smtClean="0"/>
            <a:t>الإلزام</a:t>
          </a:r>
          <a:endParaRPr lang="ar-SA" dirty="0"/>
        </a:p>
      </dgm:t>
    </dgm:pt>
    <dgm:pt modelId="{776DDFAA-88D5-45A7-A757-1657AC3EBEED}" type="parTrans" cxnId="{7031E151-C3D5-4E59-80BB-D657E76FC100}">
      <dgm:prSet/>
      <dgm:spPr/>
      <dgm:t>
        <a:bodyPr/>
        <a:lstStyle/>
        <a:p>
          <a:pPr rtl="1"/>
          <a:endParaRPr lang="ar-SA"/>
        </a:p>
      </dgm:t>
    </dgm:pt>
    <dgm:pt modelId="{C9B073DB-2E8C-4A31-98E7-0A3DC8EB3A53}" type="sibTrans" cxnId="{7031E151-C3D5-4E59-80BB-D657E76FC100}">
      <dgm:prSet/>
      <dgm:spPr/>
      <dgm:t>
        <a:bodyPr/>
        <a:lstStyle/>
        <a:p>
          <a:pPr rtl="1"/>
          <a:endParaRPr lang="ar-SA"/>
        </a:p>
      </dgm:t>
    </dgm:pt>
    <dgm:pt modelId="{4DE774D0-1638-4463-9493-DE7CEE2D12D1}">
      <dgm:prSet/>
      <dgm:spPr/>
      <dgm:t>
        <a:bodyPr/>
        <a:lstStyle/>
        <a:p>
          <a:pPr rtl="1"/>
          <a:r>
            <a:rPr lang="ar-SA" dirty="0" smtClean="0"/>
            <a:t>التهويل (رسم أسوء التصورات).</a:t>
          </a:r>
          <a:endParaRPr lang="ar-SA" dirty="0"/>
        </a:p>
      </dgm:t>
    </dgm:pt>
    <dgm:pt modelId="{86EBE088-D6E2-450A-8550-5A8CFCCDF722}" type="parTrans" cxnId="{CB35F7A2-928F-4696-9055-7B3D8EA01D69}">
      <dgm:prSet/>
      <dgm:spPr/>
      <dgm:t>
        <a:bodyPr/>
        <a:lstStyle/>
        <a:p>
          <a:pPr rtl="1"/>
          <a:endParaRPr lang="ar-SA"/>
        </a:p>
      </dgm:t>
    </dgm:pt>
    <dgm:pt modelId="{90678EC6-E1AA-4199-BDE3-9620386B9767}" type="sibTrans" cxnId="{CB35F7A2-928F-4696-9055-7B3D8EA01D69}">
      <dgm:prSet/>
      <dgm:spPr/>
      <dgm:t>
        <a:bodyPr/>
        <a:lstStyle/>
        <a:p>
          <a:pPr rtl="1"/>
          <a:endParaRPr lang="ar-SA"/>
        </a:p>
      </dgm:t>
    </dgm:pt>
    <dgm:pt modelId="{3C97D4A0-63AD-4F73-9298-CDB1FA4A7872}">
      <dgm:prSet/>
      <dgm:spPr/>
      <dgm:t>
        <a:bodyPr/>
        <a:lstStyle/>
        <a:p>
          <a:pPr rtl="1"/>
          <a:r>
            <a:rPr lang="ar-SA" dirty="0" smtClean="0"/>
            <a:t>كل شيء أو لا شيء..</a:t>
          </a:r>
          <a:endParaRPr lang="ar-SA" dirty="0"/>
        </a:p>
      </dgm:t>
    </dgm:pt>
    <dgm:pt modelId="{AAAB6CCF-4CF9-4729-A901-00D4BB4BD6F0}" type="parTrans" cxnId="{F2011ECA-1097-4609-81AD-C8B2DC4841A9}">
      <dgm:prSet/>
      <dgm:spPr/>
      <dgm:t>
        <a:bodyPr/>
        <a:lstStyle/>
        <a:p>
          <a:pPr rtl="1"/>
          <a:endParaRPr lang="ar-SA"/>
        </a:p>
      </dgm:t>
    </dgm:pt>
    <dgm:pt modelId="{7D4592BF-C188-430B-A647-C4534013B86C}" type="sibTrans" cxnId="{F2011ECA-1097-4609-81AD-C8B2DC4841A9}">
      <dgm:prSet/>
      <dgm:spPr/>
      <dgm:t>
        <a:bodyPr/>
        <a:lstStyle/>
        <a:p>
          <a:pPr rtl="1"/>
          <a:endParaRPr lang="ar-SA"/>
        </a:p>
      </dgm:t>
    </dgm:pt>
    <dgm:pt modelId="{B4374E2A-6586-4FFF-A550-25C76D2B9F90}">
      <dgm:prSet/>
      <dgm:spPr/>
      <dgm:t>
        <a:bodyPr/>
        <a:lstStyle/>
        <a:p>
          <a:pPr rtl="1"/>
          <a:r>
            <a:rPr lang="ar-SA" dirty="0" smtClean="0"/>
            <a:t>التعميم</a:t>
          </a:r>
          <a:endParaRPr lang="ar-SA" dirty="0"/>
        </a:p>
      </dgm:t>
    </dgm:pt>
    <dgm:pt modelId="{DFE7B33B-E2D3-44A3-B4D9-C795E0BAB32A}" type="parTrans" cxnId="{A31A31EF-26AB-43B0-BAB5-0F0609FD1998}">
      <dgm:prSet/>
      <dgm:spPr/>
      <dgm:t>
        <a:bodyPr/>
        <a:lstStyle/>
        <a:p>
          <a:pPr rtl="1"/>
          <a:endParaRPr lang="ar-SA"/>
        </a:p>
      </dgm:t>
    </dgm:pt>
    <dgm:pt modelId="{BCD7D182-3E7B-44CF-BD57-6B56E4F4EE4E}" type="sibTrans" cxnId="{A31A31EF-26AB-43B0-BAB5-0F0609FD1998}">
      <dgm:prSet/>
      <dgm:spPr/>
      <dgm:t>
        <a:bodyPr/>
        <a:lstStyle/>
        <a:p>
          <a:pPr rtl="1"/>
          <a:endParaRPr lang="ar-SA"/>
        </a:p>
      </dgm:t>
    </dgm:pt>
    <dgm:pt modelId="{93FB46E1-B860-413C-9855-B76E4F6ADFC9}">
      <dgm:prSet/>
      <dgm:spPr/>
      <dgm:t>
        <a:bodyPr/>
        <a:lstStyle/>
        <a:p>
          <a:pPr rtl="1"/>
          <a:r>
            <a:rPr lang="ar-SA" dirty="0" smtClean="0"/>
            <a:t>القفز إلى الاستنتاجات- قراءة الأفكار.</a:t>
          </a:r>
          <a:endParaRPr lang="ar-SA" dirty="0"/>
        </a:p>
      </dgm:t>
    </dgm:pt>
    <dgm:pt modelId="{DBE9D070-A86F-43DC-B0A1-6649F8E63741}" type="parTrans" cxnId="{AC8245B9-572C-4D14-B14B-DD1D0C2682CB}">
      <dgm:prSet/>
      <dgm:spPr/>
      <dgm:t>
        <a:bodyPr/>
        <a:lstStyle/>
        <a:p>
          <a:pPr rtl="1"/>
          <a:endParaRPr lang="ar-SA"/>
        </a:p>
      </dgm:t>
    </dgm:pt>
    <dgm:pt modelId="{93F20C3F-C8E4-44FD-A1AE-077DDE12AC59}" type="sibTrans" cxnId="{AC8245B9-572C-4D14-B14B-DD1D0C2682CB}">
      <dgm:prSet/>
      <dgm:spPr/>
      <dgm:t>
        <a:bodyPr/>
        <a:lstStyle/>
        <a:p>
          <a:pPr rtl="1"/>
          <a:endParaRPr lang="ar-SA"/>
        </a:p>
      </dgm:t>
    </dgm:pt>
    <dgm:pt modelId="{801E247D-4992-404C-9A88-E235402806F7}">
      <dgm:prSet/>
      <dgm:spPr/>
      <dgm:t>
        <a:bodyPr/>
        <a:lstStyle/>
        <a:p>
          <a:pPr rtl="1"/>
          <a:r>
            <a:rPr lang="ar-SA" dirty="0" smtClean="0"/>
            <a:t>الانتقائية السلبية.</a:t>
          </a:r>
          <a:endParaRPr lang="ar-SA" dirty="0"/>
        </a:p>
      </dgm:t>
    </dgm:pt>
    <dgm:pt modelId="{6F5FC4ED-1F5A-4853-B874-7269C365A94C}" type="parTrans" cxnId="{446C9444-9C77-4DFB-A364-AF34266B3D13}">
      <dgm:prSet/>
      <dgm:spPr/>
      <dgm:t>
        <a:bodyPr/>
        <a:lstStyle/>
        <a:p>
          <a:pPr rtl="1"/>
          <a:endParaRPr lang="ar-SA"/>
        </a:p>
      </dgm:t>
    </dgm:pt>
    <dgm:pt modelId="{4D3529D0-97FA-42EA-87F8-59992B8C2FD1}" type="sibTrans" cxnId="{446C9444-9C77-4DFB-A364-AF34266B3D13}">
      <dgm:prSet/>
      <dgm:spPr/>
      <dgm:t>
        <a:bodyPr/>
        <a:lstStyle/>
        <a:p>
          <a:pPr rtl="1"/>
          <a:endParaRPr lang="ar-SA"/>
        </a:p>
      </dgm:t>
    </dgm:pt>
    <dgm:pt modelId="{2C41DDAC-54DB-49D1-BFEE-3F99C68769BB}" type="pres">
      <dgm:prSet presAssocID="{C391D07D-B018-4B29-9074-BE37D56BC7A7}" presName="linearFlow" presStyleCnt="0">
        <dgm:presLayoutVars>
          <dgm:dir/>
          <dgm:resizeHandles val="exact"/>
        </dgm:presLayoutVars>
      </dgm:prSet>
      <dgm:spPr/>
    </dgm:pt>
    <dgm:pt modelId="{5DBE1601-02A0-4237-BC5F-81B23236EDC7}" type="pres">
      <dgm:prSet presAssocID="{02D4BEDE-AD04-4792-83B3-F1EAA8DB5CB2}" presName="composite" presStyleCnt="0"/>
      <dgm:spPr/>
    </dgm:pt>
    <dgm:pt modelId="{A0478252-495C-4035-814B-0B3DD3C09BB4}" type="pres">
      <dgm:prSet presAssocID="{02D4BEDE-AD04-4792-83B3-F1EAA8DB5CB2}" presName="imgShp" presStyleLbl="fgImgPlace1" presStyleIdx="0" presStyleCnt="6"/>
      <dgm:spPr/>
    </dgm:pt>
    <dgm:pt modelId="{9DB5CDB1-9479-497F-89ED-1ED44C85B488}" type="pres">
      <dgm:prSet presAssocID="{02D4BEDE-AD04-4792-83B3-F1EAA8DB5CB2}" presName="txShp" presStyleLbl="node1" presStyleIdx="0" presStyleCnt="6">
        <dgm:presLayoutVars>
          <dgm:bulletEnabled val="1"/>
        </dgm:presLayoutVars>
      </dgm:prSet>
      <dgm:spPr/>
      <dgm:t>
        <a:bodyPr/>
        <a:lstStyle/>
        <a:p>
          <a:pPr rtl="1"/>
          <a:endParaRPr lang="ar-SA"/>
        </a:p>
      </dgm:t>
    </dgm:pt>
    <dgm:pt modelId="{D1E2B5F9-74AD-44B0-83D8-5ECA6F285F6E}" type="pres">
      <dgm:prSet presAssocID="{C9B073DB-2E8C-4A31-98E7-0A3DC8EB3A53}" presName="spacing" presStyleCnt="0"/>
      <dgm:spPr/>
    </dgm:pt>
    <dgm:pt modelId="{C78D87FF-A112-4F97-82F0-B5A8532CC504}" type="pres">
      <dgm:prSet presAssocID="{3C97D4A0-63AD-4F73-9298-CDB1FA4A7872}" presName="composite" presStyleCnt="0"/>
      <dgm:spPr/>
    </dgm:pt>
    <dgm:pt modelId="{4AAB588D-08AB-491E-A8AD-A7B2E7C0495C}" type="pres">
      <dgm:prSet presAssocID="{3C97D4A0-63AD-4F73-9298-CDB1FA4A7872}" presName="imgShp" presStyleLbl="fgImgPlace1" presStyleIdx="1" presStyleCnt="6"/>
      <dgm:spPr/>
    </dgm:pt>
    <dgm:pt modelId="{9C3C15BA-EE4A-4721-8F4B-B7819075AACD}" type="pres">
      <dgm:prSet presAssocID="{3C97D4A0-63AD-4F73-9298-CDB1FA4A7872}" presName="txShp" presStyleLbl="node1" presStyleIdx="1" presStyleCnt="6">
        <dgm:presLayoutVars>
          <dgm:bulletEnabled val="1"/>
        </dgm:presLayoutVars>
      </dgm:prSet>
      <dgm:spPr/>
      <dgm:t>
        <a:bodyPr/>
        <a:lstStyle/>
        <a:p>
          <a:pPr rtl="1"/>
          <a:endParaRPr lang="ar-SA"/>
        </a:p>
      </dgm:t>
    </dgm:pt>
    <dgm:pt modelId="{769CD05E-285D-4CEA-BC10-68F86C17B4BC}" type="pres">
      <dgm:prSet presAssocID="{7D4592BF-C188-430B-A647-C4534013B86C}" presName="spacing" presStyleCnt="0"/>
      <dgm:spPr/>
    </dgm:pt>
    <dgm:pt modelId="{3CF6DDBC-EC32-47B3-B8B1-4FB3A0FAEC79}" type="pres">
      <dgm:prSet presAssocID="{B4374E2A-6586-4FFF-A550-25C76D2B9F90}" presName="composite" presStyleCnt="0"/>
      <dgm:spPr/>
    </dgm:pt>
    <dgm:pt modelId="{334E4790-7D20-4881-B48B-5E967A4B3C23}" type="pres">
      <dgm:prSet presAssocID="{B4374E2A-6586-4FFF-A550-25C76D2B9F90}" presName="imgShp" presStyleLbl="fgImgPlace1" presStyleIdx="2" presStyleCnt="6"/>
      <dgm:spPr/>
    </dgm:pt>
    <dgm:pt modelId="{0F35C6CE-74A3-4222-AB5D-EFAB17841942}" type="pres">
      <dgm:prSet presAssocID="{B4374E2A-6586-4FFF-A550-25C76D2B9F90}" presName="txShp" presStyleLbl="node1" presStyleIdx="2" presStyleCnt="6">
        <dgm:presLayoutVars>
          <dgm:bulletEnabled val="1"/>
        </dgm:presLayoutVars>
      </dgm:prSet>
      <dgm:spPr/>
      <dgm:t>
        <a:bodyPr/>
        <a:lstStyle/>
        <a:p>
          <a:pPr rtl="1"/>
          <a:endParaRPr lang="ar-SA"/>
        </a:p>
      </dgm:t>
    </dgm:pt>
    <dgm:pt modelId="{19C2D3E2-B4EE-40CC-AB06-178F918E2481}" type="pres">
      <dgm:prSet presAssocID="{BCD7D182-3E7B-44CF-BD57-6B56E4F4EE4E}" presName="spacing" presStyleCnt="0"/>
      <dgm:spPr/>
    </dgm:pt>
    <dgm:pt modelId="{2383CB07-2262-4E9D-8AF3-EE7D007A5D0C}" type="pres">
      <dgm:prSet presAssocID="{4DE774D0-1638-4463-9493-DE7CEE2D12D1}" presName="composite" presStyleCnt="0"/>
      <dgm:spPr/>
    </dgm:pt>
    <dgm:pt modelId="{DE515C65-EC4F-46EC-8042-0C5709F2EE72}" type="pres">
      <dgm:prSet presAssocID="{4DE774D0-1638-4463-9493-DE7CEE2D12D1}" presName="imgShp" presStyleLbl="fgImgPlace1" presStyleIdx="3" presStyleCnt="6"/>
      <dgm:spPr/>
    </dgm:pt>
    <dgm:pt modelId="{82B9A9AB-A1A8-4EDF-A556-55A5FEB65C0B}" type="pres">
      <dgm:prSet presAssocID="{4DE774D0-1638-4463-9493-DE7CEE2D12D1}" presName="txShp" presStyleLbl="node1" presStyleIdx="3" presStyleCnt="6">
        <dgm:presLayoutVars>
          <dgm:bulletEnabled val="1"/>
        </dgm:presLayoutVars>
      </dgm:prSet>
      <dgm:spPr/>
      <dgm:t>
        <a:bodyPr/>
        <a:lstStyle/>
        <a:p>
          <a:pPr rtl="1"/>
          <a:endParaRPr lang="ar-SA"/>
        </a:p>
      </dgm:t>
    </dgm:pt>
    <dgm:pt modelId="{C4A473CB-66F5-426C-BADD-7CF2BA6AF63E}" type="pres">
      <dgm:prSet presAssocID="{90678EC6-E1AA-4199-BDE3-9620386B9767}" presName="spacing" presStyleCnt="0"/>
      <dgm:spPr/>
    </dgm:pt>
    <dgm:pt modelId="{E31AA816-4128-47AB-97B6-A7AFF87CA2A2}" type="pres">
      <dgm:prSet presAssocID="{93FB46E1-B860-413C-9855-B76E4F6ADFC9}" presName="composite" presStyleCnt="0"/>
      <dgm:spPr/>
    </dgm:pt>
    <dgm:pt modelId="{9598006B-D522-4784-984C-FE488237B072}" type="pres">
      <dgm:prSet presAssocID="{93FB46E1-B860-413C-9855-B76E4F6ADFC9}" presName="imgShp" presStyleLbl="fgImgPlace1" presStyleIdx="4" presStyleCnt="6"/>
      <dgm:spPr/>
    </dgm:pt>
    <dgm:pt modelId="{80FB5629-72CA-4086-937B-219DA9030CD3}" type="pres">
      <dgm:prSet presAssocID="{93FB46E1-B860-413C-9855-B76E4F6ADFC9}" presName="txShp" presStyleLbl="node1" presStyleIdx="4" presStyleCnt="6">
        <dgm:presLayoutVars>
          <dgm:bulletEnabled val="1"/>
        </dgm:presLayoutVars>
      </dgm:prSet>
      <dgm:spPr/>
      <dgm:t>
        <a:bodyPr/>
        <a:lstStyle/>
        <a:p>
          <a:pPr rtl="1"/>
          <a:endParaRPr lang="ar-SA"/>
        </a:p>
      </dgm:t>
    </dgm:pt>
    <dgm:pt modelId="{1AD78601-4678-4E6B-8096-9F90382551EA}" type="pres">
      <dgm:prSet presAssocID="{93F20C3F-C8E4-44FD-A1AE-077DDE12AC59}" presName="spacing" presStyleCnt="0"/>
      <dgm:spPr/>
    </dgm:pt>
    <dgm:pt modelId="{072E9C04-9536-498F-9753-1349697F5D20}" type="pres">
      <dgm:prSet presAssocID="{801E247D-4992-404C-9A88-E235402806F7}" presName="composite" presStyleCnt="0"/>
      <dgm:spPr/>
    </dgm:pt>
    <dgm:pt modelId="{F0998B11-C4AF-4561-961C-C106502200FC}" type="pres">
      <dgm:prSet presAssocID="{801E247D-4992-404C-9A88-E235402806F7}" presName="imgShp" presStyleLbl="fgImgPlace1" presStyleIdx="5" presStyleCnt="6"/>
      <dgm:spPr/>
    </dgm:pt>
    <dgm:pt modelId="{973F03D7-FE06-49F3-8BC5-A6DDAF2DBDE0}" type="pres">
      <dgm:prSet presAssocID="{801E247D-4992-404C-9A88-E235402806F7}" presName="txShp" presStyleLbl="node1" presStyleIdx="5" presStyleCnt="6">
        <dgm:presLayoutVars>
          <dgm:bulletEnabled val="1"/>
        </dgm:presLayoutVars>
      </dgm:prSet>
      <dgm:spPr/>
      <dgm:t>
        <a:bodyPr/>
        <a:lstStyle/>
        <a:p>
          <a:pPr rtl="1"/>
          <a:endParaRPr lang="ar-SA"/>
        </a:p>
      </dgm:t>
    </dgm:pt>
  </dgm:ptLst>
  <dgm:cxnLst>
    <dgm:cxn modelId="{62D452E9-4FAB-4587-949C-A1122CB4E7BC}" type="presOf" srcId="{C391D07D-B018-4B29-9074-BE37D56BC7A7}" destId="{2C41DDAC-54DB-49D1-BFEE-3F99C68769BB}" srcOrd="0" destOrd="0" presId="urn:microsoft.com/office/officeart/2005/8/layout/vList3"/>
    <dgm:cxn modelId="{446C9444-9C77-4DFB-A364-AF34266B3D13}" srcId="{C391D07D-B018-4B29-9074-BE37D56BC7A7}" destId="{801E247D-4992-404C-9A88-E235402806F7}" srcOrd="5" destOrd="0" parTransId="{6F5FC4ED-1F5A-4853-B874-7269C365A94C}" sibTransId="{4D3529D0-97FA-42EA-87F8-59992B8C2FD1}"/>
    <dgm:cxn modelId="{7031E151-C3D5-4E59-80BB-D657E76FC100}" srcId="{C391D07D-B018-4B29-9074-BE37D56BC7A7}" destId="{02D4BEDE-AD04-4792-83B3-F1EAA8DB5CB2}" srcOrd="0" destOrd="0" parTransId="{776DDFAA-88D5-45A7-A757-1657AC3EBEED}" sibTransId="{C9B073DB-2E8C-4A31-98E7-0A3DC8EB3A53}"/>
    <dgm:cxn modelId="{AC8245B9-572C-4D14-B14B-DD1D0C2682CB}" srcId="{C391D07D-B018-4B29-9074-BE37D56BC7A7}" destId="{93FB46E1-B860-413C-9855-B76E4F6ADFC9}" srcOrd="4" destOrd="0" parTransId="{DBE9D070-A86F-43DC-B0A1-6649F8E63741}" sibTransId="{93F20C3F-C8E4-44FD-A1AE-077DDE12AC59}"/>
    <dgm:cxn modelId="{F2011ECA-1097-4609-81AD-C8B2DC4841A9}" srcId="{C391D07D-B018-4B29-9074-BE37D56BC7A7}" destId="{3C97D4A0-63AD-4F73-9298-CDB1FA4A7872}" srcOrd="1" destOrd="0" parTransId="{AAAB6CCF-4CF9-4729-A901-00D4BB4BD6F0}" sibTransId="{7D4592BF-C188-430B-A647-C4534013B86C}"/>
    <dgm:cxn modelId="{A31A31EF-26AB-43B0-BAB5-0F0609FD1998}" srcId="{C391D07D-B018-4B29-9074-BE37D56BC7A7}" destId="{B4374E2A-6586-4FFF-A550-25C76D2B9F90}" srcOrd="2" destOrd="0" parTransId="{DFE7B33B-E2D3-44A3-B4D9-C795E0BAB32A}" sibTransId="{BCD7D182-3E7B-44CF-BD57-6B56E4F4EE4E}"/>
    <dgm:cxn modelId="{CB35F7A2-928F-4696-9055-7B3D8EA01D69}" srcId="{C391D07D-B018-4B29-9074-BE37D56BC7A7}" destId="{4DE774D0-1638-4463-9493-DE7CEE2D12D1}" srcOrd="3" destOrd="0" parTransId="{86EBE088-D6E2-450A-8550-5A8CFCCDF722}" sibTransId="{90678EC6-E1AA-4199-BDE3-9620386B9767}"/>
    <dgm:cxn modelId="{B6D27233-4E4A-490A-A61D-BAD03CFF64C3}" type="presOf" srcId="{93FB46E1-B860-413C-9855-B76E4F6ADFC9}" destId="{80FB5629-72CA-4086-937B-219DA9030CD3}" srcOrd="0" destOrd="0" presId="urn:microsoft.com/office/officeart/2005/8/layout/vList3"/>
    <dgm:cxn modelId="{80AE9154-9001-4E9F-844B-B9521D09AD06}" type="presOf" srcId="{02D4BEDE-AD04-4792-83B3-F1EAA8DB5CB2}" destId="{9DB5CDB1-9479-497F-89ED-1ED44C85B488}" srcOrd="0" destOrd="0" presId="urn:microsoft.com/office/officeart/2005/8/layout/vList3"/>
    <dgm:cxn modelId="{4026EE84-CF69-44AB-B7EA-4832BD862516}" type="presOf" srcId="{4DE774D0-1638-4463-9493-DE7CEE2D12D1}" destId="{82B9A9AB-A1A8-4EDF-A556-55A5FEB65C0B}" srcOrd="0" destOrd="0" presId="urn:microsoft.com/office/officeart/2005/8/layout/vList3"/>
    <dgm:cxn modelId="{E11D67F0-4119-49DA-9FEC-71959475E83E}" type="presOf" srcId="{3C97D4A0-63AD-4F73-9298-CDB1FA4A7872}" destId="{9C3C15BA-EE4A-4721-8F4B-B7819075AACD}" srcOrd="0" destOrd="0" presId="urn:microsoft.com/office/officeart/2005/8/layout/vList3"/>
    <dgm:cxn modelId="{B01D9E32-F1F8-4F2C-ABD4-86A94E78697B}" type="presOf" srcId="{B4374E2A-6586-4FFF-A550-25C76D2B9F90}" destId="{0F35C6CE-74A3-4222-AB5D-EFAB17841942}" srcOrd="0" destOrd="0" presId="urn:microsoft.com/office/officeart/2005/8/layout/vList3"/>
    <dgm:cxn modelId="{58B70948-D119-4382-B072-10A7E9C096B2}" type="presOf" srcId="{801E247D-4992-404C-9A88-E235402806F7}" destId="{973F03D7-FE06-49F3-8BC5-A6DDAF2DBDE0}" srcOrd="0" destOrd="0" presId="urn:microsoft.com/office/officeart/2005/8/layout/vList3"/>
    <dgm:cxn modelId="{01E5DC70-6E7F-418A-A6B7-8B8821A540BE}" type="presParOf" srcId="{2C41DDAC-54DB-49D1-BFEE-3F99C68769BB}" destId="{5DBE1601-02A0-4237-BC5F-81B23236EDC7}" srcOrd="0" destOrd="0" presId="urn:microsoft.com/office/officeart/2005/8/layout/vList3"/>
    <dgm:cxn modelId="{8ACDF3CA-F93B-4DD2-8E4E-3833E244B7A1}" type="presParOf" srcId="{5DBE1601-02A0-4237-BC5F-81B23236EDC7}" destId="{A0478252-495C-4035-814B-0B3DD3C09BB4}" srcOrd="0" destOrd="0" presId="urn:microsoft.com/office/officeart/2005/8/layout/vList3"/>
    <dgm:cxn modelId="{7C71DCEA-807D-43DC-B18D-51D0BE6EBA2D}" type="presParOf" srcId="{5DBE1601-02A0-4237-BC5F-81B23236EDC7}" destId="{9DB5CDB1-9479-497F-89ED-1ED44C85B488}" srcOrd="1" destOrd="0" presId="urn:microsoft.com/office/officeart/2005/8/layout/vList3"/>
    <dgm:cxn modelId="{0B529829-847E-4549-8179-133971C930D7}" type="presParOf" srcId="{2C41DDAC-54DB-49D1-BFEE-3F99C68769BB}" destId="{D1E2B5F9-74AD-44B0-83D8-5ECA6F285F6E}" srcOrd="1" destOrd="0" presId="urn:microsoft.com/office/officeart/2005/8/layout/vList3"/>
    <dgm:cxn modelId="{F76DAB23-2DAD-4EC3-B582-C24F398C5C5C}" type="presParOf" srcId="{2C41DDAC-54DB-49D1-BFEE-3F99C68769BB}" destId="{C78D87FF-A112-4F97-82F0-B5A8532CC504}" srcOrd="2" destOrd="0" presId="urn:microsoft.com/office/officeart/2005/8/layout/vList3"/>
    <dgm:cxn modelId="{A642C339-C3A3-4E1E-AAAA-E0D23B8BF893}" type="presParOf" srcId="{C78D87FF-A112-4F97-82F0-B5A8532CC504}" destId="{4AAB588D-08AB-491E-A8AD-A7B2E7C0495C}" srcOrd="0" destOrd="0" presId="urn:microsoft.com/office/officeart/2005/8/layout/vList3"/>
    <dgm:cxn modelId="{0CA991B9-29E3-4E62-8238-F4E8FCD586BF}" type="presParOf" srcId="{C78D87FF-A112-4F97-82F0-B5A8532CC504}" destId="{9C3C15BA-EE4A-4721-8F4B-B7819075AACD}" srcOrd="1" destOrd="0" presId="urn:microsoft.com/office/officeart/2005/8/layout/vList3"/>
    <dgm:cxn modelId="{3E6AE262-DC1E-47B5-8142-2EFBC8A931A7}" type="presParOf" srcId="{2C41DDAC-54DB-49D1-BFEE-3F99C68769BB}" destId="{769CD05E-285D-4CEA-BC10-68F86C17B4BC}" srcOrd="3" destOrd="0" presId="urn:microsoft.com/office/officeart/2005/8/layout/vList3"/>
    <dgm:cxn modelId="{A03B8022-4FC0-4217-8347-BA8EDDE8FC6D}" type="presParOf" srcId="{2C41DDAC-54DB-49D1-BFEE-3F99C68769BB}" destId="{3CF6DDBC-EC32-47B3-B8B1-4FB3A0FAEC79}" srcOrd="4" destOrd="0" presId="urn:microsoft.com/office/officeart/2005/8/layout/vList3"/>
    <dgm:cxn modelId="{924753BB-537A-44E8-9265-E1BB838AD930}" type="presParOf" srcId="{3CF6DDBC-EC32-47B3-B8B1-4FB3A0FAEC79}" destId="{334E4790-7D20-4881-B48B-5E967A4B3C23}" srcOrd="0" destOrd="0" presId="urn:microsoft.com/office/officeart/2005/8/layout/vList3"/>
    <dgm:cxn modelId="{A1272A99-E604-4E87-B1B6-922E3B518993}" type="presParOf" srcId="{3CF6DDBC-EC32-47B3-B8B1-4FB3A0FAEC79}" destId="{0F35C6CE-74A3-4222-AB5D-EFAB17841942}" srcOrd="1" destOrd="0" presId="urn:microsoft.com/office/officeart/2005/8/layout/vList3"/>
    <dgm:cxn modelId="{A0A6FA94-E675-41EF-BC21-77823D6F3F27}" type="presParOf" srcId="{2C41DDAC-54DB-49D1-BFEE-3F99C68769BB}" destId="{19C2D3E2-B4EE-40CC-AB06-178F918E2481}" srcOrd="5" destOrd="0" presId="urn:microsoft.com/office/officeart/2005/8/layout/vList3"/>
    <dgm:cxn modelId="{A7134D8F-38AB-40C7-8E80-CB6141BE3EA7}" type="presParOf" srcId="{2C41DDAC-54DB-49D1-BFEE-3F99C68769BB}" destId="{2383CB07-2262-4E9D-8AF3-EE7D007A5D0C}" srcOrd="6" destOrd="0" presId="urn:microsoft.com/office/officeart/2005/8/layout/vList3"/>
    <dgm:cxn modelId="{02E5C65C-07DA-422A-AA9F-06D2E05CB53E}" type="presParOf" srcId="{2383CB07-2262-4E9D-8AF3-EE7D007A5D0C}" destId="{DE515C65-EC4F-46EC-8042-0C5709F2EE72}" srcOrd="0" destOrd="0" presId="urn:microsoft.com/office/officeart/2005/8/layout/vList3"/>
    <dgm:cxn modelId="{09BEB49D-4254-4EC4-91F6-541B25E2AC2A}" type="presParOf" srcId="{2383CB07-2262-4E9D-8AF3-EE7D007A5D0C}" destId="{82B9A9AB-A1A8-4EDF-A556-55A5FEB65C0B}" srcOrd="1" destOrd="0" presId="urn:microsoft.com/office/officeart/2005/8/layout/vList3"/>
    <dgm:cxn modelId="{67E7AC6B-192F-4B2A-9000-468B8E1F25B4}" type="presParOf" srcId="{2C41DDAC-54DB-49D1-BFEE-3F99C68769BB}" destId="{C4A473CB-66F5-426C-BADD-7CF2BA6AF63E}" srcOrd="7" destOrd="0" presId="urn:microsoft.com/office/officeart/2005/8/layout/vList3"/>
    <dgm:cxn modelId="{AFBEBC85-0691-42E2-A585-D1CE99FA86C1}" type="presParOf" srcId="{2C41DDAC-54DB-49D1-BFEE-3F99C68769BB}" destId="{E31AA816-4128-47AB-97B6-A7AFF87CA2A2}" srcOrd="8" destOrd="0" presId="urn:microsoft.com/office/officeart/2005/8/layout/vList3"/>
    <dgm:cxn modelId="{F91D18A3-BF88-4DB1-810C-2879D98F9DD1}" type="presParOf" srcId="{E31AA816-4128-47AB-97B6-A7AFF87CA2A2}" destId="{9598006B-D522-4784-984C-FE488237B072}" srcOrd="0" destOrd="0" presId="urn:microsoft.com/office/officeart/2005/8/layout/vList3"/>
    <dgm:cxn modelId="{DC9F678E-8729-4692-A126-857D4078F366}" type="presParOf" srcId="{E31AA816-4128-47AB-97B6-A7AFF87CA2A2}" destId="{80FB5629-72CA-4086-937B-219DA9030CD3}" srcOrd="1" destOrd="0" presId="urn:microsoft.com/office/officeart/2005/8/layout/vList3"/>
    <dgm:cxn modelId="{7AAA088C-A82C-4F9A-9CE0-A2D9516ED264}" type="presParOf" srcId="{2C41DDAC-54DB-49D1-BFEE-3F99C68769BB}" destId="{1AD78601-4678-4E6B-8096-9F90382551EA}" srcOrd="9" destOrd="0" presId="urn:microsoft.com/office/officeart/2005/8/layout/vList3"/>
    <dgm:cxn modelId="{EBDA605A-D4EF-4C75-817A-4BF733714B4A}" type="presParOf" srcId="{2C41DDAC-54DB-49D1-BFEE-3F99C68769BB}" destId="{072E9C04-9536-498F-9753-1349697F5D20}" srcOrd="10" destOrd="0" presId="urn:microsoft.com/office/officeart/2005/8/layout/vList3"/>
    <dgm:cxn modelId="{604E4668-C27A-4FA5-B296-3F8456DD577D}" type="presParOf" srcId="{072E9C04-9536-498F-9753-1349697F5D20}" destId="{F0998B11-C4AF-4561-961C-C106502200FC}" srcOrd="0" destOrd="0" presId="urn:microsoft.com/office/officeart/2005/8/layout/vList3"/>
    <dgm:cxn modelId="{542C4E5F-8F33-4ABC-B0C5-AC2CC0BBDF2D}" type="presParOf" srcId="{072E9C04-9536-498F-9753-1349697F5D20}" destId="{973F03D7-FE06-49F3-8BC5-A6DDAF2DBDE0}"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dirty="0"/>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F4AB507-9829-4140-920D-FB88739F8A9D}" type="datetimeFigureOut">
              <a:rPr lang="ar-SA" smtClean="0"/>
              <a:t>24/12/33</a:t>
            </a:fld>
            <a:endParaRPr lang="ar-SA" dirty="0"/>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dirty="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dirty="0"/>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0E64635-0507-4AB8-B96A-56CD7C7DBFD3}" type="slidenum">
              <a:rPr lang="ar-SA" smtClean="0"/>
              <a:t>‹#›</a:t>
            </a:fld>
            <a:endParaRPr lang="ar-SA" dirty="0"/>
          </a:p>
        </p:txBody>
      </p:sp>
    </p:spTree>
    <p:extLst>
      <p:ext uri="{BB962C8B-B14F-4D97-AF65-F5344CB8AC3E}">
        <p14:creationId xmlns:p14="http://schemas.microsoft.com/office/powerpoint/2010/main" val="26363860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10E64635-0507-4AB8-B96A-56CD7C7DBFD3}" type="slidenum">
              <a:rPr lang="ar-SA" smtClean="0"/>
              <a:t>5</a:t>
            </a:fld>
            <a:endParaRPr lang="ar-SA" dirty="0"/>
          </a:p>
        </p:txBody>
      </p:sp>
    </p:spTree>
    <p:extLst>
      <p:ext uri="{BB962C8B-B14F-4D97-AF65-F5344CB8AC3E}">
        <p14:creationId xmlns:p14="http://schemas.microsoft.com/office/powerpoint/2010/main" val="831601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8" name="عنصر نائب للتاريخ 27"/>
          <p:cNvSpPr>
            <a:spLocks noGrp="1"/>
          </p:cNvSpPr>
          <p:nvPr>
            <p:ph type="dt" sz="half" idx="10"/>
          </p:nvPr>
        </p:nvSpPr>
        <p:spPr/>
        <p:txBody>
          <a:bodyPr/>
          <a:lstStyle>
            <a:extLst/>
          </a:lstStyle>
          <a:p>
            <a:fld id="{5903BA52-1E55-45B3-9DD7-F0050416B316}" type="datetimeFigureOut">
              <a:rPr lang="ar-SA" smtClean="0"/>
              <a:t>24/12/33</a:t>
            </a:fld>
            <a:endParaRPr lang="ar-SA" dirty="0"/>
          </a:p>
        </p:txBody>
      </p:sp>
      <p:sp>
        <p:nvSpPr>
          <p:cNvPr id="17" name="عنصر نائب للتذييل 16"/>
          <p:cNvSpPr>
            <a:spLocks noGrp="1"/>
          </p:cNvSpPr>
          <p:nvPr>
            <p:ph type="ftr" sz="quarter" idx="11"/>
          </p:nvPr>
        </p:nvSpPr>
        <p:spPr/>
        <p:txBody>
          <a:bodyPr/>
          <a:lstStyle>
            <a:extLst/>
          </a:lstStyle>
          <a:p>
            <a:endParaRPr lang="ar-SA" dirty="0"/>
          </a:p>
        </p:txBody>
      </p:sp>
      <p:sp>
        <p:nvSpPr>
          <p:cNvPr id="29" name="عنصر نائب لرقم الشريحة 28"/>
          <p:cNvSpPr>
            <a:spLocks noGrp="1"/>
          </p:cNvSpPr>
          <p:nvPr>
            <p:ph type="sldNum" sz="quarter" idx="12"/>
          </p:nvPr>
        </p:nvSpPr>
        <p:spPr/>
        <p:txBody>
          <a:bodyPr/>
          <a:lstStyle>
            <a:extLst/>
          </a:lstStyle>
          <a:p>
            <a:fld id="{0E910B4F-0CA2-4B38-B2E2-1E3A7916080B}" type="slidenum">
              <a:rPr lang="ar-SA" smtClean="0"/>
              <a:t>‹#›</a:t>
            </a:fld>
            <a:endParaRPr lang="ar-SA" dirty="0"/>
          </a:p>
        </p:txBody>
      </p:sp>
      <p:sp>
        <p:nvSpPr>
          <p:cNvPr id="32" name="مستطيل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9" name="مستطيل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مستطيل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مستطيل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2" name="مستطيل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عنوان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56" name="مستطيل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5" name="مستطيل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6" name="مستطيل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7" name="مستطيل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5903BA52-1E55-45B3-9DD7-F0050416B316}" type="datetimeFigureOut">
              <a:rPr lang="ar-SA" smtClean="0"/>
              <a:t>24/12/33</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E910B4F-0CA2-4B38-B2E2-1E3A7916080B}" type="slidenum">
              <a:rPr lang="ar-SA" smtClean="0"/>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4" name="شكل حر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5" name="شكل حر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3" name="شكل حر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6" name="شكل حر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7" name="شكل حر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8" name="شكل حر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9" name="شكل حر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0" name="شكل حر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1" name="شكل حر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2" name="شكل حر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3" name="شكل حر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4" name="شكل حر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5" name="شكل حر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6" name="شكل حر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7" name="شكل حر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3" name="عنصر نائب للنص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5903BA52-1E55-45B3-9DD7-F0050416B316}" type="datetimeFigureOut">
              <a:rPr lang="ar-SA" smtClean="0"/>
              <a:t>24/12/33</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E910B4F-0CA2-4B38-B2E2-1E3A7916080B}" type="slidenum">
              <a:rPr lang="ar-SA" smtClean="0"/>
              <a:t>‹#›</a:t>
            </a:fld>
            <a:endParaRPr lang="ar-SA" dirty="0"/>
          </a:p>
        </p:txBody>
      </p:sp>
      <p:sp>
        <p:nvSpPr>
          <p:cNvPr id="7" name="مستطيل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عنوان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ar-SA" smtClean="0"/>
              <a:t>انقر لتحرير نمط العنوان الرئيسي</a:t>
            </a:r>
            <a:endParaRPr kumimoji="0" lang="en-US"/>
          </a:p>
        </p:txBody>
      </p:sp>
      <p:sp>
        <p:nvSpPr>
          <p:cNvPr id="8" name="مستطيل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مستطيل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مستطيل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مستطيل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مستطيل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2064"/>
            <a:ext cx="8229600" cy="9144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5903BA52-1E55-45B3-9DD7-F0050416B316}" type="datetimeFigureOut">
              <a:rPr lang="ar-SA" smtClean="0"/>
              <a:t>24/12/33</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0E910B4F-0CA2-4B38-B2E2-1E3A7916080B}" type="slidenum">
              <a:rPr lang="ar-SA" smtClean="0"/>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5" name="مستطيل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عنوان 1"/>
          <p:cNvSpPr>
            <a:spLocks noGrp="1"/>
          </p:cNvSpPr>
          <p:nvPr>
            <p:ph type="title"/>
          </p:nvPr>
        </p:nvSpPr>
        <p:spPr>
          <a:xfrm>
            <a:off x="504824" y="512064"/>
            <a:ext cx="7772400" cy="914400"/>
          </a:xfrm>
        </p:spPr>
        <p:txBody>
          <a:bodyPr anchor="t"/>
          <a:lstStyle>
            <a:lvl1pPr>
              <a:defRPr sz="400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5903BA52-1E55-45B3-9DD7-F0050416B316}" type="datetimeFigureOut">
              <a:rPr lang="ar-SA" smtClean="0"/>
              <a:t>24/12/33</a:t>
            </a:fld>
            <a:endParaRPr lang="ar-SA" dirty="0"/>
          </a:p>
        </p:txBody>
      </p:sp>
      <p:sp>
        <p:nvSpPr>
          <p:cNvPr id="8" name="عنصر نائب للتذييل 7"/>
          <p:cNvSpPr>
            <a:spLocks noGrp="1"/>
          </p:cNvSpPr>
          <p:nvPr>
            <p:ph type="ftr" sz="quarter" idx="11"/>
          </p:nvPr>
        </p:nvSpPr>
        <p:spPr/>
        <p:txBody>
          <a:bodyPr/>
          <a:lstStyle>
            <a:extLst/>
          </a:lstStyle>
          <a:p>
            <a:endParaRPr lang="ar-SA" dirty="0"/>
          </a:p>
        </p:txBody>
      </p:sp>
      <p:sp>
        <p:nvSpPr>
          <p:cNvPr id="9" name="عنصر نائب لرقم الشريحة 8"/>
          <p:cNvSpPr>
            <a:spLocks noGrp="1"/>
          </p:cNvSpPr>
          <p:nvPr>
            <p:ph type="sldNum" sz="quarter" idx="12"/>
          </p:nvPr>
        </p:nvSpPr>
        <p:spPr/>
        <p:txBody>
          <a:bodyPr/>
          <a:lstStyle>
            <a:extLst/>
          </a:lstStyle>
          <a:p>
            <a:fld id="{0E910B4F-0CA2-4B38-B2E2-1E3A7916080B}" type="slidenum">
              <a:rPr lang="ar-SA" smtClean="0"/>
              <a:t>‹#›</a:t>
            </a:fld>
            <a:endParaRPr lang="ar-SA" dirty="0"/>
          </a:p>
        </p:txBody>
      </p:sp>
      <p:sp>
        <p:nvSpPr>
          <p:cNvPr id="16" name="مستطيل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مستطيل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مستطيل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9" name="مستطيل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مستطيل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مستطيل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مستطيل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9" name="مستطيل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مستطيل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512064"/>
            <a:ext cx="7772400" cy="914400"/>
          </a:xfrm>
        </p:spPr>
        <p:txBody>
          <a:bodyPr/>
          <a:lstStyle>
            <a:lvl1pPr>
              <a:defRPr sz="4000" cap="none" baseline="0"/>
            </a:lvl1pPr>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5903BA52-1E55-45B3-9DD7-F0050416B316}" type="datetimeFigureOut">
              <a:rPr lang="ar-SA" smtClean="0"/>
              <a:t>24/12/33</a:t>
            </a:fld>
            <a:endParaRPr lang="ar-SA" dirty="0"/>
          </a:p>
        </p:txBody>
      </p:sp>
      <p:sp>
        <p:nvSpPr>
          <p:cNvPr id="4" name="عنصر نائب للتذييل 3"/>
          <p:cNvSpPr>
            <a:spLocks noGrp="1"/>
          </p:cNvSpPr>
          <p:nvPr>
            <p:ph type="ftr" sz="quarter" idx="11"/>
          </p:nvPr>
        </p:nvSpPr>
        <p:spPr/>
        <p:txBody>
          <a:bodyPr/>
          <a:lstStyle>
            <a:extLst/>
          </a:lstStyle>
          <a:p>
            <a:endParaRPr lang="ar-SA" dirty="0"/>
          </a:p>
        </p:txBody>
      </p:sp>
      <p:sp>
        <p:nvSpPr>
          <p:cNvPr id="5" name="عنصر نائب لرقم الشريحة 4"/>
          <p:cNvSpPr>
            <a:spLocks noGrp="1"/>
          </p:cNvSpPr>
          <p:nvPr>
            <p:ph type="sldNum" sz="quarter" idx="12"/>
          </p:nvPr>
        </p:nvSpPr>
        <p:spPr/>
        <p:txBody>
          <a:bodyPr/>
          <a:lstStyle>
            <a:extLst/>
          </a:lstStyle>
          <a:p>
            <a:fld id="{0E910B4F-0CA2-4B38-B2E2-1E3A7916080B}" type="slidenum">
              <a:rPr lang="ar-SA" smtClean="0"/>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5903BA52-1E55-45B3-9DD7-F0050416B316}" type="datetimeFigureOut">
              <a:rPr lang="ar-SA" smtClean="0"/>
              <a:t>24/12/33</a:t>
            </a:fld>
            <a:endParaRPr lang="ar-SA" dirty="0"/>
          </a:p>
        </p:txBody>
      </p:sp>
      <p:sp>
        <p:nvSpPr>
          <p:cNvPr id="3" name="عنصر نائب للتذييل 2"/>
          <p:cNvSpPr>
            <a:spLocks noGrp="1"/>
          </p:cNvSpPr>
          <p:nvPr>
            <p:ph type="ftr" sz="quarter" idx="11"/>
          </p:nvPr>
        </p:nvSpPr>
        <p:spPr/>
        <p:txBody>
          <a:bodyPr/>
          <a:lstStyle>
            <a:extLst/>
          </a:lstStyle>
          <a:p>
            <a:endParaRPr lang="ar-SA" dirty="0"/>
          </a:p>
        </p:txBody>
      </p:sp>
      <p:sp>
        <p:nvSpPr>
          <p:cNvPr id="4" name="عنصر نائب لرقم الشريحة 3"/>
          <p:cNvSpPr>
            <a:spLocks noGrp="1"/>
          </p:cNvSpPr>
          <p:nvPr>
            <p:ph type="sldNum" sz="quarter" idx="12"/>
          </p:nvPr>
        </p:nvSpPr>
        <p:spPr/>
        <p:txBody>
          <a:bodyPr/>
          <a:lstStyle>
            <a:extLst/>
          </a:lstStyle>
          <a:p>
            <a:fld id="{0E910B4F-0CA2-4B38-B2E2-1E3A7916080B}" type="slidenum">
              <a:rPr lang="ar-SA" smtClean="0"/>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273050"/>
            <a:ext cx="8229600" cy="1162050"/>
          </a:xfrm>
        </p:spPr>
        <p:txBody>
          <a:bodyPr anchor="ctr"/>
          <a:lstStyle>
            <a:lvl1pPr algn="l">
              <a:buNone/>
              <a:defRPr sz="3600" b="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5903BA52-1E55-45B3-9DD7-F0050416B316}" type="datetimeFigureOut">
              <a:rPr lang="ar-SA" smtClean="0"/>
              <a:t>24/12/33</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0E910B4F-0CA2-4B38-B2E2-1E3A7916080B}" type="slidenum">
              <a:rPr lang="ar-SA" smtClean="0"/>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8" name="مستطيل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cxnSp>
        <p:nvCxnSpPr>
          <p:cNvPr id="9" name="رابط مستقيم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مجموعة 9"/>
          <p:cNvGrpSpPr/>
          <p:nvPr/>
        </p:nvGrpSpPr>
        <p:grpSpPr>
          <a:xfrm rot="5400000">
            <a:off x="8514581" y="1219200"/>
            <a:ext cx="132763" cy="128466"/>
            <a:chOff x="6668087" y="1297746"/>
            <a:chExt cx="161840" cy="156602"/>
          </a:xfrm>
        </p:grpSpPr>
        <p:cxnSp>
          <p:nvCxnSpPr>
            <p:cNvPr id="15" name="رابط مستقيم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رابط مستقيم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رابط مستقيم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عنوان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ar-SA" dirty="0" smtClean="0"/>
              <a:t>انقر فوق الأيقونة لإضافة صورة</a:t>
            </a:r>
            <a:endParaRPr kumimoji="0" lang="en-US" dirty="0"/>
          </a:p>
        </p:txBody>
      </p:sp>
      <p:sp>
        <p:nvSpPr>
          <p:cNvPr id="4" name="عنصر نائب للنص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grpSp>
        <p:nvGrpSpPr>
          <p:cNvPr id="14" name="مجموعة 13"/>
          <p:cNvGrpSpPr/>
          <p:nvPr/>
        </p:nvGrpSpPr>
        <p:grpSpPr>
          <a:xfrm rot="5400000">
            <a:off x="8666981" y="1371600"/>
            <a:ext cx="132763" cy="128466"/>
            <a:chOff x="6668087" y="1297746"/>
            <a:chExt cx="161840" cy="156602"/>
          </a:xfrm>
        </p:grpSpPr>
        <p:cxnSp>
          <p:nvCxnSpPr>
            <p:cNvPr id="11" name="رابط مستقيم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رابط مستقيم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رابط مستقيم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مجموعة 17"/>
          <p:cNvGrpSpPr/>
          <p:nvPr/>
        </p:nvGrpSpPr>
        <p:grpSpPr>
          <a:xfrm rot="5400000">
            <a:off x="8320088" y="1474763"/>
            <a:ext cx="132763" cy="128466"/>
            <a:chOff x="6668087" y="1297746"/>
            <a:chExt cx="161840" cy="156602"/>
          </a:xfrm>
        </p:grpSpPr>
        <p:cxnSp>
          <p:nvCxnSpPr>
            <p:cNvPr id="19" name="رابط مستقيم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رابط مستقيم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رابط مستقيم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عنصر نائب للتاريخ 4"/>
          <p:cNvSpPr>
            <a:spLocks noGrp="1"/>
          </p:cNvSpPr>
          <p:nvPr>
            <p:ph type="dt" sz="half" idx="10"/>
          </p:nvPr>
        </p:nvSpPr>
        <p:spPr>
          <a:xfrm>
            <a:off x="6477000" y="55499"/>
            <a:ext cx="2133600" cy="365125"/>
          </a:xfrm>
        </p:spPr>
        <p:txBody>
          <a:bodyPr/>
          <a:lstStyle>
            <a:extLst/>
          </a:lstStyle>
          <a:p>
            <a:fld id="{5903BA52-1E55-45B3-9DD7-F0050416B316}" type="datetimeFigureOut">
              <a:rPr lang="ar-SA" smtClean="0"/>
              <a:t>24/12/33</a:t>
            </a:fld>
            <a:endParaRPr lang="ar-SA" dirty="0"/>
          </a:p>
        </p:txBody>
      </p:sp>
      <p:sp>
        <p:nvSpPr>
          <p:cNvPr id="6" name="عنصر نائب للتذييل 5"/>
          <p:cNvSpPr>
            <a:spLocks noGrp="1"/>
          </p:cNvSpPr>
          <p:nvPr>
            <p:ph type="ftr" sz="quarter" idx="11"/>
          </p:nvPr>
        </p:nvSpPr>
        <p:spPr>
          <a:xfrm>
            <a:off x="914400" y="55499"/>
            <a:ext cx="5562600" cy="365125"/>
          </a:xfrm>
        </p:spPr>
        <p:txBody>
          <a:bodyPr/>
          <a:lstStyle>
            <a:extLst/>
          </a:lstStyle>
          <a:p>
            <a:endParaRPr lang="ar-SA" dirty="0"/>
          </a:p>
        </p:txBody>
      </p:sp>
      <p:sp>
        <p:nvSpPr>
          <p:cNvPr id="7" name="عنصر نائب لرقم الشريحة 6"/>
          <p:cNvSpPr>
            <a:spLocks noGrp="1"/>
          </p:cNvSpPr>
          <p:nvPr>
            <p:ph type="sldNum" sz="quarter" idx="12"/>
          </p:nvPr>
        </p:nvSpPr>
        <p:spPr>
          <a:xfrm>
            <a:off x="8610600" y="55499"/>
            <a:ext cx="457200" cy="365125"/>
          </a:xfrm>
        </p:spPr>
        <p:txBody>
          <a:bodyPr/>
          <a:lstStyle>
            <a:extLst/>
          </a:lstStyle>
          <a:p>
            <a:fld id="{0E910B4F-0CA2-4B38-B2E2-1E3A7916080B}" type="slidenum">
              <a:rPr lang="ar-SA" smtClean="0"/>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5903BA52-1E55-45B3-9DD7-F0050416B316}" type="datetimeFigureOut">
              <a:rPr lang="ar-SA" smtClean="0"/>
              <a:t>24/12/33</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E910B4F-0CA2-4B38-B2E2-1E3A7916080B}" type="slidenum">
              <a:rPr lang="ar-SA" smtClean="0"/>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981200" cy="5851525"/>
          </a:xfrm>
        </p:spPr>
        <p:txBody>
          <a:bodyPr vert="eaVert" anchor="ct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609600" y="274639"/>
            <a:ext cx="58674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5903BA52-1E55-45B3-9DD7-F0050416B316}" type="datetimeFigureOut">
              <a:rPr lang="ar-SA" smtClean="0"/>
              <a:t>24/12/33</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E910B4F-0CA2-4B38-B2E2-1E3A7916080B}" type="slidenum">
              <a:rPr lang="ar-SA" smtClean="0"/>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مستطيل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مستطيل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مستطيل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مستطيل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مستطيل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مستطيل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مستطيل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مستطيل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مستطيل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عنصر نائب للعنوان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5903BA52-1E55-45B3-9DD7-F0050416B316}" type="datetimeFigureOut">
              <a:rPr lang="ar-SA" smtClean="0"/>
              <a:t>24/12/33</a:t>
            </a:fld>
            <a:endParaRPr lang="ar-SA" dirty="0"/>
          </a:p>
        </p:txBody>
      </p:sp>
      <p:sp>
        <p:nvSpPr>
          <p:cNvPr id="3" name="عنصر نائب للتذييل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ar-SA" dirty="0"/>
          </a:p>
        </p:txBody>
      </p:sp>
      <p:sp>
        <p:nvSpPr>
          <p:cNvPr id="23" name="عنصر نائب لرقم الشريحة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0E910B4F-0CA2-4B38-B2E2-1E3A7916080B}" type="slidenum">
              <a:rPr lang="ar-SA" smtClean="0"/>
              <a:t>‹#›</a:t>
            </a:fld>
            <a:endParaRPr lang="ar-SA" dirty="0"/>
          </a:p>
        </p:txBody>
      </p:sp>
    </p:spTree>
  </p:cSld>
  <p:clrMap bg1="dk1" tx1="lt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1"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r" rtl="1"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r" rtl="1"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r" rtl="1"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r" rtl="1"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r" rtl="1"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r" rtl="1"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r" rtl="1"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r" rtl="1"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r" rtl="1"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2123728" y="2722814"/>
            <a:ext cx="6912768" cy="2146346"/>
          </a:xfrm>
        </p:spPr>
        <p:txBody>
          <a:bodyPr>
            <a:noAutofit/>
          </a:bodyPr>
          <a:lstStyle/>
          <a:p>
            <a:r>
              <a:rPr lang="ar-SA" sz="8000" b="1" dirty="0" smtClean="0">
                <a:solidFill>
                  <a:schemeClr val="bg1"/>
                </a:solidFill>
                <a:cs typeface="PT Bold Broken" pitchFamily="2" charset="-78"/>
              </a:rPr>
              <a:t>الضغوط  النفسية </a:t>
            </a:r>
            <a:endParaRPr lang="ar-SA" sz="8000" b="1" dirty="0">
              <a:solidFill>
                <a:schemeClr val="bg1"/>
              </a:solidFill>
              <a:cs typeface="PT Bold Broken" pitchFamily="2" charset="-78"/>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210" y="1"/>
            <a:ext cx="17557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024" y="5042441"/>
            <a:ext cx="1612672" cy="16265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3" name="Picture 9"/>
          <p:cNvPicPr>
            <a:picLocks noChangeAspect="1" noChangeArrowheads="1"/>
          </p:cNvPicPr>
          <p:nvPr/>
        </p:nvPicPr>
        <p:blipFill rotWithShape="1">
          <a:blip r:embed="rId4">
            <a:extLst>
              <a:ext uri="{28A0092B-C50C-407E-A947-70E740481C1C}">
                <a14:useLocalDpi xmlns:a14="http://schemas.microsoft.com/office/drawing/2010/main" val="0"/>
              </a:ext>
            </a:extLst>
          </a:blip>
          <a:srcRect l="14544" t="7032" r="18223" b="8277"/>
          <a:stretch/>
        </p:blipFill>
        <p:spPr bwMode="auto">
          <a:xfrm>
            <a:off x="266910" y="1700808"/>
            <a:ext cx="1536373" cy="155930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4" name="Picture 10"/>
          <p:cNvPicPr>
            <a:picLocks noChangeAspect="1" noChangeArrowheads="1"/>
          </p:cNvPicPr>
          <p:nvPr/>
        </p:nvPicPr>
        <p:blipFill rotWithShape="1">
          <a:blip r:embed="rId5">
            <a:extLst>
              <a:ext uri="{28A0092B-C50C-407E-A947-70E740481C1C}">
                <a14:useLocalDpi xmlns:a14="http://schemas.microsoft.com/office/drawing/2010/main" val="0"/>
              </a:ext>
            </a:extLst>
          </a:blip>
          <a:srcRect l="11896" r="6985"/>
          <a:stretch/>
        </p:blipFill>
        <p:spPr bwMode="auto">
          <a:xfrm>
            <a:off x="194315" y="3356992"/>
            <a:ext cx="1641381" cy="151216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مجموعة 12"/>
          <p:cNvGrpSpPr/>
          <p:nvPr/>
        </p:nvGrpSpPr>
        <p:grpSpPr>
          <a:xfrm>
            <a:off x="251520" y="163289"/>
            <a:ext cx="1536373" cy="1465511"/>
            <a:chOff x="3319465" y="3356992"/>
            <a:chExt cx="1230234" cy="1105471"/>
          </a:xfrm>
        </p:grpSpPr>
        <p:pic>
          <p:nvPicPr>
            <p:cNvPr id="6155" name="Picture 11"/>
            <p:cNvPicPr>
              <a:picLocks noChangeAspect="1" noChangeArrowheads="1"/>
            </p:cNvPicPr>
            <p:nvPr/>
          </p:nvPicPr>
          <p:blipFill rotWithShape="1">
            <a:blip r:embed="rId6">
              <a:extLst>
                <a:ext uri="{28A0092B-C50C-407E-A947-70E740481C1C}">
                  <a14:useLocalDpi xmlns:a14="http://schemas.microsoft.com/office/drawing/2010/main" val="0"/>
                </a:ext>
              </a:extLst>
            </a:blip>
            <a:srcRect r="8178"/>
            <a:stretch/>
          </p:blipFill>
          <p:spPr bwMode="auto">
            <a:xfrm>
              <a:off x="3319465" y="3356992"/>
              <a:ext cx="1230234" cy="110547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شكل بيضاوي 11"/>
            <p:cNvSpPr/>
            <p:nvPr/>
          </p:nvSpPr>
          <p:spPr>
            <a:xfrm>
              <a:off x="3780263" y="3858322"/>
              <a:ext cx="321134" cy="3267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grpSp>
    </p:spTree>
    <p:extLst>
      <p:ext uri="{BB962C8B-B14F-4D97-AF65-F5344CB8AC3E}">
        <p14:creationId xmlns:p14="http://schemas.microsoft.com/office/powerpoint/2010/main" val="1188842235"/>
      </p:ext>
    </p:extLst>
  </p:cSld>
  <p:clrMapOvr>
    <a:masterClrMapping/>
  </p:clrMapOvr>
  <mc:AlternateContent xmlns:mc="http://schemas.openxmlformats.org/markup-compatibility/2006" xmlns:p14="http://schemas.microsoft.com/office/powerpoint/2010/main">
    <mc:Choice Requires="p14">
      <p:transition spd="slow" p14:dur="2000">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6153"/>
                                        </p:tgtEl>
                                        <p:attrNameLst>
                                          <p:attrName>style.visibility</p:attrName>
                                        </p:attrNameLst>
                                      </p:cBhvr>
                                      <p:to>
                                        <p:strVal val="visible"/>
                                      </p:to>
                                    </p:set>
                                    <p:anim calcmode="lin" valueType="num">
                                      <p:cBhvr>
                                        <p:cTn id="11" dur="1000" fill="hold"/>
                                        <p:tgtEl>
                                          <p:spTgt spid="6153"/>
                                        </p:tgtEl>
                                        <p:attrNameLst>
                                          <p:attrName>ppt_w</p:attrName>
                                        </p:attrNameLst>
                                      </p:cBhvr>
                                      <p:tavLst>
                                        <p:tav tm="0">
                                          <p:val>
                                            <p:fltVal val="0"/>
                                          </p:val>
                                        </p:tav>
                                        <p:tav tm="100000">
                                          <p:val>
                                            <p:strVal val="#ppt_w"/>
                                          </p:val>
                                        </p:tav>
                                      </p:tavLst>
                                    </p:anim>
                                    <p:anim calcmode="lin" valueType="num">
                                      <p:cBhvr>
                                        <p:cTn id="12" dur="1000" fill="hold"/>
                                        <p:tgtEl>
                                          <p:spTgt spid="6153"/>
                                        </p:tgtEl>
                                        <p:attrNameLst>
                                          <p:attrName>ppt_h</p:attrName>
                                        </p:attrNameLst>
                                      </p:cBhvr>
                                      <p:tavLst>
                                        <p:tav tm="0">
                                          <p:val>
                                            <p:fltVal val="0"/>
                                          </p:val>
                                        </p:tav>
                                        <p:tav tm="100000">
                                          <p:val>
                                            <p:strVal val="#ppt_h"/>
                                          </p:val>
                                        </p:tav>
                                      </p:tavLst>
                                    </p:anim>
                                    <p:anim calcmode="lin" valueType="num">
                                      <p:cBhvr>
                                        <p:cTn id="13" dur="1000" fill="hold"/>
                                        <p:tgtEl>
                                          <p:spTgt spid="6153"/>
                                        </p:tgtEl>
                                        <p:attrNameLst>
                                          <p:attrName>style.rotation</p:attrName>
                                        </p:attrNameLst>
                                      </p:cBhvr>
                                      <p:tavLst>
                                        <p:tav tm="0">
                                          <p:val>
                                            <p:fltVal val="90"/>
                                          </p:val>
                                        </p:tav>
                                        <p:tav tm="100000">
                                          <p:val>
                                            <p:fltVal val="0"/>
                                          </p:val>
                                        </p:tav>
                                      </p:tavLst>
                                    </p:anim>
                                    <p:animEffect transition="in" filter="fade">
                                      <p:cBhvr>
                                        <p:cTn id="14" dur="1000"/>
                                        <p:tgtEl>
                                          <p:spTgt spid="6153"/>
                                        </p:tgtEl>
                                      </p:cBhvr>
                                    </p:animEffect>
                                  </p:childTnLst>
                                </p:cTn>
                              </p:par>
                            </p:childTnLst>
                          </p:cTn>
                        </p:par>
                        <p:par>
                          <p:cTn id="15" fill="hold">
                            <p:stCondLst>
                              <p:cond delay="1500"/>
                            </p:stCondLst>
                            <p:childTnLst>
                              <p:par>
                                <p:cTn id="16" presetID="21" presetClass="entr" presetSubtype="1" fill="hold" nodeType="afterEffect">
                                  <p:stCondLst>
                                    <p:cond delay="0"/>
                                  </p:stCondLst>
                                  <p:childTnLst>
                                    <p:set>
                                      <p:cBhvr>
                                        <p:cTn id="17" dur="1" fill="hold">
                                          <p:stCondLst>
                                            <p:cond delay="0"/>
                                          </p:stCondLst>
                                        </p:cTn>
                                        <p:tgtEl>
                                          <p:spTgt spid="6154"/>
                                        </p:tgtEl>
                                        <p:attrNameLst>
                                          <p:attrName>style.visibility</p:attrName>
                                        </p:attrNameLst>
                                      </p:cBhvr>
                                      <p:to>
                                        <p:strVal val="visible"/>
                                      </p:to>
                                    </p:set>
                                    <p:animEffect transition="in" filter="wheel(1)">
                                      <p:cBhvr>
                                        <p:cTn id="18" dur="2000"/>
                                        <p:tgtEl>
                                          <p:spTgt spid="6154"/>
                                        </p:tgtEl>
                                      </p:cBhvr>
                                    </p:animEffect>
                                  </p:childTnLst>
                                </p:cTn>
                              </p:par>
                            </p:childTnLst>
                          </p:cTn>
                        </p:par>
                        <p:par>
                          <p:cTn id="19" fill="hold">
                            <p:stCondLst>
                              <p:cond delay="3500"/>
                            </p:stCondLst>
                            <p:childTnLst>
                              <p:par>
                                <p:cTn id="20" presetID="1" presetClass="entr" presetSubtype="0" fill="hold" nodeType="afterEffect">
                                  <p:stCondLst>
                                    <p:cond delay="0"/>
                                  </p:stCondLst>
                                  <p:childTnLst>
                                    <p:set>
                                      <p:cBhvr>
                                        <p:cTn id="21" dur="1" fill="hold">
                                          <p:stCondLst>
                                            <p:cond delay="0"/>
                                          </p:stCondLst>
                                        </p:cTn>
                                        <p:tgtEl>
                                          <p:spTgt spid="6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0"/>
            <a:ext cx="187505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عنصر نائب للمحتوى 2"/>
          <p:cNvSpPr>
            <a:spLocks noGrp="1"/>
          </p:cNvSpPr>
          <p:nvPr>
            <p:ph idx="1"/>
          </p:nvPr>
        </p:nvSpPr>
        <p:spPr>
          <a:xfrm>
            <a:off x="2374579" y="260648"/>
            <a:ext cx="6661917" cy="6408712"/>
          </a:xfrm>
        </p:spPr>
        <p:txBody>
          <a:bodyPr>
            <a:normAutofit/>
          </a:bodyPr>
          <a:lstStyle/>
          <a:p>
            <a:r>
              <a:rPr lang="ar-SA" sz="2800" dirty="0" smtClean="0">
                <a:latin typeface="Traditional Arabic" pitchFamily="18" charset="-78"/>
                <a:cs typeface="Traditional Arabic" pitchFamily="18" charset="-78"/>
              </a:rPr>
              <a:t>مصطلح</a:t>
            </a:r>
            <a:r>
              <a:rPr lang="ar-SA" sz="2800" dirty="0" smtClean="0">
                <a:solidFill>
                  <a:srgbClr val="FF0000"/>
                </a:solidFill>
                <a:latin typeface="Traditional Arabic" pitchFamily="18" charset="-78"/>
                <a:cs typeface="Traditional Arabic" pitchFamily="18" charset="-78"/>
              </a:rPr>
              <a:t> </a:t>
            </a:r>
            <a:r>
              <a:rPr lang="ar-SA" sz="2800" dirty="0">
                <a:solidFill>
                  <a:srgbClr val="FF0000"/>
                </a:solidFill>
                <a:latin typeface="Traditional Arabic" pitchFamily="18" charset="-78"/>
                <a:cs typeface="Traditional Arabic" pitchFamily="18" charset="-78"/>
              </a:rPr>
              <a:t>الضغوط النفسية </a:t>
            </a:r>
            <a:r>
              <a:rPr lang="ar-SA" sz="2800" dirty="0">
                <a:latin typeface="Traditional Arabic" pitchFamily="18" charset="-78"/>
                <a:cs typeface="Traditional Arabic" pitchFamily="18" charset="-78"/>
              </a:rPr>
              <a:t>يصعب تعريفه ، لكن يمكن أن نقول أنه </a:t>
            </a:r>
            <a:r>
              <a:rPr lang="ar-SA" sz="2800" dirty="0">
                <a:solidFill>
                  <a:srgbClr val="FF0000"/>
                </a:solidFill>
                <a:latin typeface="Traditional Arabic" pitchFamily="18" charset="-78"/>
                <a:cs typeface="Traditional Arabic" pitchFamily="18" charset="-78"/>
              </a:rPr>
              <a:t>أحداث الحياة الضاغطة التي تجعلك تشعر أنك لم تعد تتحمل</a:t>
            </a:r>
            <a:r>
              <a:rPr lang="ar-SA" sz="2800" dirty="0" smtClean="0">
                <a:solidFill>
                  <a:srgbClr val="FF0000"/>
                </a:solidFill>
                <a:latin typeface="Traditional Arabic" pitchFamily="18" charset="-78"/>
                <a:cs typeface="Traditional Arabic" pitchFamily="18" charset="-78"/>
              </a:rPr>
              <a:t>.</a:t>
            </a:r>
          </a:p>
          <a:p>
            <a:pPr marL="68580" indent="0">
              <a:buNone/>
            </a:pPr>
            <a:endParaRPr lang="ar-SA" sz="800" dirty="0" smtClean="0">
              <a:latin typeface="Traditional Arabic" pitchFamily="18" charset="-78"/>
              <a:cs typeface="Traditional Arabic" pitchFamily="18" charset="-78"/>
            </a:endParaRPr>
          </a:p>
          <a:p>
            <a:pPr marL="68580" indent="0">
              <a:buNone/>
            </a:pPr>
            <a:endParaRPr lang="ar-SA" sz="900" dirty="0">
              <a:latin typeface="Traditional Arabic" pitchFamily="18" charset="-78"/>
              <a:cs typeface="Traditional Arabic" pitchFamily="18" charset="-78"/>
            </a:endParaRPr>
          </a:p>
          <a:p>
            <a:r>
              <a:rPr lang="ar-SA" sz="2800" dirty="0" smtClean="0">
                <a:latin typeface="Traditional Arabic" pitchFamily="18" charset="-78"/>
                <a:cs typeface="Traditional Arabic" pitchFamily="18" charset="-78"/>
              </a:rPr>
              <a:t> </a:t>
            </a:r>
            <a:r>
              <a:rPr lang="ar-SA" sz="2800" dirty="0">
                <a:latin typeface="Traditional Arabic" pitchFamily="18" charset="-78"/>
                <a:cs typeface="Traditional Arabic" pitchFamily="18" charset="-78"/>
              </a:rPr>
              <a:t>نلاحظ أنه ليس كل الضغوط سيئة .. هناك ضغوط جيدة.. إذن أين المشكلة؟ أنها تعمل عملها (آلية الضغوط</a:t>
            </a:r>
            <a:r>
              <a:rPr lang="ar-SA" sz="2800" dirty="0" smtClean="0">
                <a:latin typeface="Traditional Arabic" pitchFamily="18" charset="-78"/>
                <a:cs typeface="Traditional Arabic" pitchFamily="18" charset="-78"/>
              </a:rPr>
              <a:t>).</a:t>
            </a:r>
          </a:p>
          <a:p>
            <a:pPr marL="68580" indent="0">
              <a:buNone/>
            </a:pPr>
            <a:endParaRPr lang="ar-SA" sz="800" dirty="0">
              <a:latin typeface="Traditional Arabic" pitchFamily="18" charset="-78"/>
              <a:cs typeface="Traditional Arabic" pitchFamily="18" charset="-78"/>
            </a:endParaRPr>
          </a:p>
          <a:p>
            <a:r>
              <a:rPr lang="ar-SA" sz="2800" dirty="0" smtClean="0">
                <a:latin typeface="Traditional Arabic" pitchFamily="18" charset="-78"/>
                <a:cs typeface="Traditional Arabic" pitchFamily="18" charset="-78"/>
              </a:rPr>
              <a:t>الضغوط </a:t>
            </a:r>
            <a:r>
              <a:rPr lang="ar-SA" sz="2800" dirty="0">
                <a:latin typeface="Traditional Arabic" pitchFamily="18" charset="-78"/>
                <a:cs typeface="Traditional Arabic" pitchFamily="18" charset="-78"/>
              </a:rPr>
              <a:t>ضرورية للتطور (أسلوب التفكير والمواجهة والقدرات...</a:t>
            </a:r>
            <a:r>
              <a:rPr lang="ar-SA" sz="2800" dirty="0" smtClean="0">
                <a:latin typeface="Traditional Arabic" pitchFamily="18" charset="-78"/>
                <a:cs typeface="Traditional Arabic" pitchFamily="18" charset="-78"/>
              </a:rPr>
              <a:t>الخ)</a:t>
            </a:r>
          </a:p>
          <a:p>
            <a:pPr marL="68580" indent="0">
              <a:buNone/>
            </a:pPr>
            <a:endParaRPr lang="ar-SA" sz="900" dirty="0" smtClean="0">
              <a:latin typeface="Traditional Arabic" pitchFamily="18" charset="-78"/>
              <a:cs typeface="Traditional Arabic" pitchFamily="18" charset="-78"/>
            </a:endParaRPr>
          </a:p>
          <a:p>
            <a:pPr marL="68580" indent="0">
              <a:buNone/>
            </a:pPr>
            <a:endParaRPr lang="ar-SA" sz="2000" dirty="0" smtClean="0">
              <a:latin typeface="Traditional Arabic" pitchFamily="18" charset="-78"/>
              <a:cs typeface="Traditional Arabic" pitchFamily="18" charset="-78"/>
            </a:endParaRPr>
          </a:p>
          <a:p>
            <a:r>
              <a:rPr lang="ar-SA" sz="2800" dirty="0" smtClean="0">
                <a:latin typeface="Traditional Arabic" pitchFamily="18" charset="-78"/>
                <a:cs typeface="Traditional Arabic" pitchFamily="18" charset="-78"/>
              </a:rPr>
              <a:t>الإنسان </a:t>
            </a:r>
            <a:r>
              <a:rPr lang="ar-SA" sz="2800" dirty="0">
                <a:latin typeface="Traditional Arabic" pitchFamily="18" charset="-78"/>
                <a:cs typeface="Traditional Arabic" pitchFamily="18" charset="-78"/>
              </a:rPr>
              <a:t>أكثر المخلوقات قدرة على التكيف</a:t>
            </a:r>
            <a:r>
              <a:rPr lang="ar-SA" sz="2800" dirty="0" smtClean="0">
                <a:latin typeface="Traditional Arabic" pitchFamily="18" charset="-78"/>
                <a:cs typeface="Traditional Arabic" pitchFamily="18" charset="-78"/>
              </a:rPr>
              <a:t>.</a:t>
            </a:r>
          </a:p>
          <a:p>
            <a:pPr marL="68580" indent="0">
              <a:buNone/>
            </a:pPr>
            <a:endParaRPr lang="ar-SA" sz="2800" dirty="0" smtClean="0">
              <a:latin typeface="Traditional Arabic" pitchFamily="18" charset="-78"/>
              <a:cs typeface="Traditional Arabic" pitchFamily="18" charset="-78"/>
            </a:endParaRPr>
          </a:p>
          <a:p>
            <a:pPr marL="68580" indent="0">
              <a:buNone/>
            </a:pPr>
            <a:endParaRPr lang="ar-SA" sz="900" dirty="0">
              <a:latin typeface="Traditional Arabic" pitchFamily="18" charset="-78"/>
              <a:cs typeface="Traditional Arabic" pitchFamily="18" charset="-78"/>
            </a:endParaRPr>
          </a:p>
          <a:p>
            <a:r>
              <a:rPr lang="ar-SA" sz="2800" dirty="0" smtClean="0">
                <a:latin typeface="Traditional Arabic" pitchFamily="18" charset="-78"/>
                <a:cs typeface="Traditional Arabic" pitchFamily="18" charset="-78"/>
              </a:rPr>
              <a:t>"</a:t>
            </a:r>
            <a:r>
              <a:rPr lang="ar-SA" sz="2800" dirty="0">
                <a:latin typeface="Traditional Arabic" pitchFamily="18" charset="-78"/>
                <a:cs typeface="Traditional Arabic" pitchFamily="18" charset="-78"/>
              </a:rPr>
              <a:t>الحياة لا تخلو من الضغوط".  الحقيقة أن هذه نظرة سلبية، بل يمكن أن تجعل الحياة تخلو من الضغوط .. من خلال ما يسمى بإدارة الضغوط. </a:t>
            </a:r>
          </a:p>
          <a:p>
            <a:endParaRPr lang="ar-SA" sz="2800" dirty="0">
              <a:latin typeface="Traditional Arabic" pitchFamily="18" charset="-78"/>
              <a:cs typeface="Traditional Arabic" pitchFamily="18" charset="-78"/>
            </a:endParaRPr>
          </a:p>
        </p:txBody>
      </p:sp>
      <p:pic>
        <p:nvPicPr>
          <p:cNvPr id="1028"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344" t="12415" r="7886" b="20001"/>
          <a:stretch/>
        </p:blipFill>
        <p:spPr bwMode="auto">
          <a:xfrm>
            <a:off x="323528" y="188640"/>
            <a:ext cx="1645954" cy="138047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628800"/>
            <a:ext cx="1656184" cy="152900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281594" y="3284984"/>
            <a:ext cx="1698118" cy="162713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520" y="5157192"/>
            <a:ext cx="1746104" cy="139827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526982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p:cTn id="21"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 calcmode="lin" valueType="num">
                                      <p:cBhvr>
                                        <p:cTn id="28"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30" dur="5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 calcmode="lin" valueType="num">
                                      <p:cBhvr>
                                        <p:cTn id="35"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11" end="11"/>
                                            </p:txEl>
                                          </p:spTgt>
                                        </p:tgtEl>
                                        <p:attrNameLst>
                                          <p:attrName>ppt_h</p:attrName>
                                        </p:attrNameLst>
                                      </p:cBhvr>
                                      <p:tavLst>
                                        <p:tav tm="0">
                                          <p:val>
                                            <p:fltVal val="0"/>
                                          </p:val>
                                        </p:tav>
                                        <p:tav tm="100000">
                                          <p:val>
                                            <p:strVal val="#ppt_h"/>
                                          </p:val>
                                        </p:tav>
                                      </p:tavLst>
                                    </p:anim>
                                    <p:animEffect transition="in" filter="fade">
                                      <p:cBhvr>
                                        <p:cTn id="3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40160" y="512064"/>
            <a:ext cx="7268344" cy="914400"/>
          </a:xfrm>
        </p:spPr>
        <p:txBody>
          <a:bodyPr/>
          <a:lstStyle/>
          <a:p>
            <a:pPr algn="ctr"/>
            <a:r>
              <a:rPr lang="ar-SA" dirty="0">
                <a:solidFill>
                  <a:srgbClr val="FFFF00"/>
                </a:solidFill>
              </a:rPr>
              <a:t>كيف تحدث عملية التكيف هذه؟</a:t>
            </a:r>
            <a:r>
              <a:rPr lang="en-US" dirty="0">
                <a:solidFill>
                  <a:srgbClr val="FFFF00"/>
                </a:solidFill>
              </a:rPr>
              <a:t/>
            </a:r>
            <a:br>
              <a:rPr lang="en-US" dirty="0">
                <a:solidFill>
                  <a:srgbClr val="FFFF00"/>
                </a:solidFill>
              </a:rPr>
            </a:br>
            <a:endParaRPr lang="ar-SA" dirty="0">
              <a:solidFill>
                <a:srgbClr val="FFFF00"/>
              </a:solidFill>
            </a:endParaRPr>
          </a:p>
        </p:txBody>
      </p:sp>
      <p:sp>
        <p:nvSpPr>
          <p:cNvPr id="3" name="عنصر نائب للمحتوى 2"/>
          <p:cNvSpPr>
            <a:spLocks noGrp="1"/>
          </p:cNvSpPr>
          <p:nvPr>
            <p:ph idx="1"/>
          </p:nvPr>
        </p:nvSpPr>
        <p:spPr>
          <a:xfrm>
            <a:off x="2545432" y="1798584"/>
            <a:ext cx="6419056" cy="4798768"/>
          </a:xfrm>
        </p:spPr>
        <p:txBody>
          <a:bodyPr/>
          <a:lstStyle/>
          <a:p>
            <a:pPr marL="68580" indent="0" algn="just">
              <a:buNone/>
            </a:pPr>
            <a:r>
              <a:rPr lang="ar-SA" dirty="0" smtClean="0">
                <a:latin typeface="Traditional Arabic" pitchFamily="18" charset="-78"/>
                <a:cs typeface="Traditional Arabic" pitchFamily="18" charset="-78"/>
              </a:rPr>
              <a:t>1.التوازن </a:t>
            </a:r>
            <a:r>
              <a:rPr lang="ar-SA" dirty="0">
                <a:latin typeface="Traditional Arabic" pitchFamily="18" charset="-78"/>
                <a:cs typeface="Traditional Arabic" pitchFamily="18" charset="-78"/>
              </a:rPr>
              <a:t>الداخلي: توازن خلقه الله، أي تغيير فيه من الخارج يتفاعل معه الجسم ليحافظ على هذا التوازن (ارتفاع درجة حرارة المكان</a:t>
            </a:r>
            <a:r>
              <a:rPr lang="ar-SA" dirty="0" smtClean="0">
                <a:latin typeface="Traditional Arabic" pitchFamily="18" charset="-78"/>
                <a:cs typeface="Traditional Arabic" pitchFamily="18" charset="-78"/>
              </a:rPr>
              <a:t>).</a:t>
            </a:r>
          </a:p>
          <a:p>
            <a:pPr marL="68580" indent="0" algn="just">
              <a:buNone/>
            </a:pPr>
            <a:endParaRPr lang="ar-SA" dirty="0" smtClean="0">
              <a:latin typeface="Traditional Arabic" pitchFamily="18" charset="-78"/>
              <a:cs typeface="Traditional Arabic" pitchFamily="18" charset="-78"/>
            </a:endParaRPr>
          </a:p>
          <a:p>
            <a:pPr marL="68580" indent="0" algn="just">
              <a:buNone/>
            </a:pPr>
            <a:endParaRPr lang="ar-SA" dirty="0">
              <a:latin typeface="Traditional Arabic" pitchFamily="18" charset="-78"/>
              <a:cs typeface="Traditional Arabic" pitchFamily="18" charset="-78"/>
            </a:endParaRPr>
          </a:p>
          <a:p>
            <a:pPr marL="68580" indent="0" algn="just">
              <a:buNone/>
            </a:pPr>
            <a:r>
              <a:rPr lang="ar-SA" dirty="0" smtClean="0">
                <a:latin typeface="Traditional Arabic" pitchFamily="18" charset="-78"/>
                <a:cs typeface="Traditional Arabic" pitchFamily="18" charset="-78"/>
              </a:rPr>
              <a:t>2. الضغوط </a:t>
            </a:r>
            <a:r>
              <a:rPr lang="ar-SA" dirty="0">
                <a:latin typeface="Traditional Arabic" pitchFamily="18" charset="-78"/>
                <a:cs typeface="Traditional Arabic" pitchFamily="18" charset="-78"/>
              </a:rPr>
              <a:t>متعلقة بالتغيير: عند حدوث تغيير في حياة الإنسان الخارجية ، فلا بد من تفاعل معه ليحافظ على التوازن الداخلي. تغيير العمل ، تغيير المنزل، الزواج، الطلاق، السفر، الترقية، ولادة طفل جديد، الشحناء، المرض، الدين... الخ</a:t>
            </a:r>
          </a:p>
          <a:p>
            <a:endParaRPr lang="ar-SA"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76200"/>
            <a:ext cx="1878013"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مجموعة 5"/>
          <p:cNvGrpSpPr/>
          <p:nvPr/>
        </p:nvGrpSpPr>
        <p:grpSpPr>
          <a:xfrm>
            <a:off x="179512" y="1628800"/>
            <a:ext cx="1810392" cy="1708398"/>
            <a:chOff x="107504" y="1556792"/>
            <a:chExt cx="1810392" cy="1708398"/>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556792"/>
              <a:ext cx="1810392" cy="170839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مخطط انسيابي: إدخال يدوي 4"/>
            <p:cNvSpPr/>
            <p:nvPr/>
          </p:nvSpPr>
          <p:spPr>
            <a:xfrm rot="10800000">
              <a:off x="284973" y="2697769"/>
              <a:ext cx="1224136" cy="360040"/>
            </a:xfrm>
            <a:prstGeom prst="flowChartManualInpu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grpSp>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4365104"/>
            <a:ext cx="1728192" cy="18002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529212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5" dur="5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483768" y="332656"/>
            <a:ext cx="6408712" cy="6264696"/>
          </a:xfrm>
        </p:spPr>
        <p:txBody>
          <a:bodyPr>
            <a:normAutofit/>
          </a:bodyPr>
          <a:lstStyle/>
          <a:p>
            <a:pPr marL="68580" indent="0">
              <a:buNone/>
            </a:pPr>
            <a:r>
              <a:rPr lang="ar-SA" sz="3200" dirty="0" smtClean="0">
                <a:latin typeface="Traditional Arabic" pitchFamily="18" charset="-78"/>
                <a:cs typeface="Traditional Arabic" pitchFamily="18" charset="-78"/>
              </a:rPr>
              <a:t>3</a:t>
            </a:r>
            <a:r>
              <a:rPr lang="ar-SA" sz="2800" dirty="0" smtClean="0">
                <a:latin typeface="Traditional Arabic" pitchFamily="18" charset="-78"/>
                <a:cs typeface="Traditional Arabic" pitchFamily="18" charset="-78"/>
              </a:rPr>
              <a:t>.المواجهة</a:t>
            </a:r>
            <a:r>
              <a:rPr lang="ar-SA" sz="2800" dirty="0">
                <a:latin typeface="Traditional Arabic" pitchFamily="18" charset="-78"/>
                <a:cs typeface="Traditional Arabic" pitchFamily="18" charset="-78"/>
              </a:rPr>
              <a:t>، الهرب، التجمد: استشعار موقف يهدد هذا التوزان</a:t>
            </a:r>
            <a:r>
              <a:rPr lang="ar-SA" sz="2800" dirty="0" smtClean="0">
                <a:latin typeface="Traditional Arabic" pitchFamily="18" charset="-78"/>
                <a:cs typeface="Traditional Arabic" pitchFamily="18" charset="-78"/>
              </a:rPr>
              <a:t>:</a:t>
            </a:r>
          </a:p>
          <a:p>
            <a:pPr marL="68580" indent="0">
              <a:buNone/>
            </a:pPr>
            <a:endParaRPr lang="ar-SA" sz="800" dirty="0">
              <a:latin typeface="Traditional Arabic" pitchFamily="18" charset="-78"/>
              <a:cs typeface="Traditional Arabic" pitchFamily="18" charset="-78"/>
            </a:endParaRPr>
          </a:p>
          <a:p>
            <a:r>
              <a:rPr lang="ar-SA" sz="2800" dirty="0">
                <a:latin typeface="Traditional Arabic" pitchFamily="18" charset="-78"/>
                <a:cs typeface="Traditional Arabic" pitchFamily="18" charset="-78"/>
              </a:rPr>
              <a:t>أ. الحواس </a:t>
            </a:r>
            <a:r>
              <a:rPr lang="ar-SA" sz="2800" dirty="0" smtClean="0">
                <a:latin typeface="Traditional Arabic" pitchFamily="18" charset="-78"/>
                <a:cs typeface="Traditional Arabic" pitchFamily="18" charset="-78"/>
              </a:rPr>
              <a:t>    اللوزة        الغدة </a:t>
            </a:r>
            <a:r>
              <a:rPr lang="ar-SA" sz="2800" dirty="0">
                <a:latin typeface="Traditional Arabic" pitchFamily="18" charset="-78"/>
                <a:cs typeface="Traditional Arabic" pitchFamily="18" charset="-78"/>
              </a:rPr>
              <a:t>النخامية </a:t>
            </a:r>
            <a:r>
              <a:rPr lang="ar-SA" sz="2800" dirty="0" smtClean="0">
                <a:latin typeface="Traditional Arabic" pitchFamily="18" charset="-78"/>
                <a:cs typeface="Traditional Arabic" pitchFamily="18" charset="-78"/>
              </a:rPr>
              <a:t>   </a:t>
            </a:r>
            <a:r>
              <a:rPr lang="en-US" sz="2000" dirty="0" smtClean="0">
                <a:latin typeface="Traditional Arabic" pitchFamily="18" charset="-78"/>
                <a:cs typeface="Traditional Arabic" pitchFamily="18" charset="-78"/>
              </a:rPr>
              <a:t>ACTH</a:t>
            </a:r>
            <a:r>
              <a:rPr lang="en-US" sz="2800" dirty="0" smtClean="0">
                <a:latin typeface="Traditional Arabic" pitchFamily="18" charset="-78"/>
                <a:cs typeface="Traditional Arabic" pitchFamily="18" charset="-78"/>
              </a:rPr>
              <a:t>     </a:t>
            </a:r>
            <a:r>
              <a:rPr lang="ar-SA" sz="2800" dirty="0">
                <a:latin typeface="Traditional Arabic" pitchFamily="18" charset="-78"/>
                <a:cs typeface="Traditional Arabic" pitchFamily="18" charset="-78"/>
              </a:rPr>
              <a:t>هرمون يحث الغدد الكظرية (فوق </a:t>
            </a:r>
            <a:r>
              <a:rPr lang="ar-SA" sz="2800" dirty="0" smtClean="0">
                <a:latin typeface="Traditional Arabic" pitchFamily="18" charset="-78"/>
                <a:cs typeface="Traditional Arabic" pitchFamily="18" charset="-78"/>
              </a:rPr>
              <a:t>الكليتين) على إفراز الأدرينالين       </a:t>
            </a:r>
            <a:r>
              <a:rPr lang="ar-SA" sz="2800" dirty="0">
                <a:latin typeface="Traditional Arabic" pitchFamily="18" charset="-78"/>
                <a:cs typeface="Traditional Arabic" pitchFamily="18" charset="-78"/>
              </a:rPr>
              <a:t>تغيرات نفسية وفسيولوجية (الإجهاد النفسي</a:t>
            </a:r>
            <a:r>
              <a:rPr lang="ar-SA" sz="2800" dirty="0" smtClean="0">
                <a:latin typeface="Traditional Arabic" pitchFamily="18" charset="-78"/>
                <a:cs typeface="Traditional Arabic" pitchFamily="18" charset="-78"/>
              </a:rPr>
              <a:t>).</a:t>
            </a:r>
          </a:p>
          <a:p>
            <a:pPr marL="68580" indent="0" algn="just">
              <a:buNone/>
            </a:pPr>
            <a:endParaRPr lang="ar-SA" sz="2800" dirty="0">
              <a:latin typeface="Traditional Arabic" pitchFamily="18" charset="-78"/>
              <a:cs typeface="Traditional Arabic" pitchFamily="18" charset="-78"/>
            </a:endParaRPr>
          </a:p>
          <a:p>
            <a:pPr marL="68580" indent="0" algn="just">
              <a:buNone/>
            </a:pPr>
            <a:endParaRPr lang="ar-SA" sz="2800" dirty="0">
              <a:latin typeface="Traditional Arabic" pitchFamily="18" charset="-78"/>
              <a:cs typeface="Traditional Arabic" pitchFamily="18" charset="-78"/>
            </a:endParaRPr>
          </a:p>
          <a:p>
            <a:pPr marL="68580" indent="0" algn="just">
              <a:buNone/>
            </a:pPr>
            <a:r>
              <a:rPr lang="ar-SA" sz="2800" dirty="0">
                <a:latin typeface="Traditional Arabic" pitchFamily="18" charset="-78"/>
                <a:cs typeface="Traditional Arabic" pitchFamily="18" charset="-78"/>
              </a:rPr>
              <a:t>4.الإجهاد النفسي: التغيرات الداخلية كمحاولة للتكيف مع الضغوط، ويمكن أن تكون مشكلة في حد ذاتها (استنزاف واستهلاك). مثل: تسارع القلب أو الخفقان، التعرق، الزغللة، اضطرابات الهضم، اضطراب النوم، ارتفاع ضغط الدم...الخ.  هدف هذه التغيرات هو إيصال الدم والطاقة إلى أعضاء الجسم اللازمة للمواجهة أو الهرب. </a:t>
            </a:r>
          </a:p>
          <a:p>
            <a:endParaRPr lang="ar-SA" dirty="0"/>
          </a:p>
        </p:txBody>
      </p:sp>
      <p:cxnSp>
        <p:nvCxnSpPr>
          <p:cNvPr id="5" name="رابط كسهم مستقيم 4"/>
          <p:cNvCxnSpPr/>
          <p:nvPr/>
        </p:nvCxnSpPr>
        <p:spPr>
          <a:xfrm flipH="1">
            <a:off x="7098329" y="1340768"/>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9564" y="1261393"/>
            <a:ext cx="512763"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1278120"/>
            <a:ext cx="512763"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1085" y="1758082"/>
            <a:ext cx="512763"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76200"/>
            <a:ext cx="1878013"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4390" t="19171" b="19171"/>
          <a:stretch/>
        </p:blipFill>
        <p:spPr bwMode="auto">
          <a:xfrm>
            <a:off x="343460" y="739428"/>
            <a:ext cx="1406099" cy="13214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مجموعة 5"/>
          <p:cNvGrpSpPr/>
          <p:nvPr/>
        </p:nvGrpSpPr>
        <p:grpSpPr>
          <a:xfrm>
            <a:off x="364440" y="3952129"/>
            <a:ext cx="1385119" cy="1437529"/>
            <a:chOff x="364440" y="3952129"/>
            <a:chExt cx="1385119" cy="1437529"/>
          </a:xfrm>
        </p:grpSpPr>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440" y="3952129"/>
              <a:ext cx="1385119" cy="14375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شكل بيضاوي 3"/>
            <p:cNvSpPr/>
            <p:nvPr/>
          </p:nvSpPr>
          <p:spPr>
            <a:xfrm rot="900000">
              <a:off x="932244" y="4269947"/>
              <a:ext cx="440958" cy="481630"/>
            </a:xfrm>
            <a:prstGeom prst="ellipse">
              <a:avLst/>
            </a:prstGeom>
            <a:solidFill>
              <a:srgbClr val="AC7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grpSp>
    </p:spTree>
    <p:extLst>
      <p:ext uri="{BB962C8B-B14F-4D97-AF65-F5344CB8AC3E}">
        <p14:creationId xmlns:p14="http://schemas.microsoft.com/office/powerpoint/2010/main" val="193652902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19672" y="512064"/>
            <a:ext cx="7067128" cy="914400"/>
          </a:xfrm>
        </p:spPr>
        <p:txBody>
          <a:bodyPr/>
          <a:lstStyle/>
          <a:p>
            <a:pPr algn="ctr"/>
            <a:r>
              <a:rPr lang="ar-SA" sz="3200" dirty="0">
                <a:solidFill>
                  <a:srgbClr val="00B0F0"/>
                </a:solidFill>
                <a:cs typeface="PT Bold Heading" pitchFamily="2" charset="-78"/>
              </a:rPr>
              <a:t>أشكال </a:t>
            </a:r>
            <a:r>
              <a:rPr lang="ar-SA" sz="3200" dirty="0" smtClean="0">
                <a:solidFill>
                  <a:srgbClr val="00B0F0"/>
                </a:solidFill>
                <a:cs typeface="PT Bold Heading" pitchFamily="2" charset="-78"/>
              </a:rPr>
              <a:t>الضغوط النفسية</a:t>
            </a:r>
            <a:endParaRPr lang="ar-SA" sz="3200" dirty="0">
              <a:solidFill>
                <a:srgbClr val="00B0F0"/>
              </a:solidFill>
              <a:cs typeface="PT Bold Heading" pitchFamily="2" charset="-78"/>
            </a:endParaRPr>
          </a:p>
        </p:txBody>
      </p:sp>
      <p:sp>
        <p:nvSpPr>
          <p:cNvPr id="3" name="عنصر نائب للمحتوى 2"/>
          <p:cNvSpPr>
            <a:spLocks noGrp="1"/>
          </p:cNvSpPr>
          <p:nvPr>
            <p:ph idx="1"/>
          </p:nvPr>
        </p:nvSpPr>
        <p:spPr>
          <a:xfrm>
            <a:off x="2339752" y="2169368"/>
            <a:ext cx="6347048" cy="4572000"/>
          </a:xfrm>
        </p:spPr>
        <p:txBody>
          <a:bodyPr/>
          <a:lstStyle/>
          <a:p>
            <a:r>
              <a:rPr lang="ar-SA" sz="2800" dirty="0">
                <a:latin typeface="Traditional Arabic" pitchFamily="18" charset="-78"/>
                <a:cs typeface="Traditional Arabic" pitchFamily="18" charset="-78"/>
              </a:rPr>
              <a:t>1.	حادة وسريعة وهو ما يسمى بالصدمة النفسية التي تحدث عقب وقوع مشكلة أو مصيبة ما</a:t>
            </a:r>
            <a:r>
              <a:rPr lang="ar-SA" sz="2800" dirty="0" smtClean="0">
                <a:latin typeface="Traditional Arabic" pitchFamily="18" charset="-78"/>
                <a:cs typeface="Traditional Arabic" pitchFamily="18" charset="-78"/>
              </a:rPr>
              <a:t>.</a:t>
            </a:r>
          </a:p>
          <a:p>
            <a:pPr marL="68580" indent="0">
              <a:buNone/>
            </a:pPr>
            <a:endParaRPr lang="ar-SA" sz="2800" dirty="0" smtClean="0">
              <a:latin typeface="Traditional Arabic" pitchFamily="18" charset="-78"/>
              <a:cs typeface="Traditional Arabic" pitchFamily="18" charset="-78"/>
            </a:endParaRPr>
          </a:p>
          <a:p>
            <a:endParaRPr lang="ar-SA" sz="2800" dirty="0">
              <a:latin typeface="Traditional Arabic" pitchFamily="18" charset="-78"/>
              <a:cs typeface="Traditional Arabic" pitchFamily="18" charset="-78"/>
            </a:endParaRPr>
          </a:p>
          <a:p>
            <a:pPr marL="68580" indent="0">
              <a:buNone/>
            </a:pPr>
            <a:endParaRPr lang="ar-SA" sz="2800" dirty="0">
              <a:latin typeface="Traditional Arabic" pitchFamily="18" charset="-78"/>
              <a:cs typeface="Traditional Arabic" pitchFamily="18" charset="-78"/>
            </a:endParaRPr>
          </a:p>
          <a:p>
            <a:r>
              <a:rPr lang="ar-SA" sz="2800" dirty="0">
                <a:latin typeface="Traditional Arabic" pitchFamily="18" charset="-78"/>
                <a:cs typeface="Traditional Arabic" pitchFamily="18" charset="-78"/>
              </a:rPr>
              <a:t>2.	نتيجة تراكمات منغصات ومثيرات يومية - ضغوط.</a:t>
            </a:r>
          </a:p>
          <a:p>
            <a:endParaRPr lang="ar-SA"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76200"/>
            <a:ext cx="1878013"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844824"/>
            <a:ext cx="1656184" cy="1656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2807"/>
          <a:stretch/>
        </p:blipFill>
        <p:spPr bwMode="auto">
          <a:xfrm>
            <a:off x="562453" y="4309943"/>
            <a:ext cx="1633283" cy="14953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6396106"/>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91680" y="332656"/>
            <a:ext cx="6413251" cy="914400"/>
          </a:xfrm>
        </p:spPr>
        <p:txBody>
          <a:bodyPr/>
          <a:lstStyle/>
          <a:p>
            <a:pPr algn="ctr"/>
            <a:r>
              <a:rPr lang="ar-SA" sz="3200" dirty="0">
                <a:solidFill>
                  <a:srgbClr val="CCFF66"/>
                </a:solidFill>
                <a:latin typeface="Monotype Koufi" pitchFamily="2" charset="-78"/>
                <a:ea typeface="Monotype Koufi" pitchFamily="2" charset="-78"/>
                <a:cs typeface="Monotype Koufi" pitchFamily="2" charset="-78"/>
              </a:rPr>
              <a:t>المصادر الخارجية للضغوط النفسية </a:t>
            </a:r>
          </a:p>
        </p:txBody>
      </p:sp>
      <p:sp>
        <p:nvSpPr>
          <p:cNvPr id="3" name="عنصر نائب للمحتوى 2"/>
          <p:cNvSpPr>
            <a:spLocks noGrp="1"/>
          </p:cNvSpPr>
          <p:nvPr>
            <p:ph idx="1"/>
          </p:nvPr>
        </p:nvSpPr>
        <p:spPr>
          <a:xfrm>
            <a:off x="2411760" y="1412776"/>
            <a:ext cx="6275040" cy="5256584"/>
          </a:xfrm>
        </p:spPr>
        <p:txBody>
          <a:bodyPr>
            <a:normAutofit/>
          </a:bodyPr>
          <a:lstStyle/>
          <a:p>
            <a:pPr marL="68580" indent="0">
              <a:buNone/>
            </a:pPr>
            <a:r>
              <a:rPr lang="ar-SA" sz="2400" dirty="0" smtClean="0">
                <a:latin typeface="Traditional Arabic" pitchFamily="18" charset="-78"/>
                <a:cs typeface="Traditional Arabic" pitchFamily="18" charset="-78"/>
              </a:rPr>
              <a:t>1. الضغوط </a:t>
            </a:r>
            <a:r>
              <a:rPr lang="ar-SA" sz="2400" dirty="0">
                <a:latin typeface="Traditional Arabic" pitchFamily="18" charset="-78"/>
                <a:cs typeface="Traditional Arabic" pitchFamily="18" charset="-78"/>
              </a:rPr>
              <a:t>الأسرية: تختلف من مرحلة عمرية لأخرى</a:t>
            </a:r>
            <a:r>
              <a:rPr lang="ar-SA" sz="2400" dirty="0" smtClean="0">
                <a:latin typeface="Traditional Arabic" pitchFamily="18" charset="-78"/>
                <a:cs typeface="Traditional Arabic" pitchFamily="18" charset="-78"/>
              </a:rPr>
              <a:t>.</a:t>
            </a:r>
          </a:p>
          <a:p>
            <a:pPr marL="68580" indent="0">
              <a:buNone/>
            </a:pPr>
            <a:endParaRPr lang="ar-SA" sz="1400" dirty="0" smtClean="0">
              <a:latin typeface="Traditional Arabic" pitchFamily="18" charset="-78"/>
              <a:cs typeface="Traditional Arabic" pitchFamily="18" charset="-78"/>
            </a:endParaRPr>
          </a:p>
          <a:p>
            <a:pPr marL="68580" indent="0">
              <a:buNone/>
            </a:pPr>
            <a:endParaRPr lang="ar-SA" sz="1400" dirty="0" smtClean="0">
              <a:latin typeface="Traditional Arabic" pitchFamily="18" charset="-78"/>
              <a:cs typeface="Traditional Arabic" pitchFamily="18" charset="-78"/>
            </a:endParaRPr>
          </a:p>
          <a:p>
            <a:pPr marL="68580" indent="0">
              <a:buNone/>
            </a:pPr>
            <a:endParaRPr lang="ar-SA" sz="1400" dirty="0">
              <a:latin typeface="Traditional Arabic" pitchFamily="18" charset="-78"/>
              <a:cs typeface="Traditional Arabic" pitchFamily="18" charset="-78"/>
            </a:endParaRPr>
          </a:p>
          <a:p>
            <a:pPr marL="68580" indent="0">
              <a:buNone/>
            </a:pPr>
            <a:r>
              <a:rPr lang="ar-SA" sz="2400" dirty="0" smtClean="0">
                <a:latin typeface="Traditional Arabic" pitchFamily="18" charset="-78"/>
                <a:cs typeface="Traditional Arabic" pitchFamily="18" charset="-78"/>
              </a:rPr>
              <a:t>2. ضغوط </a:t>
            </a:r>
            <a:r>
              <a:rPr lang="ar-SA" sz="2400" dirty="0">
                <a:latin typeface="Traditional Arabic" pitchFamily="18" charset="-78"/>
                <a:cs typeface="Traditional Arabic" pitchFamily="18" charset="-78"/>
              </a:rPr>
              <a:t>العمل: الإنجاز، المنافسة، الوقت، العلاقات، الدخل.. قد تؤثر على النواحي الجسدية والأسرية والاجتماعية. شركات القطاع الخاص تربط الدخل بالإنتاجية</a:t>
            </a:r>
            <a:r>
              <a:rPr lang="ar-SA" sz="2400" dirty="0" smtClean="0">
                <a:latin typeface="Traditional Arabic" pitchFamily="18" charset="-78"/>
                <a:cs typeface="Traditional Arabic" pitchFamily="18" charset="-78"/>
              </a:rPr>
              <a:t>.</a:t>
            </a:r>
          </a:p>
          <a:p>
            <a:pPr marL="68580" indent="0">
              <a:buNone/>
            </a:pPr>
            <a:endParaRPr lang="ar-SA" sz="2400" dirty="0" smtClean="0">
              <a:latin typeface="Traditional Arabic" pitchFamily="18" charset="-78"/>
              <a:cs typeface="Traditional Arabic" pitchFamily="18" charset="-78"/>
            </a:endParaRPr>
          </a:p>
          <a:p>
            <a:pPr marL="68580" indent="0">
              <a:buNone/>
            </a:pPr>
            <a:endParaRPr lang="ar-SA" sz="2400" dirty="0">
              <a:latin typeface="Traditional Arabic" pitchFamily="18" charset="-78"/>
              <a:cs typeface="Traditional Arabic" pitchFamily="18" charset="-78"/>
            </a:endParaRPr>
          </a:p>
          <a:p>
            <a:pPr marL="68580" indent="0">
              <a:buNone/>
            </a:pPr>
            <a:r>
              <a:rPr lang="ar-SA" sz="2400" dirty="0" smtClean="0">
                <a:latin typeface="Traditional Arabic" pitchFamily="18" charset="-78"/>
                <a:cs typeface="Traditional Arabic" pitchFamily="18" charset="-78"/>
              </a:rPr>
              <a:t>3. الضغوط </a:t>
            </a:r>
            <a:r>
              <a:rPr lang="ar-SA" sz="2400" dirty="0">
                <a:latin typeface="Traditional Arabic" pitchFamily="18" charset="-78"/>
                <a:cs typeface="Traditional Arabic" pitchFamily="18" charset="-78"/>
              </a:rPr>
              <a:t>المالية: اتساع الهوة في حياتنا المعاصرة بين الإمكانات والطموحات ← شعور دائم بالفقر والحاجة ← الاقتراض من البنوك أو الأفراد. </a:t>
            </a:r>
          </a:p>
          <a:p>
            <a:pPr marL="68580" indent="0">
              <a:buNone/>
            </a:pPr>
            <a:r>
              <a:rPr lang="ar-SA" sz="2400" dirty="0" smtClean="0">
                <a:latin typeface="Traditional Arabic" pitchFamily="18" charset="-78"/>
                <a:cs typeface="Traditional Arabic" pitchFamily="18" charset="-78"/>
              </a:rPr>
              <a:t>•أسواقنا </a:t>
            </a:r>
            <a:r>
              <a:rPr lang="ar-SA" sz="2400" dirty="0">
                <a:latin typeface="Traditional Arabic" pitchFamily="18" charset="-78"/>
                <a:cs typeface="Traditional Arabic" pitchFamily="18" charset="-78"/>
              </a:rPr>
              <a:t>الحديثة تشجع الاستهلاك بكل أشكاله (وسائل العرض، التجربة، الجديد، العبارات المغرية للتسويق، بطاقات الصراف، بطاقات الائتمان.</a:t>
            </a:r>
          </a:p>
          <a:p>
            <a:endParaRPr lang="ar-S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86173"/>
            <a:ext cx="1878013"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852936"/>
            <a:ext cx="1550386" cy="151216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196752"/>
            <a:ext cx="1555659" cy="144016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5009157"/>
            <a:ext cx="1507881" cy="137217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826587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3" dur="500"/>
                                        <p:tgtEl>
                                          <p:spTgt spid="3">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randombar(horizontal)">
                                      <p:cBhvr>
                                        <p:cTn id="2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dirty="0">
                <a:solidFill>
                  <a:srgbClr val="CCFF66"/>
                </a:solidFill>
                <a:latin typeface="Monotype Koufi" pitchFamily="2" charset="-78"/>
                <a:ea typeface="Monotype Koufi" pitchFamily="2" charset="-78"/>
                <a:cs typeface="Monotype Koufi" pitchFamily="2" charset="-78"/>
              </a:rPr>
              <a:t>المصادر الخارجية للضغوط النفسية </a:t>
            </a:r>
          </a:p>
        </p:txBody>
      </p:sp>
      <p:sp>
        <p:nvSpPr>
          <p:cNvPr id="3" name="عنصر نائب للمحتوى 2"/>
          <p:cNvSpPr>
            <a:spLocks noGrp="1"/>
          </p:cNvSpPr>
          <p:nvPr>
            <p:ph idx="1"/>
          </p:nvPr>
        </p:nvSpPr>
        <p:spPr>
          <a:xfrm>
            <a:off x="3193504" y="1268760"/>
            <a:ext cx="5770984" cy="5086800"/>
          </a:xfrm>
        </p:spPr>
        <p:txBody>
          <a:bodyPr/>
          <a:lstStyle/>
          <a:p>
            <a:pPr marL="68580" lvl="0" indent="0">
              <a:buClr>
                <a:srgbClr val="D6ECFF"/>
              </a:buClr>
              <a:buNone/>
            </a:pPr>
            <a:endParaRPr lang="ar-SA" sz="2200" dirty="0" smtClean="0">
              <a:solidFill>
                <a:prstClr val="white"/>
              </a:solidFill>
              <a:latin typeface="Traditional Arabic" pitchFamily="18" charset="-78"/>
              <a:cs typeface="Traditional Arabic" pitchFamily="18" charset="-78"/>
            </a:endParaRPr>
          </a:p>
          <a:p>
            <a:pPr marL="68580" lvl="0" indent="0" algn="just">
              <a:buClr>
                <a:srgbClr val="D6ECFF"/>
              </a:buClr>
              <a:buNone/>
            </a:pPr>
            <a:r>
              <a:rPr lang="ar-SA" sz="2400" dirty="0" smtClean="0">
                <a:solidFill>
                  <a:prstClr val="white"/>
                </a:solidFill>
                <a:latin typeface="Traditional Arabic" pitchFamily="18" charset="-78"/>
                <a:cs typeface="Traditional Arabic" pitchFamily="18" charset="-78"/>
              </a:rPr>
              <a:t>4.الضغوط </a:t>
            </a:r>
            <a:r>
              <a:rPr lang="ar-SA" sz="2400" dirty="0">
                <a:solidFill>
                  <a:prstClr val="white"/>
                </a:solidFill>
                <a:latin typeface="Traditional Arabic" pitchFamily="18" charset="-78"/>
                <a:cs typeface="Traditional Arabic" pitchFamily="18" charset="-78"/>
              </a:rPr>
              <a:t>الاجتماعية: التنافس في مظاهر الثراء والشكليات. كبر المنازل، السيارات، اللباس، الإكسسوارات...قد لا تُستَخدَم إلا مرةً واحدةً </a:t>
            </a:r>
          </a:p>
          <a:p>
            <a:pPr marL="68580" lvl="0" indent="0" algn="just">
              <a:buClr>
                <a:srgbClr val="D6ECFF"/>
              </a:buClr>
              <a:buNone/>
            </a:pPr>
            <a:r>
              <a:rPr lang="ar-SA" sz="2400" dirty="0" smtClean="0">
                <a:solidFill>
                  <a:prstClr val="white"/>
                </a:solidFill>
                <a:latin typeface="Traditional Arabic" pitchFamily="18" charset="-78"/>
                <a:cs typeface="Traditional Arabic" pitchFamily="18" charset="-78"/>
              </a:rPr>
              <a:t>* تشكل </a:t>
            </a:r>
            <a:r>
              <a:rPr lang="ar-SA" sz="2400" dirty="0">
                <a:solidFill>
                  <a:prstClr val="white"/>
                </a:solidFill>
                <a:latin typeface="Traditional Arabic" pitchFamily="18" charset="-78"/>
                <a:cs typeface="Traditional Arabic" pitchFamily="18" charset="-78"/>
              </a:rPr>
              <a:t>ضغطاً على الإنسان يؤدي إلى الإجهاد النفسي.</a:t>
            </a:r>
          </a:p>
          <a:p>
            <a:pPr marL="68580" lvl="0" indent="0" algn="just">
              <a:buClr>
                <a:srgbClr val="D6ECFF"/>
              </a:buClr>
              <a:buNone/>
            </a:pPr>
            <a:r>
              <a:rPr lang="ar-SA" sz="2400" dirty="0" smtClean="0">
                <a:solidFill>
                  <a:prstClr val="white"/>
                </a:solidFill>
                <a:latin typeface="Traditional Arabic" pitchFamily="18" charset="-78"/>
                <a:cs typeface="Traditional Arabic" pitchFamily="18" charset="-78"/>
              </a:rPr>
              <a:t>* الالتزامات </a:t>
            </a:r>
            <a:r>
              <a:rPr lang="ar-SA" sz="2400" dirty="0">
                <a:solidFill>
                  <a:prstClr val="white"/>
                </a:solidFill>
                <a:latin typeface="Traditional Arabic" pitchFamily="18" charset="-78"/>
                <a:cs typeface="Traditional Arabic" pitchFamily="18" charset="-78"/>
              </a:rPr>
              <a:t>الاجتماعية والمجاملات التي قد تتسبب في ضياع الوقت وفوات المصالح.</a:t>
            </a:r>
          </a:p>
          <a:p>
            <a:pPr lvl="0" algn="just">
              <a:buClr>
                <a:srgbClr val="D6ECFF"/>
              </a:buClr>
              <a:buFont typeface="Arial" pitchFamily="34" charset="0"/>
              <a:buChar char="•"/>
            </a:pPr>
            <a:r>
              <a:rPr lang="ar-SA" sz="2400" dirty="0" smtClean="0">
                <a:solidFill>
                  <a:prstClr val="white"/>
                </a:solidFill>
                <a:latin typeface="Traditional Arabic" pitchFamily="18" charset="-78"/>
                <a:cs typeface="Traditional Arabic" pitchFamily="18" charset="-78"/>
              </a:rPr>
              <a:t>المناسبات </a:t>
            </a:r>
            <a:r>
              <a:rPr lang="ar-SA" sz="2400" dirty="0">
                <a:solidFill>
                  <a:prstClr val="white"/>
                </a:solidFill>
                <a:latin typeface="Traditional Arabic" pitchFamily="18" charset="-78"/>
                <a:cs typeface="Traditional Arabic" pitchFamily="18" charset="-78"/>
              </a:rPr>
              <a:t>والولائم المكلفة</a:t>
            </a:r>
            <a:r>
              <a:rPr lang="ar-SA" sz="2400" dirty="0" smtClean="0">
                <a:solidFill>
                  <a:prstClr val="white"/>
                </a:solidFill>
                <a:latin typeface="Traditional Arabic" pitchFamily="18" charset="-78"/>
                <a:cs typeface="Traditional Arabic" pitchFamily="18" charset="-78"/>
              </a:rPr>
              <a:t>...</a:t>
            </a:r>
          </a:p>
          <a:p>
            <a:pPr marL="68580" lvl="0" indent="0" algn="just">
              <a:buClr>
                <a:srgbClr val="D6ECFF"/>
              </a:buClr>
              <a:buNone/>
            </a:pPr>
            <a:endParaRPr lang="ar-SA" sz="2400" dirty="0">
              <a:solidFill>
                <a:prstClr val="white"/>
              </a:solidFill>
              <a:latin typeface="Traditional Arabic" pitchFamily="18" charset="-78"/>
              <a:cs typeface="Traditional Arabic" pitchFamily="18" charset="-78"/>
            </a:endParaRPr>
          </a:p>
          <a:p>
            <a:pPr marL="68580" lvl="0" indent="0" algn="just">
              <a:buClr>
                <a:srgbClr val="D6ECFF"/>
              </a:buClr>
              <a:buNone/>
            </a:pPr>
            <a:r>
              <a:rPr lang="ar-SA" sz="2400" dirty="0" smtClean="0">
                <a:solidFill>
                  <a:prstClr val="white"/>
                </a:solidFill>
                <a:latin typeface="Traditional Arabic" pitchFamily="18" charset="-78"/>
                <a:cs typeface="Traditional Arabic" pitchFamily="18" charset="-78"/>
              </a:rPr>
              <a:t>5. الضغوط </a:t>
            </a:r>
            <a:r>
              <a:rPr lang="ar-SA" sz="2400" dirty="0">
                <a:solidFill>
                  <a:prstClr val="white"/>
                </a:solidFill>
                <a:latin typeface="Traditional Arabic" pitchFamily="18" charset="-78"/>
                <a:cs typeface="Traditional Arabic" pitchFamily="18" charset="-78"/>
              </a:rPr>
              <a:t>الصحية: الأمراض التي تؤثر على قدرة الإنسان على العمل أو القيام بالمهام التي يستمد منها شعورَه بسلطته في محيطه وقيمة نفسه في الحياة. </a:t>
            </a:r>
          </a:p>
          <a:p>
            <a:endParaRPr lang="ar-SA"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81073"/>
            <a:ext cx="1878013"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487" r="10780" b="6049"/>
          <a:stretch/>
        </p:blipFill>
        <p:spPr bwMode="auto">
          <a:xfrm>
            <a:off x="563403" y="4581128"/>
            <a:ext cx="1560325" cy="138250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312" y="1957760"/>
            <a:ext cx="1696501" cy="147124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461606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down)">
                                      <p:cBhvr>
                                        <p:cTn id="13" dur="580">
                                          <p:stCondLst>
                                            <p:cond delay="0"/>
                                          </p:stCondLst>
                                        </p:cTn>
                                        <p:tgtEl>
                                          <p:spTgt spid="3">
                                            <p:txEl>
                                              <p:pRg st="1" end="1"/>
                                            </p:txEl>
                                          </p:spTgt>
                                        </p:tgtEl>
                                      </p:cBhvr>
                                    </p:animEffect>
                                    <p:anim calcmode="lin" valueType="num">
                                      <p:cBhvr>
                                        <p:cTn id="1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xEl>
                                              <p:pRg st="1" end="1"/>
                                            </p:txEl>
                                          </p:spTgt>
                                        </p:tgtEl>
                                      </p:cBhvr>
                                      <p:to x="100000" y="60000"/>
                                    </p:animScale>
                                    <p:animScale>
                                      <p:cBhvr>
                                        <p:cTn id="20" dur="166" decel="50000">
                                          <p:stCondLst>
                                            <p:cond delay="676"/>
                                          </p:stCondLst>
                                        </p:cTn>
                                        <p:tgtEl>
                                          <p:spTgt spid="3">
                                            <p:txEl>
                                              <p:pRg st="1" end="1"/>
                                            </p:txEl>
                                          </p:spTgt>
                                        </p:tgtEl>
                                      </p:cBhvr>
                                      <p:to x="100000" y="100000"/>
                                    </p:animScale>
                                    <p:animScale>
                                      <p:cBhvr>
                                        <p:cTn id="21" dur="26">
                                          <p:stCondLst>
                                            <p:cond delay="1312"/>
                                          </p:stCondLst>
                                        </p:cTn>
                                        <p:tgtEl>
                                          <p:spTgt spid="3">
                                            <p:txEl>
                                              <p:pRg st="1" end="1"/>
                                            </p:txEl>
                                          </p:spTgt>
                                        </p:tgtEl>
                                      </p:cBhvr>
                                      <p:to x="100000" y="80000"/>
                                    </p:animScale>
                                    <p:animScale>
                                      <p:cBhvr>
                                        <p:cTn id="22" dur="166" decel="50000">
                                          <p:stCondLst>
                                            <p:cond delay="1338"/>
                                          </p:stCondLst>
                                        </p:cTn>
                                        <p:tgtEl>
                                          <p:spTgt spid="3">
                                            <p:txEl>
                                              <p:pRg st="1" end="1"/>
                                            </p:txEl>
                                          </p:spTgt>
                                        </p:tgtEl>
                                      </p:cBhvr>
                                      <p:to x="100000" y="100000"/>
                                    </p:animScale>
                                    <p:animScale>
                                      <p:cBhvr>
                                        <p:cTn id="23" dur="26">
                                          <p:stCondLst>
                                            <p:cond delay="1642"/>
                                          </p:stCondLst>
                                        </p:cTn>
                                        <p:tgtEl>
                                          <p:spTgt spid="3">
                                            <p:txEl>
                                              <p:pRg st="1" end="1"/>
                                            </p:txEl>
                                          </p:spTgt>
                                        </p:tgtEl>
                                      </p:cBhvr>
                                      <p:to x="100000" y="90000"/>
                                    </p:animScale>
                                    <p:animScale>
                                      <p:cBhvr>
                                        <p:cTn id="24" dur="166" decel="50000">
                                          <p:stCondLst>
                                            <p:cond delay="1668"/>
                                          </p:stCondLst>
                                        </p:cTn>
                                        <p:tgtEl>
                                          <p:spTgt spid="3">
                                            <p:txEl>
                                              <p:pRg st="1" end="1"/>
                                            </p:txEl>
                                          </p:spTgt>
                                        </p:tgtEl>
                                      </p:cBhvr>
                                      <p:to x="100000" y="100000"/>
                                    </p:animScale>
                                    <p:animScale>
                                      <p:cBhvr>
                                        <p:cTn id="25" dur="26">
                                          <p:stCondLst>
                                            <p:cond delay="1808"/>
                                          </p:stCondLst>
                                        </p:cTn>
                                        <p:tgtEl>
                                          <p:spTgt spid="3">
                                            <p:txEl>
                                              <p:pRg st="1" end="1"/>
                                            </p:txEl>
                                          </p:spTgt>
                                        </p:tgtEl>
                                      </p:cBhvr>
                                      <p:to x="100000" y="95000"/>
                                    </p:animScale>
                                    <p:animScale>
                                      <p:cBhvr>
                                        <p:cTn id="26" dur="166" decel="50000">
                                          <p:stCondLst>
                                            <p:cond delay="1834"/>
                                          </p:stCondLst>
                                        </p:cTn>
                                        <p:tgtEl>
                                          <p:spTgt spid="3">
                                            <p:txEl>
                                              <p:pRg st="1" end="1"/>
                                            </p:txEl>
                                          </p:spTgt>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down)">
                                      <p:cBhvr>
                                        <p:cTn id="31" dur="580">
                                          <p:stCondLst>
                                            <p:cond delay="0"/>
                                          </p:stCondLst>
                                        </p:cTn>
                                        <p:tgtEl>
                                          <p:spTgt spid="3">
                                            <p:txEl>
                                              <p:pRg st="2" end="2"/>
                                            </p:txEl>
                                          </p:spTgt>
                                        </p:tgtEl>
                                      </p:cBhvr>
                                    </p:animEffect>
                                    <p:anim calcmode="lin" valueType="num">
                                      <p:cBhvr>
                                        <p:cTn id="3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3">
                                            <p:txEl>
                                              <p:pRg st="2" end="2"/>
                                            </p:txEl>
                                          </p:spTgt>
                                        </p:tgtEl>
                                      </p:cBhvr>
                                      <p:to x="100000" y="60000"/>
                                    </p:animScale>
                                    <p:animScale>
                                      <p:cBhvr>
                                        <p:cTn id="38" dur="166" decel="50000">
                                          <p:stCondLst>
                                            <p:cond delay="676"/>
                                          </p:stCondLst>
                                        </p:cTn>
                                        <p:tgtEl>
                                          <p:spTgt spid="3">
                                            <p:txEl>
                                              <p:pRg st="2" end="2"/>
                                            </p:txEl>
                                          </p:spTgt>
                                        </p:tgtEl>
                                      </p:cBhvr>
                                      <p:to x="100000" y="100000"/>
                                    </p:animScale>
                                    <p:animScale>
                                      <p:cBhvr>
                                        <p:cTn id="39" dur="26">
                                          <p:stCondLst>
                                            <p:cond delay="1312"/>
                                          </p:stCondLst>
                                        </p:cTn>
                                        <p:tgtEl>
                                          <p:spTgt spid="3">
                                            <p:txEl>
                                              <p:pRg st="2" end="2"/>
                                            </p:txEl>
                                          </p:spTgt>
                                        </p:tgtEl>
                                      </p:cBhvr>
                                      <p:to x="100000" y="80000"/>
                                    </p:animScale>
                                    <p:animScale>
                                      <p:cBhvr>
                                        <p:cTn id="40" dur="166" decel="50000">
                                          <p:stCondLst>
                                            <p:cond delay="1338"/>
                                          </p:stCondLst>
                                        </p:cTn>
                                        <p:tgtEl>
                                          <p:spTgt spid="3">
                                            <p:txEl>
                                              <p:pRg st="2" end="2"/>
                                            </p:txEl>
                                          </p:spTgt>
                                        </p:tgtEl>
                                      </p:cBhvr>
                                      <p:to x="100000" y="100000"/>
                                    </p:animScale>
                                    <p:animScale>
                                      <p:cBhvr>
                                        <p:cTn id="41" dur="26">
                                          <p:stCondLst>
                                            <p:cond delay="1642"/>
                                          </p:stCondLst>
                                        </p:cTn>
                                        <p:tgtEl>
                                          <p:spTgt spid="3">
                                            <p:txEl>
                                              <p:pRg st="2" end="2"/>
                                            </p:txEl>
                                          </p:spTgt>
                                        </p:tgtEl>
                                      </p:cBhvr>
                                      <p:to x="100000" y="90000"/>
                                    </p:animScale>
                                    <p:animScale>
                                      <p:cBhvr>
                                        <p:cTn id="42" dur="166" decel="50000">
                                          <p:stCondLst>
                                            <p:cond delay="1668"/>
                                          </p:stCondLst>
                                        </p:cTn>
                                        <p:tgtEl>
                                          <p:spTgt spid="3">
                                            <p:txEl>
                                              <p:pRg st="2" end="2"/>
                                            </p:txEl>
                                          </p:spTgt>
                                        </p:tgtEl>
                                      </p:cBhvr>
                                      <p:to x="100000" y="100000"/>
                                    </p:animScale>
                                    <p:animScale>
                                      <p:cBhvr>
                                        <p:cTn id="43" dur="26">
                                          <p:stCondLst>
                                            <p:cond delay="1808"/>
                                          </p:stCondLst>
                                        </p:cTn>
                                        <p:tgtEl>
                                          <p:spTgt spid="3">
                                            <p:txEl>
                                              <p:pRg st="2" end="2"/>
                                            </p:txEl>
                                          </p:spTgt>
                                        </p:tgtEl>
                                      </p:cBhvr>
                                      <p:to x="100000" y="95000"/>
                                    </p:animScale>
                                    <p:animScale>
                                      <p:cBhvr>
                                        <p:cTn id="44" dur="166" decel="50000">
                                          <p:stCondLst>
                                            <p:cond delay="1834"/>
                                          </p:stCondLst>
                                        </p:cTn>
                                        <p:tgtEl>
                                          <p:spTgt spid="3">
                                            <p:txEl>
                                              <p:pRg st="2" end="2"/>
                                            </p:txEl>
                                          </p:spTgt>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animEffect transition="in" filter="wipe(down)">
                                      <p:cBhvr>
                                        <p:cTn id="49" dur="580">
                                          <p:stCondLst>
                                            <p:cond delay="0"/>
                                          </p:stCondLst>
                                        </p:cTn>
                                        <p:tgtEl>
                                          <p:spTgt spid="3">
                                            <p:txEl>
                                              <p:pRg st="3" end="3"/>
                                            </p:txEl>
                                          </p:spTgt>
                                        </p:tgtEl>
                                      </p:cBhvr>
                                    </p:animEffect>
                                    <p:anim calcmode="lin" valueType="num">
                                      <p:cBhvr>
                                        <p:cTn id="5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55" dur="26">
                                          <p:stCondLst>
                                            <p:cond delay="650"/>
                                          </p:stCondLst>
                                        </p:cTn>
                                        <p:tgtEl>
                                          <p:spTgt spid="3">
                                            <p:txEl>
                                              <p:pRg st="3" end="3"/>
                                            </p:txEl>
                                          </p:spTgt>
                                        </p:tgtEl>
                                      </p:cBhvr>
                                      <p:to x="100000" y="60000"/>
                                    </p:animScale>
                                    <p:animScale>
                                      <p:cBhvr>
                                        <p:cTn id="56" dur="166" decel="50000">
                                          <p:stCondLst>
                                            <p:cond delay="676"/>
                                          </p:stCondLst>
                                        </p:cTn>
                                        <p:tgtEl>
                                          <p:spTgt spid="3">
                                            <p:txEl>
                                              <p:pRg st="3" end="3"/>
                                            </p:txEl>
                                          </p:spTgt>
                                        </p:tgtEl>
                                      </p:cBhvr>
                                      <p:to x="100000" y="100000"/>
                                    </p:animScale>
                                    <p:animScale>
                                      <p:cBhvr>
                                        <p:cTn id="57" dur="26">
                                          <p:stCondLst>
                                            <p:cond delay="1312"/>
                                          </p:stCondLst>
                                        </p:cTn>
                                        <p:tgtEl>
                                          <p:spTgt spid="3">
                                            <p:txEl>
                                              <p:pRg st="3" end="3"/>
                                            </p:txEl>
                                          </p:spTgt>
                                        </p:tgtEl>
                                      </p:cBhvr>
                                      <p:to x="100000" y="80000"/>
                                    </p:animScale>
                                    <p:animScale>
                                      <p:cBhvr>
                                        <p:cTn id="58" dur="166" decel="50000">
                                          <p:stCondLst>
                                            <p:cond delay="1338"/>
                                          </p:stCondLst>
                                        </p:cTn>
                                        <p:tgtEl>
                                          <p:spTgt spid="3">
                                            <p:txEl>
                                              <p:pRg st="3" end="3"/>
                                            </p:txEl>
                                          </p:spTgt>
                                        </p:tgtEl>
                                      </p:cBhvr>
                                      <p:to x="100000" y="100000"/>
                                    </p:animScale>
                                    <p:animScale>
                                      <p:cBhvr>
                                        <p:cTn id="59" dur="26">
                                          <p:stCondLst>
                                            <p:cond delay="1642"/>
                                          </p:stCondLst>
                                        </p:cTn>
                                        <p:tgtEl>
                                          <p:spTgt spid="3">
                                            <p:txEl>
                                              <p:pRg st="3" end="3"/>
                                            </p:txEl>
                                          </p:spTgt>
                                        </p:tgtEl>
                                      </p:cBhvr>
                                      <p:to x="100000" y="90000"/>
                                    </p:animScale>
                                    <p:animScale>
                                      <p:cBhvr>
                                        <p:cTn id="60" dur="166" decel="50000">
                                          <p:stCondLst>
                                            <p:cond delay="1668"/>
                                          </p:stCondLst>
                                        </p:cTn>
                                        <p:tgtEl>
                                          <p:spTgt spid="3">
                                            <p:txEl>
                                              <p:pRg st="3" end="3"/>
                                            </p:txEl>
                                          </p:spTgt>
                                        </p:tgtEl>
                                      </p:cBhvr>
                                      <p:to x="100000" y="100000"/>
                                    </p:animScale>
                                    <p:animScale>
                                      <p:cBhvr>
                                        <p:cTn id="61" dur="26">
                                          <p:stCondLst>
                                            <p:cond delay="1808"/>
                                          </p:stCondLst>
                                        </p:cTn>
                                        <p:tgtEl>
                                          <p:spTgt spid="3">
                                            <p:txEl>
                                              <p:pRg st="3" end="3"/>
                                            </p:txEl>
                                          </p:spTgt>
                                        </p:tgtEl>
                                      </p:cBhvr>
                                      <p:to x="100000" y="95000"/>
                                    </p:animScale>
                                    <p:animScale>
                                      <p:cBhvr>
                                        <p:cTn id="62" dur="166" decel="50000">
                                          <p:stCondLst>
                                            <p:cond delay="1834"/>
                                          </p:stCondLst>
                                        </p:cTn>
                                        <p:tgtEl>
                                          <p:spTgt spid="3">
                                            <p:txEl>
                                              <p:pRg st="3" end="3"/>
                                            </p:txEl>
                                          </p:spTgt>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6" presetClass="entr" presetSubtype="0" fill="hold" grpId="0" nodeType="clickEffect">
                                  <p:stCondLst>
                                    <p:cond delay="0"/>
                                  </p:stCondLst>
                                  <p:childTnLst>
                                    <p:set>
                                      <p:cBhvr>
                                        <p:cTn id="66" dur="1" fill="hold">
                                          <p:stCondLst>
                                            <p:cond delay="0"/>
                                          </p:stCondLst>
                                        </p:cTn>
                                        <p:tgtEl>
                                          <p:spTgt spid="3">
                                            <p:txEl>
                                              <p:pRg st="4" end="4"/>
                                            </p:txEl>
                                          </p:spTgt>
                                        </p:tgtEl>
                                        <p:attrNameLst>
                                          <p:attrName>style.visibility</p:attrName>
                                        </p:attrNameLst>
                                      </p:cBhvr>
                                      <p:to>
                                        <p:strVal val="visible"/>
                                      </p:to>
                                    </p:set>
                                    <p:animEffect transition="in" filter="wipe(down)">
                                      <p:cBhvr>
                                        <p:cTn id="67" dur="580">
                                          <p:stCondLst>
                                            <p:cond delay="0"/>
                                          </p:stCondLst>
                                        </p:cTn>
                                        <p:tgtEl>
                                          <p:spTgt spid="3">
                                            <p:txEl>
                                              <p:pRg st="4" end="4"/>
                                            </p:txEl>
                                          </p:spTgt>
                                        </p:tgtEl>
                                      </p:cBhvr>
                                    </p:animEffect>
                                    <p:anim calcmode="lin" valueType="num">
                                      <p:cBhvr>
                                        <p:cTn id="68"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3" dur="26">
                                          <p:stCondLst>
                                            <p:cond delay="650"/>
                                          </p:stCondLst>
                                        </p:cTn>
                                        <p:tgtEl>
                                          <p:spTgt spid="3">
                                            <p:txEl>
                                              <p:pRg st="4" end="4"/>
                                            </p:txEl>
                                          </p:spTgt>
                                        </p:tgtEl>
                                      </p:cBhvr>
                                      <p:to x="100000" y="60000"/>
                                    </p:animScale>
                                    <p:animScale>
                                      <p:cBhvr>
                                        <p:cTn id="74" dur="166" decel="50000">
                                          <p:stCondLst>
                                            <p:cond delay="676"/>
                                          </p:stCondLst>
                                        </p:cTn>
                                        <p:tgtEl>
                                          <p:spTgt spid="3">
                                            <p:txEl>
                                              <p:pRg st="4" end="4"/>
                                            </p:txEl>
                                          </p:spTgt>
                                        </p:tgtEl>
                                      </p:cBhvr>
                                      <p:to x="100000" y="100000"/>
                                    </p:animScale>
                                    <p:animScale>
                                      <p:cBhvr>
                                        <p:cTn id="75" dur="26">
                                          <p:stCondLst>
                                            <p:cond delay="1312"/>
                                          </p:stCondLst>
                                        </p:cTn>
                                        <p:tgtEl>
                                          <p:spTgt spid="3">
                                            <p:txEl>
                                              <p:pRg st="4" end="4"/>
                                            </p:txEl>
                                          </p:spTgt>
                                        </p:tgtEl>
                                      </p:cBhvr>
                                      <p:to x="100000" y="80000"/>
                                    </p:animScale>
                                    <p:animScale>
                                      <p:cBhvr>
                                        <p:cTn id="76" dur="166" decel="50000">
                                          <p:stCondLst>
                                            <p:cond delay="1338"/>
                                          </p:stCondLst>
                                        </p:cTn>
                                        <p:tgtEl>
                                          <p:spTgt spid="3">
                                            <p:txEl>
                                              <p:pRg st="4" end="4"/>
                                            </p:txEl>
                                          </p:spTgt>
                                        </p:tgtEl>
                                      </p:cBhvr>
                                      <p:to x="100000" y="100000"/>
                                    </p:animScale>
                                    <p:animScale>
                                      <p:cBhvr>
                                        <p:cTn id="77" dur="26">
                                          <p:stCondLst>
                                            <p:cond delay="1642"/>
                                          </p:stCondLst>
                                        </p:cTn>
                                        <p:tgtEl>
                                          <p:spTgt spid="3">
                                            <p:txEl>
                                              <p:pRg st="4" end="4"/>
                                            </p:txEl>
                                          </p:spTgt>
                                        </p:tgtEl>
                                      </p:cBhvr>
                                      <p:to x="100000" y="90000"/>
                                    </p:animScale>
                                    <p:animScale>
                                      <p:cBhvr>
                                        <p:cTn id="78" dur="166" decel="50000">
                                          <p:stCondLst>
                                            <p:cond delay="1668"/>
                                          </p:stCondLst>
                                        </p:cTn>
                                        <p:tgtEl>
                                          <p:spTgt spid="3">
                                            <p:txEl>
                                              <p:pRg st="4" end="4"/>
                                            </p:txEl>
                                          </p:spTgt>
                                        </p:tgtEl>
                                      </p:cBhvr>
                                      <p:to x="100000" y="100000"/>
                                    </p:animScale>
                                    <p:animScale>
                                      <p:cBhvr>
                                        <p:cTn id="79" dur="26">
                                          <p:stCondLst>
                                            <p:cond delay="1808"/>
                                          </p:stCondLst>
                                        </p:cTn>
                                        <p:tgtEl>
                                          <p:spTgt spid="3">
                                            <p:txEl>
                                              <p:pRg st="4" end="4"/>
                                            </p:txEl>
                                          </p:spTgt>
                                        </p:tgtEl>
                                      </p:cBhvr>
                                      <p:to x="100000" y="95000"/>
                                    </p:animScale>
                                    <p:animScale>
                                      <p:cBhvr>
                                        <p:cTn id="80" dur="166" decel="50000">
                                          <p:stCondLst>
                                            <p:cond delay="1834"/>
                                          </p:stCondLst>
                                        </p:cTn>
                                        <p:tgtEl>
                                          <p:spTgt spid="3">
                                            <p:txEl>
                                              <p:pRg st="4" end="4"/>
                                            </p:txEl>
                                          </p:spTgt>
                                        </p:tgtEl>
                                      </p:cBhvr>
                                      <p:to x="100000" y="100000"/>
                                    </p:animScale>
                                  </p:childTnLst>
                                </p:cTn>
                              </p:par>
                            </p:childTnLst>
                          </p:cTn>
                        </p:par>
                      </p:childTnLst>
                    </p:cTn>
                  </p:par>
                  <p:par>
                    <p:cTn id="81" fill="hold">
                      <p:stCondLst>
                        <p:cond delay="indefinite"/>
                      </p:stCondLst>
                      <p:childTnLst>
                        <p:par>
                          <p:cTn id="82" fill="hold">
                            <p:stCondLst>
                              <p:cond delay="0"/>
                            </p:stCondLst>
                            <p:childTnLst>
                              <p:par>
                                <p:cTn id="83" presetID="26" presetClass="entr" presetSubtype="0" fill="hold" grpId="0" nodeType="clickEffect">
                                  <p:stCondLst>
                                    <p:cond delay="0"/>
                                  </p:stCondLst>
                                  <p:childTnLst>
                                    <p:set>
                                      <p:cBhvr>
                                        <p:cTn id="84" dur="1" fill="hold">
                                          <p:stCondLst>
                                            <p:cond delay="0"/>
                                          </p:stCondLst>
                                        </p:cTn>
                                        <p:tgtEl>
                                          <p:spTgt spid="3">
                                            <p:txEl>
                                              <p:pRg st="6" end="6"/>
                                            </p:txEl>
                                          </p:spTgt>
                                        </p:tgtEl>
                                        <p:attrNameLst>
                                          <p:attrName>style.visibility</p:attrName>
                                        </p:attrNameLst>
                                      </p:cBhvr>
                                      <p:to>
                                        <p:strVal val="visible"/>
                                      </p:to>
                                    </p:set>
                                    <p:animEffect transition="in" filter="wipe(down)">
                                      <p:cBhvr>
                                        <p:cTn id="85" dur="580">
                                          <p:stCondLst>
                                            <p:cond delay="0"/>
                                          </p:stCondLst>
                                        </p:cTn>
                                        <p:tgtEl>
                                          <p:spTgt spid="3">
                                            <p:txEl>
                                              <p:pRg st="6" end="6"/>
                                            </p:txEl>
                                          </p:spTgt>
                                        </p:tgtEl>
                                      </p:cBhvr>
                                    </p:animEffect>
                                    <p:anim calcmode="lin" valueType="num">
                                      <p:cBhvr>
                                        <p:cTn id="8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91" dur="26">
                                          <p:stCondLst>
                                            <p:cond delay="650"/>
                                          </p:stCondLst>
                                        </p:cTn>
                                        <p:tgtEl>
                                          <p:spTgt spid="3">
                                            <p:txEl>
                                              <p:pRg st="6" end="6"/>
                                            </p:txEl>
                                          </p:spTgt>
                                        </p:tgtEl>
                                      </p:cBhvr>
                                      <p:to x="100000" y="60000"/>
                                    </p:animScale>
                                    <p:animScale>
                                      <p:cBhvr>
                                        <p:cTn id="92" dur="166" decel="50000">
                                          <p:stCondLst>
                                            <p:cond delay="676"/>
                                          </p:stCondLst>
                                        </p:cTn>
                                        <p:tgtEl>
                                          <p:spTgt spid="3">
                                            <p:txEl>
                                              <p:pRg st="6" end="6"/>
                                            </p:txEl>
                                          </p:spTgt>
                                        </p:tgtEl>
                                      </p:cBhvr>
                                      <p:to x="100000" y="100000"/>
                                    </p:animScale>
                                    <p:animScale>
                                      <p:cBhvr>
                                        <p:cTn id="93" dur="26">
                                          <p:stCondLst>
                                            <p:cond delay="1312"/>
                                          </p:stCondLst>
                                        </p:cTn>
                                        <p:tgtEl>
                                          <p:spTgt spid="3">
                                            <p:txEl>
                                              <p:pRg st="6" end="6"/>
                                            </p:txEl>
                                          </p:spTgt>
                                        </p:tgtEl>
                                      </p:cBhvr>
                                      <p:to x="100000" y="80000"/>
                                    </p:animScale>
                                    <p:animScale>
                                      <p:cBhvr>
                                        <p:cTn id="94" dur="166" decel="50000">
                                          <p:stCondLst>
                                            <p:cond delay="1338"/>
                                          </p:stCondLst>
                                        </p:cTn>
                                        <p:tgtEl>
                                          <p:spTgt spid="3">
                                            <p:txEl>
                                              <p:pRg st="6" end="6"/>
                                            </p:txEl>
                                          </p:spTgt>
                                        </p:tgtEl>
                                      </p:cBhvr>
                                      <p:to x="100000" y="100000"/>
                                    </p:animScale>
                                    <p:animScale>
                                      <p:cBhvr>
                                        <p:cTn id="95" dur="26">
                                          <p:stCondLst>
                                            <p:cond delay="1642"/>
                                          </p:stCondLst>
                                        </p:cTn>
                                        <p:tgtEl>
                                          <p:spTgt spid="3">
                                            <p:txEl>
                                              <p:pRg st="6" end="6"/>
                                            </p:txEl>
                                          </p:spTgt>
                                        </p:tgtEl>
                                      </p:cBhvr>
                                      <p:to x="100000" y="90000"/>
                                    </p:animScale>
                                    <p:animScale>
                                      <p:cBhvr>
                                        <p:cTn id="96" dur="166" decel="50000">
                                          <p:stCondLst>
                                            <p:cond delay="1668"/>
                                          </p:stCondLst>
                                        </p:cTn>
                                        <p:tgtEl>
                                          <p:spTgt spid="3">
                                            <p:txEl>
                                              <p:pRg st="6" end="6"/>
                                            </p:txEl>
                                          </p:spTgt>
                                        </p:tgtEl>
                                      </p:cBhvr>
                                      <p:to x="100000" y="100000"/>
                                    </p:animScale>
                                    <p:animScale>
                                      <p:cBhvr>
                                        <p:cTn id="97" dur="26">
                                          <p:stCondLst>
                                            <p:cond delay="1808"/>
                                          </p:stCondLst>
                                        </p:cTn>
                                        <p:tgtEl>
                                          <p:spTgt spid="3">
                                            <p:txEl>
                                              <p:pRg st="6" end="6"/>
                                            </p:txEl>
                                          </p:spTgt>
                                        </p:tgtEl>
                                      </p:cBhvr>
                                      <p:to x="100000" y="95000"/>
                                    </p:animScale>
                                    <p:animScale>
                                      <p:cBhvr>
                                        <p:cTn id="98"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55776" y="512064"/>
            <a:ext cx="6131024" cy="914400"/>
          </a:xfrm>
        </p:spPr>
        <p:txBody>
          <a:bodyPr/>
          <a:lstStyle/>
          <a:p>
            <a:pPr algn="ctr"/>
            <a:r>
              <a:rPr lang="ar-SA" sz="3200" dirty="0">
                <a:solidFill>
                  <a:srgbClr val="FFFF00"/>
                </a:solidFill>
                <a:latin typeface="Monotype Koufi" pitchFamily="2" charset="-78"/>
                <a:ea typeface="Monotype Koufi" pitchFamily="2" charset="-78"/>
                <a:cs typeface="Monotype Koufi" pitchFamily="2" charset="-78"/>
              </a:rPr>
              <a:t>المصادر الداخلية للضغوط النفسية : </a:t>
            </a:r>
          </a:p>
        </p:txBody>
      </p:sp>
      <p:sp>
        <p:nvSpPr>
          <p:cNvPr id="3" name="عنصر نائب للمحتوى 2"/>
          <p:cNvSpPr>
            <a:spLocks noGrp="1"/>
          </p:cNvSpPr>
          <p:nvPr>
            <p:ph idx="1"/>
          </p:nvPr>
        </p:nvSpPr>
        <p:spPr>
          <a:xfrm>
            <a:off x="2699792" y="1783560"/>
            <a:ext cx="6264696" cy="4572000"/>
          </a:xfrm>
        </p:spPr>
        <p:txBody>
          <a:bodyPr>
            <a:normAutofit/>
          </a:bodyPr>
          <a:lstStyle/>
          <a:p>
            <a:pPr algn="just"/>
            <a:r>
              <a:rPr lang="ar-SA" sz="2400" dirty="0">
                <a:latin typeface="Traditional Arabic" pitchFamily="18" charset="-78"/>
                <a:cs typeface="Traditional Arabic" pitchFamily="18" charset="-78"/>
              </a:rPr>
              <a:t>أ‌.	سمات الشخصية:  بعض السمات سبب في الضغط على صاحبها (الانطواء أو الانبساط ، أو الانغلاق ، أو نقص الوداعة ، والشراسة...). </a:t>
            </a:r>
            <a:endParaRPr lang="ar-SA" sz="2400" dirty="0" smtClean="0">
              <a:latin typeface="Traditional Arabic" pitchFamily="18" charset="-78"/>
              <a:cs typeface="Traditional Arabic" pitchFamily="18" charset="-78"/>
            </a:endParaRPr>
          </a:p>
          <a:p>
            <a:pPr marL="68580" indent="0" algn="just">
              <a:buNone/>
            </a:pPr>
            <a:endParaRPr lang="ar-SA" sz="3600" dirty="0">
              <a:latin typeface="Traditional Arabic" pitchFamily="18" charset="-78"/>
              <a:cs typeface="Traditional Arabic" pitchFamily="18" charset="-78"/>
            </a:endParaRPr>
          </a:p>
          <a:p>
            <a:pPr algn="just"/>
            <a:r>
              <a:rPr lang="ar-SA" sz="2400" dirty="0">
                <a:latin typeface="Traditional Arabic" pitchFamily="18" charset="-78"/>
                <a:cs typeface="Traditional Arabic" pitchFamily="18" charset="-78"/>
              </a:rPr>
              <a:t>ب‌.	المخطوطات المعرفية: وهي أسلوب </a:t>
            </a:r>
            <a:r>
              <a:rPr lang="ar-SA" sz="2400" dirty="0" smtClean="0">
                <a:latin typeface="Traditional Arabic" pitchFamily="18" charset="-78"/>
                <a:cs typeface="Traditional Arabic" pitchFamily="18" charset="-78"/>
              </a:rPr>
              <a:t>التفكير المعتاد </a:t>
            </a:r>
            <a:r>
              <a:rPr lang="ar-SA" sz="2400" dirty="0">
                <a:latin typeface="Traditional Arabic" pitchFamily="18" charset="-78"/>
                <a:cs typeface="Traditional Arabic" pitchFamily="18" charset="-78"/>
              </a:rPr>
              <a:t>.. وكلما كانت هذه الأفكار غير تكيفية (أي مخالفة للواقع) كانت سبباً في زيادة الضغوط. </a:t>
            </a:r>
            <a:endParaRPr lang="ar-SA" sz="2400" dirty="0" smtClean="0">
              <a:latin typeface="Traditional Arabic" pitchFamily="18" charset="-78"/>
              <a:cs typeface="Traditional Arabic" pitchFamily="18" charset="-78"/>
            </a:endParaRPr>
          </a:p>
          <a:p>
            <a:pPr marL="68580" indent="0" algn="just">
              <a:buNone/>
            </a:pPr>
            <a:endParaRPr lang="ar-SA" sz="3600" dirty="0">
              <a:latin typeface="Traditional Arabic" pitchFamily="18" charset="-78"/>
              <a:cs typeface="Traditional Arabic" pitchFamily="18" charset="-78"/>
            </a:endParaRPr>
          </a:p>
          <a:p>
            <a:pPr algn="just"/>
            <a:r>
              <a:rPr lang="ar-SA" sz="2400" dirty="0">
                <a:latin typeface="Traditional Arabic" pitchFamily="18" charset="-78"/>
                <a:cs typeface="Traditional Arabic" pitchFamily="18" charset="-78"/>
              </a:rPr>
              <a:t>ت‌.	التوقعات والطموح: الهمة العالية مطلوبة، ولكن قد تتجاوز طموحات الإنسان ما يملكه من قدرةٍ حقيقية ، فتكون ضاغطاً عليه بدلاً من كونها دافعاً له. </a:t>
            </a:r>
          </a:p>
          <a:p>
            <a:endParaRPr lang="ar-SA"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00379"/>
            <a:ext cx="1878013"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29" t="14006" r="6813" b="8028"/>
          <a:stretch/>
        </p:blipFill>
        <p:spPr bwMode="auto">
          <a:xfrm>
            <a:off x="521837" y="4941168"/>
            <a:ext cx="1601891" cy="136815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3158083"/>
            <a:ext cx="1751712" cy="142304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8375" r="2910"/>
          <a:stretch/>
        </p:blipFill>
        <p:spPr bwMode="auto">
          <a:xfrm>
            <a:off x="539552" y="1412776"/>
            <a:ext cx="1706053" cy="144016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0826016"/>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59632" y="188640"/>
            <a:ext cx="7272808" cy="914400"/>
          </a:xfrm>
        </p:spPr>
        <p:txBody>
          <a:bodyPr/>
          <a:lstStyle/>
          <a:p>
            <a:pPr algn="ctr"/>
            <a:r>
              <a:rPr lang="ar-SA" sz="4400" b="1" dirty="0">
                <a:solidFill>
                  <a:schemeClr val="accent2">
                    <a:lumMod val="60000"/>
                    <a:lumOff val="40000"/>
                  </a:schemeClr>
                </a:solidFill>
                <a:cs typeface="Diwani Simple Striped" pitchFamily="2" charset="-78"/>
              </a:rPr>
              <a:t>علامات </a:t>
            </a:r>
            <a:r>
              <a:rPr lang="ar-SA" sz="4400" b="1" dirty="0" smtClean="0">
                <a:solidFill>
                  <a:schemeClr val="accent2">
                    <a:lumMod val="60000"/>
                    <a:lumOff val="40000"/>
                  </a:schemeClr>
                </a:solidFill>
                <a:cs typeface="Diwani Simple Striped" pitchFamily="2" charset="-78"/>
              </a:rPr>
              <a:t> سوء  إدارة   الضغوط</a:t>
            </a:r>
            <a:endParaRPr lang="ar-SA" sz="4400" b="1" dirty="0">
              <a:solidFill>
                <a:schemeClr val="accent2">
                  <a:lumMod val="60000"/>
                  <a:lumOff val="40000"/>
                </a:schemeClr>
              </a:solidFill>
              <a:cs typeface="Diwani Simple Striped" pitchFamily="2" charset="-78"/>
            </a:endParaRPr>
          </a:p>
        </p:txBody>
      </p:sp>
      <p:sp>
        <p:nvSpPr>
          <p:cNvPr id="3" name="عنصر نائب للمحتوى 2"/>
          <p:cNvSpPr>
            <a:spLocks noGrp="1"/>
          </p:cNvSpPr>
          <p:nvPr>
            <p:ph idx="1"/>
          </p:nvPr>
        </p:nvSpPr>
        <p:spPr>
          <a:xfrm>
            <a:off x="323528" y="1412776"/>
            <a:ext cx="8568952" cy="5256584"/>
          </a:xfrm>
        </p:spPr>
        <p:txBody>
          <a:bodyPr>
            <a:normAutofit/>
          </a:bodyPr>
          <a:lstStyle/>
          <a:p>
            <a:pPr marL="68580" indent="0">
              <a:buNone/>
            </a:pPr>
            <a:r>
              <a:rPr lang="ar-SA" dirty="0" smtClean="0">
                <a:solidFill>
                  <a:srgbClr val="92D050"/>
                </a:solidFill>
                <a:cs typeface="Farsi Simple Bold" pitchFamily="2" charset="-78"/>
              </a:rPr>
              <a:t>* أعراض </a:t>
            </a:r>
            <a:r>
              <a:rPr lang="ar-SA" dirty="0">
                <a:solidFill>
                  <a:srgbClr val="92D050"/>
                </a:solidFill>
                <a:cs typeface="Farsi Simple Bold" pitchFamily="2" charset="-78"/>
              </a:rPr>
              <a:t>جسمية</a:t>
            </a:r>
            <a:r>
              <a:rPr lang="ar-SA" dirty="0" smtClean="0">
                <a:solidFill>
                  <a:srgbClr val="92D050"/>
                </a:solidFill>
                <a:cs typeface="Farsi Simple Bold" pitchFamily="2" charset="-78"/>
              </a:rPr>
              <a:t>:</a:t>
            </a:r>
          </a:p>
          <a:p>
            <a:pPr marL="68580" indent="0">
              <a:buNone/>
            </a:pPr>
            <a:endParaRPr lang="ar-SA" sz="800" dirty="0">
              <a:cs typeface="Farsi Simple Bold" pitchFamily="2" charset="-78"/>
            </a:endParaRPr>
          </a:p>
          <a:p>
            <a:pPr marL="68580" indent="0">
              <a:lnSpc>
                <a:spcPct val="160000"/>
              </a:lnSpc>
              <a:buNone/>
            </a:pPr>
            <a:r>
              <a:rPr lang="ar-SA" sz="2400" dirty="0">
                <a:latin typeface="Traditional Arabic" pitchFamily="18" charset="-78"/>
                <a:cs typeface="Traditional Arabic" pitchFamily="18" charset="-78"/>
              </a:rPr>
              <a:t>• الصداع.		</a:t>
            </a:r>
            <a:r>
              <a:rPr lang="ar-SA" sz="2400" dirty="0" smtClean="0">
                <a:latin typeface="Traditional Arabic" pitchFamily="18" charset="-78"/>
                <a:cs typeface="Traditional Arabic" pitchFamily="18" charset="-78"/>
              </a:rPr>
              <a:t>• </a:t>
            </a:r>
            <a:r>
              <a:rPr lang="ar-SA" sz="2400" dirty="0">
                <a:latin typeface="Traditional Arabic" pitchFamily="18" charset="-78"/>
                <a:cs typeface="Traditional Arabic" pitchFamily="18" charset="-78"/>
              </a:rPr>
              <a:t>خفقان القلب.	</a:t>
            </a:r>
            <a:r>
              <a:rPr lang="ar-SA" sz="2400" dirty="0" smtClean="0">
                <a:latin typeface="Traditional Arabic" pitchFamily="18" charset="-78"/>
                <a:cs typeface="Traditional Arabic" pitchFamily="18" charset="-78"/>
              </a:rPr>
              <a:t>• </a:t>
            </a:r>
            <a:r>
              <a:rPr lang="ar-SA" sz="2400" dirty="0">
                <a:latin typeface="Traditional Arabic" pitchFamily="18" charset="-78"/>
                <a:cs typeface="Traditional Arabic" pitchFamily="18" charset="-78"/>
              </a:rPr>
              <a:t>القلق وعد الارتياح</a:t>
            </a:r>
            <a:r>
              <a:rPr lang="ar-SA" sz="2400" dirty="0" smtClean="0">
                <a:latin typeface="Traditional Arabic" pitchFamily="18" charset="-78"/>
                <a:cs typeface="Traditional Arabic" pitchFamily="18" charset="-78"/>
              </a:rPr>
              <a:t>.	</a:t>
            </a:r>
            <a:r>
              <a:rPr lang="ar-SA" sz="2400" dirty="0">
                <a:latin typeface="Traditional Arabic" pitchFamily="18" charset="-78"/>
                <a:cs typeface="Traditional Arabic" pitchFamily="18" charset="-78"/>
              </a:rPr>
              <a:t>	</a:t>
            </a:r>
            <a:r>
              <a:rPr lang="ar-SA" sz="2400" dirty="0" smtClean="0">
                <a:latin typeface="Traditional Arabic" pitchFamily="18" charset="-78"/>
                <a:cs typeface="Traditional Arabic" pitchFamily="18" charset="-78"/>
              </a:rPr>
              <a:t>• </a:t>
            </a:r>
            <a:r>
              <a:rPr lang="ar-SA" sz="2400" dirty="0">
                <a:latin typeface="Traditional Arabic" pitchFamily="18" charset="-78"/>
                <a:cs typeface="Traditional Arabic" pitchFamily="18" charset="-78"/>
              </a:rPr>
              <a:t>مشاكل في النوم.	</a:t>
            </a:r>
            <a:r>
              <a:rPr lang="ar-SA" sz="2400" dirty="0" smtClean="0">
                <a:latin typeface="Traditional Arabic" pitchFamily="18" charset="-78"/>
                <a:cs typeface="Traditional Arabic" pitchFamily="18" charset="-78"/>
              </a:rPr>
              <a:t>             • </a:t>
            </a:r>
            <a:r>
              <a:rPr lang="ar-SA" sz="2400" dirty="0">
                <a:latin typeface="Traditional Arabic" pitchFamily="18" charset="-78"/>
                <a:cs typeface="Traditional Arabic" pitchFamily="18" charset="-78"/>
              </a:rPr>
              <a:t>المشاكل جنسية.	• الإرهاق</a:t>
            </a:r>
            <a:r>
              <a:rPr lang="ar-SA" sz="2400" dirty="0" smtClean="0">
                <a:latin typeface="Traditional Arabic" pitchFamily="18" charset="-78"/>
                <a:cs typeface="Traditional Arabic" pitchFamily="18" charset="-78"/>
              </a:rPr>
              <a:t>.		• </a:t>
            </a:r>
            <a:r>
              <a:rPr lang="ar-SA" sz="2400" dirty="0">
                <a:latin typeface="Traditional Arabic" pitchFamily="18" charset="-78"/>
                <a:cs typeface="Traditional Arabic" pitchFamily="18" charset="-78"/>
              </a:rPr>
              <a:t>تكرار الإصابة بالعدوى </a:t>
            </a:r>
            <a:r>
              <a:rPr lang="ar-SA" sz="2400" dirty="0" smtClean="0">
                <a:latin typeface="Traditional Arabic" pitchFamily="18" charset="-78"/>
                <a:cs typeface="Traditional Arabic" pitchFamily="18" charset="-78"/>
              </a:rPr>
              <a:t>الميكروبية.</a:t>
            </a:r>
            <a:endParaRPr lang="ar-SA" sz="2400" dirty="0">
              <a:latin typeface="Traditional Arabic" pitchFamily="18" charset="-78"/>
              <a:cs typeface="Traditional Arabic" pitchFamily="18" charset="-78"/>
            </a:endParaRPr>
          </a:p>
          <a:p>
            <a:pPr marL="68580" indent="0">
              <a:lnSpc>
                <a:spcPct val="160000"/>
              </a:lnSpc>
              <a:buNone/>
            </a:pPr>
            <a:r>
              <a:rPr lang="ar-SA" sz="2400" dirty="0" smtClean="0">
                <a:latin typeface="Traditional Arabic" pitchFamily="18" charset="-78"/>
                <a:cs typeface="Traditional Arabic" pitchFamily="18" charset="-78"/>
              </a:rPr>
              <a:t>• </a:t>
            </a:r>
            <a:r>
              <a:rPr lang="ar-SA" sz="2400" dirty="0">
                <a:latin typeface="Traditional Arabic" pitchFamily="18" charset="-78"/>
                <a:cs typeface="Traditional Arabic" pitchFamily="18" charset="-78"/>
              </a:rPr>
              <a:t>تذبذب في مستويات السكر بالدم والضغط.	</a:t>
            </a:r>
            <a:r>
              <a:rPr lang="ar-SA" sz="2400" dirty="0" smtClean="0">
                <a:latin typeface="Traditional Arabic" pitchFamily="18" charset="-78"/>
                <a:cs typeface="Traditional Arabic" pitchFamily="18" charset="-78"/>
              </a:rPr>
              <a:t>• </a:t>
            </a:r>
            <a:r>
              <a:rPr lang="ar-SA" sz="2400" dirty="0">
                <a:latin typeface="Traditional Arabic" pitchFamily="18" charset="-78"/>
                <a:cs typeface="Traditional Arabic" pitchFamily="18" charset="-78"/>
              </a:rPr>
              <a:t>اضطرابات المعدة أو </a:t>
            </a:r>
            <a:r>
              <a:rPr lang="ar-SA" sz="2400" dirty="0" smtClean="0">
                <a:latin typeface="Traditional Arabic" pitchFamily="18" charset="-78"/>
                <a:cs typeface="Traditional Arabic" pitchFamily="18" charset="-78"/>
              </a:rPr>
              <a:t>القرحة.</a:t>
            </a:r>
            <a:endParaRPr lang="ar-SA" sz="2400" dirty="0">
              <a:latin typeface="Traditional Arabic" pitchFamily="18" charset="-78"/>
              <a:cs typeface="Traditional Arabic" pitchFamily="18" charset="-78"/>
            </a:endParaRPr>
          </a:p>
          <a:p>
            <a:pPr marL="68580" indent="0">
              <a:buNone/>
            </a:pPr>
            <a:endParaRPr lang="ar-SA" sz="1800" dirty="0" smtClean="0"/>
          </a:p>
          <a:p>
            <a:pPr marL="68580" indent="0">
              <a:buNone/>
            </a:pPr>
            <a:r>
              <a:rPr lang="ar-SA" dirty="0" smtClean="0">
                <a:solidFill>
                  <a:srgbClr val="00B0F0"/>
                </a:solidFill>
                <a:cs typeface="Farsi Simple Bold" pitchFamily="2" charset="-78"/>
              </a:rPr>
              <a:t>* أعراض </a:t>
            </a:r>
            <a:r>
              <a:rPr lang="ar-SA" dirty="0">
                <a:solidFill>
                  <a:srgbClr val="00B0F0"/>
                </a:solidFill>
                <a:cs typeface="Farsi Simple Bold" pitchFamily="2" charset="-78"/>
              </a:rPr>
              <a:t>نفسية</a:t>
            </a:r>
            <a:r>
              <a:rPr lang="ar-SA" dirty="0" smtClean="0">
                <a:solidFill>
                  <a:srgbClr val="00B0F0"/>
                </a:solidFill>
                <a:cs typeface="Farsi Simple Bold" pitchFamily="2" charset="-78"/>
              </a:rPr>
              <a:t>:</a:t>
            </a:r>
          </a:p>
          <a:p>
            <a:pPr marL="68580" indent="0">
              <a:buNone/>
            </a:pPr>
            <a:endParaRPr lang="ar-SA" sz="800" dirty="0">
              <a:cs typeface="Farsi Simple Bold" pitchFamily="2" charset="-78"/>
            </a:endParaRPr>
          </a:p>
          <a:p>
            <a:pPr marL="68580" indent="0">
              <a:lnSpc>
                <a:spcPct val="160000"/>
              </a:lnSpc>
              <a:buNone/>
            </a:pPr>
            <a:r>
              <a:rPr lang="ar-SA" sz="2400" dirty="0" smtClean="0">
                <a:latin typeface="Traditional Arabic" pitchFamily="18" charset="-78"/>
                <a:cs typeface="Traditional Arabic" pitchFamily="18" charset="-78"/>
              </a:rPr>
              <a:t>•الضيق والبكاء.	* حدة الطبع.	</a:t>
            </a:r>
            <a:r>
              <a:rPr lang="ar-SA" sz="2400" dirty="0">
                <a:latin typeface="Traditional Arabic" pitchFamily="18" charset="-78"/>
                <a:cs typeface="Traditional Arabic" pitchFamily="18" charset="-78"/>
              </a:rPr>
              <a:t>*القلق والتوتر</a:t>
            </a:r>
            <a:r>
              <a:rPr lang="ar-SA" sz="2400" dirty="0" smtClean="0">
                <a:latin typeface="Traditional Arabic" pitchFamily="18" charset="-78"/>
                <a:cs typeface="Traditional Arabic" pitchFamily="18" charset="-78"/>
              </a:rPr>
              <a:t>.	•</a:t>
            </a:r>
            <a:r>
              <a:rPr lang="ar-SA" sz="2400" dirty="0">
                <a:latin typeface="Traditional Arabic" pitchFamily="18" charset="-78"/>
                <a:cs typeface="Traditional Arabic" pitchFamily="18" charset="-78"/>
              </a:rPr>
              <a:t>الفزع من أقل شيء</a:t>
            </a:r>
            <a:r>
              <a:rPr lang="ar-SA" sz="2400" dirty="0" smtClean="0">
                <a:latin typeface="Traditional Arabic" pitchFamily="18" charset="-78"/>
                <a:cs typeface="Traditional Arabic" pitchFamily="18" charset="-78"/>
              </a:rPr>
              <a:t>.                * </a:t>
            </a:r>
            <a:r>
              <a:rPr lang="ar-SA" sz="2400" dirty="0">
                <a:latin typeface="Traditional Arabic" pitchFamily="18" charset="-78"/>
                <a:cs typeface="Traditional Arabic" pitchFamily="18" charset="-78"/>
              </a:rPr>
              <a:t>اللامبالاة</a:t>
            </a:r>
            <a:r>
              <a:rPr lang="ar-SA" sz="2400" dirty="0" smtClean="0">
                <a:latin typeface="Traditional Arabic" pitchFamily="18" charset="-78"/>
                <a:cs typeface="Traditional Arabic" pitchFamily="18" charset="-78"/>
              </a:rPr>
              <a:t>.</a:t>
            </a:r>
            <a:r>
              <a:rPr lang="ar-SA" sz="2400" dirty="0">
                <a:latin typeface="Traditional Arabic" pitchFamily="18" charset="-78"/>
                <a:cs typeface="Traditional Arabic" pitchFamily="18" charset="-78"/>
              </a:rPr>
              <a:t>	</a:t>
            </a:r>
            <a:r>
              <a:rPr lang="ar-SA" sz="2400" dirty="0" smtClean="0">
                <a:latin typeface="Traditional Arabic" pitchFamily="18" charset="-78"/>
                <a:cs typeface="Traditional Arabic" pitchFamily="18" charset="-78"/>
              </a:rPr>
              <a:t>* </a:t>
            </a:r>
            <a:r>
              <a:rPr lang="ar-SA" sz="2400" dirty="0">
                <a:latin typeface="Traditional Arabic" pitchFamily="18" charset="-78"/>
                <a:cs typeface="Traditional Arabic" pitchFamily="18" charset="-78"/>
              </a:rPr>
              <a:t>الانسحاب.	•كثرة النسيان.	* ضعف التركيز والتعرض للحوادث. </a:t>
            </a:r>
            <a:endParaRPr lang="ar-SA" sz="2100" dirty="0" smtClean="0">
              <a:latin typeface="Traditional Arabic" pitchFamily="18" charset="-78"/>
              <a:cs typeface="Traditional Arabic" pitchFamily="18" charset="-78"/>
            </a:endParaRPr>
          </a:p>
          <a:p>
            <a:pPr marL="68580" indent="0">
              <a:lnSpc>
                <a:spcPct val="160000"/>
              </a:lnSpc>
              <a:buNone/>
            </a:pPr>
            <a:endParaRPr lang="ar-SA" dirty="0"/>
          </a:p>
        </p:txBody>
      </p:sp>
    </p:spTree>
    <p:extLst>
      <p:ext uri="{BB962C8B-B14F-4D97-AF65-F5344CB8AC3E}">
        <p14:creationId xmlns:p14="http://schemas.microsoft.com/office/powerpoint/2010/main" val="3320188570"/>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ircle(in)">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circle(in)">
                                      <p:cBhvr>
                                        <p:cTn id="3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2400" dirty="0">
                <a:solidFill>
                  <a:srgbClr val="FFFF00"/>
                </a:solidFill>
                <a:cs typeface="PT Bold Heading" pitchFamily="2" charset="-78"/>
              </a:rPr>
              <a:t>الأمراض الجسدية والنفسية التي يمكن أن يسببها الضغط النفسي ، كثيرة، وأهمها :</a:t>
            </a:r>
          </a:p>
        </p:txBody>
      </p:sp>
      <p:sp>
        <p:nvSpPr>
          <p:cNvPr id="3" name="عنصر نائب للمحتوى 2"/>
          <p:cNvSpPr>
            <a:spLocks noGrp="1"/>
          </p:cNvSpPr>
          <p:nvPr>
            <p:ph idx="1"/>
          </p:nvPr>
        </p:nvSpPr>
        <p:spPr>
          <a:xfrm>
            <a:off x="914400" y="1999584"/>
            <a:ext cx="7772400" cy="3661664"/>
          </a:xfrm>
        </p:spPr>
        <p:txBody>
          <a:bodyPr>
            <a:normAutofit/>
          </a:bodyPr>
          <a:lstStyle/>
          <a:p>
            <a:pPr marL="68580" indent="0">
              <a:lnSpc>
                <a:spcPct val="150000"/>
              </a:lnSpc>
              <a:buNone/>
            </a:pPr>
            <a:r>
              <a:rPr lang="ar-SA" sz="2400" dirty="0" smtClean="0">
                <a:latin typeface="Traditional Arabic" pitchFamily="18" charset="-78"/>
                <a:cs typeface="Traditional Arabic" pitchFamily="18" charset="-78"/>
              </a:rPr>
              <a:t>•القرحة</a:t>
            </a:r>
            <a:r>
              <a:rPr lang="ar-SA" sz="2400" dirty="0">
                <a:latin typeface="Traditional Arabic" pitchFamily="18" charset="-78"/>
                <a:cs typeface="Traditional Arabic" pitchFamily="18" charset="-78"/>
              </a:rPr>
              <a:t>.		* الجلطات القلبية والدماغية		* الصداع النصفي.</a:t>
            </a:r>
          </a:p>
          <a:p>
            <a:pPr marL="68580" indent="0">
              <a:lnSpc>
                <a:spcPct val="150000"/>
              </a:lnSpc>
              <a:buNone/>
            </a:pPr>
            <a:r>
              <a:rPr lang="ar-SA" sz="2400" dirty="0" smtClean="0">
                <a:latin typeface="Traditional Arabic" pitchFamily="18" charset="-78"/>
                <a:cs typeface="Traditional Arabic" pitchFamily="18" charset="-78"/>
              </a:rPr>
              <a:t>•التهاب </a:t>
            </a:r>
            <a:r>
              <a:rPr lang="ar-SA" sz="2400" dirty="0">
                <a:latin typeface="Traditional Arabic" pitchFamily="18" charset="-78"/>
                <a:cs typeface="Traditional Arabic" pitchFamily="18" charset="-78"/>
              </a:rPr>
              <a:t>القولون.	* القولون العصبي.			*التهاب وقرحة المعدة.</a:t>
            </a:r>
          </a:p>
          <a:p>
            <a:pPr marL="68580" indent="0">
              <a:lnSpc>
                <a:spcPct val="150000"/>
              </a:lnSpc>
              <a:buNone/>
            </a:pPr>
            <a:r>
              <a:rPr lang="ar-SA" sz="2400" dirty="0" smtClean="0">
                <a:latin typeface="Traditional Arabic" pitchFamily="18" charset="-78"/>
                <a:cs typeface="Traditional Arabic" pitchFamily="18" charset="-78"/>
              </a:rPr>
              <a:t>•آلام </a:t>
            </a:r>
            <a:r>
              <a:rPr lang="ar-SA" sz="2400" dirty="0">
                <a:latin typeface="Traditional Arabic" pitchFamily="18" charset="-78"/>
                <a:cs typeface="Traditional Arabic" pitchFamily="18" charset="-78"/>
              </a:rPr>
              <a:t>العضلات.	</a:t>
            </a:r>
            <a:r>
              <a:rPr lang="ar-SA" sz="2400" dirty="0" smtClean="0">
                <a:latin typeface="Traditional Arabic" pitchFamily="18" charset="-78"/>
                <a:cs typeface="Traditional Arabic" pitchFamily="18" charset="-78"/>
              </a:rPr>
              <a:t>* </a:t>
            </a:r>
            <a:r>
              <a:rPr lang="ar-SA" sz="2400" dirty="0">
                <a:latin typeface="Traditional Arabic" pitchFamily="18" charset="-78"/>
                <a:cs typeface="Traditional Arabic" pitchFamily="18" charset="-78"/>
              </a:rPr>
              <a:t>اضطرابات النوم.	*العطش والتبول المتكرر (تشبه أعراض السكري).</a:t>
            </a:r>
          </a:p>
          <a:p>
            <a:pPr marL="68580" indent="0">
              <a:lnSpc>
                <a:spcPct val="150000"/>
              </a:lnSpc>
              <a:buNone/>
            </a:pPr>
            <a:r>
              <a:rPr lang="ar-SA" sz="2400" dirty="0" smtClean="0">
                <a:latin typeface="Traditional Arabic" pitchFamily="18" charset="-78"/>
                <a:cs typeface="Traditional Arabic" pitchFamily="18" charset="-78"/>
              </a:rPr>
              <a:t>•داء </a:t>
            </a:r>
            <a:r>
              <a:rPr lang="ar-SA" sz="2400" dirty="0">
                <a:latin typeface="Traditional Arabic" pitchFamily="18" charset="-78"/>
                <a:cs typeface="Traditional Arabic" pitchFamily="18" charset="-78"/>
              </a:rPr>
              <a:t>البول السكري.	*فقدان الشهية ونقص الوزن.		*الإرهاق المزمن.</a:t>
            </a:r>
          </a:p>
          <a:p>
            <a:pPr marL="68580" indent="0">
              <a:lnSpc>
                <a:spcPct val="150000"/>
              </a:lnSpc>
              <a:buNone/>
            </a:pPr>
            <a:r>
              <a:rPr lang="ar-SA" sz="2400" dirty="0" smtClean="0">
                <a:latin typeface="Traditional Arabic" pitchFamily="18" charset="-78"/>
                <a:cs typeface="Traditional Arabic" pitchFamily="18" charset="-78"/>
              </a:rPr>
              <a:t>•الدوار </a:t>
            </a:r>
            <a:r>
              <a:rPr lang="ar-SA" sz="2400" dirty="0">
                <a:latin typeface="Traditional Arabic" pitchFamily="18" charset="-78"/>
                <a:cs typeface="Traditional Arabic" pitchFamily="18" charset="-78"/>
              </a:rPr>
              <a:t>ونوبات إغماء.</a:t>
            </a:r>
          </a:p>
        </p:txBody>
      </p:sp>
    </p:spTree>
    <p:extLst>
      <p:ext uri="{BB962C8B-B14F-4D97-AF65-F5344CB8AC3E}">
        <p14:creationId xmlns:p14="http://schemas.microsoft.com/office/powerpoint/2010/main" val="276419598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4624"/>
            <a:ext cx="1878013"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عنوان 1"/>
          <p:cNvSpPr>
            <a:spLocks noGrp="1"/>
          </p:cNvSpPr>
          <p:nvPr>
            <p:ph type="title"/>
          </p:nvPr>
        </p:nvSpPr>
        <p:spPr>
          <a:xfrm>
            <a:off x="2483768" y="332656"/>
            <a:ext cx="6203032" cy="648072"/>
          </a:xfrm>
        </p:spPr>
        <p:txBody>
          <a:bodyPr/>
          <a:lstStyle/>
          <a:p>
            <a:pPr algn="ctr"/>
            <a:r>
              <a:rPr lang="ar-SA" sz="2800" dirty="0">
                <a:solidFill>
                  <a:srgbClr val="FF603B"/>
                </a:solidFill>
                <a:latin typeface="GE SS Two Bold" pitchFamily="18" charset="-78"/>
                <a:ea typeface="GE SS Two Bold" pitchFamily="18" charset="-78"/>
                <a:cs typeface="GE SS Two Bold" pitchFamily="18" charset="-78"/>
              </a:rPr>
              <a:t>ما دور التفكير في الضغوط النفسية </a:t>
            </a:r>
            <a:r>
              <a:rPr lang="ar-SA" sz="2800" dirty="0" smtClean="0">
                <a:solidFill>
                  <a:srgbClr val="FF603B"/>
                </a:solidFill>
                <a:latin typeface="GE SS Two Bold" pitchFamily="18" charset="-78"/>
                <a:ea typeface="GE SS Two Bold" pitchFamily="18" charset="-78"/>
                <a:cs typeface="GE SS Two Bold" pitchFamily="18" charset="-78"/>
              </a:rPr>
              <a:t>؟</a:t>
            </a:r>
            <a:endParaRPr lang="ar-SA" sz="2800" dirty="0">
              <a:solidFill>
                <a:srgbClr val="FF603B"/>
              </a:solidFill>
              <a:latin typeface="GE SS Two Bold" pitchFamily="18" charset="-78"/>
              <a:ea typeface="GE SS Two Bold" pitchFamily="18" charset="-78"/>
              <a:cs typeface="GE SS Two Bold" pitchFamily="18" charset="-78"/>
            </a:endParaRPr>
          </a:p>
        </p:txBody>
      </p:sp>
      <p:sp>
        <p:nvSpPr>
          <p:cNvPr id="3" name="عنصر نائب للمحتوى 2"/>
          <p:cNvSpPr>
            <a:spLocks noGrp="1"/>
          </p:cNvSpPr>
          <p:nvPr>
            <p:ph idx="1"/>
          </p:nvPr>
        </p:nvSpPr>
        <p:spPr>
          <a:xfrm>
            <a:off x="2987824" y="1378345"/>
            <a:ext cx="6048672" cy="5086800"/>
          </a:xfrm>
        </p:spPr>
        <p:txBody>
          <a:bodyPr>
            <a:normAutofit/>
          </a:bodyPr>
          <a:lstStyle/>
          <a:p>
            <a:pPr marL="68580" indent="0" algn="just">
              <a:buNone/>
            </a:pPr>
            <a:r>
              <a:rPr lang="ar-SA" sz="2400" dirty="0" smtClean="0">
                <a:latin typeface="Traditional Arabic" pitchFamily="18" charset="-78"/>
                <a:cs typeface="Traditional Arabic" pitchFamily="18" charset="-78"/>
              </a:rPr>
              <a:t>•الضغوط </a:t>
            </a:r>
            <a:r>
              <a:rPr lang="ar-SA" sz="2400" dirty="0">
                <a:latin typeface="Traditional Arabic" pitchFamily="18" charset="-78"/>
                <a:cs typeface="Traditional Arabic" pitchFamily="18" charset="-78"/>
              </a:rPr>
              <a:t>ذات علاقة كبيرة بعقلك ( ما تدركه، وتعتقده، وتصدقه ) أكثر من جسدك (كيفية استجابتك البدنية</a:t>
            </a:r>
            <a:r>
              <a:rPr lang="ar-SA" sz="2400" dirty="0" smtClean="0">
                <a:latin typeface="Traditional Arabic" pitchFamily="18" charset="-78"/>
                <a:cs typeface="Traditional Arabic" pitchFamily="18" charset="-78"/>
              </a:rPr>
              <a:t>).</a:t>
            </a:r>
          </a:p>
          <a:p>
            <a:pPr marL="68580" indent="0" algn="just">
              <a:buNone/>
            </a:pPr>
            <a:endParaRPr lang="ar-SA" sz="2400" dirty="0">
              <a:latin typeface="Traditional Arabic" pitchFamily="18" charset="-78"/>
              <a:cs typeface="Traditional Arabic" pitchFamily="18" charset="-78"/>
            </a:endParaRPr>
          </a:p>
          <a:p>
            <a:pPr marL="68580" indent="0" algn="just">
              <a:buNone/>
            </a:pPr>
            <a:r>
              <a:rPr lang="ar-SA" sz="2400" dirty="0" smtClean="0">
                <a:latin typeface="Traditional Arabic" pitchFamily="18" charset="-78"/>
                <a:cs typeface="Traditional Arabic" pitchFamily="18" charset="-78"/>
              </a:rPr>
              <a:t>•أثبتت </a:t>
            </a:r>
            <a:r>
              <a:rPr lang="ar-SA" sz="2400" dirty="0">
                <a:latin typeface="Traditional Arabic" pitchFamily="18" charset="-78"/>
                <a:cs typeface="Traditional Arabic" pitchFamily="18" charset="-78"/>
              </a:rPr>
              <a:t>الدراسات أن العقل يستجيب لما هو مُتخَيَّل بنفس الطريقة التي يستجيب بها لما هو حقيقي.. </a:t>
            </a:r>
            <a:endParaRPr lang="ar-SA" sz="2400" dirty="0" smtClean="0">
              <a:latin typeface="Traditional Arabic" pitchFamily="18" charset="-78"/>
              <a:cs typeface="Traditional Arabic" pitchFamily="18" charset="-78"/>
            </a:endParaRPr>
          </a:p>
          <a:p>
            <a:pPr marL="68580" indent="0" algn="just">
              <a:buNone/>
            </a:pPr>
            <a:endParaRPr lang="ar-SA" sz="2400" dirty="0">
              <a:latin typeface="Traditional Arabic" pitchFamily="18" charset="-78"/>
              <a:cs typeface="Traditional Arabic" pitchFamily="18" charset="-78"/>
            </a:endParaRPr>
          </a:p>
          <a:p>
            <a:pPr marL="68580" indent="0" algn="just">
              <a:buNone/>
            </a:pPr>
            <a:r>
              <a:rPr lang="ar-SA" sz="2400" dirty="0" smtClean="0">
                <a:latin typeface="Traditional Arabic" pitchFamily="18" charset="-78"/>
                <a:cs typeface="Traditional Arabic" pitchFamily="18" charset="-78"/>
              </a:rPr>
              <a:t>•إذا </a:t>
            </a:r>
            <a:r>
              <a:rPr lang="ar-SA" sz="2400" dirty="0">
                <a:latin typeface="Traditional Arabic" pitchFamily="18" charset="-78"/>
                <a:cs typeface="Traditional Arabic" pitchFamily="18" charset="-78"/>
              </a:rPr>
              <a:t>كنت تعتقد أنك في خطر (حتى ولو كنت في موقف بالغ الأمان ) فإن عقلك سيرسل إلى جسمك إشارات الخطر (الخوف من الطائرة</a:t>
            </a:r>
            <a:r>
              <a:rPr lang="ar-SA" sz="2400" dirty="0" smtClean="0">
                <a:latin typeface="Traditional Arabic" pitchFamily="18" charset="-78"/>
                <a:cs typeface="Traditional Arabic" pitchFamily="18" charset="-78"/>
              </a:rPr>
              <a:t>).</a:t>
            </a:r>
          </a:p>
          <a:p>
            <a:pPr marL="68580" indent="0" algn="just">
              <a:buNone/>
            </a:pPr>
            <a:endParaRPr lang="ar-SA" sz="2400" dirty="0">
              <a:latin typeface="Traditional Arabic" pitchFamily="18" charset="-78"/>
              <a:cs typeface="Traditional Arabic" pitchFamily="18" charset="-78"/>
            </a:endParaRPr>
          </a:p>
          <a:p>
            <a:pPr marL="68580" indent="0" algn="just">
              <a:buNone/>
            </a:pPr>
            <a:r>
              <a:rPr lang="ar-SA" sz="2400" dirty="0" smtClean="0">
                <a:latin typeface="Traditional Arabic" pitchFamily="18" charset="-78"/>
                <a:cs typeface="Traditional Arabic" pitchFamily="18" charset="-78"/>
              </a:rPr>
              <a:t>•وحين </a:t>
            </a:r>
            <a:r>
              <a:rPr lang="ar-SA" sz="2400" dirty="0">
                <a:latin typeface="Traditional Arabic" pitchFamily="18" charset="-78"/>
                <a:cs typeface="Traditional Arabic" pitchFamily="18" charset="-78"/>
              </a:rPr>
              <a:t>تعتقد أنه لا قيمة لك (حتى ولو كنت رئيس مجلس إدارة لإحدى الشركات الكبرى) فإن عقلك سيتصرف على هذا الأساس.. أنه لا قيمة لك.</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486645"/>
            <a:ext cx="1512168" cy="151216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5013175"/>
            <a:ext cx="1512168" cy="145934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3489176"/>
            <a:ext cx="1524000" cy="15240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560" y="2023841"/>
            <a:ext cx="1590675" cy="142875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601020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ircle(in)">
                                      <p:cBhvr>
                                        <p:cTn id="15" dur="2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circle(in)">
                                      <p:cBhvr>
                                        <p:cTn id="20" dur="20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ircle(in)">
                                      <p:cBhvr>
                                        <p:cTn id="25" dur="20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circle(in)">
                                      <p:cBhvr>
                                        <p:cTn id="30"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dirty="0">
                <a:solidFill>
                  <a:schemeClr val="accent2">
                    <a:lumMod val="20000"/>
                    <a:lumOff val="80000"/>
                  </a:schemeClr>
                </a:solidFill>
              </a:rPr>
              <a:t>التعامل مع الضغوط </a:t>
            </a:r>
          </a:p>
        </p:txBody>
      </p:sp>
      <p:sp>
        <p:nvSpPr>
          <p:cNvPr id="3" name="عنصر نائب للمحتوى 2"/>
          <p:cNvSpPr>
            <a:spLocks noGrp="1"/>
          </p:cNvSpPr>
          <p:nvPr>
            <p:ph idx="1"/>
          </p:nvPr>
        </p:nvSpPr>
        <p:spPr/>
        <p:txBody>
          <a:bodyPr/>
          <a:lstStyle/>
          <a:p>
            <a:r>
              <a:rPr lang="ar-SA" dirty="0">
                <a:cs typeface="Farsi Simple Bold" pitchFamily="2" charset="-78"/>
              </a:rPr>
              <a:t>المواجهة ثلاثة تطبيقات رئيسية:</a:t>
            </a:r>
          </a:p>
        </p:txBody>
      </p:sp>
      <p:graphicFrame>
        <p:nvGraphicFramePr>
          <p:cNvPr id="6" name="جدول 5"/>
          <p:cNvGraphicFramePr>
            <a:graphicFrameLocks noGrp="1"/>
          </p:cNvGraphicFramePr>
          <p:nvPr>
            <p:extLst>
              <p:ext uri="{D42A27DB-BD31-4B8C-83A1-F6EECF244321}">
                <p14:modId xmlns:p14="http://schemas.microsoft.com/office/powerpoint/2010/main" val="4287566302"/>
              </p:ext>
            </p:extLst>
          </p:nvPr>
        </p:nvGraphicFramePr>
        <p:xfrm>
          <a:off x="687082" y="2780929"/>
          <a:ext cx="8133390" cy="2620887"/>
        </p:xfrm>
        <a:graphic>
          <a:graphicData uri="http://schemas.openxmlformats.org/drawingml/2006/table">
            <a:tbl>
              <a:tblPr rtl="1" firstRow="1" bandRow="1">
                <a:tableStyleId>{8A107856-5554-42FB-B03E-39F5DBC370BA}</a:tableStyleId>
              </a:tblPr>
              <a:tblGrid>
                <a:gridCol w="1912303"/>
                <a:gridCol w="6221087"/>
              </a:tblGrid>
              <a:tr h="792087">
                <a:tc>
                  <a:txBody>
                    <a:bodyPr/>
                    <a:lstStyle/>
                    <a:p>
                      <a:pPr algn="ctr" rtl="1"/>
                      <a:endParaRPr lang="ar-SA" sz="1800" b="0" dirty="0" smtClean="0">
                        <a:latin typeface="Monotype Koufi" pitchFamily="2" charset="-78"/>
                        <a:ea typeface="Monotype Koufi" pitchFamily="2" charset="-78"/>
                        <a:cs typeface="Monotype Koufi" pitchFamily="2" charset="-78"/>
                      </a:endParaRPr>
                    </a:p>
                    <a:p>
                      <a:pPr algn="ctr" rtl="1"/>
                      <a:r>
                        <a:rPr lang="ar-SA" sz="1800" b="0" dirty="0" smtClean="0">
                          <a:latin typeface="Monotype Koufi" pitchFamily="2" charset="-78"/>
                          <a:ea typeface="Monotype Koufi" pitchFamily="2" charset="-78"/>
                          <a:cs typeface="Monotype Koufi" pitchFamily="2" charset="-78"/>
                        </a:rPr>
                        <a:t>تغيير البيئة الخارجية</a:t>
                      </a:r>
                      <a:endParaRPr lang="ar-SA" sz="1800" b="0" dirty="0">
                        <a:latin typeface="Monotype Koufi" pitchFamily="2" charset="-78"/>
                        <a:ea typeface="Monotype Koufi" pitchFamily="2" charset="-78"/>
                        <a:cs typeface="Monotype Koufi" pitchFamily="2" charset="-78"/>
                      </a:endParaRPr>
                    </a:p>
                  </a:txBody>
                  <a:tcPr/>
                </a:tc>
                <a:tc>
                  <a:txBody>
                    <a:bodyPr/>
                    <a:lstStyle/>
                    <a:p>
                      <a:pPr rtl="1"/>
                      <a:r>
                        <a:rPr lang="ar-SA" sz="2400" b="1" dirty="0" smtClean="0">
                          <a:latin typeface="Traditional Arabic" pitchFamily="18" charset="-78"/>
                          <a:cs typeface="Traditional Arabic" pitchFamily="18" charset="-78"/>
                        </a:rPr>
                        <a:t>إجراء تغييرات تحد من تأثير الضغط لكي يتجنب تهديد الموقف. </a:t>
                      </a:r>
                      <a:endParaRPr lang="ar-SA" sz="2400" b="1" dirty="0">
                        <a:latin typeface="Traditional Arabic" pitchFamily="18" charset="-78"/>
                        <a:cs typeface="Traditional Arabic" pitchFamily="18" charset="-78"/>
                      </a:endParaRPr>
                    </a:p>
                  </a:txBody>
                  <a:tcPr/>
                </a:tc>
              </a:tr>
              <a:tr h="792087">
                <a:tc>
                  <a:txBody>
                    <a:bodyPr/>
                    <a:lstStyle/>
                    <a:p>
                      <a:pPr algn="ctr" rtl="1"/>
                      <a:endParaRPr kumimoji="0" lang="ar-SA" sz="1800" b="0" kern="1200" dirty="0" smtClean="0">
                        <a:solidFill>
                          <a:schemeClr val="dk1"/>
                        </a:solidFill>
                        <a:latin typeface="Monotype Koufi" pitchFamily="2" charset="-78"/>
                        <a:ea typeface="Monotype Koufi" pitchFamily="2" charset="-78"/>
                        <a:cs typeface="Monotype Koufi" pitchFamily="2" charset="-78"/>
                      </a:endParaRPr>
                    </a:p>
                    <a:p>
                      <a:pPr algn="ctr" rtl="1"/>
                      <a:r>
                        <a:rPr kumimoji="0" lang="ar-SA" sz="1800" b="0" kern="1200" dirty="0" smtClean="0">
                          <a:solidFill>
                            <a:schemeClr val="dk1"/>
                          </a:solidFill>
                          <a:latin typeface="Monotype Koufi" pitchFamily="2" charset="-78"/>
                          <a:ea typeface="Monotype Koufi" pitchFamily="2" charset="-78"/>
                          <a:cs typeface="Monotype Koufi" pitchFamily="2" charset="-78"/>
                        </a:rPr>
                        <a:t>تغيير البيئة الداخلية</a:t>
                      </a:r>
                      <a:endParaRPr kumimoji="0" lang="ar-SA" sz="1800" b="0" kern="1200" dirty="0">
                        <a:solidFill>
                          <a:schemeClr val="dk1"/>
                        </a:solidFill>
                        <a:latin typeface="Monotype Koufi" pitchFamily="2" charset="-78"/>
                        <a:ea typeface="Monotype Koufi" pitchFamily="2" charset="-78"/>
                        <a:cs typeface="Monotype Koufi" pitchFamily="2" charset="-78"/>
                      </a:endParaRPr>
                    </a:p>
                  </a:txBody>
                  <a:tcPr/>
                </a:tc>
                <a:tc>
                  <a:txBody>
                    <a:bodyPr/>
                    <a:lstStyle/>
                    <a:p>
                      <a:pPr rtl="1"/>
                      <a:r>
                        <a:rPr lang="ar-SA" sz="2400" b="1" dirty="0" smtClean="0">
                          <a:latin typeface="Traditional Arabic" pitchFamily="18" charset="-78"/>
                          <a:cs typeface="Traditional Arabic" pitchFamily="18" charset="-78"/>
                        </a:rPr>
                        <a:t>إعادة تعريف الضغط وتغيير المخطوطة المعرفية بشكل أكثر منطقية وعقلانية.</a:t>
                      </a:r>
                      <a:endParaRPr lang="ar-SA" sz="2400" b="1" dirty="0">
                        <a:latin typeface="Traditional Arabic" pitchFamily="18" charset="-78"/>
                        <a:cs typeface="Traditional Arabic" pitchFamily="18" charset="-78"/>
                      </a:endParaRPr>
                    </a:p>
                  </a:txBody>
                  <a:tcPr/>
                </a:tc>
              </a:tr>
              <a:tr h="792087">
                <a:tc>
                  <a:txBody>
                    <a:bodyPr/>
                    <a:lstStyle/>
                    <a:p>
                      <a:pPr algn="ctr" rtl="1"/>
                      <a:endParaRPr kumimoji="0" lang="ar-SA" sz="1800" b="0" kern="1200" dirty="0" smtClean="0">
                        <a:solidFill>
                          <a:schemeClr val="dk1"/>
                        </a:solidFill>
                        <a:latin typeface="Monotype Koufi" pitchFamily="2" charset="-78"/>
                        <a:ea typeface="Monotype Koufi" pitchFamily="2" charset="-78"/>
                        <a:cs typeface="Monotype Koufi" pitchFamily="2" charset="-78"/>
                      </a:endParaRPr>
                    </a:p>
                    <a:p>
                      <a:pPr algn="ctr" rtl="1"/>
                      <a:r>
                        <a:rPr kumimoji="0" lang="ar-SA" sz="1800" b="0" kern="1200" dirty="0" smtClean="0">
                          <a:solidFill>
                            <a:schemeClr val="dk1"/>
                          </a:solidFill>
                          <a:latin typeface="Monotype Koufi" pitchFamily="2" charset="-78"/>
                          <a:ea typeface="Monotype Koufi" pitchFamily="2" charset="-78"/>
                          <a:cs typeface="Monotype Koufi" pitchFamily="2" charset="-78"/>
                        </a:rPr>
                        <a:t>التقبل </a:t>
                      </a:r>
                      <a:endParaRPr kumimoji="0" lang="ar-SA" sz="1800" b="0" kern="1200" dirty="0">
                        <a:solidFill>
                          <a:schemeClr val="dk1"/>
                        </a:solidFill>
                        <a:latin typeface="Monotype Koufi" pitchFamily="2" charset="-78"/>
                        <a:ea typeface="Monotype Koufi" pitchFamily="2" charset="-78"/>
                        <a:cs typeface="Monotype Koufi" pitchFamily="2" charset="-78"/>
                      </a:endParaRPr>
                    </a:p>
                  </a:txBody>
                  <a:tcPr/>
                </a:tc>
                <a:tc>
                  <a:txBody>
                    <a:bodyPr/>
                    <a:lstStyle/>
                    <a:p>
                      <a:pPr rtl="1"/>
                      <a:r>
                        <a:rPr lang="ar-SA" sz="2400" b="1" dirty="0" smtClean="0">
                          <a:latin typeface="Traditional Arabic" pitchFamily="18" charset="-78"/>
                          <a:cs typeface="Traditional Arabic" pitchFamily="18" charset="-78"/>
                        </a:rPr>
                        <a:t>التكيف مع الضغوط عن طريق بشكل إيجابي أو منطقي على الأقل.</a:t>
                      </a:r>
                      <a:endParaRPr lang="ar-SA" sz="2400" b="1" dirty="0">
                        <a:latin typeface="Traditional Arabic" pitchFamily="18" charset="-78"/>
                        <a:cs typeface="Traditional Arabic" pitchFamily="18" charset="-78"/>
                      </a:endParaRPr>
                    </a:p>
                  </a:txBody>
                  <a:tcPr/>
                </a:tc>
              </a:tr>
            </a:tbl>
          </a:graphicData>
        </a:graphic>
      </p:graphicFrame>
    </p:spTree>
    <p:extLst>
      <p:ext uri="{BB962C8B-B14F-4D97-AF65-F5344CB8AC3E}">
        <p14:creationId xmlns:p14="http://schemas.microsoft.com/office/powerpoint/2010/main" val="17713980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041376" y="426368"/>
            <a:ext cx="5987008" cy="914400"/>
          </a:xfrm>
        </p:spPr>
        <p:txBody>
          <a:bodyPr/>
          <a:lstStyle/>
          <a:p>
            <a:r>
              <a:rPr lang="ar-SA" sz="2800" dirty="0">
                <a:solidFill>
                  <a:srgbClr val="FFFF00"/>
                </a:solidFill>
                <a:cs typeface="PT Bold Heading" pitchFamily="2" charset="-78"/>
              </a:rPr>
              <a:t>نماذج للتفكير المغذي للضغوط النفسية ؟</a:t>
            </a: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3089747795"/>
              </p:ext>
            </p:extLst>
          </p:nvPr>
        </p:nvGraphicFramePr>
        <p:xfrm>
          <a:off x="683568" y="1556792"/>
          <a:ext cx="8003232"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832683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98376"/>
            <a:ext cx="7772400" cy="914400"/>
          </a:xfrm>
        </p:spPr>
        <p:txBody>
          <a:bodyPr/>
          <a:lstStyle/>
          <a:p>
            <a:pPr algn="ctr"/>
            <a:r>
              <a:rPr lang="ar-SA" sz="3600" dirty="0">
                <a:solidFill>
                  <a:srgbClr val="00CCFF"/>
                </a:solidFill>
                <a:cs typeface="PT Bold Heading" pitchFamily="2" charset="-78"/>
              </a:rPr>
              <a:t>كيف نعدل </a:t>
            </a:r>
            <a:r>
              <a:rPr lang="ar-SA" sz="3600" dirty="0" smtClean="0">
                <a:solidFill>
                  <a:srgbClr val="00CCFF"/>
                </a:solidFill>
                <a:cs typeface="PT Bold Heading" pitchFamily="2" charset="-78"/>
              </a:rPr>
              <a:t>الأفكار   ؟</a:t>
            </a:r>
            <a:endParaRPr lang="ar-SA" sz="3600" dirty="0">
              <a:solidFill>
                <a:srgbClr val="00CCFF"/>
              </a:solidFill>
              <a:cs typeface="PT Bold Heading" pitchFamily="2" charset="-78"/>
            </a:endParaRPr>
          </a:p>
        </p:txBody>
      </p:sp>
      <p:sp>
        <p:nvSpPr>
          <p:cNvPr id="3" name="عنصر نائب للمحتوى 2"/>
          <p:cNvSpPr>
            <a:spLocks noGrp="1"/>
          </p:cNvSpPr>
          <p:nvPr>
            <p:ph idx="1"/>
          </p:nvPr>
        </p:nvSpPr>
        <p:spPr>
          <a:xfrm>
            <a:off x="611560" y="1484784"/>
            <a:ext cx="8280920" cy="5112568"/>
          </a:xfrm>
        </p:spPr>
        <p:txBody>
          <a:bodyPr>
            <a:normAutofit fontScale="92500" lnSpcReduction="10000"/>
          </a:bodyPr>
          <a:lstStyle/>
          <a:p>
            <a:pPr algn="just">
              <a:lnSpc>
                <a:spcPct val="150000"/>
              </a:lnSpc>
            </a:pPr>
            <a:r>
              <a:rPr lang="ar-SA" sz="2800" b="1" dirty="0">
                <a:solidFill>
                  <a:srgbClr val="99FF33"/>
                </a:solidFill>
                <a:latin typeface="Traditional Arabic" pitchFamily="18" charset="-78"/>
                <a:cs typeface="Traditional Arabic" pitchFamily="18" charset="-78"/>
              </a:rPr>
              <a:t>1.	النظر إلى العالم الإنساني بصورة نسبية ، وليس بصورة مطلقة </a:t>
            </a:r>
            <a:r>
              <a:rPr lang="ar-SA" sz="2800" dirty="0">
                <a:latin typeface="Traditional Arabic" pitchFamily="18" charset="-78"/>
                <a:cs typeface="Traditional Arabic" pitchFamily="18" charset="-78"/>
              </a:rPr>
              <a:t>، فكل ما يتعلق بأفكار الإنسان وواقعه نسبي ، وليس هناك كلي مطلق إلا الله جل وعلا . والنسبية تقتضي توقع الخطأ في تصورك أو تصور </a:t>
            </a:r>
            <a:r>
              <a:rPr lang="ar-SA" sz="2800" dirty="0" smtClean="0">
                <a:latin typeface="Traditional Arabic" pitchFamily="18" charset="-78"/>
                <a:cs typeface="Traditional Arabic" pitchFamily="18" charset="-78"/>
              </a:rPr>
              <a:t>الآخرين، </a:t>
            </a:r>
            <a:r>
              <a:rPr lang="ar-SA" sz="2800" dirty="0">
                <a:latin typeface="Traditional Arabic" pitchFamily="18" charset="-78"/>
                <a:cs typeface="Traditional Arabic" pitchFamily="18" charset="-78"/>
              </a:rPr>
              <a:t>كما قال الإمام الشافعي رحمه الله: "رأيي صواب يحتمل الخطأ ، ورأي غيري خطأ يحتمل الصواب".</a:t>
            </a:r>
          </a:p>
          <a:p>
            <a:pPr algn="just">
              <a:lnSpc>
                <a:spcPct val="150000"/>
              </a:lnSpc>
            </a:pPr>
            <a:r>
              <a:rPr lang="ar-SA" sz="2800" b="1" dirty="0">
                <a:solidFill>
                  <a:srgbClr val="99FF33"/>
                </a:solidFill>
                <a:latin typeface="Traditional Arabic" pitchFamily="18" charset="-78"/>
                <a:cs typeface="Traditional Arabic" pitchFamily="18" charset="-78"/>
              </a:rPr>
              <a:t>2.	ضع نفسك مكان الطرف الآخر </a:t>
            </a:r>
            <a:r>
              <a:rPr lang="ar-SA" sz="2800" dirty="0">
                <a:latin typeface="Traditional Arabic" pitchFamily="18" charset="-78"/>
                <a:cs typeface="Traditional Arabic" pitchFamily="18" charset="-78"/>
              </a:rPr>
              <a:t>لتعرف أسباب اختياره ، وتُوَسِّعَ من منظورك إلى العالم (التفهم). </a:t>
            </a:r>
          </a:p>
          <a:p>
            <a:pPr algn="just">
              <a:lnSpc>
                <a:spcPct val="150000"/>
              </a:lnSpc>
            </a:pPr>
            <a:r>
              <a:rPr lang="ar-SA" sz="2800" b="1" dirty="0">
                <a:solidFill>
                  <a:srgbClr val="99FF33"/>
                </a:solidFill>
                <a:latin typeface="Traditional Arabic" pitchFamily="18" charset="-78"/>
                <a:cs typeface="Traditional Arabic" pitchFamily="18" charset="-78"/>
              </a:rPr>
              <a:t>3.	فكر في كل الاحتمالات الممكنة للموضوع </a:t>
            </a:r>
            <a:r>
              <a:rPr lang="ar-SA" sz="2800" dirty="0">
                <a:latin typeface="Traditional Arabic" pitchFamily="18" charset="-78"/>
                <a:cs typeface="Traditional Arabic" pitchFamily="18" charset="-78"/>
              </a:rPr>
              <a:t>، و التي أغفلتها من قبل. </a:t>
            </a:r>
          </a:p>
          <a:p>
            <a:pPr algn="just">
              <a:lnSpc>
                <a:spcPct val="150000"/>
              </a:lnSpc>
            </a:pPr>
            <a:r>
              <a:rPr lang="ar-SA" sz="2800" b="1" dirty="0">
                <a:solidFill>
                  <a:srgbClr val="99FF33"/>
                </a:solidFill>
                <a:latin typeface="Traditional Arabic" pitchFamily="18" charset="-78"/>
                <a:cs typeface="Traditional Arabic" pitchFamily="18" charset="-78"/>
              </a:rPr>
              <a:t>4.	اعرف حدود قدرتك:</a:t>
            </a:r>
            <a:r>
              <a:rPr lang="ar-SA" sz="2800" dirty="0">
                <a:latin typeface="Traditional Arabic" pitchFamily="18" charset="-78"/>
                <a:cs typeface="Traditional Arabic" pitchFamily="18" charset="-78"/>
              </a:rPr>
              <a:t> لا تطلب من نفسك أو من غيرك ما يتجاوز قدرتَه. </a:t>
            </a:r>
          </a:p>
          <a:p>
            <a:endParaRPr lang="ar-SA" dirty="0"/>
          </a:p>
        </p:txBody>
      </p:sp>
    </p:spTree>
    <p:extLst>
      <p:ext uri="{BB962C8B-B14F-4D97-AF65-F5344CB8AC3E}">
        <p14:creationId xmlns:p14="http://schemas.microsoft.com/office/powerpoint/2010/main" val="12801185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570384"/>
            <a:ext cx="7772400" cy="914400"/>
          </a:xfrm>
        </p:spPr>
        <p:txBody>
          <a:bodyPr/>
          <a:lstStyle/>
          <a:p>
            <a:pPr algn="ctr"/>
            <a:r>
              <a:rPr lang="ar-SA" sz="3600" dirty="0">
                <a:solidFill>
                  <a:srgbClr val="00CCFF"/>
                </a:solidFill>
                <a:cs typeface="PT Bold Heading" pitchFamily="2" charset="-78"/>
              </a:rPr>
              <a:t>كيف نعدل </a:t>
            </a:r>
            <a:r>
              <a:rPr lang="ar-SA" sz="3600" dirty="0" smtClean="0">
                <a:solidFill>
                  <a:srgbClr val="00CCFF"/>
                </a:solidFill>
                <a:cs typeface="PT Bold Heading" pitchFamily="2" charset="-78"/>
              </a:rPr>
              <a:t>الأفكار ؟</a:t>
            </a:r>
            <a:endParaRPr lang="ar-SA" sz="3600" dirty="0">
              <a:solidFill>
                <a:srgbClr val="00CCFF"/>
              </a:solidFill>
              <a:cs typeface="PT Bold Heading" pitchFamily="2" charset="-78"/>
            </a:endParaRPr>
          </a:p>
        </p:txBody>
      </p:sp>
      <p:sp>
        <p:nvSpPr>
          <p:cNvPr id="3" name="عنصر نائب للمحتوى 2"/>
          <p:cNvSpPr>
            <a:spLocks noGrp="1"/>
          </p:cNvSpPr>
          <p:nvPr>
            <p:ph idx="1"/>
          </p:nvPr>
        </p:nvSpPr>
        <p:spPr/>
        <p:txBody>
          <a:bodyPr/>
          <a:lstStyle/>
          <a:p>
            <a:pPr lvl="0" algn="just">
              <a:lnSpc>
                <a:spcPct val="150000"/>
              </a:lnSpc>
              <a:buClr>
                <a:srgbClr val="D6ECFF"/>
              </a:buClr>
            </a:pPr>
            <a:r>
              <a:rPr lang="ar-SA" sz="2600" b="1" dirty="0">
                <a:solidFill>
                  <a:srgbClr val="99FF33"/>
                </a:solidFill>
                <a:latin typeface="Traditional Arabic" pitchFamily="18" charset="-78"/>
                <a:cs typeface="Traditional Arabic" pitchFamily="18" charset="-78"/>
              </a:rPr>
              <a:t>5.	أدخل عنصر الزمن في معادلة تحقيق ما تريد : </a:t>
            </a:r>
            <a:r>
              <a:rPr lang="ar-SA" sz="2400" dirty="0">
                <a:solidFill>
                  <a:prstClr val="white"/>
                </a:solidFill>
                <a:latin typeface="Traditional Arabic" pitchFamily="18" charset="-78"/>
                <a:cs typeface="Traditional Arabic" pitchFamily="18" charset="-78"/>
              </a:rPr>
              <a:t>التدرج الزمني مطلبٌ أساسي في تحقيق المراد ، وما لم تتأس بالنبي صلى الله عليه وسلم في الصبر سنين لتحقيق دعوته ، فلن يتحقق لك مرادك ، ولست أكرم على الله من نَبِيِّه !! </a:t>
            </a:r>
          </a:p>
          <a:p>
            <a:pPr lvl="0" algn="just">
              <a:lnSpc>
                <a:spcPct val="150000"/>
              </a:lnSpc>
              <a:buClr>
                <a:srgbClr val="D6ECFF"/>
              </a:buClr>
            </a:pPr>
            <a:r>
              <a:rPr lang="ar-SA" sz="2600" b="1" dirty="0">
                <a:solidFill>
                  <a:srgbClr val="99FF33"/>
                </a:solidFill>
                <a:latin typeface="Traditional Arabic" pitchFamily="18" charset="-78"/>
                <a:cs typeface="Traditional Arabic" pitchFamily="18" charset="-78"/>
              </a:rPr>
              <a:t>6.	اقبل بالخطأ : </a:t>
            </a:r>
            <a:r>
              <a:rPr lang="ar-SA" sz="2400" dirty="0">
                <a:solidFill>
                  <a:prstClr val="white"/>
                </a:solidFill>
                <a:latin typeface="Traditional Arabic" pitchFamily="18" charset="-78"/>
                <a:cs typeface="Traditional Arabic" pitchFamily="18" charset="-78"/>
              </a:rPr>
              <a:t>فهو جزء أصيل من الحياة، سواء كان خطأ التصور ، أو خطأ الفعل. </a:t>
            </a:r>
          </a:p>
          <a:p>
            <a:pPr lvl="0" algn="just">
              <a:lnSpc>
                <a:spcPct val="150000"/>
              </a:lnSpc>
              <a:buClr>
                <a:srgbClr val="D6ECFF"/>
              </a:buClr>
            </a:pPr>
            <a:r>
              <a:rPr lang="ar-SA" sz="2600" b="1" dirty="0">
                <a:solidFill>
                  <a:srgbClr val="99FF33"/>
                </a:solidFill>
                <a:latin typeface="Traditional Arabic" pitchFamily="18" charset="-78"/>
                <a:cs typeface="Traditional Arabic" pitchFamily="18" charset="-78"/>
              </a:rPr>
              <a:t>7.	مرِّن نفسك على الصبر </a:t>
            </a:r>
            <a:r>
              <a:rPr lang="ar-SA" sz="2400" dirty="0">
                <a:solidFill>
                  <a:prstClr val="white"/>
                </a:solidFill>
                <a:latin typeface="Traditional Arabic" pitchFamily="18" charset="-78"/>
                <a:cs typeface="Traditional Arabic" pitchFamily="18" charset="-78"/>
              </a:rPr>
              <a:t>عن التحقيق المباشر للرغبة ، وامتحن إرادتك في هذا الجانب.</a:t>
            </a:r>
          </a:p>
          <a:p>
            <a:pPr lvl="0" algn="just">
              <a:lnSpc>
                <a:spcPct val="150000"/>
              </a:lnSpc>
              <a:buClr>
                <a:srgbClr val="D6ECFF"/>
              </a:buClr>
            </a:pPr>
            <a:r>
              <a:rPr lang="ar-SA" sz="2600" b="1" dirty="0">
                <a:solidFill>
                  <a:srgbClr val="99FF33"/>
                </a:solidFill>
                <a:latin typeface="Traditional Arabic" pitchFamily="18" charset="-78"/>
                <a:cs typeface="Traditional Arabic" pitchFamily="18" charset="-78"/>
              </a:rPr>
              <a:t>8.	النظر إلى الأمور بمنهج الاحتمال وليس بمنهج الإمكان.</a:t>
            </a:r>
          </a:p>
          <a:p>
            <a:pPr marL="68580" indent="0">
              <a:buNone/>
            </a:pPr>
            <a:endParaRPr lang="ar-SA" dirty="0"/>
          </a:p>
        </p:txBody>
      </p:sp>
    </p:spTree>
    <p:extLst>
      <p:ext uri="{BB962C8B-B14F-4D97-AF65-F5344CB8AC3E}">
        <p14:creationId xmlns:p14="http://schemas.microsoft.com/office/powerpoint/2010/main" val="9448069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6064" y="354360"/>
            <a:ext cx="7772400" cy="914400"/>
          </a:xfrm>
        </p:spPr>
        <p:txBody>
          <a:bodyPr/>
          <a:lstStyle/>
          <a:p>
            <a:pPr algn="ctr"/>
            <a:r>
              <a:rPr lang="ar-SA" dirty="0">
                <a:solidFill>
                  <a:srgbClr val="FF7C80"/>
                </a:solidFill>
                <a:cs typeface="PT Simple Bold Ruled" pitchFamily="2" charset="-78"/>
              </a:rPr>
              <a:t>إدارة </a:t>
            </a:r>
            <a:r>
              <a:rPr lang="ar-SA" dirty="0" smtClean="0">
                <a:solidFill>
                  <a:srgbClr val="FF7C80"/>
                </a:solidFill>
                <a:cs typeface="PT Simple Bold Ruled" pitchFamily="2" charset="-78"/>
              </a:rPr>
              <a:t>الضغوط</a:t>
            </a:r>
            <a:endParaRPr lang="ar-SA" dirty="0">
              <a:solidFill>
                <a:srgbClr val="FF7C80"/>
              </a:solidFill>
              <a:cs typeface="PT Simple Bold Ruled" pitchFamily="2" charset="-78"/>
            </a:endParaRPr>
          </a:p>
        </p:txBody>
      </p:sp>
      <p:sp>
        <p:nvSpPr>
          <p:cNvPr id="3" name="عنصر نائب للمحتوى 2"/>
          <p:cNvSpPr>
            <a:spLocks noGrp="1"/>
          </p:cNvSpPr>
          <p:nvPr>
            <p:ph idx="1"/>
          </p:nvPr>
        </p:nvSpPr>
        <p:spPr>
          <a:xfrm>
            <a:off x="2267744" y="1484784"/>
            <a:ext cx="6768752" cy="5436096"/>
          </a:xfrm>
        </p:spPr>
        <p:txBody>
          <a:bodyPr>
            <a:normAutofit/>
          </a:bodyPr>
          <a:lstStyle/>
          <a:p>
            <a:pPr marL="68580" indent="0">
              <a:buNone/>
            </a:pPr>
            <a:r>
              <a:rPr lang="ar-SA" sz="3600" dirty="0" smtClean="0">
                <a:solidFill>
                  <a:srgbClr val="FFFF00"/>
                </a:solidFill>
                <a:cs typeface="Farsi Simple Bold" pitchFamily="2" charset="-78"/>
              </a:rPr>
              <a:t>1.تجنب </a:t>
            </a:r>
            <a:r>
              <a:rPr lang="ar-SA" sz="3600" dirty="0">
                <a:solidFill>
                  <a:srgbClr val="FFFF00"/>
                </a:solidFill>
                <a:cs typeface="Farsi Simple Bold" pitchFamily="2" charset="-78"/>
              </a:rPr>
              <a:t>الضغوط: </a:t>
            </a:r>
            <a:endParaRPr lang="ar-SA" sz="3600" dirty="0" smtClean="0">
              <a:solidFill>
                <a:srgbClr val="FFFF00"/>
              </a:solidFill>
              <a:cs typeface="Farsi Simple Bold" pitchFamily="2" charset="-78"/>
            </a:endParaRPr>
          </a:p>
          <a:p>
            <a:pPr marL="68580" indent="0">
              <a:buNone/>
            </a:pPr>
            <a:endParaRPr lang="ar-SA" sz="900" dirty="0" smtClean="0"/>
          </a:p>
          <a:p>
            <a:pPr marL="68580" indent="0">
              <a:lnSpc>
                <a:spcPct val="150000"/>
              </a:lnSpc>
              <a:buNone/>
            </a:pPr>
            <a:r>
              <a:rPr lang="ar-SA" sz="2800" dirty="0">
                <a:latin typeface="Traditional Arabic" pitchFamily="18" charset="-78"/>
                <a:cs typeface="Traditional Arabic" pitchFamily="18" charset="-78"/>
              </a:rPr>
              <a:t>أ‌.	تعلم كيف تقول لا.</a:t>
            </a:r>
          </a:p>
          <a:p>
            <a:pPr marL="68580" indent="0">
              <a:lnSpc>
                <a:spcPct val="150000"/>
              </a:lnSpc>
              <a:buNone/>
            </a:pPr>
            <a:r>
              <a:rPr lang="ar-SA" sz="2800" dirty="0">
                <a:latin typeface="Traditional Arabic" pitchFamily="18" charset="-78"/>
                <a:cs typeface="Traditional Arabic" pitchFamily="18" charset="-78"/>
              </a:rPr>
              <a:t>ب‌.	تجنب الناس السلبيين.</a:t>
            </a:r>
          </a:p>
          <a:p>
            <a:pPr marL="68580" indent="0">
              <a:lnSpc>
                <a:spcPct val="150000"/>
              </a:lnSpc>
              <a:buNone/>
            </a:pPr>
            <a:r>
              <a:rPr lang="ar-SA" sz="2800" dirty="0">
                <a:latin typeface="Traditional Arabic" pitchFamily="18" charset="-78"/>
                <a:cs typeface="Traditional Arabic" pitchFamily="18" charset="-78"/>
              </a:rPr>
              <a:t>ت‌.	تحكم في محيطك (الأخبار، زحام المرور...الخ)</a:t>
            </a:r>
          </a:p>
          <a:p>
            <a:pPr marL="68580" indent="0">
              <a:lnSpc>
                <a:spcPct val="150000"/>
              </a:lnSpc>
              <a:buNone/>
            </a:pPr>
            <a:r>
              <a:rPr lang="ar-SA" sz="2800" dirty="0">
                <a:latin typeface="Traditional Arabic" pitchFamily="18" charset="-78"/>
                <a:cs typeface="Traditional Arabic" pitchFamily="18" charset="-78"/>
              </a:rPr>
              <a:t>ث‌.	تجنب نقاش الساخن (السياسة، الرياضة، الدين...الخ)</a:t>
            </a:r>
          </a:p>
          <a:p>
            <a:pPr marL="68580" indent="0" algn="just">
              <a:lnSpc>
                <a:spcPct val="150000"/>
              </a:lnSpc>
              <a:buNone/>
            </a:pPr>
            <a:r>
              <a:rPr lang="ar-SA" sz="1600" dirty="0"/>
              <a:t>روى أبو داود عن أبي أمامة -رضي الله عنه- أن رسول الله -صلى الله عليه وسلم- قال: " أنا زعيم ببيت في ربض الجنة لمن ترك المراء وإن كان محقا، وببيت في وسط الجنة لمن ترك الكذب وإن كان مازحاً، وببيت في أعلى الجنة لمن حسَّن خُلُقَه "رواه أبو داود،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731" y="79375"/>
            <a:ext cx="1878013"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مجموعة 5"/>
          <p:cNvGrpSpPr/>
          <p:nvPr/>
        </p:nvGrpSpPr>
        <p:grpSpPr>
          <a:xfrm>
            <a:off x="598779" y="332656"/>
            <a:ext cx="1452941" cy="1440160"/>
            <a:chOff x="569751" y="836712"/>
            <a:chExt cx="1517972" cy="1548951"/>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751" y="836712"/>
              <a:ext cx="1517972" cy="15489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مربع نص 4"/>
            <p:cNvSpPr txBox="1"/>
            <p:nvPr/>
          </p:nvSpPr>
          <p:spPr>
            <a:xfrm>
              <a:off x="986114" y="1139258"/>
              <a:ext cx="648072" cy="923330"/>
            </a:xfrm>
            <a:prstGeom prst="rect">
              <a:avLst/>
            </a:prstGeom>
            <a:noFill/>
          </p:spPr>
          <p:txBody>
            <a:bodyPr wrap="square" rtlCol="1">
              <a:spAutoFit/>
            </a:bodyPr>
            <a:lstStyle/>
            <a:p>
              <a:pPr algn="ctr"/>
              <a:r>
                <a:rPr lang="ar-SA" sz="5400" dirty="0" smtClean="0">
                  <a:solidFill>
                    <a:schemeClr val="bg1"/>
                  </a:solidFill>
                  <a:cs typeface="PT Bold Heading" pitchFamily="2" charset="-78"/>
                </a:rPr>
                <a:t>لا</a:t>
              </a:r>
              <a:endParaRPr lang="ar-SA" sz="5400" dirty="0">
                <a:solidFill>
                  <a:schemeClr val="bg1"/>
                </a:solidFill>
                <a:cs typeface="PT Bold Heading" pitchFamily="2" charset="-78"/>
              </a:endParaRPr>
            </a:p>
          </p:txBody>
        </p:sp>
      </p:gr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094" y="1844825"/>
            <a:ext cx="1440160" cy="14401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300" y="3475717"/>
            <a:ext cx="1423392" cy="15003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408" y="5224562"/>
            <a:ext cx="1415770" cy="14157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6853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a:solidFill>
                  <a:srgbClr val="FF6699"/>
                </a:solidFill>
                <a:cs typeface="PT Bold Heading" pitchFamily="2" charset="-78"/>
              </a:rPr>
              <a:t>إدارة الضغوط</a:t>
            </a:r>
          </a:p>
        </p:txBody>
      </p:sp>
      <p:sp>
        <p:nvSpPr>
          <p:cNvPr id="3" name="عنصر نائب للمحتوى 2"/>
          <p:cNvSpPr>
            <a:spLocks noGrp="1"/>
          </p:cNvSpPr>
          <p:nvPr>
            <p:ph idx="1"/>
          </p:nvPr>
        </p:nvSpPr>
        <p:spPr>
          <a:xfrm>
            <a:off x="2339752" y="1783560"/>
            <a:ext cx="6480720" cy="4885800"/>
          </a:xfrm>
        </p:spPr>
        <p:txBody>
          <a:bodyPr>
            <a:normAutofit/>
          </a:bodyPr>
          <a:lstStyle/>
          <a:p>
            <a:pPr marL="68580" indent="0">
              <a:buNone/>
            </a:pPr>
            <a:r>
              <a:rPr lang="ar-SA" sz="3600" dirty="0">
                <a:solidFill>
                  <a:srgbClr val="FFFF00"/>
                </a:solidFill>
                <a:cs typeface="Farsi Simple Bold" pitchFamily="2" charset="-78"/>
              </a:rPr>
              <a:t>2.تحكم في الضغوط:</a:t>
            </a:r>
          </a:p>
          <a:p>
            <a:pPr marL="68580" indent="0">
              <a:buNone/>
            </a:pPr>
            <a:endParaRPr lang="ar-SA" sz="900" dirty="0">
              <a:cs typeface="Farsi Simple Bold" pitchFamily="2" charset="-78"/>
            </a:endParaRPr>
          </a:p>
          <a:p>
            <a:pPr marL="68580" indent="0">
              <a:lnSpc>
                <a:spcPct val="150000"/>
              </a:lnSpc>
              <a:buNone/>
            </a:pPr>
            <a:r>
              <a:rPr lang="ar-SA" sz="2800" dirty="0" smtClean="0">
                <a:latin typeface="Traditional Arabic" pitchFamily="18" charset="-78"/>
                <a:cs typeface="Traditional Arabic" pitchFamily="18" charset="-78"/>
              </a:rPr>
              <a:t>أ‌. عبر </a:t>
            </a:r>
            <a:r>
              <a:rPr lang="ar-SA" sz="2800" dirty="0">
                <a:latin typeface="Traditional Arabic" pitchFamily="18" charset="-78"/>
                <a:cs typeface="Traditional Arabic" pitchFamily="18" charset="-78"/>
              </a:rPr>
              <a:t>عن مشاعرك ولا تكتمها.</a:t>
            </a:r>
          </a:p>
          <a:p>
            <a:pPr marL="68580" indent="0">
              <a:lnSpc>
                <a:spcPct val="150000"/>
              </a:lnSpc>
              <a:buNone/>
            </a:pPr>
            <a:r>
              <a:rPr lang="ar-SA" sz="2800" dirty="0" smtClean="0">
                <a:latin typeface="Traditional Arabic" pitchFamily="18" charset="-78"/>
                <a:cs typeface="Traditional Arabic" pitchFamily="18" charset="-78"/>
              </a:rPr>
              <a:t>ب‌. كن مرناً</a:t>
            </a:r>
            <a:r>
              <a:rPr lang="ar-SA" sz="2800" dirty="0">
                <a:latin typeface="Traditional Arabic" pitchFamily="18" charset="-78"/>
                <a:cs typeface="Traditional Arabic" pitchFamily="18" charset="-78"/>
              </a:rPr>
              <a:t>. </a:t>
            </a:r>
            <a:r>
              <a:rPr lang="ar-SA" sz="2000" b="1" dirty="0">
                <a:solidFill>
                  <a:schemeClr val="accent4">
                    <a:lumMod val="60000"/>
                    <a:lumOff val="40000"/>
                  </a:schemeClr>
                </a:solidFill>
                <a:latin typeface="Traditional Arabic" pitchFamily="18" charset="-78"/>
                <a:cs typeface="Traditional Arabic" pitchFamily="18" charset="-78"/>
              </a:rPr>
              <a:t>لقول رسول الله صلى الله عليه وسلم : " ما كان الرفق في شيء إلا زانه وما نزع من شيء إلا شانه </a:t>
            </a:r>
            <a:r>
              <a:rPr lang="ar-SA" sz="2000" b="1" dirty="0" smtClean="0">
                <a:solidFill>
                  <a:schemeClr val="accent4">
                    <a:lumMod val="60000"/>
                    <a:lumOff val="40000"/>
                  </a:schemeClr>
                </a:solidFill>
                <a:latin typeface="Traditional Arabic" pitchFamily="18" charset="-78"/>
                <a:cs typeface="Traditional Arabic" pitchFamily="18" charset="-78"/>
              </a:rPr>
              <a:t>«</a:t>
            </a:r>
          </a:p>
          <a:p>
            <a:pPr marL="68580" indent="0">
              <a:lnSpc>
                <a:spcPct val="150000"/>
              </a:lnSpc>
              <a:buNone/>
            </a:pPr>
            <a:r>
              <a:rPr lang="ar-SA" sz="2000" b="1" dirty="0">
                <a:solidFill>
                  <a:schemeClr val="accent4">
                    <a:lumMod val="60000"/>
                    <a:lumOff val="40000"/>
                  </a:schemeClr>
                </a:solidFill>
                <a:latin typeface="Traditional Arabic" pitchFamily="18" charset="-78"/>
                <a:cs typeface="Traditional Arabic" pitchFamily="18" charset="-78"/>
              </a:rPr>
              <a:t> </a:t>
            </a:r>
            <a:r>
              <a:rPr lang="ar-SA" sz="2000" b="1" dirty="0" smtClean="0">
                <a:solidFill>
                  <a:schemeClr val="accent4">
                    <a:lumMod val="60000"/>
                    <a:lumOff val="40000"/>
                  </a:schemeClr>
                </a:solidFill>
                <a:latin typeface="Traditional Arabic" pitchFamily="18" charset="-78"/>
                <a:cs typeface="Traditional Arabic" pitchFamily="18" charset="-78"/>
              </a:rPr>
              <a:t>«إن </a:t>
            </a:r>
            <a:r>
              <a:rPr lang="ar-SA" sz="2000" b="1" dirty="0">
                <a:solidFill>
                  <a:schemeClr val="accent4">
                    <a:lumMod val="60000"/>
                    <a:lumOff val="40000"/>
                  </a:schemeClr>
                </a:solidFill>
                <a:latin typeface="Traditional Arabic" pitchFamily="18" charset="-78"/>
                <a:cs typeface="Traditional Arabic" pitchFamily="18" charset="-78"/>
              </a:rPr>
              <a:t>الله رفيق يحب الرفق , وإن الله يعطي على الرفق مالا يعطي على العنف " </a:t>
            </a:r>
          </a:p>
          <a:p>
            <a:pPr marL="68580" indent="0">
              <a:lnSpc>
                <a:spcPct val="150000"/>
              </a:lnSpc>
              <a:buNone/>
            </a:pPr>
            <a:r>
              <a:rPr lang="ar-SA" sz="2800" dirty="0" smtClean="0">
                <a:latin typeface="Traditional Arabic" pitchFamily="18" charset="-78"/>
                <a:cs typeface="Traditional Arabic" pitchFamily="18" charset="-78"/>
              </a:rPr>
              <a:t>ت‌. كن </a:t>
            </a:r>
            <a:r>
              <a:rPr lang="ar-SA" sz="2800" dirty="0">
                <a:latin typeface="Traditional Arabic" pitchFamily="18" charset="-78"/>
                <a:cs typeface="Traditional Arabic" pitchFamily="18" charset="-78"/>
              </a:rPr>
              <a:t>واثقاً من نفسك</a:t>
            </a:r>
            <a:r>
              <a:rPr lang="ar-SA" sz="2800" dirty="0" smtClean="0">
                <a:latin typeface="Traditional Arabic" pitchFamily="18" charset="-78"/>
                <a:cs typeface="Traditional Arabic" pitchFamily="18" charset="-78"/>
              </a:rPr>
              <a:t>. </a:t>
            </a:r>
            <a:r>
              <a:rPr lang="ar-SA" sz="2000" b="1" dirty="0">
                <a:solidFill>
                  <a:schemeClr val="accent4">
                    <a:lumMod val="60000"/>
                    <a:lumOff val="40000"/>
                  </a:schemeClr>
                </a:solidFill>
                <a:latin typeface="Traditional Arabic" pitchFamily="18" charset="-78"/>
                <a:cs typeface="Traditional Arabic" pitchFamily="18" charset="-78"/>
              </a:rPr>
              <a:t>" استعن بالله ولا تعجز "</a:t>
            </a:r>
          </a:p>
          <a:p>
            <a:pPr marL="68580" indent="0">
              <a:lnSpc>
                <a:spcPct val="150000"/>
              </a:lnSpc>
              <a:buNone/>
            </a:pPr>
            <a:r>
              <a:rPr lang="ar-SA" sz="2800" dirty="0" smtClean="0">
                <a:latin typeface="Traditional Arabic" pitchFamily="18" charset="-78"/>
                <a:cs typeface="Traditional Arabic" pitchFamily="18" charset="-78"/>
              </a:rPr>
              <a:t>ث‌. أدر </a:t>
            </a:r>
            <a:r>
              <a:rPr lang="ar-SA" sz="2800" dirty="0">
                <a:latin typeface="Traditional Arabic" pitchFamily="18" charset="-78"/>
                <a:cs typeface="Traditional Arabic" pitchFamily="18" charset="-78"/>
              </a:rPr>
              <a:t>وقتك بشكل جيد</a:t>
            </a:r>
          </a:p>
          <a:p>
            <a:pPr marL="68580" indent="0">
              <a:buNone/>
            </a:pPr>
            <a:endParaRPr lang="ar-SA"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79375"/>
            <a:ext cx="1878013"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5" y="260649"/>
            <a:ext cx="1584176" cy="158417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265" y="1844826"/>
            <a:ext cx="1587448" cy="158744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360" y="5007000"/>
            <a:ext cx="1590352" cy="159035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545" y="3494832"/>
            <a:ext cx="1512168" cy="151216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03755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92088" y="354360"/>
            <a:ext cx="7772400" cy="914400"/>
          </a:xfrm>
        </p:spPr>
        <p:txBody>
          <a:bodyPr/>
          <a:lstStyle/>
          <a:p>
            <a:pPr algn="ctr"/>
            <a:r>
              <a:rPr lang="ar-SA" dirty="0">
                <a:solidFill>
                  <a:srgbClr val="FF6699"/>
                </a:solidFill>
                <a:cs typeface="PT Bold Heading" pitchFamily="2" charset="-78"/>
              </a:rPr>
              <a:t>إدارة الضغوط</a:t>
            </a:r>
          </a:p>
        </p:txBody>
      </p:sp>
      <p:sp>
        <p:nvSpPr>
          <p:cNvPr id="3" name="عنصر نائب للمحتوى 2"/>
          <p:cNvSpPr>
            <a:spLocks noGrp="1"/>
          </p:cNvSpPr>
          <p:nvPr>
            <p:ph idx="1"/>
          </p:nvPr>
        </p:nvSpPr>
        <p:spPr>
          <a:xfrm>
            <a:off x="2411760" y="1412776"/>
            <a:ext cx="6552728" cy="5328592"/>
          </a:xfrm>
        </p:spPr>
        <p:txBody>
          <a:bodyPr>
            <a:normAutofit fontScale="92500" lnSpcReduction="10000"/>
          </a:bodyPr>
          <a:lstStyle/>
          <a:p>
            <a:pPr marL="68580" indent="0">
              <a:buNone/>
            </a:pPr>
            <a:r>
              <a:rPr lang="ar-SA" sz="3600" dirty="0">
                <a:solidFill>
                  <a:srgbClr val="FFFF00"/>
                </a:solidFill>
                <a:cs typeface="Farsi Simple Bold" pitchFamily="2" charset="-78"/>
              </a:rPr>
              <a:t>3. تكيف مع الضغوط:</a:t>
            </a:r>
          </a:p>
          <a:p>
            <a:pPr marL="68580" indent="0">
              <a:buNone/>
            </a:pPr>
            <a:endParaRPr lang="ar-SA" sz="1200" dirty="0">
              <a:cs typeface="Farsi Simple Bold" pitchFamily="2" charset="-78"/>
            </a:endParaRPr>
          </a:p>
          <a:p>
            <a:pPr marL="68580" indent="0">
              <a:buNone/>
            </a:pPr>
            <a:r>
              <a:rPr lang="ar-SA" sz="2800" dirty="0" smtClean="0">
                <a:latin typeface="Traditional Arabic" pitchFamily="18" charset="-78"/>
                <a:cs typeface="Traditional Arabic" pitchFamily="18" charset="-78"/>
              </a:rPr>
              <a:t>أ‌. ابحث عن الجوانب الإيجابية في المواقف الضاغطة (زحام المرور فرصة للتأمل والتخطيط، فرصة للتسبيح والتهليل والاستغفار، الاستماع لشيء مفيد في الراديو أو المسجل...الخ)</a:t>
            </a:r>
          </a:p>
          <a:p>
            <a:pPr marL="68580" indent="0">
              <a:buNone/>
            </a:pPr>
            <a:endParaRPr lang="ar-SA" sz="800" dirty="0" smtClean="0">
              <a:latin typeface="Traditional Arabic" pitchFamily="18" charset="-78"/>
              <a:cs typeface="Traditional Arabic" pitchFamily="18" charset="-78"/>
            </a:endParaRPr>
          </a:p>
          <a:p>
            <a:pPr marL="68580" indent="0">
              <a:buNone/>
            </a:pPr>
            <a:r>
              <a:rPr lang="ar-SA" sz="2800" dirty="0" smtClean="0">
                <a:latin typeface="Traditional Arabic" pitchFamily="18" charset="-78"/>
                <a:cs typeface="Traditional Arabic" pitchFamily="18" charset="-78"/>
              </a:rPr>
              <a:t>ب‌. أنظر إلى الصورة الكبيرة: هل هذا الأمر مهم بعد شهر؟، بعد سنة؟ هل يستاهل أن أتضايق لأجله؟ إن كان الجواب لا، اصرف وقتك وطاقتك في شيء آخر.</a:t>
            </a:r>
          </a:p>
          <a:p>
            <a:pPr marL="68580" indent="0">
              <a:buNone/>
            </a:pPr>
            <a:endParaRPr lang="ar-SA" sz="800" dirty="0" smtClean="0">
              <a:latin typeface="Traditional Arabic" pitchFamily="18" charset="-78"/>
              <a:cs typeface="Traditional Arabic" pitchFamily="18" charset="-78"/>
            </a:endParaRPr>
          </a:p>
          <a:p>
            <a:pPr marL="68580" indent="0">
              <a:buNone/>
            </a:pPr>
            <a:r>
              <a:rPr lang="ar-SA" sz="2800" dirty="0" smtClean="0">
                <a:latin typeface="Traditional Arabic" pitchFamily="18" charset="-78"/>
                <a:cs typeface="Traditional Arabic" pitchFamily="18" charset="-78"/>
              </a:rPr>
              <a:t>ت‌. اخفض معايير الإتقان لنفسك وللآخرين.  المثالية سبب مهم للتوتر يمكن السيطرة عليه</a:t>
            </a:r>
          </a:p>
          <a:p>
            <a:pPr marL="68580" indent="0">
              <a:buNone/>
            </a:pPr>
            <a:endParaRPr lang="ar-SA" sz="800" dirty="0" smtClean="0">
              <a:latin typeface="Traditional Arabic" pitchFamily="18" charset="-78"/>
              <a:cs typeface="Traditional Arabic" pitchFamily="18" charset="-78"/>
            </a:endParaRPr>
          </a:p>
          <a:p>
            <a:pPr marL="68580" indent="0">
              <a:buNone/>
            </a:pPr>
            <a:r>
              <a:rPr lang="ar-SA" sz="2800" dirty="0" smtClean="0">
                <a:latin typeface="Traditional Arabic" pitchFamily="18" charset="-78"/>
                <a:cs typeface="Traditional Arabic" pitchFamily="18" charset="-78"/>
              </a:rPr>
              <a:t>ث‌. راجع الأمور الإيجابية في حياتك وتذكر نعم الله عليك</a:t>
            </a:r>
          </a:p>
          <a:p>
            <a:pPr marL="68580" indent="0">
              <a:buNone/>
            </a:pPr>
            <a:endParaRPr lang="ar-SA"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52400"/>
            <a:ext cx="1878013"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16632"/>
            <a:ext cx="1795921" cy="151765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045" y="1552513"/>
            <a:ext cx="1811030" cy="181103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5"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509" y="5085184"/>
            <a:ext cx="1708065" cy="166148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6" name="Picture 10"/>
          <p:cNvPicPr>
            <a:picLocks noChangeAspect="1" noChangeArrowheads="1"/>
          </p:cNvPicPr>
          <p:nvPr/>
        </p:nvPicPr>
        <p:blipFill rotWithShape="1">
          <a:blip r:embed="rId6">
            <a:extLst>
              <a:ext uri="{28A0092B-C50C-407E-A947-70E740481C1C}">
                <a14:useLocalDpi xmlns:a14="http://schemas.microsoft.com/office/drawing/2010/main" val="0"/>
              </a:ext>
            </a:extLst>
          </a:blip>
          <a:srcRect l="23627"/>
          <a:stretch/>
        </p:blipFill>
        <p:spPr bwMode="auto">
          <a:xfrm>
            <a:off x="435429" y="3363543"/>
            <a:ext cx="1778170" cy="164429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57737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354360"/>
            <a:ext cx="7772400" cy="914400"/>
          </a:xfrm>
        </p:spPr>
        <p:txBody>
          <a:bodyPr/>
          <a:lstStyle/>
          <a:p>
            <a:pPr algn="ctr"/>
            <a:r>
              <a:rPr lang="ar-SA" dirty="0">
                <a:solidFill>
                  <a:srgbClr val="FF6699"/>
                </a:solidFill>
                <a:cs typeface="PT Bold Heading" pitchFamily="2" charset="-78"/>
              </a:rPr>
              <a:t>إدارة الضغوط</a:t>
            </a:r>
          </a:p>
        </p:txBody>
      </p:sp>
      <p:sp>
        <p:nvSpPr>
          <p:cNvPr id="3" name="عنصر نائب للمحتوى 2"/>
          <p:cNvSpPr>
            <a:spLocks noGrp="1"/>
          </p:cNvSpPr>
          <p:nvPr>
            <p:ph idx="1"/>
          </p:nvPr>
        </p:nvSpPr>
        <p:spPr>
          <a:xfrm>
            <a:off x="2699792" y="1556792"/>
            <a:ext cx="6192688" cy="4798768"/>
          </a:xfrm>
        </p:spPr>
        <p:txBody>
          <a:bodyPr>
            <a:normAutofit/>
          </a:bodyPr>
          <a:lstStyle/>
          <a:p>
            <a:pPr marL="68580" indent="0">
              <a:buNone/>
            </a:pPr>
            <a:r>
              <a:rPr lang="ar-SA" sz="3300" dirty="0">
                <a:solidFill>
                  <a:srgbClr val="FFFF00"/>
                </a:solidFill>
                <a:cs typeface="Farsi Simple Bold" pitchFamily="2" charset="-78"/>
              </a:rPr>
              <a:t>4.تقبل الضغوط </a:t>
            </a:r>
          </a:p>
          <a:p>
            <a:pPr marL="68580" indent="0">
              <a:buNone/>
            </a:pPr>
            <a:endParaRPr lang="ar-SA" sz="800" dirty="0" smtClean="0">
              <a:latin typeface="Traditional Arabic" pitchFamily="18" charset="-78"/>
              <a:cs typeface="Traditional Arabic" pitchFamily="18" charset="-78"/>
            </a:endParaRPr>
          </a:p>
          <a:p>
            <a:r>
              <a:rPr lang="ar-SA" sz="2800" dirty="0" smtClean="0">
                <a:latin typeface="Traditional Arabic" pitchFamily="18" charset="-78"/>
                <a:cs typeface="Traditional Arabic" pitchFamily="18" charset="-78"/>
              </a:rPr>
              <a:t>عندما </a:t>
            </a:r>
            <a:r>
              <a:rPr lang="ar-SA" sz="2800" dirty="0">
                <a:latin typeface="Traditional Arabic" pitchFamily="18" charset="-78"/>
                <a:cs typeface="Traditional Arabic" pitchFamily="18" charset="-78"/>
              </a:rPr>
              <a:t>لا تستطيع عمل شيء آخر غير ذلك:</a:t>
            </a:r>
          </a:p>
          <a:p>
            <a:pPr marL="68580" indent="0">
              <a:buNone/>
            </a:pPr>
            <a:r>
              <a:rPr lang="ar-SA" sz="2800" dirty="0" smtClean="0">
                <a:latin typeface="Traditional Arabic" pitchFamily="18" charset="-78"/>
                <a:cs typeface="Traditional Arabic" pitchFamily="18" charset="-78"/>
              </a:rPr>
              <a:t>أ‌. لا </a:t>
            </a:r>
            <a:r>
              <a:rPr lang="ar-SA" sz="2800" dirty="0">
                <a:latin typeface="Traditional Arabic" pitchFamily="18" charset="-78"/>
                <a:cs typeface="Traditional Arabic" pitchFamily="18" charset="-78"/>
              </a:rPr>
              <a:t>تحاول السيطرة على ما لا يمكن السيطرة عليه، خاصة سلوك الآخرين...</a:t>
            </a:r>
          </a:p>
          <a:p>
            <a:pPr marL="68580" indent="0">
              <a:buNone/>
            </a:pPr>
            <a:r>
              <a:rPr lang="ar-SA" sz="2800" dirty="0" smtClean="0">
                <a:latin typeface="Traditional Arabic" pitchFamily="18" charset="-78"/>
                <a:cs typeface="Traditional Arabic" pitchFamily="18" charset="-78"/>
              </a:rPr>
              <a:t>ب‌. أنظر </a:t>
            </a:r>
            <a:r>
              <a:rPr lang="ar-SA" sz="2800" dirty="0">
                <a:latin typeface="Traditional Arabic" pitchFamily="18" charset="-78"/>
                <a:cs typeface="Traditional Arabic" pitchFamily="18" charset="-78"/>
              </a:rPr>
              <a:t>إلى التحديات كفرص وتعلم من أخطائك.</a:t>
            </a:r>
          </a:p>
          <a:p>
            <a:pPr marL="68580" indent="0">
              <a:buNone/>
            </a:pPr>
            <a:r>
              <a:rPr lang="ar-SA" sz="2800" dirty="0" smtClean="0">
                <a:latin typeface="Traditional Arabic" pitchFamily="18" charset="-78"/>
                <a:cs typeface="Traditional Arabic" pitchFamily="18" charset="-78"/>
              </a:rPr>
              <a:t>ت‌. فضفض </a:t>
            </a:r>
            <a:r>
              <a:rPr lang="ar-SA" sz="2800" dirty="0">
                <a:latin typeface="Traditional Arabic" pitchFamily="18" charset="-78"/>
                <a:cs typeface="Traditional Arabic" pitchFamily="18" charset="-78"/>
              </a:rPr>
              <a:t>مع قريب، صديق، معالج...</a:t>
            </a:r>
          </a:p>
          <a:p>
            <a:pPr marL="68580" indent="0">
              <a:buNone/>
            </a:pPr>
            <a:r>
              <a:rPr lang="ar-SA" sz="2800" dirty="0" smtClean="0">
                <a:latin typeface="Traditional Arabic" pitchFamily="18" charset="-78"/>
                <a:cs typeface="Traditional Arabic" pitchFamily="18" charset="-78"/>
              </a:rPr>
              <a:t>ث‌. سامح</a:t>
            </a:r>
            <a:r>
              <a:rPr lang="ar-SA" sz="2800" dirty="0">
                <a:latin typeface="Traditional Arabic" pitchFamily="18" charset="-78"/>
                <a:cs typeface="Traditional Arabic" pitchFamily="18" charset="-78"/>
              </a:rPr>
              <a:t>: نحن نعيش في عالم غير مثالي .. الناس يخطئون بقصد أو بدون قصد .. حرر نفسك من الحقد والغضب .. اغفر يغفر الله لك .. تصدق بعرضك يتصدق الله عليك..</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79375"/>
            <a:ext cx="1878013"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712180"/>
            <a:ext cx="1661989" cy="166198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4941168"/>
            <a:ext cx="1617793" cy="161779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9"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188640"/>
            <a:ext cx="1636989" cy="155963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0" name="Picture 10"/>
          <p:cNvPicPr>
            <a:picLocks noChangeAspect="1" noChangeArrowheads="1"/>
          </p:cNvPicPr>
          <p:nvPr/>
        </p:nvPicPr>
        <p:blipFill rotWithShape="1">
          <a:blip r:embed="rId6">
            <a:extLst>
              <a:ext uri="{28A0092B-C50C-407E-A947-70E740481C1C}">
                <a14:useLocalDpi xmlns:a14="http://schemas.microsoft.com/office/drawing/2010/main" val="0"/>
              </a:ext>
            </a:extLst>
          </a:blip>
          <a:srcRect l="5938"/>
          <a:stretch/>
        </p:blipFill>
        <p:spPr bwMode="auto">
          <a:xfrm>
            <a:off x="433927" y="3411778"/>
            <a:ext cx="1689801" cy="145738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27582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354360"/>
            <a:ext cx="7772400" cy="914400"/>
          </a:xfrm>
        </p:spPr>
        <p:txBody>
          <a:bodyPr/>
          <a:lstStyle/>
          <a:p>
            <a:pPr algn="ctr"/>
            <a:r>
              <a:rPr lang="ar-SA" dirty="0">
                <a:solidFill>
                  <a:srgbClr val="FF6699"/>
                </a:solidFill>
                <a:cs typeface="PT Bold Heading" pitchFamily="2" charset="-78"/>
              </a:rPr>
              <a:t>إدارة الضغوط</a:t>
            </a:r>
          </a:p>
        </p:txBody>
      </p:sp>
      <p:sp>
        <p:nvSpPr>
          <p:cNvPr id="3" name="عنصر نائب للمحتوى 2"/>
          <p:cNvSpPr>
            <a:spLocks noGrp="1"/>
          </p:cNvSpPr>
          <p:nvPr>
            <p:ph idx="1"/>
          </p:nvPr>
        </p:nvSpPr>
        <p:spPr>
          <a:xfrm>
            <a:off x="2401416" y="1340768"/>
            <a:ext cx="6635080" cy="4870776"/>
          </a:xfrm>
        </p:spPr>
        <p:txBody>
          <a:bodyPr>
            <a:normAutofit/>
          </a:bodyPr>
          <a:lstStyle/>
          <a:p>
            <a:pPr marL="68580" indent="0">
              <a:buNone/>
            </a:pPr>
            <a:r>
              <a:rPr lang="ar-SA" sz="3600" dirty="0" smtClean="0">
                <a:cs typeface="Farsi Simple Bold" pitchFamily="2" charset="-78"/>
              </a:rPr>
              <a:t>5</a:t>
            </a:r>
            <a:r>
              <a:rPr lang="ar-SA" sz="3300" dirty="0">
                <a:solidFill>
                  <a:srgbClr val="FFFF00"/>
                </a:solidFill>
                <a:cs typeface="Farsi Simple Bold" pitchFamily="2" charset="-78"/>
              </a:rPr>
              <a:t> . اعمل شيئاً مريحاً:  </a:t>
            </a:r>
          </a:p>
          <a:p>
            <a:pPr marL="68580" indent="0">
              <a:buNone/>
            </a:pPr>
            <a:endParaRPr lang="ar-SA" sz="800" dirty="0" smtClean="0">
              <a:cs typeface="Farsi Simple Bold" pitchFamily="2" charset="-78"/>
            </a:endParaRPr>
          </a:p>
          <a:p>
            <a:pPr marL="68580" indent="0">
              <a:lnSpc>
                <a:spcPct val="150000"/>
              </a:lnSpc>
              <a:buNone/>
            </a:pPr>
            <a:r>
              <a:rPr lang="ar-SA" sz="2600" dirty="0" smtClean="0">
                <a:latin typeface="Traditional Arabic" pitchFamily="18" charset="-78"/>
                <a:cs typeface="Traditional Arabic" pitchFamily="18" charset="-78"/>
              </a:rPr>
              <a:t>أ‌. الوضوء </a:t>
            </a:r>
            <a:r>
              <a:rPr lang="ar-SA" sz="2600" dirty="0">
                <a:latin typeface="Traditional Arabic" pitchFamily="18" charset="-78"/>
                <a:cs typeface="Traditional Arabic" pitchFamily="18" charset="-78"/>
              </a:rPr>
              <a:t>والصلاة </a:t>
            </a:r>
            <a:r>
              <a:rPr lang="ar-SA" sz="2600" dirty="0" smtClean="0">
                <a:latin typeface="Traditional Arabic" pitchFamily="18" charset="-78"/>
                <a:cs typeface="Traditional Arabic" pitchFamily="18" charset="-78"/>
              </a:rPr>
              <a:t>والقرآن      ب‌. المشي </a:t>
            </a:r>
            <a:r>
              <a:rPr lang="ar-SA" sz="2600" dirty="0">
                <a:latin typeface="Traditional Arabic" pitchFamily="18" charset="-78"/>
                <a:cs typeface="Traditional Arabic" pitchFamily="18" charset="-78"/>
              </a:rPr>
              <a:t>أو </a:t>
            </a:r>
            <a:r>
              <a:rPr lang="ar-SA" sz="2600" dirty="0" smtClean="0">
                <a:latin typeface="Traditional Arabic" pitchFamily="18" charset="-78"/>
                <a:cs typeface="Traditional Arabic" pitchFamily="18" charset="-78"/>
              </a:rPr>
              <a:t>السباحة</a:t>
            </a:r>
          </a:p>
          <a:p>
            <a:pPr marL="68580" indent="0">
              <a:lnSpc>
                <a:spcPct val="150000"/>
              </a:lnSpc>
              <a:buNone/>
            </a:pPr>
            <a:r>
              <a:rPr lang="ar-SA" sz="2600" dirty="0" smtClean="0">
                <a:latin typeface="Traditional Arabic" pitchFamily="18" charset="-78"/>
                <a:cs typeface="Traditional Arabic" pitchFamily="18" charset="-78"/>
              </a:rPr>
              <a:t>ت‌. مكالمة </a:t>
            </a:r>
            <a:r>
              <a:rPr lang="ar-SA" sz="2600" dirty="0">
                <a:latin typeface="Traditional Arabic" pitchFamily="18" charset="-78"/>
                <a:cs typeface="Traditional Arabic" pitchFamily="18" charset="-78"/>
              </a:rPr>
              <a:t>شخص </a:t>
            </a:r>
            <a:r>
              <a:rPr lang="ar-SA" sz="2600" dirty="0" smtClean="0">
                <a:latin typeface="Traditional Arabic" pitchFamily="18" charset="-78"/>
                <a:cs typeface="Traditional Arabic" pitchFamily="18" charset="-78"/>
              </a:rPr>
              <a:t>تحبه         ث‌. جلسة </a:t>
            </a:r>
            <a:r>
              <a:rPr lang="ar-SA" sz="2600" dirty="0">
                <a:latin typeface="Traditional Arabic" pitchFamily="18" charset="-78"/>
                <a:cs typeface="Traditional Arabic" pitchFamily="18" charset="-78"/>
              </a:rPr>
              <a:t>جميلة في مكان مريح</a:t>
            </a:r>
          </a:p>
          <a:p>
            <a:pPr marL="68580" indent="0">
              <a:lnSpc>
                <a:spcPct val="150000"/>
              </a:lnSpc>
              <a:buNone/>
            </a:pPr>
            <a:r>
              <a:rPr lang="ar-SA" sz="2600" dirty="0" smtClean="0">
                <a:latin typeface="Traditional Arabic" pitchFamily="18" charset="-78"/>
                <a:cs typeface="Traditional Arabic" pitchFamily="18" charset="-78"/>
              </a:rPr>
              <a:t>ج‌. حمام دافئ               ح‌</a:t>
            </a:r>
            <a:r>
              <a:rPr lang="ar-SA" sz="2600" dirty="0">
                <a:latin typeface="Traditional Arabic" pitchFamily="18" charset="-78"/>
                <a:cs typeface="Traditional Arabic" pitchFamily="18" charset="-78"/>
              </a:rPr>
              <a:t>.	اهتم بلباسك وشكلك وضع شيئاً من العطر</a:t>
            </a:r>
          </a:p>
          <a:p>
            <a:pPr marL="68580" indent="0">
              <a:lnSpc>
                <a:spcPct val="150000"/>
              </a:lnSpc>
              <a:buNone/>
            </a:pPr>
            <a:r>
              <a:rPr lang="ar-SA" sz="2600" dirty="0" smtClean="0">
                <a:latin typeface="Traditional Arabic" pitchFamily="18" charset="-78"/>
                <a:cs typeface="Traditional Arabic" pitchFamily="18" charset="-78"/>
              </a:rPr>
              <a:t>خ‌. اصنع </a:t>
            </a:r>
            <a:r>
              <a:rPr lang="ar-SA" sz="2600" dirty="0">
                <a:latin typeface="Traditional Arabic" pitchFamily="18" charset="-78"/>
                <a:cs typeface="Traditional Arabic" pitchFamily="18" charset="-78"/>
              </a:rPr>
              <a:t>لنفسك كوباً من مشروب ترتاح له</a:t>
            </a:r>
          </a:p>
          <a:p>
            <a:pPr marL="68580" indent="0">
              <a:lnSpc>
                <a:spcPct val="150000"/>
              </a:lnSpc>
              <a:buNone/>
            </a:pPr>
            <a:r>
              <a:rPr lang="ar-SA" sz="2600" dirty="0" smtClean="0">
                <a:latin typeface="Traditional Arabic" pitchFamily="18" charset="-78"/>
                <a:cs typeface="Traditional Arabic" pitchFamily="18" charset="-78"/>
              </a:rPr>
              <a:t>د‌. افتح </a:t>
            </a:r>
            <a:r>
              <a:rPr lang="ar-SA" sz="2600" dirty="0">
                <a:latin typeface="Traditional Arabic" pitchFamily="18" charset="-78"/>
                <a:cs typeface="Traditional Arabic" pitchFamily="18" charset="-78"/>
              </a:rPr>
              <a:t>الشبابيك وانظر إلى الخارج</a:t>
            </a:r>
          </a:p>
          <a:p>
            <a:pPr marL="68580" indent="0">
              <a:buNone/>
            </a:pPr>
            <a:endParaRPr lang="ar-SA" sz="3600" dirty="0">
              <a:cs typeface="Farsi Simple Bold" pitchFamily="2" charset="-78"/>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5207"/>
            <a:ext cx="1878013"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60648"/>
            <a:ext cx="1805222" cy="151216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384" y="1790801"/>
            <a:ext cx="1688299" cy="147617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2060"/>
          <a:stretch/>
        </p:blipFill>
        <p:spPr bwMode="auto">
          <a:xfrm>
            <a:off x="364834" y="3266977"/>
            <a:ext cx="1795399" cy="154204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7"/>
          <p:cNvPicPr>
            <a:picLocks noChangeAspect="1" noChangeArrowheads="1"/>
          </p:cNvPicPr>
          <p:nvPr/>
        </p:nvPicPr>
        <p:blipFill rotWithShape="1">
          <a:blip r:embed="rId6">
            <a:extLst>
              <a:ext uri="{28A0092B-C50C-407E-A947-70E740481C1C}">
                <a14:useLocalDpi xmlns:a14="http://schemas.microsoft.com/office/drawing/2010/main" val="0"/>
              </a:ext>
            </a:extLst>
          </a:blip>
          <a:srcRect b="22951"/>
          <a:stretch/>
        </p:blipFill>
        <p:spPr bwMode="auto">
          <a:xfrm>
            <a:off x="329904" y="4809023"/>
            <a:ext cx="1800201" cy="187146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07767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76672"/>
            <a:ext cx="7772400" cy="914400"/>
          </a:xfrm>
        </p:spPr>
        <p:txBody>
          <a:bodyPr/>
          <a:lstStyle/>
          <a:p>
            <a:pPr algn="ctr"/>
            <a:r>
              <a:rPr lang="ar-SA" dirty="0">
                <a:solidFill>
                  <a:srgbClr val="FF6699"/>
                </a:solidFill>
                <a:cs typeface="PT Bold Heading" pitchFamily="2" charset="-78"/>
              </a:rPr>
              <a:t>إدارة الضغوط</a:t>
            </a:r>
          </a:p>
        </p:txBody>
      </p:sp>
      <p:sp>
        <p:nvSpPr>
          <p:cNvPr id="3" name="عنصر نائب للمحتوى 2"/>
          <p:cNvSpPr>
            <a:spLocks noGrp="1"/>
          </p:cNvSpPr>
          <p:nvPr>
            <p:ph idx="1"/>
          </p:nvPr>
        </p:nvSpPr>
        <p:spPr>
          <a:xfrm>
            <a:off x="2843808" y="1783560"/>
            <a:ext cx="6120680" cy="4572000"/>
          </a:xfrm>
        </p:spPr>
        <p:txBody>
          <a:bodyPr>
            <a:normAutofit/>
          </a:bodyPr>
          <a:lstStyle/>
          <a:p>
            <a:r>
              <a:rPr lang="ar-SA" sz="3300" dirty="0">
                <a:solidFill>
                  <a:srgbClr val="FFFF00"/>
                </a:solidFill>
                <a:cs typeface="Farsi Simple Bold" pitchFamily="2" charset="-78"/>
              </a:rPr>
              <a:t>6.	اجعل حياتك اليومية صحية ومتوازنة : </a:t>
            </a:r>
          </a:p>
          <a:p>
            <a:pPr marL="68580" indent="0">
              <a:buNone/>
            </a:pPr>
            <a:endParaRPr lang="ar-SA" sz="800" dirty="0"/>
          </a:p>
          <a:p>
            <a:pPr marL="68580" indent="0">
              <a:lnSpc>
                <a:spcPct val="150000"/>
              </a:lnSpc>
              <a:buNone/>
            </a:pPr>
            <a:r>
              <a:rPr lang="ar-SA" sz="2400" dirty="0" smtClean="0">
                <a:latin typeface="Traditional Arabic" pitchFamily="18" charset="-78"/>
                <a:cs typeface="Traditional Arabic" pitchFamily="18" charset="-78"/>
              </a:rPr>
              <a:t>أ‌. الرياضة اليومية           ب‌. الطعام </a:t>
            </a:r>
            <a:r>
              <a:rPr lang="ar-SA" sz="2400" dirty="0">
                <a:latin typeface="Traditional Arabic" pitchFamily="18" charset="-78"/>
                <a:cs typeface="Traditional Arabic" pitchFamily="18" charset="-78"/>
              </a:rPr>
              <a:t>المتوازن</a:t>
            </a:r>
          </a:p>
          <a:p>
            <a:pPr marL="68580" indent="0">
              <a:lnSpc>
                <a:spcPct val="150000"/>
              </a:lnSpc>
              <a:buNone/>
            </a:pPr>
            <a:r>
              <a:rPr lang="ar-SA" sz="2400" dirty="0" smtClean="0">
                <a:latin typeface="Traditional Arabic" pitchFamily="18" charset="-78"/>
                <a:cs typeface="Traditional Arabic" pitchFamily="18" charset="-78"/>
              </a:rPr>
              <a:t>ت‌. الصلاة </a:t>
            </a:r>
            <a:r>
              <a:rPr lang="ar-SA" sz="2400" dirty="0">
                <a:latin typeface="Traditional Arabic" pitchFamily="18" charset="-78"/>
                <a:cs typeface="Traditional Arabic" pitchFamily="18" charset="-78"/>
              </a:rPr>
              <a:t>في وقتها .. غير جلستك وابق في مكانك للتسبيح والأذكار</a:t>
            </a:r>
          </a:p>
          <a:p>
            <a:pPr marL="68580" indent="0">
              <a:lnSpc>
                <a:spcPct val="150000"/>
              </a:lnSpc>
              <a:buNone/>
            </a:pPr>
            <a:r>
              <a:rPr lang="ar-SA" sz="2400" dirty="0" smtClean="0">
                <a:latin typeface="Traditional Arabic" pitchFamily="18" charset="-78"/>
                <a:cs typeface="Traditional Arabic" pitchFamily="18" charset="-78"/>
              </a:rPr>
              <a:t>ث‌. لا </a:t>
            </a:r>
            <a:r>
              <a:rPr lang="ar-SA" sz="2400" dirty="0">
                <a:latin typeface="Traditional Arabic" pitchFamily="18" charset="-78"/>
                <a:cs typeface="Traditional Arabic" pitchFamily="18" charset="-78"/>
              </a:rPr>
              <a:t>تكثر من المنبهات والسكريات</a:t>
            </a:r>
          </a:p>
          <a:p>
            <a:pPr marL="68580" indent="0">
              <a:lnSpc>
                <a:spcPct val="150000"/>
              </a:lnSpc>
              <a:buNone/>
            </a:pPr>
            <a:r>
              <a:rPr lang="ar-SA" sz="2400" dirty="0" smtClean="0">
                <a:latin typeface="Traditional Arabic" pitchFamily="18" charset="-78"/>
                <a:cs typeface="Traditional Arabic" pitchFamily="18" charset="-78"/>
              </a:rPr>
              <a:t>ج‌. تجنب </a:t>
            </a:r>
            <a:r>
              <a:rPr lang="ar-SA" sz="2400" dirty="0">
                <a:latin typeface="Traditional Arabic" pitchFamily="18" charset="-78"/>
                <a:cs typeface="Traditional Arabic" pitchFamily="18" charset="-78"/>
              </a:rPr>
              <a:t>التدخين أو الكحول </a:t>
            </a:r>
            <a:r>
              <a:rPr lang="ar-SA" sz="2400" dirty="0" smtClean="0">
                <a:latin typeface="Traditional Arabic" pitchFamily="18" charset="-78"/>
                <a:cs typeface="Traditional Arabic" pitchFamily="18" charset="-78"/>
              </a:rPr>
              <a:t>والمخدرات   ح‌. نم </a:t>
            </a:r>
            <a:r>
              <a:rPr lang="ar-SA" sz="2400" dirty="0">
                <a:latin typeface="Traditional Arabic" pitchFamily="18" charset="-78"/>
                <a:cs typeface="Traditional Arabic" pitchFamily="18" charset="-78"/>
              </a:rPr>
              <a:t>ساعات كافية</a:t>
            </a:r>
          </a:p>
          <a:p>
            <a:pPr marL="68580" indent="0">
              <a:buNone/>
            </a:pPr>
            <a:endParaRPr lang="ar-SA"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32634"/>
            <a:ext cx="1878013"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886" y="44625"/>
            <a:ext cx="1592842" cy="135720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b="5888"/>
          <a:stretch/>
        </p:blipFill>
        <p:spPr bwMode="auto">
          <a:xfrm>
            <a:off x="580008" y="2623270"/>
            <a:ext cx="1543720" cy="152581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5" name="Picture 7"/>
          <p:cNvPicPr>
            <a:picLocks noChangeAspect="1" noChangeArrowheads="1"/>
          </p:cNvPicPr>
          <p:nvPr/>
        </p:nvPicPr>
        <p:blipFill rotWithShape="1">
          <a:blip r:embed="rId5">
            <a:extLst>
              <a:ext uri="{28A0092B-C50C-407E-A947-70E740481C1C}">
                <a14:useLocalDpi xmlns:a14="http://schemas.microsoft.com/office/drawing/2010/main" val="0"/>
              </a:ext>
            </a:extLst>
          </a:blip>
          <a:srcRect b="9946"/>
          <a:stretch/>
        </p:blipFill>
        <p:spPr bwMode="auto">
          <a:xfrm>
            <a:off x="555519" y="5414181"/>
            <a:ext cx="1580387" cy="142822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6" name="Picture 8"/>
          <p:cNvPicPr>
            <a:picLocks noChangeAspect="1" noChangeArrowheads="1"/>
          </p:cNvPicPr>
          <p:nvPr/>
        </p:nvPicPr>
        <p:blipFill rotWithShape="1">
          <a:blip r:embed="rId6">
            <a:extLst>
              <a:ext uri="{28A0092B-C50C-407E-A947-70E740481C1C}">
                <a14:useLocalDpi xmlns:a14="http://schemas.microsoft.com/office/drawing/2010/main" val="0"/>
              </a:ext>
            </a:extLst>
          </a:blip>
          <a:srcRect t="9942"/>
          <a:stretch/>
        </p:blipFill>
        <p:spPr bwMode="auto">
          <a:xfrm>
            <a:off x="582531" y="4136571"/>
            <a:ext cx="1517445" cy="137655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7" name="Picture 9"/>
          <p:cNvPicPr>
            <a:picLocks noChangeAspect="1" noChangeArrowheads="1"/>
          </p:cNvPicPr>
          <p:nvPr/>
        </p:nvPicPr>
        <p:blipFill rotWithShape="1">
          <a:blip r:embed="rId7">
            <a:extLst>
              <a:ext uri="{28A0092B-C50C-407E-A947-70E740481C1C}">
                <a14:useLocalDpi xmlns:a14="http://schemas.microsoft.com/office/drawing/2010/main" val="0"/>
              </a:ext>
            </a:extLst>
          </a:blip>
          <a:srcRect l="4781"/>
          <a:stretch/>
        </p:blipFill>
        <p:spPr bwMode="auto">
          <a:xfrm>
            <a:off x="620479" y="1387921"/>
            <a:ext cx="1479498" cy="129482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04840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pPr marL="68580" indent="0" algn="ctr">
              <a:lnSpc>
                <a:spcPct val="150000"/>
              </a:lnSpc>
              <a:buNone/>
            </a:pPr>
            <a:r>
              <a:rPr lang="ar-SA" dirty="0" smtClean="0">
                <a:solidFill>
                  <a:srgbClr val="FFFF00"/>
                </a:solidFill>
                <a:cs typeface="DecoType Naskh Extensions" pitchFamily="2" charset="-78"/>
              </a:rPr>
              <a:t>بقلم:  </a:t>
            </a:r>
            <a:r>
              <a:rPr lang="ar-SA" dirty="0" err="1" smtClean="0">
                <a:solidFill>
                  <a:srgbClr val="FFFF00"/>
                </a:solidFill>
                <a:cs typeface="DecoType Naskh Extensions" pitchFamily="2" charset="-78"/>
              </a:rPr>
              <a:t>أ.د</a:t>
            </a:r>
            <a:r>
              <a:rPr lang="ar-SA" dirty="0" smtClean="0">
                <a:solidFill>
                  <a:srgbClr val="FFFF00"/>
                </a:solidFill>
                <a:cs typeface="DecoType Naskh Extensions" pitchFamily="2" charset="-78"/>
              </a:rPr>
              <a:t>. عبدالله السبيعي</a:t>
            </a:r>
          </a:p>
          <a:p>
            <a:pPr marL="68580" indent="0" algn="ctr">
              <a:lnSpc>
                <a:spcPct val="150000"/>
              </a:lnSpc>
              <a:buNone/>
            </a:pPr>
            <a:r>
              <a:rPr lang="ar-SA" dirty="0">
                <a:cs typeface="DecoType Naskh Extensions" pitchFamily="2" charset="-78"/>
              </a:rPr>
              <a:t>أستاذ واستشاري الطب النفسي بكلية الطب ، جامعة الملك سعود وعيادات </a:t>
            </a:r>
            <a:r>
              <a:rPr lang="ar-SA" dirty="0" err="1">
                <a:cs typeface="DecoType Naskh Extensions" pitchFamily="2" charset="-78"/>
              </a:rPr>
              <a:t>ميديكير</a:t>
            </a:r>
            <a:r>
              <a:rPr lang="ar-SA" dirty="0">
                <a:cs typeface="DecoType Naskh Extensions" pitchFamily="2" charset="-78"/>
              </a:rPr>
              <a:t>.</a:t>
            </a:r>
          </a:p>
          <a:p>
            <a:pPr marL="68580" indent="0" algn="ctr">
              <a:lnSpc>
                <a:spcPct val="150000"/>
              </a:lnSpc>
              <a:buNone/>
            </a:pPr>
            <a:r>
              <a:rPr lang="ar-SA" dirty="0">
                <a:cs typeface="DecoType Naskh Extensions" pitchFamily="2" charset="-78"/>
              </a:rPr>
              <a:t> </a:t>
            </a:r>
            <a:r>
              <a:rPr lang="ar-SA" dirty="0">
                <a:solidFill>
                  <a:srgbClr val="00CCFF"/>
                </a:solidFill>
                <a:cs typeface="DecoType Naskh Extensions" pitchFamily="2" charset="-78"/>
              </a:rPr>
              <a:t>المشرف على موقع فريق النجاح</a:t>
            </a:r>
          </a:p>
          <a:p>
            <a:pPr marL="68580" indent="0" algn="ctr">
              <a:lnSpc>
                <a:spcPct val="150000"/>
              </a:lnSpc>
              <a:buNone/>
            </a:pPr>
            <a:r>
              <a:rPr lang="ar-SA" dirty="0">
                <a:solidFill>
                  <a:srgbClr val="00CCFF"/>
                </a:solidFill>
                <a:cs typeface="DecoType Naskh Extensions" pitchFamily="2" charset="-78"/>
              </a:rPr>
              <a:t> </a:t>
            </a:r>
            <a:r>
              <a:rPr lang="en-US" dirty="0">
                <a:solidFill>
                  <a:srgbClr val="00CCFF"/>
                </a:solidFill>
                <a:cs typeface="DecoType Naskh Extensions" pitchFamily="2" charset="-78"/>
              </a:rPr>
              <a:t>www.najahteam.com</a:t>
            </a:r>
          </a:p>
          <a:p>
            <a:pPr marL="68580" indent="0">
              <a:buNone/>
            </a:pPr>
            <a:endParaRPr lang="en-US" dirty="0"/>
          </a:p>
          <a:p>
            <a:pPr marL="68580" indent="0">
              <a:buNone/>
            </a:pPr>
            <a:r>
              <a:rPr lang="en-US" dirty="0"/>
              <a:t> </a:t>
            </a:r>
            <a:endParaRPr lang="ar-SA" dirty="0"/>
          </a:p>
        </p:txBody>
      </p:sp>
    </p:spTree>
    <p:extLst>
      <p:ext uri="{BB962C8B-B14F-4D97-AF65-F5344CB8AC3E}">
        <p14:creationId xmlns:p14="http://schemas.microsoft.com/office/powerpoint/2010/main" val="15065581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ركة">
  <a:themeElements>
    <a:clrScheme name="حركة">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حركة">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حركة">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3657</TotalTime>
  <Words>1023</Words>
  <Application>Microsoft Office PowerPoint</Application>
  <PresentationFormat>عرض على الشاشة (3:4)‏</PresentationFormat>
  <Paragraphs>162</Paragraphs>
  <Slides>22</Slides>
  <Notes>1</Notes>
  <HiddenSlides>0</HiddenSlides>
  <MMClips>0</MMClips>
  <ScaleCrop>false</ScaleCrop>
  <HeadingPairs>
    <vt:vector size="4" baseType="variant">
      <vt:variant>
        <vt:lpstr>نسق</vt:lpstr>
      </vt:variant>
      <vt:variant>
        <vt:i4>1</vt:i4>
      </vt:variant>
      <vt:variant>
        <vt:lpstr>عناوين الشرائح</vt:lpstr>
      </vt:variant>
      <vt:variant>
        <vt:i4>22</vt:i4>
      </vt:variant>
    </vt:vector>
  </HeadingPairs>
  <TitlesOfParts>
    <vt:vector size="23" baseType="lpstr">
      <vt:lpstr>حركة</vt:lpstr>
      <vt:lpstr>الضغوط  النفسية </vt:lpstr>
      <vt:lpstr>عرض تقديمي في PowerPoint</vt:lpstr>
      <vt:lpstr>كيف تحدث عملية التكيف هذه؟ </vt:lpstr>
      <vt:lpstr>عرض تقديمي في PowerPoint</vt:lpstr>
      <vt:lpstr>أشكال الضغوط النفسية</vt:lpstr>
      <vt:lpstr>المصادر الخارجية للضغوط النفسية </vt:lpstr>
      <vt:lpstr>المصادر الخارجية للضغوط النفسية </vt:lpstr>
      <vt:lpstr>المصادر الداخلية للضغوط النفسية : </vt:lpstr>
      <vt:lpstr>علامات  سوء  إدارة   الضغوط</vt:lpstr>
      <vt:lpstr>الأمراض الجسدية والنفسية التي يمكن أن يسببها الضغط النفسي ، كثيرة، وأهمها :</vt:lpstr>
      <vt:lpstr>ما دور التفكير في الضغوط النفسية ؟</vt:lpstr>
      <vt:lpstr>التعامل مع الضغوط </vt:lpstr>
      <vt:lpstr>نماذج للتفكير المغذي للضغوط النفسية ؟</vt:lpstr>
      <vt:lpstr>كيف نعدل الأفكار   ؟</vt:lpstr>
      <vt:lpstr>كيف نعدل الأفكار ؟</vt:lpstr>
      <vt:lpstr>إدارة الضغوط</vt:lpstr>
      <vt:lpstr>إدارة الضغوط</vt:lpstr>
      <vt:lpstr>إدارة الضغوط</vt:lpstr>
      <vt:lpstr>إدارة الضغوط</vt:lpstr>
      <vt:lpstr>إدارة الضغوط</vt:lpstr>
      <vt:lpstr>إدارة الضغوط</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55</cp:revision>
  <dcterms:created xsi:type="dcterms:W3CDTF">2012-10-21T07:48:09Z</dcterms:created>
  <dcterms:modified xsi:type="dcterms:W3CDTF">2012-11-08T12:42:09Z</dcterms:modified>
</cp:coreProperties>
</file>