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Lst>
  <p:notesMasterIdLst>
    <p:notesMasterId r:id="rId30"/>
  </p:notesMasterIdLst>
  <p:sldIdLst>
    <p:sldId id="287" r:id="rId8"/>
    <p:sldId id="312" r:id="rId9"/>
    <p:sldId id="294" r:id="rId10"/>
    <p:sldId id="291" r:id="rId11"/>
    <p:sldId id="293" r:id="rId12"/>
    <p:sldId id="290" r:id="rId13"/>
    <p:sldId id="295" r:id="rId14"/>
    <p:sldId id="314" r:id="rId15"/>
    <p:sldId id="311" r:id="rId16"/>
    <p:sldId id="296" r:id="rId17"/>
    <p:sldId id="297" r:id="rId18"/>
    <p:sldId id="298" r:id="rId19"/>
    <p:sldId id="299" r:id="rId20"/>
    <p:sldId id="300" r:id="rId21"/>
    <p:sldId id="265" r:id="rId22"/>
    <p:sldId id="304" r:id="rId23"/>
    <p:sldId id="305" r:id="rId24"/>
    <p:sldId id="306" r:id="rId25"/>
    <p:sldId id="307" r:id="rId26"/>
    <p:sldId id="308" r:id="rId27"/>
    <p:sldId id="309" r:id="rId28"/>
    <p:sldId id="31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77BCD"/>
    <a:srgbClr val="009900"/>
    <a:srgbClr val="FF0066"/>
    <a:srgbClr val="FFFF00"/>
    <a:srgbClr val="F29000"/>
    <a:srgbClr val="FF9900"/>
    <a:srgbClr val="00CC5C"/>
    <a:srgbClr val="00C057"/>
    <a:srgbClr val="F60000"/>
    <a:srgbClr val="CC00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162" autoAdjust="0"/>
    <p:restoredTop sz="94494" autoAdjust="0"/>
  </p:normalViewPr>
  <p:slideViewPr>
    <p:cSldViewPr>
      <p:cViewPr>
        <p:scale>
          <a:sx n="60" d="100"/>
          <a:sy n="60" d="100"/>
        </p:scale>
        <p:origin x="-708" y="1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331307B-1D45-47E7-9125-87C170358943}" type="datetimeFigureOut">
              <a:rPr lang="ar-SA" smtClean="0"/>
              <a:pPr/>
              <a:t>18/01/34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1E5D1D5-CFCA-4E8B-931C-FB70A02A8F29}" type="slidenum">
              <a:rPr lang="ar-SA" smtClean="0"/>
              <a:pPr/>
              <a:t>‹#›</a:t>
            </a:fld>
            <a:endParaRPr lang="ar-SA"/>
          </a:p>
        </p:txBody>
      </p:sp>
    </p:spTree>
    <p:extLst>
      <p:ext uri="{BB962C8B-B14F-4D97-AF65-F5344CB8AC3E}">
        <p14:creationId xmlns="" xmlns:p14="http://schemas.microsoft.com/office/powerpoint/2010/main" val="18570366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91E5D1D5-CFCA-4E8B-931C-FB70A02A8F29}" type="slidenum">
              <a:rPr lang="ar-SA" smtClean="0"/>
              <a:pPr/>
              <a:t>20</a:t>
            </a:fld>
            <a:endParaRPr lang="ar-SA"/>
          </a:p>
        </p:txBody>
      </p:sp>
    </p:spTree>
    <p:extLst>
      <p:ext uri="{BB962C8B-B14F-4D97-AF65-F5344CB8AC3E}">
        <p14:creationId xmlns="" xmlns:p14="http://schemas.microsoft.com/office/powerpoint/2010/main" val="3639954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pPr/>
              <a:t>12/1/2012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4191829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pPr/>
              <a:t>12/1/2012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1301350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pPr/>
              <a:t>12/1/2012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2016250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pPr/>
              <a:t>12/1/2012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2324725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pPr/>
              <a:t>12/1/2012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280145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pPr/>
              <a:t>12/1/2012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301892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pPr/>
              <a:t>12/1/2012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133821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pPr/>
              <a:t>12/1/2012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4281381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pPr/>
              <a:t>12/1/2012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46907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pPr/>
              <a:t>12/1/2012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3820175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pPr/>
              <a:t>12/1/2012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4140218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80769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46905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2832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944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01256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7489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03487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13223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33626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445857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175848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48020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70318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156844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32880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84908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38810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092170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329720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52915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90548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395853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00266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06482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68577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595127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412961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881618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217815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742134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299942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83532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847423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08723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206394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948160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931498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454752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77114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848084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204035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264964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663899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821730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181034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62349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59093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18587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755760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831885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272803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690874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312231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10733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7291933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695415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907653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470113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51260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496192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662234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710430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411159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628829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776201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64403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pPr/>
              <a:t>12/1/2012</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pPr/>
              <a:t>‹#›</a:t>
            </a:fld>
            <a:endParaRPr lang="en-US"/>
          </a:p>
        </p:txBody>
      </p:sp>
    </p:spTree>
    <p:extLst>
      <p:ext uri="{BB962C8B-B14F-4D97-AF65-F5344CB8AC3E}">
        <p14:creationId xmlns="" xmlns:p14="http://schemas.microsoft.com/office/powerpoint/2010/main" val="33503312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129680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516945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822792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5156710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7671819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F1A175-4FF8-4149-A8B7-A1352E26FF91}" type="datetimeFigureOut">
              <a:rPr lang="en-US" smtClean="0">
                <a:solidFill>
                  <a:prstClr val="black">
                    <a:tint val="75000"/>
                  </a:prstClr>
                </a:solidFill>
              </a:rPr>
              <a:pPr/>
              <a:t>12/1/2012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6C340F-1627-4EC8-9DAF-A4685C141C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7913604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شكل بيضاوي 7"/>
          <p:cNvSpPr/>
          <p:nvPr/>
        </p:nvSpPr>
        <p:spPr>
          <a:xfrm>
            <a:off x="323528" y="586408"/>
            <a:ext cx="4104456" cy="5544616"/>
          </a:xfrm>
          <a:prstGeom prst="ellipse">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شكل بيضاوي 3"/>
          <p:cNvSpPr/>
          <p:nvPr/>
        </p:nvSpPr>
        <p:spPr>
          <a:xfrm>
            <a:off x="4572000" y="620688"/>
            <a:ext cx="4104456" cy="5544616"/>
          </a:xfrm>
          <a:prstGeom prst="ellipse">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لمحتوى 2"/>
          <p:cNvSpPr>
            <a:spLocks noGrp="1"/>
          </p:cNvSpPr>
          <p:nvPr>
            <p:ph idx="1"/>
          </p:nvPr>
        </p:nvSpPr>
        <p:spPr>
          <a:xfrm>
            <a:off x="4390256" y="1423317"/>
            <a:ext cx="4430216" cy="4525963"/>
          </a:xfrm>
        </p:spPr>
        <p:txBody>
          <a:bodyPr/>
          <a:lstStyle/>
          <a:p>
            <a:pPr marL="0" lvl="0" indent="0" algn="ctr" rtl="0">
              <a:spcBef>
                <a:spcPts val="0"/>
              </a:spcBef>
              <a:buNone/>
            </a:pPr>
            <a:r>
              <a:rPr lang="ar-SA" sz="8800" dirty="0">
                <a:solidFill>
                  <a:schemeClr val="bg1"/>
                </a:solidFill>
                <a:cs typeface="PT Bold Heading" pitchFamily="2" charset="-78"/>
              </a:rPr>
              <a:t>السمنة وزيادة الوزن</a:t>
            </a:r>
            <a:endParaRPr lang="en-US" sz="8800" dirty="0">
              <a:solidFill>
                <a:schemeClr val="bg1"/>
              </a:solidFill>
              <a:cs typeface="PT Bold Heading" pitchFamily="2" charset="-78"/>
            </a:endParaRPr>
          </a:p>
          <a:p>
            <a:pPr marL="0" indent="0">
              <a:buNone/>
            </a:pPr>
            <a:endParaRPr lang="ar-SA" dirty="0"/>
          </a:p>
        </p:txBody>
      </p:sp>
      <p:pic>
        <p:nvPicPr>
          <p:cNvPr id="9219"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5350"/>
          <a:stretch/>
        </p:blipFill>
        <p:spPr bwMode="auto">
          <a:xfrm>
            <a:off x="467544" y="836712"/>
            <a:ext cx="3797180" cy="501473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76353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شكل بيضاوي 3"/>
          <p:cNvSpPr/>
          <p:nvPr/>
        </p:nvSpPr>
        <p:spPr>
          <a:xfrm>
            <a:off x="179512" y="188640"/>
            <a:ext cx="10585176"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5" name="مربع نص 4"/>
          <p:cNvSpPr txBox="1"/>
          <p:nvPr/>
        </p:nvSpPr>
        <p:spPr>
          <a:xfrm>
            <a:off x="899592" y="2102653"/>
            <a:ext cx="8136903" cy="4062651"/>
          </a:xfrm>
          <a:prstGeom prst="rect">
            <a:avLst/>
          </a:prstGeom>
          <a:noFill/>
        </p:spPr>
        <p:txBody>
          <a:bodyPr wrap="square" rtlCol="0">
            <a:spAutoFit/>
          </a:bodyPr>
          <a:lstStyle/>
          <a:p>
            <a:pPr algn="ctr" rtl="1"/>
            <a:endParaRPr lang="ar-SA" dirty="0" smtClean="0">
              <a:solidFill>
                <a:srgbClr val="C0504D">
                  <a:lumMod val="50000"/>
                </a:srgbClr>
              </a:solidFill>
            </a:endParaRPr>
          </a:p>
          <a:p>
            <a:pPr algn="just" rtl="1">
              <a:lnSpc>
                <a:spcPct val="150000"/>
              </a:lnSpc>
            </a:pPr>
            <a:r>
              <a:rPr lang="ar-SA" sz="2400" b="1" dirty="0" smtClean="0">
                <a:solidFill>
                  <a:srgbClr val="C0504D">
                    <a:lumMod val="50000"/>
                  </a:srgbClr>
                </a:solidFill>
                <a:latin typeface="Traditional Arabic" pitchFamily="18" charset="-78"/>
                <a:cs typeface="Traditional Arabic" pitchFamily="18" charset="-78"/>
              </a:rPr>
              <a:t>يولد الإنسان وفي جسمه 30 بليون خلية من خلايا السمنة, و إذا تمت تغذية الطفل أكثر من حاجته, فإن هذا العدد سوف يزداد ربما إلى 100 بليون خلية سمنة.</a:t>
            </a:r>
          </a:p>
          <a:p>
            <a:pPr algn="just" rtl="1">
              <a:lnSpc>
                <a:spcPct val="150000"/>
              </a:lnSpc>
            </a:pPr>
            <a:r>
              <a:rPr lang="ar-SA" sz="2400" b="1" dirty="0" smtClean="0">
                <a:solidFill>
                  <a:srgbClr val="C0504D">
                    <a:lumMod val="50000"/>
                  </a:srgbClr>
                </a:solidFill>
                <a:latin typeface="Traditional Arabic" pitchFamily="18" charset="-78"/>
                <a:cs typeface="Traditional Arabic" pitchFamily="18" charset="-78"/>
              </a:rPr>
              <a:t>إن زيادة الوزن تنتج عن زيادة </a:t>
            </a:r>
            <a:r>
              <a:rPr lang="ar-SA" sz="2400" b="1" smtClean="0">
                <a:solidFill>
                  <a:srgbClr val="C0504D">
                    <a:lumMod val="50000"/>
                  </a:srgbClr>
                </a:solidFill>
                <a:latin typeface="Traditional Arabic" pitchFamily="18" charset="-78"/>
                <a:cs typeface="Traditional Arabic" pitchFamily="18" charset="-78"/>
              </a:rPr>
              <a:t>في عدد خلايا </a:t>
            </a:r>
            <a:r>
              <a:rPr lang="ar-SA" sz="2400" b="1" dirty="0" smtClean="0">
                <a:solidFill>
                  <a:srgbClr val="C0504D">
                    <a:lumMod val="50000"/>
                  </a:srgbClr>
                </a:solidFill>
                <a:latin typeface="Traditional Arabic" pitchFamily="18" charset="-78"/>
                <a:cs typeface="Traditional Arabic" pitchFamily="18" charset="-78"/>
              </a:rPr>
              <a:t>السمنة أو حجمها. أما نقصان الوزن ينتج عن نقص في حجم الخلايا فقط .ويمكن زيادة عدد خلايا السمنة في المراحل العمرية الآتية:</a:t>
            </a:r>
          </a:p>
          <a:p>
            <a:pPr algn="ctr" rtl="1"/>
            <a:endParaRPr lang="ar-SA" sz="2400" b="1" dirty="0">
              <a:solidFill>
                <a:srgbClr val="C0504D">
                  <a:lumMod val="50000"/>
                </a:srgbClr>
              </a:solidFill>
            </a:endParaRPr>
          </a:p>
          <a:p>
            <a:pPr marL="342900" indent="-342900" algn="ctr" rtl="1">
              <a:buAutoNum type="arabicPeriod"/>
            </a:pPr>
            <a:r>
              <a:rPr lang="ar-SA" sz="2400" b="1" dirty="0">
                <a:solidFill>
                  <a:srgbClr val="C0504D">
                    <a:lumMod val="50000"/>
                  </a:srgbClr>
                </a:solidFill>
                <a:latin typeface="Traditional Arabic" pitchFamily="18" charset="-78"/>
                <a:cs typeface="Traditional Arabic" pitchFamily="18" charset="-78"/>
              </a:rPr>
              <a:t>ما بين 12 – 18 شهر </a:t>
            </a:r>
          </a:p>
          <a:p>
            <a:pPr marL="342900" indent="-342900" algn="ctr" rtl="1">
              <a:buAutoNum type="arabicPeriod"/>
            </a:pPr>
            <a:r>
              <a:rPr lang="ar-SA" sz="2400" b="1" dirty="0">
                <a:solidFill>
                  <a:srgbClr val="C0504D">
                    <a:lumMod val="50000"/>
                  </a:srgbClr>
                </a:solidFill>
                <a:latin typeface="Traditional Arabic" pitchFamily="18" charset="-78"/>
                <a:cs typeface="Traditional Arabic" pitchFamily="18" charset="-78"/>
              </a:rPr>
              <a:t>ما بين 12 – 16 سنة </a:t>
            </a:r>
          </a:p>
          <a:p>
            <a:pPr marL="342900" indent="-342900" algn="ctr" rtl="1">
              <a:buAutoNum type="arabicPeriod"/>
            </a:pPr>
            <a:r>
              <a:rPr lang="ar-SA" sz="2400" b="1" dirty="0">
                <a:solidFill>
                  <a:srgbClr val="C0504D">
                    <a:lumMod val="50000"/>
                  </a:srgbClr>
                </a:solidFill>
                <a:latin typeface="Traditional Arabic" pitchFamily="18" charset="-78"/>
                <a:cs typeface="Traditional Arabic" pitchFamily="18" charset="-78"/>
              </a:rPr>
              <a:t>في أثناء مدة الحمل </a:t>
            </a:r>
          </a:p>
        </p:txBody>
      </p:sp>
      <p:sp>
        <p:nvSpPr>
          <p:cNvPr id="2" name="عنوان 1"/>
          <p:cNvSpPr>
            <a:spLocks noGrp="1"/>
          </p:cNvSpPr>
          <p:nvPr>
            <p:ph type="title"/>
          </p:nvPr>
        </p:nvSpPr>
        <p:spPr>
          <a:xfrm>
            <a:off x="1043608" y="917848"/>
            <a:ext cx="8229600" cy="1143000"/>
          </a:xfrm>
        </p:spPr>
        <p:txBody>
          <a:bodyPr>
            <a:normAutofit/>
          </a:bodyPr>
          <a:lstStyle/>
          <a:p>
            <a:r>
              <a:rPr lang="ar-SA" sz="3600" b="1" dirty="0" smtClean="0">
                <a:solidFill>
                  <a:srgbClr val="C0504D">
                    <a:lumMod val="50000"/>
                  </a:srgbClr>
                </a:solidFill>
                <a:cs typeface="PT Bold Heading" pitchFamily="2" charset="-78"/>
              </a:rPr>
              <a:t>حقائق عن السمنة جديرة بالمعرفة</a:t>
            </a:r>
            <a:endParaRPr lang="ar-SA" sz="3600" dirty="0">
              <a:cs typeface="PT Bold Heading" pitchFamily="2" charset="-78"/>
            </a:endParaRPr>
          </a:p>
        </p:txBody>
      </p:sp>
      <p:pic>
        <p:nvPicPr>
          <p:cNvPr id="12290"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8324" r="16234" b="4802"/>
          <a:stretch/>
        </p:blipFill>
        <p:spPr bwMode="auto">
          <a:xfrm>
            <a:off x="-36512" y="-27384"/>
            <a:ext cx="1485035" cy="216024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11273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شكل بيضاوي 3"/>
          <p:cNvSpPr/>
          <p:nvPr/>
        </p:nvSpPr>
        <p:spPr>
          <a:xfrm>
            <a:off x="179512" y="260648"/>
            <a:ext cx="10585176"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5" name="مربع نص 4"/>
          <p:cNvSpPr txBox="1"/>
          <p:nvPr/>
        </p:nvSpPr>
        <p:spPr>
          <a:xfrm>
            <a:off x="706005" y="1140995"/>
            <a:ext cx="8330491" cy="6032421"/>
          </a:xfrm>
          <a:prstGeom prst="rect">
            <a:avLst/>
          </a:prstGeom>
          <a:noFill/>
        </p:spPr>
        <p:txBody>
          <a:bodyPr wrap="square" rtlCol="0">
            <a:spAutoFit/>
          </a:bodyPr>
          <a:lstStyle/>
          <a:p>
            <a:pPr algn="r" rtl="1"/>
            <a:endParaRPr lang="ar-SA" dirty="0" smtClean="0">
              <a:solidFill>
                <a:srgbClr val="C0504D">
                  <a:lumMod val="50000"/>
                </a:srgbClr>
              </a:solidFill>
            </a:endParaRPr>
          </a:p>
          <a:p>
            <a:pPr algn="r" rtl="1"/>
            <a:r>
              <a:rPr lang="ar-SA" sz="2400" dirty="0" smtClean="0">
                <a:solidFill>
                  <a:srgbClr val="0070C0"/>
                </a:solidFill>
                <a:cs typeface="PT Bold Heading" pitchFamily="2" charset="-78"/>
              </a:rPr>
              <a:t>1- الوراثة :</a:t>
            </a:r>
          </a:p>
          <a:p>
            <a:pPr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a:solidFill>
                  <a:srgbClr val="C0504D">
                    <a:lumMod val="50000"/>
                  </a:srgbClr>
                </a:solidFill>
                <a:latin typeface="Traditional Arabic" pitchFamily="18" charset="-78"/>
                <a:cs typeface="Traditional Arabic" pitchFamily="18" charset="-78"/>
              </a:rPr>
              <a:t>إذا كان أحد الأبوين سميناً , فاحتمال أن يكون المولود سميناً60% أما إذا كان كلا الأبوين سمينين فان الاحتمالية تصل إلى 80</a:t>
            </a:r>
            <a:r>
              <a:rPr lang="ar-SA" sz="2400" b="1" dirty="0" smtClean="0">
                <a:solidFill>
                  <a:srgbClr val="C0504D">
                    <a:lumMod val="50000"/>
                  </a:srgbClr>
                </a:solidFill>
                <a:latin typeface="Traditional Arabic" pitchFamily="18" charset="-78"/>
                <a:cs typeface="Traditional Arabic" pitchFamily="18" charset="-78"/>
              </a:rPr>
              <a:t>%.</a:t>
            </a:r>
          </a:p>
          <a:p>
            <a:pPr algn="r" rtl="1"/>
            <a:endParaRPr lang="en-US" dirty="0">
              <a:solidFill>
                <a:srgbClr val="C0504D">
                  <a:lumMod val="50000"/>
                </a:srgbClr>
              </a:solidFill>
            </a:endParaRPr>
          </a:p>
          <a:p>
            <a:pPr algn="r" rtl="1"/>
            <a:r>
              <a:rPr lang="ar-SA" sz="2400" dirty="0">
                <a:solidFill>
                  <a:srgbClr val="0070C0"/>
                </a:solidFill>
                <a:cs typeface="PT Bold Heading" pitchFamily="2" charset="-78"/>
              </a:rPr>
              <a:t>2- توفير الطعام </a:t>
            </a:r>
            <a:r>
              <a:rPr lang="ar-SA" sz="2400" dirty="0" smtClean="0">
                <a:solidFill>
                  <a:srgbClr val="0070C0"/>
                </a:solidFill>
                <a:cs typeface="PT Bold Heading" pitchFamily="2" charset="-78"/>
              </a:rPr>
              <a:t>:</a:t>
            </a:r>
          </a:p>
          <a:p>
            <a:pPr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smtClean="0">
                <a:solidFill>
                  <a:srgbClr val="C0504D">
                    <a:lumMod val="50000"/>
                  </a:srgbClr>
                </a:solidFill>
                <a:latin typeface="Traditional Arabic" pitchFamily="18" charset="-78"/>
                <a:cs typeface="Traditional Arabic" pitchFamily="18" charset="-78"/>
              </a:rPr>
              <a:t>توفير </a:t>
            </a:r>
            <a:r>
              <a:rPr lang="ar-SA" sz="2400" b="1" dirty="0">
                <a:solidFill>
                  <a:srgbClr val="C0504D">
                    <a:lumMod val="50000"/>
                  </a:srgbClr>
                </a:solidFill>
                <a:latin typeface="Traditional Arabic" pitchFamily="18" charset="-78"/>
                <a:cs typeface="Traditional Arabic" pitchFamily="18" charset="-78"/>
              </a:rPr>
              <a:t>الطعام من الناحية المكانية أو الاقتصادية, وكذلك تنوع الأطعمة يساعد على زيادة الوزن.</a:t>
            </a:r>
          </a:p>
          <a:p>
            <a:pPr algn="r" rtl="1"/>
            <a:endParaRPr lang="en-US" dirty="0">
              <a:solidFill>
                <a:srgbClr val="C0504D">
                  <a:lumMod val="50000"/>
                </a:srgbClr>
              </a:solidFill>
            </a:endParaRPr>
          </a:p>
          <a:p>
            <a:pPr algn="r" rtl="1"/>
            <a:r>
              <a:rPr lang="ar-SA" sz="2400" dirty="0">
                <a:solidFill>
                  <a:srgbClr val="0070C0"/>
                </a:solidFill>
                <a:cs typeface="PT Bold Heading" pitchFamily="2" charset="-78"/>
              </a:rPr>
              <a:t>3- العمر</a:t>
            </a:r>
            <a:r>
              <a:rPr lang="ar-SA" sz="2400" dirty="0" smtClean="0">
                <a:solidFill>
                  <a:srgbClr val="0070C0"/>
                </a:solidFill>
                <a:cs typeface="PT Bold Heading" pitchFamily="2" charset="-78"/>
              </a:rPr>
              <a:t>:</a:t>
            </a:r>
          </a:p>
          <a:p>
            <a:pPr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smtClean="0">
                <a:solidFill>
                  <a:srgbClr val="C0504D">
                    <a:lumMod val="50000"/>
                  </a:srgbClr>
                </a:solidFill>
                <a:latin typeface="Traditional Arabic" pitchFamily="18" charset="-78"/>
                <a:cs typeface="Traditional Arabic" pitchFamily="18" charset="-78"/>
              </a:rPr>
              <a:t>عملية </a:t>
            </a:r>
            <a:r>
              <a:rPr lang="ar-SA" sz="2400" b="1" dirty="0">
                <a:solidFill>
                  <a:srgbClr val="C0504D">
                    <a:lumMod val="50000"/>
                  </a:srgbClr>
                </a:solidFill>
                <a:latin typeface="Traditional Arabic" pitchFamily="18" charset="-78"/>
                <a:cs typeface="Traditional Arabic" pitchFamily="18" charset="-78"/>
              </a:rPr>
              <a:t>الأيض </a:t>
            </a:r>
            <a:r>
              <a:rPr lang="en-US" sz="2400" b="1" dirty="0">
                <a:solidFill>
                  <a:srgbClr val="C0504D">
                    <a:lumMod val="50000"/>
                  </a:srgbClr>
                </a:solidFill>
                <a:latin typeface="Traditional Arabic" pitchFamily="18" charset="-78"/>
                <a:cs typeface="Traditional Arabic" pitchFamily="18" charset="-78"/>
              </a:rPr>
              <a:t>metabolism)</a:t>
            </a:r>
            <a:r>
              <a:rPr lang="ar-SA" sz="2400" b="1" dirty="0">
                <a:solidFill>
                  <a:srgbClr val="C0504D">
                    <a:lumMod val="50000"/>
                  </a:srgbClr>
                </a:solidFill>
                <a:latin typeface="Traditional Arabic" pitchFamily="18" charset="-78"/>
                <a:cs typeface="Traditional Arabic" pitchFamily="18" charset="-78"/>
              </a:rPr>
              <a:t>) تصبح بطيئة مع التقدم بالعمر</a:t>
            </a:r>
            <a:r>
              <a:rPr lang="ar-SA" sz="2400" b="1" dirty="0" smtClean="0">
                <a:solidFill>
                  <a:srgbClr val="C0504D">
                    <a:lumMod val="50000"/>
                  </a:srgbClr>
                </a:solidFill>
                <a:latin typeface="Traditional Arabic" pitchFamily="18" charset="-78"/>
                <a:cs typeface="Traditional Arabic" pitchFamily="18" charset="-78"/>
              </a:rPr>
              <a:t>, ولذلك فإن </a:t>
            </a:r>
            <a:r>
              <a:rPr lang="ar-SA" sz="2400" b="1" dirty="0">
                <a:solidFill>
                  <a:srgbClr val="C0504D">
                    <a:lumMod val="50000"/>
                  </a:srgbClr>
                </a:solidFill>
                <a:latin typeface="Traditional Arabic" pitchFamily="18" charset="-78"/>
                <a:cs typeface="Traditional Arabic" pitchFamily="18" charset="-78"/>
              </a:rPr>
              <a:t>الوزن يزداد مع العمر.</a:t>
            </a:r>
          </a:p>
          <a:p>
            <a:pPr algn="r" rtl="1"/>
            <a:endParaRPr lang="en-US" dirty="0">
              <a:solidFill>
                <a:srgbClr val="C0504D">
                  <a:lumMod val="50000"/>
                </a:srgbClr>
              </a:solidFill>
            </a:endParaRPr>
          </a:p>
          <a:p>
            <a:pPr algn="r" rtl="1"/>
            <a:r>
              <a:rPr lang="ar-SA" sz="2400" dirty="0">
                <a:solidFill>
                  <a:srgbClr val="0070C0"/>
                </a:solidFill>
                <a:cs typeface="PT Bold Heading" pitchFamily="2" charset="-78"/>
              </a:rPr>
              <a:t>4- نوع الجنس</a:t>
            </a:r>
            <a:r>
              <a:rPr lang="ar-SA" sz="2400" dirty="0" smtClean="0">
                <a:solidFill>
                  <a:srgbClr val="0070C0"/>
                </a:solidFill>
                <a:cs typeface="PT Bold Heading" pitchFamily="2" charset="-78"/>
              </a:rPr>
              <a:t>:</a:t>
            </a:r>
          </a:p>
          <a:p>
            <a:pPr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smtClean="0">
                <a:solidFill>
                  <a:srgbClr val="C0504D">
                    <a:lumMod val="50000"/>
                  </a:srgbClr>
                </a:solidFill>
                <a:latin typeface="Traditional Arabic" pitchFamily="18" charset="-78"/>
                <a:cs typeface="Traditional Arabic" pitchFamily="18" charset="-78"/>
              </a:rPr>
              <a:t>عملية </a:t>
            </a:r>
            <a:r>
              <a:rPr lang="ar-SA" sz="2400" b="1" dirty="0">
                <a:solidFill>
                  <a:srgbClr val="C0504D">
                    <a:lumMod val="50000"/>
                  </a:srgbClr>
                </a:solidFill>
                <a:latin typeface="Traditional Arabic" pitchFamily="18" charset="-78"/>
                <a:cs typeface="Traditional Arabic" pitchFamily="18" charset="-78"/>
              </a:rPr>
              <a:t>الأيض عند النساء أبطأ منها عند الرجال , وبالخصوص بعد سن </a:t>
            </a:r>
            <a:r>
              <a:rPr lang="ar-SA" sz="2400" b="1" dirty="0" smtClean="0">
                <a:solidFill>
                  <a:srgbClr val="C0504D">
                    <a:lumMod val="50000"/>
                  </a:srgbClr>
                </a:solidFill>
                <a:latin typeface="Traditional Arabic" pitchFamily="18" charset="-78"/>
                <a:cs typeface="Traditional Arabic" pitchFamily="18" charset="-78"/>
              </a:rPr>
              <a:t>اليأس.</a:t>
            </a:r>
            <a:endParaRPr lang="ar-SA" sz="2400" b="1" dirty="0">
              <a:solidFill>
                <a:srgbClr val="C0504D">
                  <a:lumMod val="50000"/>
                </a:srgbClr>
              </a:solidFill>
              <a:latin typeface="Traditional Arabic" pitchFamily="18" charset="-78"/>
              <a:cs typeface="Traditional Arabic" pitchFamily="18" charset="-78"/>
            </a:endParaRPr>
          </a:p>
          <a:p>
            <a:pPr algn="r" rtl="1"/>
            <a:endParaRPr lang="en-US" dirty="0">
              <a:solidFill>
                <a:srgbClr val="C0504D">
                  <a:lumMod val="50000"/>
                </a:srgbClr>
              </a:solidFill>
            </a:endParaRPr>
          </a:p>
        </p:txBody>
      </p:sp>
      <p:sp>
        <p:nvSpPr>
          <p:cNvPr id="2" name="عنوان 1"/>
          <p:cNvSpPr>
            <a:spLocks noGrp="1"/>
          </p:cNvSpPr>
          <p:nvPr>
            <p:ph type="title"/>
          </p:nvPr>
        </p:nvSpPr>
        <p:spPr>
          <a:xfrm>
            <a:off x="1022920" y="485800"/>
            <a:ext cx="8229600" cy="1143000"/>
          </a:xfrm>
        </p:spPr>
        <p:txBody>
          <a:bodyPr>
            <a:normAutofit/>
          </a:bodyPr>
          <a:lstStyle/>
          <a:p>
            <a:r>
              <a:rPr lang="ar-SA" b="1" dirty="0" smtClean="0">
                <a:solidFill>
                  <a:srgbClr val="C0504D">
                    <a:lumMod val="50000"/>
                  </a:srgbClr>
                </a:solidFill>
                <a:cs typeface="PT Bold Heading" pitchFamily="2" charset="-78"/>
              </a:rPr>
              <a:t>أسباب السمنة</a:t>
            </a:r>
            <a:endParaRPr lang="ar-SA" dirty="0">
              <a:cs typeface="PT Bold Heading" pitchFamily="2" charset="-78"/>
            </a:endParaRPr>
          </a:p>
        </p:txBody>
      </p:sp>
      <p:pic>
        <p:nvPicPr>
          <p:cNvPr id="12290"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8324" r="16234" b="4802"/>
          <a:stretch/>
        </p:blipFill>
        <p:spPr bwMode="auto">
          <a:xfrm>
            <a:off x="-36512" y="-27384"/>
            <a:ext cx="1485035" cy="216024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38011"/>
          <a:stretch/>
        </p:blipFill>
        <p:spPr bwMode="auto">
          <a:xfrm>
            <a:off x="6399333" y="5872043"/>
            <a:ext cx="980979" cy="5092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04039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شكل بيضاوي 3"/>
          <p:cNvSpPr/>
          <p:nvPr/>
        </p:nvSpPr>
        <p:spPr>
          <a:xfrm>
            <a:off x="179512" y="260648"/>
            <a:ext cx="10585176"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5" name="مربع نص 4"/>
          <p:cNvSpPr txBox="1"/>
          <p:nvPr/>
        </p:nvSpPr>
        <p:spPr>
          <a:xfrm>
            <a:off x="928662" y="1916832"/>
            <a:ext cx="7929618" cy="4493538"/>
          </a:xfrm>
          <a:prstGeom prst="rect">
            <a:avLst/>
          </a:prstGeom>
          <a:noFill/>
        </p:spPr>
        <p:txBody>
          <a:bodyPr wrap="square" rtlCol="0">
            <a:spAutoFit/>
          </a:bodyPr>
          <a:lstStyle/>
          <a:p>
            <a:pPr algn="r" rtl="1"/>
            <a:endParaRPr lang="en-US" dirty="0">
              <a:solidFill>
                <a:schemeClr val="accent2">
                  <a:lumMod val="50000"/>
                </a:schemeClr>
              </a:solidFill>
            </a:endParaRPr>
          </a:p>
          <a:p>
            <a:pPr lvl="0" algn="r" rtl="1"/>
            <a:r>
              <a:rPr lang="ar-SA" sz="2400" dirty="0">
                <a:solidFill>
                  <a:srgbClr val="0070C0"/>
                </a:solidFill>
                <a:cs typeface="PT Bold Heading" pitchFamily="2" charset="-78"/>
              </a:rPr>
              <a:t>5- النشاط البدني </a:t>
            </a:r>
            <a:r>
              <a:rPr lang="ar-SA" sz="2400" dirty="0" smtClean="0">
                <a:solidFill>
                  <a:srgbClr val="0070C0"/>
                </a:solidFill>
                <a:cs typeface="PT Bold Heading" pitchFamily="2" charset="-78"/>
              </a:rPr>
              <a:t>:</a:t>
            </a:r>
          </a:p>
          <a:p>
            <a:pPr lvl="0"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smtClean="0">
                <a:solidFill>
                  <a:srgbClr val="C0504D">
                    <a:lumMod val="50000"/>
                  </a:srgbClr>
                </a:solidFill>
                <a:latin typeface="Traditional Arabic" pitchFamily="18" charset="-78"/>
                <a:cs typeface="Traditional Arabic" pitchFamily="18" charset="-78"/>
              </a:rPr>
              <a:t>يؤدي </a:t>
            </a:r>
            <a:r>
              <a:rPr lang="ar-SA" sz="2400" b="1" dirty="0">
                <a:solidFill>
                  <a:srgbClr val="C0504D">
                    <a:lumMod val="50000"/>
                  </a:srgbClr>
                </a:solidFill>
                <a:latin typeface="Traditional Arabic" pitchFamily="18" charset="-78"/>
                <a:cs typeface="Traditional Arabic" pitchFamily="18" charset="-78"/>
              </a:rPr>
              <a:t>إلى تقليل القابلية للطعام بالإضافة إلى صرف سعرات حرارية </a:t>
            </a:r>
            <a:r>
              <a:rPr lang="ar-SA" sz="2400" b="1" dirty="0" smtClean="0">
                <a:solidFill>
                  <a:srgbClr val="C0504D">
                    <a:lumMod val="50000"/>
                  </a:srgbClr>
                </a:solidFill>
                <a:latin typeface="Traditional Arabic" pitchFamily="18" charset="-78"/>
                <a:cs typeface="Traditional Arabic" pitchFamily="18" charset="-78"/>
              </a:rPr>
              <a:t>أكثر, </a:t>
            </a:r>
            <a:r>
              <a:rPr lang="ar-SA" sz="2400" b="1" dirty="0">
                <a:solidFill>
                  <a:srgbClr val="C0504D">
                    <a:lumMod val="50000"/>
                  </a:srgbClr>
                </a:solidFill>
                <a:latin typeface="Traditional Arabic" pitchFamily="18" charset="-78"/>
                <a:cs typeface="Traditional Arabic" pitchFamily="18" charset="-78"/>
              </a:rPr>
              <a:t>والعكس </a:t>
            </a:r>
            <a:r>
              <a:rPr lang="ar-SA" sz="2400" b="1" dirty="0" smtClean="0">
                <a:solidFill>
                  <a:srgbClr val="C0504D">
                    <a:lumMod val="50000"/>
                  </a:srgbClr>
                </a:solidFill>
                <a:latin typeface="Traditional Arabic" pitchFamily="18" charset="-78"/>
                <a:cs typeface="Traditional Arabic" pitchFamily="18" charset="-78"/>
              </a:rPr>
              <a:t>صحيح.</a:t>
            </a:r>
          </a:p>
          <a:p>
            <a:pPr algn="r" rtl="1"/>
            <a:endParaRPr lang="ar-SA" sz="800" b="1" dirty="0">
              <a:solidFill>
                <a:srgbClr val="C0504D">
                  <a:lumMod val="50000"/>
                </a:srgbClr>
              </a:solidFill>
              <a:latin typeface="Traditional Arabic" pitchFamily="18" charset="-78"/>
              <a:cs typeface="Traditional Arabic" pitchFamily="18" charset="-78"/>
            </a:endParaRPr>
          </a:p>
          <a:p>
            <a:pPr algn="r" rtl="1"/>
            <a:endParaRPr lang="en-US" dirty="0">
              <a:solidFill>
                <a:schemeClr val="accent2">
                  <a:lumMod val="50000"/>
                </a:schemeClr>
              </a:solidFill>
            </a:endParaRPr>
          </a:p>
          <a:p>
            <a:pPr algn="r" rtl="1"/>
            <a:r>
              <a:rPr lang="ar-SA" sz="2400" dirty="0">
                <a:solidFill>
                  <a:srgbClr val="0070C0"/>
                </a:solidFill>
                <a:cs typeface="PT Bold Heading" pitchFamily="2" charset="-78"/>
              </a:rPr>
              <a:t>6- تناول </a:t>
            </a:r>
            <a:r>
              <a:rPr lang="ar-SA" sz="2400" dirty="0" smtClean="0">
                <a:solidFill>
                  <a:srgbClr val="0070C0"/>
                </a:solidFill>
                <a:cs typeface="PT Bold Heading" pitchFamily="2" charset="-78"/>
              </a:rPr>
              <a:t>الأدوية:</a:t>
            </a:r>
          </a:p>
          <a:p>
            <a:pPr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smtClean="0">
                <a:solidFill>
                  <a:srgbClr val="C0504D">
                    <a:lumMod val="50000"/>
                  </a:srgbClr>
                </a:solidFill>
                <a:latin typeface="Traditional Arabic" pitchFamily="18" charset="-78"/>
                <a:cs typeface="Traditional Arabic" pitchFamily="18" charset="-78"/>
              </a:rPr>
              <a:t>بعض </a:t>
            </a:r>
            <a:r>
              <a:rPr lang="ar-SA" sz="2400" b="1" dirty="0">
                <a:solidFill>
                  <a:srgbClr val="C0504D">
                    <a:lumMod val="50000"/>
                  </a:srgbClr>
                </a:solidFill>
                <a:latin typeface="Traditional Arabic" pitchFamily="18" charset="-78"/>
                <a:cs typeface="Traditional Arabic" pitchFamily="18" charset="-78"/>
              </a:rPr>
              <a:t>الأدوية تساعد على تباطؤ عملية الأيض وزيادة الوزن </a:t>
            </a:r>
            <a:r>
              <a:rPr lang="ar-SA" sz="2400" b="1" dirty="0" smtClean="0">
                <a:solidFill>
                  <a:srgbClr val="C0504D">
                    <a:lumMod val="50000"/>
                  </a:srgbClr>
                </a:solidFill>
                <a:latin typeface="Traditional Arabic" pitchFamily="18" charset="-78"/>
                <a:cs typeface="Traditional Arabic" pitchFamily="18" charset="-78"/>
              </a:rPr>
              <a:t>.</a:t>
            </a:r>
          </a:p>
          <a:p>
            <a:pPr algn="r" rtl="1"/>
            <a:endParaRPr lang="ar-SA" sz="800" b="1" dirty="0">
              <a:solidFill>
                <a:srgbClr val="C0504D">
                  <a:lumMod val="50000"/>
                </a:srgbClr>
              </a:solidFill>
              <a:latin typeface="Traditional Arabic" pitchFamily="18" charset="-78"/>
              <a:cs typeface="Traditional Arabic" pitchFamily="18" charset="-78"/>
            </a:endParaRPr>
          </a:p>
          <a:p>
            <a:pPr algn="r" rtl="1"/>
            <a:endParaRPr lang="en-US" dirty="0">
              <a:solidFill>
                <a:schemeClr val="accent2">
                  <a:lumMod val="50000"/>
                </a:schemeClr>
              </a:solidFill>
            </a:endParaRPr>
          </a:p>
          <a:p>
            <a:pPr lvl="0" algn="r" rtl="1"/>
            <a:r>
              <a:rPr lang="ar-SA" sz="2400" dirty="0">
                <a:solidFill>
                  <a:srgbClr val="0070C0"/>
                </a:solidFill>
                <a:cs typeface="PT Bold Heading" pitchFamily="2" charset="-78"/>
              </a:rPr>
              <a:t>7- حالات </a:t>
            </a:r>
            <a:r>
              <a:rPr lang="ar-SA" sz="2400" dirty="0" smtClean="0">
                <a:solidFill>
                  <a:srgbClr val="0070C0"/>
                </a:solidFill>
                <a:cs typeface="PT Bold Heading" pitchFamily="2" charset="-78"/>
              </a:rPr>
              <a:t>مرضية:</a:t>
            </a:r>
          </a:p>
          <a:p>
            <a:pPr lvl="0" algn="r" rtl="1"/>
            <a:endParaRPr lang="en-US" sz="800" dirty="0">
              <a:solidFill>
                <a:srgbClr val="0070C0"/>
              </a:solidFill>
              <a:cs typeface="PT Bold Heading" pitchFamily="2" charset="-78"/>
            </a:endParaRPr>
          </a:p>
          <a:p>
            <a:pPr algn="r" rtl="1"/>
            <a:r>
              <a:rPr lang="ar-SA" sz="2000" b="1" dirty="0" smtClean="0">
                <a:solidFill>
                  <a:srgbClr val="C0504D">
                    <a:lumMod val="50000"/>
                  </a:srgbClr>
                </a:solidFill>
                <a:latin typeface="Traditional Arabic" pitchFamily="18" charset="-78"/>
                <a:cs typeface="Traditional Arabic" pitchFamily="18" charset="-78"/>
              </a:rPr>
              <a:t>	</a:t>
            </a:r>
            <a:r>
              <a:rPr lang="ar-SA" sz="2400" b="1" dirty="0" smtClean="0">
                <a:solidFill>
                  <a:srgbClr val="C0504D">
                    <a:lumMod val="50000"/>
                  </a:srgbClr>
                </a:solidFill>
                <a:latin typeface="Traditional Arabic" pitchFamily="18" charset="-78"/>
                <a:cs typeface="Traditional Arabic" pitchFamily="18" charset="-78"/>
              </a:rPr>
              <a:t>بعض </a:t>
            </a:r>
            <a:r>
              <a:rPr lang="ar-SA" sz="2400" b="1" dirty="0">
                <a:solidFill>
                  <a:srgbClr val="C0504D">
                    <a:lumMod val="50000"/>
                  </a:srgbClr>
                </a:solidFill>
                <a:latin typeface="Traditional Arabic" pitchFamily="18" charset="-78"/>
                <a:cs typeface="Traditional Arabic" pitchFamily="18" charset="-78"/>
              </a:rPr>
              <a:t>الأمراض تصيب الغدة </a:t>
            </a:r>
            <a:r>
              <a:rPr lang="ar-SA" sz="2400" b="1" dirty="0" smtClean="0">
                <a:solidFill>
                  <a:srgbClr val="C0504D">
                    <a:lumMod val="50000"/>
                  </a:srgbClr>
                </a:solidFill>
                <a:latin typeface="Traditional Arabic" pitchFamily="18" charset="-78"/>
                <a:cs typeface="Traditional Arabic" pitchFamily="18" charset="-78"/>
              </a:rPr>
              <a:t>الدرقية, </a:t>
            </a:r>
            <a:r>
              <a:rPr lang="ar-SA" sz="2400" b="1" dirty="0">
                <a:solidFill>
                  <a:srgbClr val="C0504D">
                    <a:lumMod val="50000"/>
                  </a:srgbClr>
                </a:solidFill>
                <a:latin typeface="Traditional Arabic" pitchFamily="18" charset="-78"/>
                <a:cs typeface="Traditional Arabic" pitchFamily="18" charset="-78"/>
              </a:rPr>
              <a:t>وأخرى تصيب مركز الإشباع في المخ </a:t>
            </a:r>
            <a:r>
              <a:rPr lang="ar-SA" sz="2400" b="1" dirty="0" smtClean="0">
                <a:solidFill>
                  <a:srgbClr val="C0504D">
                    <a:lumMod val="50000"/>
                  </a:srgbClr>
                </a:solidFill>
                <a:latin typeface="Traditional Arabic" pitchFamily="18" charset="-78"/>
                <a:cs typeface="Traditional Arabic" pitchFamily="18" charset="-78"/>
              </a:rPr>
              <a:t>وغيرها, </a:t>
            </a:r>
            <a:r>
              <a:rPr lang="ar-SA" sz="2400" b="1" dirty="0">
                <a:solidFill>
                  <a:srgbClr val="C0504D">
                    <a:lumMod val="50000"/>
                  </a:srgbClr>
                </a:solidFill>
                <a:latin typeface="Traditional Arabic" pitchFamily="18" charset="-78"/>
                <a:cs typeface="Traditional Arabic" pitchFamily="18" charset="-78"/>
              </a:rPr>
              <a:t>مما يؤدي إلى زيادة الوزن .</a:t>
            </a:r>
            <a:endParaRPr lang="en-US" sz="2400" b="1" dirty="0">
              <a:solidFill>
                <a:srgbClr val="C0504D">
                  <a:lumMod val="50000"/>
                </a:srgbClr>
              </a:solidFill>
              <a:latin typeface="Traditional Arabic" pitchFamily="18" charset="-78"/>
              <a:cs typeface="Traditional Arabic" pitchFamily="18" charset="-78"/>
            </a:endParaRPr>
          </a:p>
        </p:txBody>
      </p:sp>
      <p:sp>
        <p:nvSpPr>
          <p:cNvPr id="6" name="عنوان 1"/>
          <p:cNvSpPr txBox="1">
            <a:spLocks/>
          </p:cNvSpPr>
          <p:nvPr/>
        </p:nvSpPr>
        <p:spPr>
          <a:xfrm>
            <a:off x="1022920" y="485800"/>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b="1" dirty="0" smtClean="0">
                <a:solidFill>
                  <a:srgbClr val="C0504D">
                    <a:lumMod val="50000"/>
                  </a:srgbClr>
                </a:solidFill>
                <a:cs typeface="PT Bold Heading" pitchFamily="2" charset="-78"/>
              </a:rPr>
              <a:t>أسباب السمنة</a:t>
            </a:r>
            <a:endParaRPr lang="ar-SA" dirty="0">
              <a:cs typeface="PT Bold Heading" pitchFamily="2" charset="-78"/>
            </a:endParaRPr>
          </a:p>
        </p:txBody>
      </p:sp>
      <p:pic>
        <p:nvPicPr>
          <p:cNvPr id="8"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b="6091"/>
          <a:stretch/>
        </p:blipFill>
        <p:spPr bwMode="auto">
          <a:xfrm>
            <a:off x="-36512" y="-27384"/>
            <a:ext cx="1609725" cy="2012581"/>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88982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chemeClr val="accent2">
                  <a:lumMod val="50000"/>
                </a:schemeClr>
              </a:solidFill>
            </a:endParaRPr>
          </a:p>
        </p:txBody>
      </p:sp>
      <p:sp>
        <p:nvSpPr>
          <p:cNvPr id="3" name="عنصر نائب للمحتوى 2"/>
          <p:cNvSpPr>
            <a:spLocks noGrp="1"/>
          </p:cNvSpPr>
          <p:nvPr>
            <p:ph idx="1"/>
          </p:nvPr>
        </p:nvSpPr>
        <p:spPr>
          <a:xfrm>
            <a:off x="611560" y="1888232"/>
            <a:ext cx="8389252" cy="5069160"/>
          </a:xfrm>
        </p:spPr>
        <p:txBody>
          <a:bodyPr>
            <a:normAutofit/>
          </a:bodyPr>
          <a:lstStyle/>
          <a:p>
            <a:pPr>
              <a:lnSpc>
                <a:spcPct val="150000"/>
              </a:lnSpc>
            </a:pPr>
            <a:r>
              <a:rPr lang="ar-SA" sz="2800" dirty="0" smtClean="0">
                <a:solidFill>
                  <a:schemeClr val="accent2">
                    <a:lumMod val="50000"/>
                  </a:schemeClr>
                </a:solidFill>
                <a:latin typeface="Monotype Koufi" pitchFamily="2" charset="-78"/>
                <a:ea typeface="Monotype Koufi" pitchFamily="2" charset="-78"/>
                <a:cs typeface="Monotype Koufi" pitchFamily="2" charset="-78"/>
              </a:rPr>
              <a:t>قد ينتج عن السمنة أمراض كثيرة منها :</a:t>
            </a:r>
          </a:p>
          <a:p>
            <a:pPr marL="0" indent="0">
              <a:lnSpc>
                <a:spcPct val="150000"/>
              </a:lnSpc>
              <a:buNone/>
            </a:pPr>
            <a:endParaRPr lang="en-US" sz="1500" dirty="0" smtClean="0">
              <a:solidFill>
                <a:schemeClr val="accent2">
                  <a:lumMod val="50000"/>
                </a:schemeClr>
              </a:solidFill>
              <a:ea typeface="Monotype Koufi" pitchFamily="2" charset="-78"/>
              <a:cs typeface="Monotype Koufi" pitchFamily="2" charset="-78"/>
            </a:endParaRPr>
          </a:p>
          <a:p>
            <a:pPr marL="0" indent="0">
              <a:lnSpc>
                <a:spcPct val="150000"/>
              </a:lnSpc>
              <a:buNone/>
            </a:pPr>
            <a:r>
              <a:rPr lang="ar-SA" sz="2600" b="1" dirty="0" smtClean="0">
                <a:solidFill>
                  <a:schemeClr val="accent2">
                    <a:lumMod val="50000"/>
                  </a:schemeClr>
                </a:solidFill>
                <a:latin typeface="Traditional Arabic" pitchFamily="18" charset="-78"/>
                <a:cs typeface="Traditional Arabic" pitchFamily="18" charset="-78"/>
              </a:rPr>
              <a:t>1. السكر.</a:t>
            </a:r>
            <a:r>
              <a:rPr lang="ar-SA" sz="2600" b="1" dirty="0">
                <a:solidFill>
                  <a:schemeClr val="accent2">
                    <a:lumMod val="50000"/>
                  </a:schemeClr>
                </a:solidFill>
                <a:latin typeface="Traditional Arabic" pitchFamily="18" charset="-78"/>
                <a:cs typeface="Traditional Arabic" pitchFamily="18" charset="-78"/>
              </a:rPr>
              <a:t>	</a:t>
            </a:r>
            <a:r>
              <a:rPr lang="ar-SA" sz="2600" b="1" dirty="0" smtClean="0">
                <a:solidFill>
                  <a:schemeClr val="accent2">
                    <a:lumMod val="50000"/>
                  </a:schemeClr>
                </a:solidFill>
                <a:latin typeface="Traditional Arabic" pitchFamily="18" charset="-78"/>
                <a:cs typeface="Traditional Arabic" pitchFamily="18" charset="-78"/>
              </a:rPr>
              <a:t>			2. ارتفاع ضغط الدم. </a:t>
            </a:r>
            <a:endParaRPr lang="en-US" sz="2600" b="1" dirty="0" smtClean="0">
              <a:solidFill>
                <a:schemeClr val="accent2">
                  <a:lumMod val="50000"/>
                </a:schemeClr>
              </a:solidFill>
              <a:latin typeface="Traditional Arabic" pitchFamily="18" charset="-78"/>
              <a:cs typeface="Traditional Arabic" pitchFamily="18" charset="-78"/>
            </a:endParaRPr>
          </a:p>
          <a:p>
            <a:pPr marL="0" indent="0">
              <a:lnSpc>
                <a:spcPct val="150000"/>
              </a:lnSpc>
              <a:buNone/>
            </a:pPr>
            <a:r>
              <a:rPr lang="ar-SA" sz="2600" b="1" dirty="0">
                <a:solidFill>
                  <a:schemeClr val="accent2">
                    <a:lumMod val="50000"/>
                  </a:schemeClr>
                </a:solidFill>
                <a:latin typeface="Traditional Arabic" pitchFamily="18" charset="-78"/>
                <a:cs typeface="Traditional Arabic" pitchFamily="18" charset="-78"/>
              </a:rPr>
              <a:t>3</a:t>
            </a:r>
            <a:r>
              <a:rPr lang="ar-SA" sz="2600" b="1" dirty="0" smtClean="0">
                <a:solidFill>
                  <a:schemeClr val="accent2">
                    <a:lumMod val="50000"/>
                  </a:schemeClr>
                </a:solidFill>
                <a:latin typeface="Traditional Arabic" pitchFamily="18" charset="-78"/>
                <a:cs typeface="Traditional Arabic" pitchFamily="18" charset="-78"/>
              </a:rPr>
              <a:t>. بعض أنواع السرطان .</a:t>
            </a:r>
            <a:r>
              <a:rPr lang="ar-SA" sz="2600" b="1" dirty="0">
                <a:solidFill>
                  <a:schemeClr val="accent2">
                    <a:lumMod val="50000"/>
                  </a:schemeClr>
                </a:solidFill>
                <a:latin typeface="Traditional Arabic" pitchFamily="18" charset="-78"/>
                <a:cs typeface="Traditional Arabic" pitchFamily="18" charset="-78"/>
              </a:rPr>
              <a:t>	</a:t>
            </a:r>
            <a:r>
              <a:rPr lang="ar-SA" sz="2600" b="1" dirty="0" smtClean="0">
                <a:solidFill>
                  <a:schemeClr val="accent2">
                    <a:lumMod val="50000"/>
                  </a:schemeClr>
                </a:solidFill>
                <a:latin typeface="Traditional Arabic" pitchFamily="18" charset="-78"/>
                <a:cs typeface="Traditional Arabic" pitchFamily="18" charset="-78"/>
              </a:rPr>
              <a:t>		4. أمراض القلب .</a:t>
            </a:r>
            <a:endParaRPr lang="en-US" sz="2600" b="1" dirty="0" smtClean="0">
              <a:solidFill>
                <a:schemeClr val="accent2">
                  <a:lumMod val="50000"/>
                </a:schemeClr>
              </a:solidFill>
              <a:latin typeface="Traditional Arabic" pitchFamily="18" charset="-78"/>
              <a:cs typeface="Traditional Arabic" pitchFamily="18" charset="-78"/>
            </a:endParaRPr>
          </a:p>
          <a:p>
            <a:pPr marL="0" indent="0">
              <a:lnSpc>
                <a:spcPct val="150000"/>
              </a:lnSpc>
              <a:buNone/>
            </a:pPr>
            <a:r>
              <a:rPr lang="ar-SA" sz="2600" b="1" dirty="0">
                <a:solidFill>
                  <a:schemeClr val="accent2">
                    <a:lumMod val="50000"/>
                  </a:schemeClr>
                </a:solidFill>
                <a:latin typeface="Traditional Arabic" pitchFamily="18" charset="-78"/>
                <a:cs typeface="Traditional Arabic" pitchFamily="18" charset="-78"/>
              </a:rPr>
              <a:t>5</a:t>
            </a:r>
            <a:r>
              <a:rPr lang="ar-SA" sz="2600" b="1" dirty="0" smtClean="0">
                <a:solidFill>
                  <a:schemeClr val="accent2">
                    <a:lumMod val="50000"/>
                  </a:schemeClr>
                </a:solidFill>
                <a:latin typeface="Traditional Arabic" pitchFamily="18" charset="-78"/>
                <a:cs typeface="Traditional Arabic" pitchFamily="18" charset="-78"/>
              </a:rPr>
              <a:t>. ارتفاع نسبة الدهون في الدم.</a:t>
            </a:r>
            <a:r>
              <a:rPr lang="ar-SA" sz="2600" b="1" dirty="0">
                <a:solidFill>
                  <a:schemeClr val="accent2">
                    <a:lumMod val="50000"/>
                  </a:schemeClr>
                </a:solidFill>
                <a:latin typeface="Traditional Arabic" pitchFamily="18" charset="-78"/>
                <a:cs typeface="Traditional Arabic" pitchFamily="18" charset="-78"/>
              </a:rPr>
              <a:t> </a:t>
            </a:r>
            <a:r>
              <a:rPr lang="ar-SA" sz="2600" b="1" dirty="0" smtClean="0">
                <a:solidFill>
                  <a:schemeClr val="accent2">
                    <a:lumMod val="50000"/>
                  </a:schemeClr>
                </a:solidFill>
                <a:latin typeface="Traditional Arabic" pitchFamily="18" charset="-78"/>
                <a:cs typeface="Traditional Arabic" pitchFamily="18" charset="-78"/>
              </a:rPr>
              <a:t>    		6.  مشكلات الجهاز التنفسي.</a:t>
            </a:r>
            <a:endParaRPr lang="en-US" sz="2600" b="1" dirty="0" smtClean="0">
              <a:solidFill>
                <a:schemeClr val="accent2">
                  <a:lumMod val="50000"/>
                </a:schemeClr>
              </a:solidFill>
              <a:latin typeface="Traditional Arabic" pitchFamily="18" charset="-78"/>
              <a:cs typeface="Traditional Arabic" pitchFamily="18" charset="-78"/>
            </a:endParaRPr>
          </a:p>
          <a:p>
            <a:pPr marL="0" indent="0">
              <a:lnSpc>
                <a:spcPct val="150000"/>
              </a:lnSpc>
              <a:buNone/>
            </a:pPr>
            <a:r>
              <a:rPr lang="ar-SA" sz="2600" b="1" dirty="0">
                <a:solidFill>
                  <a:schemeClr val="accent2">
                    <a:lumMod val="50000"/>
                  </a:schemeClr>
                </a:solidFill>
                <a:latin typeface="Traditional Arabic" pitchFamily="18" charset="-78"/>
                <a:cs typeface="Traditional Arabic" pitchFamily="18" charset="-78"/>
              </a:rPr>
              <a:t>7</a:t>
            </a:r>
            <a:r>
              <a:rPr lang="ar-SA" sz="2600" b="1" dirty="0" smtClean="0">
                <a:solidFill>
                  <a:schemeClr val="accent2">
                    <a:lumMod val="50000"/>
                  </a:schemeClr>
                </a:solidFill>
                <a:latin typeface="Traditional Arabic" pitchFamily="18" charset="-78"/>
                <a:cs typeface="Traditional Arabic" pitchFamily="18" charset="-78"/>
              </a:rPr>
              <a:t>. صعوبة النوم.</a:t>
            </a:r>
            <a:r>
              <a:rPr lang="ar-SA" sz="2600" b="1" dirty="0">
                <a:solidFill>
                  <a:schemeClr val="accent2">
                    <a:lumMod val="50000"/>
                  </a:schemeClr>
                </a:solidFill>
                <a:latin typeface="Traditional Arabic" pitchFamily="18" charset="-78"/>
                <a:cs typeface="Traditional Arabic" pitchFamily="18" charset="-78"/>
              </a:rPr>
              <a:t>	</a:t>
            </a:r>
            <a:r>
              <a:rPr lang="ar-SA" sz="2600" b="1" dirty="0" smtClean="0">
                <a:solidFill>
                  <a:schemeClr val="accent2">
                    <a:lumMod val="50000"/>
                  </a:schemeClr>
                </a:solidFill>
                <a:latin typeface="Traditional Arabic" pitchFamily="18" charset="-78"/>
                <a:cs typeface="Traditional Arabic" pitchFamily="18" charset="-78"/>
              </a:rPr>
              <a:t>			8. مشكلات نفسية.</a:t>
            </a:r>
            <a:endParaRPr lang="en-US" sz="2600" b="1" dirty="0" smtClean="0">
              <a:solidFill>
                <a:schemeClr val="accent2">
                  <a:lumMod val="50000"/>
                </a:schemeClr>
              </a:solidFill>
              <a:latin typeface="Traditional Arabic" pitchFamily="18" charset="-78"/>
              <a:cs typeface="Traditional Arabic" pitchFamily="18" charset="-78"/>
            </a:endParaRPr>
          </a:p>
          <a:p>
            <a:pPr marL="0" indent="0">
              <a:lnSpc>
                <a:spcPct val="150000"/>
              </a:lnSpc>
              <a:buNone/>
            </a:pPr>
            <a:r>
              <a:rPr lang="ar-SA" sz="2600" b="1" dirty="0">
                <a:solidFill>
                  <a:schemeClr val="accent2">
                    <a:lumMod val="50000"/>
                  </a:schemeClr>
                </a:solidFill>
                <a:latin typeface="Traditional Arabic" pitchFamily="18" charset="-78"/>
                <a:cs typeface="Traditional Arabic" pitchFamily="18" charset="-78"/>
              </a:rPr>
              <a:t>9</a:t>
            </a:r>
            <a:r>
              <a:rPr lang="ar-SA" sz="2600" b="1" dirty="0" smtClean="0">
                <a:solidFill>
                  <a:schemeClr val="accent2">
                    <a:lumMod val="50000"/>
                  </a:schemeClr>
                </a:solidFill>
                <a:latin typeface="Traditional Arabic" pitchFamily="18" charset="-78"/>
                <a:cs typeface="Traditional Arabic" pitchFamily="18" charset="-78"/>
              </a:rPr>
              <a:t>. مشكلات العظام والمفاصل.</a:t>
            </a:r>
            <a:endParaRPr lang="en-US" sz="2600" b="1" dirty="0" smtClean="0">
              <a:solidFill>
                <a:schemeClr val="accent2">
                  <a:lumMod val="50000"/>
                </a:schemeClr>
              </a:solidFill>
              <a:latin typeface="Traditional Arabic" pitchFamily="18" charset="-78"/>
              <a:cs typeface="Traditional Arabic" pitchFamily="18" charset="-78"/>
            </a:endParaRPr>
          </a:p>
        </p:txBody>
      </p:sp>
      <p:sp>
        <p:nvSpPr>
          <p:cNvPr id="5" name="عنوان 1"/>
          <p:cNvSpPr txBox="1">
            <a:spLocks/>
          </p:cNvSpPr>
          <p:nvPr/>
        </p:nvSpPr>
        <p:spPr>
          <a:xfrm>
            <a:off x="1022920" y="485800"/>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b="1" dirty="0" smtClean="0">
                <a:solidFill>
                  <a:srgbClr val="C0504D">
                    <a:lumMod val="50000"/>
                  </a:srgbClr>
                </a:solidFill>
                <a:cs typeface="PT Bold Heading" pitchFamily="2" charset="-78"/>
              </a:rPr>
              <a:t>أضرار  السمنة</a:t>
            </a:r>
            <a:endParaRPr lang="ar-SA" dirty="0">
              <a:cs typeface="PT Bold Heading" pitchFamily="2" charset="-78"/>
            </a:endParaRPr>
          </a:p>
        </p:txBody>
      </p:sp>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5496" y="44624"/>
            <a:ext cx="1367512" cy="1820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232405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a:glow rad="2286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a:xfrm>
            <a:off x="1238944" y="629816"/>
            <a:ext cx="8229600" cy="1143000"/>
          </a:xfrm>
        </p:spPr>
        <p:txBody>
          <a:bodyPr>
            <a:normAutofit/>
          </a:bodyPr>
          <a:lstStyle/>
          <a:p>
            <a:r>
              <a:rPr lang="ar-SA" sz="3200" dirty="0" smtClean="0">
                <a:solidFill>
                  <a:schemeClr val="accent2">
                    <a:lumMod val="50000"/>
                  </a:schemeClr>
                </a:solidFill>
                <a:cs typeface="PT Bold Heading" pitchFamily="2" charset="-78"/>
              </a:rPr>
              <a:t>الأسلوب الصحي لتخفيف الوزن </a:t>
            </a:r>
            <a:endParaRPr lang="ar-SA" sz="3200" dirty="0">
              <a:cs typeface="PT Bold Heading" pitchFamily="2" charset="-78"/>
            </a:endParaRPr>
          </a:p>
        </p:txBody>
      </p:sp>
      <p:sp>
        <p:nvSpPr>
          <p:cNvPr id="3" name="عنصر نائب للمحتوى 2"/>
          <p:cNvSpPr>
            <a:spLocks noGrp="1"/>
          </p:cNvSpPr>
          <p:nvPr>
            <p:ph idx="1"/>
          </p:nvPr>
        </p:nvSpPr>
        <p:spPr>
          <a:xfrm>
            <a:off x="806896" y="1927373"/>
            <a:ext cx="8337104" cy="4813995"/>
          </a:xfrm>
        </p:spPr>
        <p:txBody>
          <a:bodyPr>
            <a:normAutofit/>
          </a:bodyPr>
          <a:lstStyle/>
          <a:p>
            <a:pPr>
              <a:lnSpc>
                <a:spcPct val="150000"/>
              </a:lnSpc>
            </a:pPr>
            <a:r>
              <a:rPr lang="ar-SA" b="1" dirty="0" smtClean="0">
                <a:solidFill>
                  <a:srgbClr val="89CC40"/>
                </a:solidFill>
                <a:latin typeface="Traditional Arabic" pitchFamily="18" charset="-78"/>
                <a:cs typeface="Traditional Arabic" pitchFamily="18" charset="-78"/>
              </a:rPr>
              <a:t>الأسلوب المثالي هو : تخفيف كمية الطعام, وزيادة النشاط البدني.</a:t>
            </a:r>
          </a:p>
          <a:p>
            <a:pPr marL="0" indent="0">
              <a:lnSpc>
                <a:spcPct val="150000"/>
              </a:lnSpc>
              <a:buNone/>
            </a:pPr>
            <a:endParaRPr lang="ar-SA" sz="900" b="1" dirty="0" smtClean="0">
              <a:solidFill>
                <a:srgbClr val="00B050"/>
              </a:solidFill>
              <a:latin typeface="Traditional Arabic" pitchFamily="18" charset="-78"/>
              <a:cs typeface="Traditional Arabic" pitchFamily="18" charset="-78"/>
            </a:endParaRPr>
          </a:p>
          <a:p>
            <a:pPr>
              <a:lnSpc>
                <a:spcPct val="150000"/>
              </a:lnSpc>
            </a:pPr>
            <a:r>
              <a:rPr lang="ar-SA" sz="2600" b="1" dirty="0" smtClean="0">
                <a:solidFill>
                  <a:schemeClr val="accent2">
                    <a:lumMod val="50000"/>
                  </a:schemeClr>
                </a:solidFill>
                <a:latin typeface="Traditional Arabic" pitchFamily="18" charset="-78"/>
                <a:cs typeface="Traditional Arabic" pitchFamily="18" charset="-78"/>
              </a:rPr>
              <a:t>وفيما يأتي النقاط المهمة :</a:t>
            </a:r>
            <a:endParaRPr lang="en-US" sz="2600" b="1" dirty="0" smtClean="0">
              <a:solidFill>
                <a:schemeClr val="accent2">
                  <a:lumMod val="50000"/>
                </a:schemeClr>
              </a:solidFill>
              <a:latin typeface="Traditional Arabic" pitchFamily="18" charset="-78"/>
              <a:cs typeface="Traditional Arabic" pitchFamily="18" charset="-78"/>
            </a:endParaRPr>
          </a:p>
          <a:p>
            <a:pPr marL="0" lvl="0" indent="0">
              <a:lnSpc>
                <a:spcPct val="150000"/>
              </a:lnSpc>
              <a:buNone/>
            </a:pPr>
            <a:r>
              <a:rPr lang="ar-SA" sz="2600" b="1" dirty="0" smtClean="0">
                <a:solidFill>
                  <a:schemeClr val="accent2">
                    <a:lumMod val="50000"/>
                  </a:schemeClr>
                </a:solidFill>
                <a:latin typeface="Traditional Arabic" pitchFamily="18" charset="-78"/>
                <a:cs typeface="Traditional Arabic" pitchFamily="18" charset="-78"/>
              </a:rPr>
              <a:t>1. تناولي كل شيء ترغبين فيه, ولكن بكمية معتدلة.</a:t>
            </a:r>
            <a:endParaRPr lang="en-US" sz="2600" b="1" dirty="0" smtClean="0">
              <a:solidFill>
                <a:schemeClr val="accent2">
                  <a:lumMod val="50000"/>
                </a:schemeClr>
              </a:solidFill>
              <a:latin typeface="Traditional Arabic" pitchFamily="18" charset="-78"/>
              <a:cs typeface="Traditional Arabic" pitchFamily="18" charset="-78"/>
            </a:endParaRPr>
          </a:p>
          <a:p>
            <a:pPr marL="0" lvl="0" indent="0">
              <a:lnSpc>
                <a:spcPct val="150000"/>
              </a:lnSpc>
              <a:buNone/>
            </a:pPr>
            <a:r>
              <a:rPr lang="ar-SA" sz="2600" b="1" dirty="0" smtClean="0">
                <a:solidFill>
                  <a:schemeClr val="accent2">
                    <a:lumMod val="50000"/>
                  </a:schemeClr>
                </a:solidFill>
                <a:latin typeface="Traditional Arabic" pitchFamily="18" charset="-78"/>
                <a:cs typeface="Traditional Arabic" pitchFamily="18" charset="-78"/>
              </a:rPr>
              <a:t>2.  قللي من نسبة تناول الدهون.</a:t>
            </a:r>
            <a:endParaRPr lang="en-US" sz="2600" b="1" dirty="0" smtClean="0">
              <a:solidFill>
                <a:schemeClr val="accent2">
                  <a:lumMod val="50000"/>
                </a:schemeClr>
              </a:solidFill>
              <a:latin typeface="Traditional Arabic" pitchFamily="18" charset="-78"/>
              <a:cs typeface="Traditional Arabic" pitchFamily="18" charset="-78"/>
            </a:endParaRPr>
          </a:p>
          <a:p>
            <a:pPr marL="0" lvl="0" indent="0">
              <a:lnSpc>
                <a:spcPct val="150000"/>
              </a:lnSpc>
              <a:buNone/>
            </a:pPr>
            <a:r>
              <a:rPr lang="ar-SA" sz="2600" b="1" dirty="0" smtClean="0">
                <a:solidFill>
                  <a:schemeClr val="accent2">
                    <a:lumMod val="50000"/>
                  </a:schemeClr>
                </a:solidFill>
                <a:latin typeface="Traditional Arabic" pitchFamily="18" charset="-78"/>
                <a:cs typeface="Traditional Arabic" pitchFamily="18" charset="-78"/>
              </a:rPr>
              <a:t>3. مارسي أي نوع من الرياضة مثل : المشي, أو الدراجة الثابتة, ولأوقات قصيرة متقطعة, فإن المحصلة سوف تكون كبيرة.</a:t>
            </a:r>
            <a:endParaRPr lang="en-US" sz="2600" b="1" dirty="0" smtClean="0">
              <a:solidFill>
                <a:schemeClr val="accent2">
                  <a:lumMod val="50000"/>
                </a:schemeClr>
              </a:solidFill>
              <a:latin typeface="Traditional Arabic" pitchFamily="18" charset="-78"/>
              <a:cs typeface="Traditional Arabic" pitchFamily="18" charset="-78"/>
            </a:endParaRPr>
          </a:p>
          <a:p>
            <a:endParaRPr lang="ar-SA" dirty="0"/>
          </a:p>
        </p:txBody>
      </p:sp>
      <p:pic>
        <p:nvPicPr>
          <p:cNvPr id="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505" t="15017" r="4336" b="25240"/>
          <a:stretch/>
        </p:blipFill>
        <p:spPr bwMode="auto">
          <a:xfrm>
            <a:off x="-53832" y="72008"/>
            <a:ext cx="2609608" cy="126876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179386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a:glow rad="2286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prstClr val="white"/>
              </a:solidFill>
            </a:endParaRPr>
          </a:p>
        </p:txBody>
      </p:sp>
      <p:pic>
        <p:nvPicPr>
          <p:cNvPr id="7"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781567" y="836712"/>
            <a:ext cx="5030793" cy="59766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مستطيل مستدير الزوايا 7"/>
          <p:cNvSpPr/>
          <p:nvPr/>
        </p:nvSpPr>
        <p:spPr>
          <a:xfrm>
            <a:off x="3347864" y="3140968"/>
            <a:ext cx="1368152" cy="432048"/>
          </a:xfrm>
          <a:prstGeom prst="roundRect">
            <a:avLst/>
          </a:prstGeom>
          <a:solidFill>
            <a:srgbClr val="F6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cs typeface="PT Bold Heading" pitchFamily="2" charset="-78"/>
              </a:rPr>
              <a:t>ضعيف جداً</a:t>
            </a:r>
            <a:endParaRPr lang="ar-SA" dirty="0">
              <a:cs typeface="PT Bold Heading" pitchFamily="2" charset="-78"/>
            </a:endParaRPr>
          </a:p>
        </p:txBody>
      </p:sp>
      <p:sp>
        <p:nvSpPr>
          <p:cNvPr id="10" name="مستطيل مستدير الزوايا 9"/>
          <p:cNvSpPr/>
          <p:nvPr/>
        </p:nvSpPr>
        <p:spPr>
          <a:xfrm>
            <a:off x="5829717" y="3140968"/>
            <a:ext cx="1550595" cy="432048"/>
          </a:xfrm>
          <a:prstGeom prst="roundRect">
            <a:avLst/>
          </a:prstGeom>
          <a:solidFill>
            <a:srgbClr val="00CC5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cs typeface="PT Bold Heading" pitchFamily="2" charset="-78"/>
              </a:rPr>
              <a:t>وزن مثالي</a:t>
            </a:r>
            <a:endParaRPr lang="ar-SA" dirty="0">
              <a:cs typeface="PT Bold Heading" pitchFamily="2" charset="-78"/>
            </a:endParaRPr>
          </a:p>
        </p:txBody>
      </p:sp>
      <p:sp>
        <p:nvSpPr>
          <p:cNvPr id="11" name="مستطيل مستدير الزوايا 10"/>
          <p:cNvSpPr/>
          <p:nvPr/>
        </p:nvSpPr>
        <p:spPr>
          <a:xfrm>
            <a:off x="3177153" y="6096850"/>
            <a:ext cx="1550595" cy="432048"/>
          </a:xfrm>
          <a:prstGeom prst="roundRect">
            <a:avLst/>
          </a:prstGeom>
          <a:solidFill>
            <a:srgbClr val="377B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cs typeface="PT Bold Heading" pitchFamily="2" charset="-78"/>
              </a:rPr>
              <a:t>بدين للغاية</a:t>
            </a:r>
            <a:endParaRPr lang="ar-SA" dirty="0">
              <a:cs typeface="PT Bold Heading" pitchFamily="2" charset="-78"/>
            </a:endParaRPr>
          </a:p>
        </p:txBody>
      </p:sp>
      <p:sp>
        <p:nvSpPr>
          <p:cNvPr id="12" name="مستطيل مستدير الزوايا 11"/>
          <p:cNvSpPr/>
          <p:nvPr/>
        </p:nvSpPr>
        <p:spPr>
          <a:xfrm>
            <a:off x="5865941" y="6096850"/>
            <a:ext cx="1370355" cy="436878"/>
          </a:xfrm>
          <a:prstGeom prst="roundRect">
            <a:avLst/>
          </a:prstGeom>
          <a:solidFill>
            <a:srgbClr val="F29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cs typeface="PT Bold Heading" pitchFamily="2" charset="-78"/>
              </a:rPr>
              <a:t>سمنة مفرطة</a:t>
            </a:r>
            <a:endParaRPr lang="ar-SA" dirty="0">
              <a:cs typeface="PT Bold Heading" pitchFamily="2" charset="-78"/>
            </a:endParaRPr>
          </a:p>
        </p:txBody>
      </p:sp>
      <p:pic>
        <p:nvPicPr>
          <p:cNvPr id="13"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64" y="-27384"/>
            <a:ext cx="1885599" cy="1621615"/>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20925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a:glow rad="2286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pic>
        <p:nvPicPr>
          <p:cNvPr id="13"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964" y="-27384"/>
            <a:ext cx="1885599" cy="1621615"/>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صر نائب للمحتوى 1"/>
          <p:cNvSpPr>
            <a:spLocks noGrp="1"/>
          </p:cNvSpPr>
          <p:nvPr>
            <p:ph idx="1"/>
          </p:nvPr>
        </p:nvSpPr>
        <p:spPr>
          <a:xfrm>
            <a:off x="457200" y="1844824"/>
            <a:ext cx="8229600" cy="5688632"/>
          </a:xfrm>
        </p:spPr>
        <p:txBody>
          <a:bodyPr>
            <a:normAutofit/>
          </a:bodyPr>
          <a:lstStyle/>
          <a:p>
            <a:pPr>
              <a:lnSpc>
                <a:spcPct val="120000"/>
              </a:lnSpc>
            </a:pPr>
            <a:r>
              <a:rPr lang="ar-SA" sz="2400" dirty="0" smtClean="0">
                <a:solidFill>
                  <a:srgbClr val="377BCD"/>
                </a:solidFill>
                <a:latin typeface="Arial Unicode MS" pitchFamily="34" charset="-128"/>
                <a:ea typeface="Arial Unicode MS" pitchFamily="34" charset="-128"/>
                <a:cs typeface="Arial Unicode MS" pitchFamily="34" charset="-128"/>
              </a:rPr>
              <a:t>أولاً: إحسبي </a:t>
            </a:r>
            <a:r>
              <a:rPr lang="ar-SA" sz="2400" dirty="0">
                <a:solidFill>
                  <a:srgbClr val="377BCD"/>
                </a:solidFill>
                <a:latin typeface="Arial Unicode MS" pitchFamily="34" charset="-128"/>
                <a:ea typeface="Arial Unicode MS" pitchFamily="34" charset="-128"/>
                <a:cs typeface="Arial Unicode MS" pitchFamily="34" charset="-128"/>
              </a:rPr>
              <a:t>طولك </a:t>
            </a:r>
            <a:r>
              <a:rPr lang="ar-SA" sz="2400" dirty="0" smtClean="0">
                <a:solidFill>
                  <a:srgbClr val="377BCD"/>
                </a:solidFill>
                <a:latin typeface="Arial Unicode MS" pitchFamily="34" charset="-128"/>
                <a:ea typeface="Arial Unicode MS" pitchFamily="34" charset="-128"/>
                <a:cs typeface="Arial Unicode MS" pitchFamily="34" charset="-128"/>
              </a:rPr>
              <a:t>بالسنتيمتر</a:t>
            </a:r>
            <a:endParaRPr lang="ar-SA" sz="2400" dirty="0">
              <a:solidFill>
                <a:srgbClr val="377BCD"/>
              </a:solidFill>
              <a:latin typeface="Arial Unicode MS" pitchFamily="34" charset="-128"/>
              <a:ea typeface="Arial Unicode MS" pitchFamily="34" charset="-128"/>
              <a:cs typeface="Arial Unicode MS" pitchFamily="34" charset="-128"/>
            </a:endParaRPr>
          </a:p>
          <a:p>
            <a:pPr marL="0" indent="0">
              <a:lnSpc>
                <a:spcPct val="120000"/>
              </a:lnSpc>
              <a:buNone/>
            </a:pPr>
            <a:r>
              <a:rPr lang="ar-SA" sz="2000" b="1" dirty="0" smtClean="0">
                <a:latin typeface="Traditional Arabic" pitchFamily="18" charset="-78"/>
                <a:cs typeface="Traditional Arabic" pitchFamily="18" charset="-78"/>
              </a:rPr>
              <a:t>اقسمي طولك على 100 ثم اضربي </a:t>
            </a:r>
            <a:r>
              <a:rPr lang="ar-SA" sz="2000" b="1" dirty="0">
                <a:latin typeface="Traditional Arabic" pitchFamily="18" charset="-78"/>
                <a:cs typeface="Traditional Arabic" pitchFamily="18" charset="-78"/>
              </a:rPr>
              <a:t>الناتج </a:t>
            </a:r>
            <a:r>
              <a:rPr lang="ar-SA" sz="2000" b="1" dirty="0" smtClean="0">
                <a:latin typeface="Traditional Arabic" pitchFamily="18" charset="-78"/>
                <a:cs typeface="Traditional Arabic" pitchFamily="18" charset="-78"/>
              </a:rPr>
              <a:t>بنفسه</a:t>
            </a:r>
            <a:endParaRPr lang="ar-SA" sz="2000" b="1" dirty="0">
              <a:latin typeface="Traditional Arabic" pitchFamily="18" charset="-78"/>
              <a:cs typeface="Traditional Arabic" pitchFamily="18" charset="-78"/>
            </a:endParaRPr>
          </a:p>
          <a:p>
            <a:pPr marL="0" indent="0">
              <a:lnSpc>
                <a:spcPct val="120000"/>
              </a:lnSpc>
              <a:buNone/>
            </a:pPr>
            <a:endParaRPr lang="ar-SA" sz="1200" b="1" dirty="0">
              <a:latin typeface="Traditional Arabic" pitchFamily="18" charset="-78"/>
              <a:cs typeface="Traditional Arabic" pitchFamily="18" charset="-78"/>
            </a:endParaRPr>
          </a:p>
          <a:p>
            <a:pPr>
              <a:lnSpc>
                <a:spcPct val="120000"/>
              </a:lnSpc>
            </a:pPr>
            <a:r>
              <a:rPr lang="ar-SA" sz="2400" dirty="0">
                <a:solidFill>
                  <a:srgbClr val="377BCD"/>
                </a:solidFill>
                <a:latin typeface="Arial Unicode MS" pitchFamily="34" charset="-128"/>
                <a:ea typeface="Arial Unicode MS" pitchFamily="34" charset="-128"/>
                <a:cs typeface="Arial Unicode MS" pitchFamily="34" charset="-128"/>
              </a:rPr>
              <a:t>ثانياً: إحسبي وزنك</a:t>
            </a:r>
          </a:p>
          <a:p>
            <a:pPr marL="0" indent="0">
              <a:lnSpc>
                <a:spcPct val="120000"/>
              </a:lnSpc>
              <a:buNone/>
            </a:pPr>
            <a:r>
              <a:rPr lang="ar-SA" sz="2000" b="1" dirty="0" smtClean="0">
                <a:latin typeface="Traditional Arabic" pitchFamily="18" charset="-78"/>
                <a:cs typeface="Traditional Arabic" pitchFamily="18" charset="-78"/>
              </a:rPr>
              <a:t>اقسمي وزنك على الناتج السابق = كتلة الجسم</a:t>
            </a:r>
            <a:endParaRPr lang="ar-SA" sz="2000" b="1" dirty="0">
              <a:latin typeface="Traditional Arabic" pitchFamily="18" charset="-78"/>
              <a:cs typeface="Traditional Arabic" pitchFamily="18" charset="-78"/>
            </a:endParaRPr>
          </a:p>
          <a:p>
            <a:pPr>
              <a:lnSpc>
                <a:spcPct val="120000"/>
              </a:lnSpc>
            </a:pPr>
            <a:r>
              <a:rPr lang="ar-SA" sz="2000" b="1" dirty="0">
                <a:latin typeface="Traditional Arabic" pitchFamily="18" charset="-78"/>
                <a:cs typeface="Traditional Arabic" pitchFamily="18" charset="-78"/>
              </a:rPr>
              <a:t>واليكم الان جدول النتائج: </a:t>
            </a:r>
          </a:p>
          <a:p>
            <a:pPr>
              <a:lnSpc>
                <a:spcPct val="120000"/>
              </a:lnSpc>
            </a:pPr>
            <a:r>
              <a:rPr lang="ar-SA" sz="2000" b="1" dirty="0">
                <a:latin typeface="Traditional Arabic" pitchFamily="18" charset="-78"/>
                <a:cs typeface="Traditional Arabic" pitchFamily="18" charset="-78"/>
              </a:rPr>
              <a:t>إذا كانت كتلة الجسم أقل من 20 فهذا يعني أن وزنك أقل من </a:t>
            </a:r>
            <a:r>
              <a:rPr lang="ar-SA" sz="2000" b="1" dirty="0" smtClean="0">
                <a:latin typeface="Traditional Arabic" pitchFamily="18" charset="-78"/>
                <a:cs typeface="Traditional Arabic" pitchFamily="18" charset="-78"/>
              </a:rPr>
              <a:t>الطبيعي. </a:t>
            </a:r>
            <a:endParaRPr lang="ar-SA" sz="2000" b="1" dirty="0">
              <a:latin typeface="Traditional Arabic" pitchFamily="18" charset="-78"/>
              <a:cs typeface="Traditional Arabic" pitchFamily="18" charset="-78"/>
            </a:endParaRPr>
          </a:p>
          <a:p>
            <a:pPr>
              <a:lnSpc>
                <a:spcPct val="120000"/>
              </a:lnSpc>
            </a:pPr>
            <a:r>
              <a:rPr lang="ar-SA" sz="2000" b="1" dirty="0">
                <a:latin typeface="Traditional Arabic" pitchFamily="18" charset="-78"/>
                <a:cs typeface="Traditional Arabic" pitchFamily="18" charset="-78"/>
              </a:rPr>
              <a:t>إذا كانت كتلة الجسم من 20 – 25 فهذا هو الوزن </a:t>
            </a:r>
            <a:r>
              <a:rPr lang="ar-SA" sz="2000" b="1" dirty="0" smtClean="0">
                <a:latin typeface="Traditional Arabic" pitchFamily="18" charset="-78"/>
                <a:cs typeface="Traditional Arabic" pitchFamily="18" charset="-78"/>
              </a:rPr>
              <a:t>المناسب. </a:t>
            </a:r>
            <a:endParaRPr lang="ar-SA" sz="2000" b="1" dirty="0">
              <a:latin typeface="Traditional Arabic" pitchFamily="18" charset="-78"/>
              <a:cs typeface="Traditional Arabic" pitchFamily="18" charset="-78"/>
            </a:endParaRPr>
          </a:p>
          <a:p>
            <a:pPr>
              <a:lnSpc>
                <a:spcPct val="120000"/>
              </a:lnSpc>
            </a:pPr>
            <a:r>
              <a:rPr lang="ar-SA" sz="2000" b="1" dirty="0">
                <a:latin typeface="Traditional Arabic" pitchFamily="18" charset="-78"/>
                <a:cs typeface="Traditional Arabic" pitchFamily="18" charset="-78"/>
              </a:rPr>
              <a:t>إذا كانت كتلة الجسم من 25 – 30 فأنت تعانى </a:t>
            </a:r>
            <a:r>
              <a:rPr lang="ar-SA" sz="2000" b="1" dirty="0" smtClean="0">
                <a:latin typeface="Traditional Arabic" pitchFamily="18" charset="-78"/>
                <a:cs typeface="Traditional Arabic" pitchFamily="18" charset="-78"/>
              </a:rPr>
              <a:t>من زيادة في الوزن. </a:t>
            </a:r>
            <a:endParaRPr lang="ar-SA" sz="2000" b="1" dirty="0">
              <a:latin typeface="Traditional Arabic" pitchFamily="18" charset="-78"/>
              <a:cs typeface="Traditional Arabic" pitchFamily="18" charset="-78"/>
            </a:endParaRPr>
          </a:p>
          <a:p>
            <a:pPr>
              <a:lnSpc>
                <a:spcPct val="120000"/>
              </a:lnSpc>
            </a:pPr>
            <a:r>
              <a:rPr lang="ar-SA" sz="2000" b="1" dirty="0">
                <a:latin typeface="Traditional Arabic" pitchFamily="18" charset="-78"/>
                <a:cs typeface="Traditional Arabic" pitchFamily="18" charset="-78"/>
              </a:rPr>
              <a:t>إذا كانت كتلة الجسم أكثر من 30 فهذه علامة الخطر بالنسبة للشخص البدين. </a:t>
            </a:r>
          </a:p>
          <a:p>
            <a:pPr>
              <a:lnSpc>
                <a:spcPct val="120000"/>
              </a:lnSpc>
            </a:pPr>
            <a:r>
              <a:rPr lang="ar-SA" sz="2000" b="1" dirty="0">
                <a:latin typeface="Traditional Arabic" pitchFamily="18" charset="-78"/>
                <a:cs typeface="Traditional Arabic" pitchFamily="18" charset="-78"/>
              </a:rPr>
              <a:t>إذا كانت كتلة الجسم أكثر من 40 </a:t>
            </a:r>
            <a:r>
              <a:rPr lang="ar-SA" sz="2000" b="1" dirty="0" smtClean="0">
                <a:latin typeface="Traditional Arabic" pitchFamily="18" charset="-78"/>
                <a:cs typeface="Traditional Arabic" pitchFamily="18" charset="-78"/>
              </a:rPr>
              <a:t>فهذه هي </a:t>
            </a:r>
            <a:r>
              <a:rPr lang="ar-SA" sz="2000" b="1" dirty="0">
                <a:latin typeface="Traditional Arabic" pitchFamily="18" charset="-78"/>
                <a:cs typeface="Traditional Arabic" pitchFamily="18" charset="-78"/>
              </a:rPr>
              <a:t>السمنة </a:t>
            </a:r>
            <a:r>
              <a:rPr lang="ar-SA" sz="2000" b="1" dirty="0" smtClean="0">
                <a:latin typeface="Traditional Arabic" pitchFamily="18" charset="-78"/>
                <a:cs typeface="Traditional Arabic" pitchFamily="18" charset="-78"/>
              </a:rPr>
              <a:t>المفرطة.</a:t>
            </a:r>
            <a:endParaRPr lang="ar-SA" sz="2000" dirty="0"/>
          </a:p>
          <a:p>
            <a:endParaRPr lang="ar-SA" dirty="0"/>
          </a:p>
        </p:txBody>
      </p:sp>
      <p:sp>
        <p:nvSpPr>
          <p:cNvPr id="3" name="مربع نص 2"/>
          <p:cNvSpPr txBox="1"/>
          <p:nvPr/>
        </p:nvSpPr>
        <p:spPr>
          <a:xfrm>
            <a:off x="2555776" y="972017"/>
            <a:ext cx="5760640" cy="584775"/>
          </a:xfrm>
          <a:prstGeom prst="rect">
            <a:avLst/>
          </a:prstGeom>
          <a:noFill/>
        </p:spPr>
        <p:txBody>
          <a:bodyPr wrap="square" rtlCol="1">
            <a:spAutoFit/>
          </a:bodyPr>
          <a:lstStyle/>
          <a:p>
            <a:pPr algn="ctr"/>
            <a:r>
              <a:rPr lang="ar-SA" sz="3200" dirty="0">
                <a:solidFill>
                  <a:srgbClr val="009900"/>
                </a:solidFill>
                <a:latin typeface="Arial"/>
                <a:cs typeface="PT Bold Heading" pitchFamily="2" charset="-78"/>
              </a:rPr>
              <a:t>أدق طريقة لحساب الوزن المثالي للجسم</a:t>
            </a:r>
            <a:endParaRPr lang="ar-SA" sz="3200" dirty="0">
              <a:solidFill>
                <a:srgbClr val="009900"/>
              </a:solidFill>
              <a:cs typeface="PT Bold Heading" pitchFamily="2" charset="-78"/>
            </a:endParaRPr>
          </a:p>
        </p:txBody>
      </p:sp>
    </p:spTree>
    <p:extLst>
      <p:ext uri="{BB962C8B-B14F-4D97-AF65-F5344CB8AC3E}">
        <p14:creationId xmlns="" xmlns:p14="http://schemas.microsoft.com/office/powerpoint/2010/main" val="9570092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rgbClr val="C0504D">
                  <a:lumMod val="50000"/>
                </a:srgbClr>
              </a:solidFill>
            </a:endParaRPr>
          </a:p>
        </p:txBody>
      </p:sp>
      <p:sp>
        <p:nvSpPr>
          <p:cNvPr id="3" name="عنصر نائب للمحتوى 2"/>
          <p:cNvSpPr>
            <a:spLocks noGrp="1"/>
          </p:cNvSpPr>
          <p:nvPr>
            <p:ph idx="1"/>
          </p:nvPr>
        </p:nvSpPr>
        <p:spPr>
          <a:xfrm>
            <a:off x="971600" y="1960240"/>
            <a:ext cx="8101220" cy="5069160"/>
          </a:xfrm>
        </p:spPr>
        <p:txBody>
          <a:bodyPr>
            <a:normAutofit/>
          </a:bodyPr>
          <a:lstStyle/>
          <a:p>
            <a:pPr marL="0" lvl="0" indent="0" algn="just">
              <a:lnSpc>
                <a:spcPct val="200000"/>
              </a:lnSpc>
              <a:spcBef>
                <a:spcPts val="0"/>
              </a:spcBef>
              <a:buNone/>
            </a:pPr>
            <a:r>
              <a:rPr lang="ar-SA" sz="2400" b="1" dirty="0">
                <a:solidFill>
                  <a:srgbClr val="C0504D">
                    <a:lumMod val="50000"/>
                  </a:srgbClr>
                </a:solidFill>
                <a:latin typeface="Traditional Arabic" pitchFamily="18" charset="-78"/>
                <a:ea typeface="Monotype Koufi" pitchFamily="2" charset="-78"/>
                <a:cs typeface="Traditional Arabic" pitchFamily="18" charset="-78"/>
              </a:rPr>
              <a:t>إن الحرمان من الطعام اللذيذ ليس بالأمر اليسير , ولأن برنامج الحمية الغذائية ليس لمدة </a:t>
            </a: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محدودة, </a:t>
            </a:r>
            <a:r>
              <a:rPr lang="ar-SA" sz="2400" b="1" dirty="0">
                <a:solidFill>
                  <a:srgbClr val="C0504D">
                    <a:lumMod val="50000"/>
                  </a:srgbClr>
                </a:solidFill>
                <a:latin typeface="Traditional Arabic" pitchFamily="18" charset="-78"/>
                <a:ea typeface="Monotype Koufi" pitchFamily="2" charset="-78"/>
                <a:cs typeface="Traditional Arabic" pitchFamily="18" charset="-78"/>
              </a:rPr>
              <a:t>وإنما هو برنامج طويل الأمد, لذا فهو من الأمور الصعبة ,ومن نقطة الضعف هذه يتغلغل التضليل التجاري لترويج المنتج السحري , والاكتشاف المعجزة , وآخر ما جاءت به الأبحاث...إلخ</a:t>
            </a: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 ولتخفيف </a:t>
            </a:r>
            <a:r>
              <a:rPr lang="ar-SA" sz="2400" b="1" dirty="0">
                <a:solidFill>
                  <a:srgbClr val="C0504D">
                    <a:lumMod val="50000"/>
                  </a:srgbClr>
                </a:solidFill>
                <a:latin typeface="Traditional Arabic" pitchFamily="18" charset="-78"/>
                <a:ea typeface="Monotype Koufi" pitchFamily="2" charset="-78"/>
                <a:cs typeface="Traditional Arabic" pitchFamily="18" charset="-78"/>
              </a:rPr>
              <a:t>السمنة دون عناء ودون رياضة ودون حمية , فإنك تأكل كل ما تشاء , فقط اشتر هذا المنتج , أو اشترك في ذاك البرنامج ,أو استعمل هذا المستحضر , أو اقرأ هذا الكتاب...إلخ, المهم أنك تدفع.</a:t>
            </a:r>
          </a:p>
          <a:p>
            <a:pPr marL="0" lvl="0" indent="0">
              <a:lnSpc>
                <a:spcPct val="200000"/>
              </a:lnSpc>
              <a:spcBef>
                <a:spcPts val="0"/>
              </a:spcBef>
              <a:buNone/>
            </a:pPr>
            <a:endParaRPr lang="ar-SA" sz="1800" dirty="0">
              <a:solidFill>
                <a:srgbClr val="C0504D">
                  <a:lumMod val="50000"/>
                </a:srgbClr>
              </a:solidFill>
            </a:endParaRPr>
          </a:p>
        </p:txBody>
      </p:sp>
      <p:sp>
        <p:nvSpPr>
          <p:cNvPr id="5" name="عنوان 1"/>
          <p:cNvSpPr txBox="1">
            <a:spLocks/>
          </p:cNvSpPr>
          <p:nvPr/>
        </p:nvSpPr>
        <p:spPr>
          <a:xfrm>
            <a:off x="1310952" y="62068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C0504D">
                    <a:lumMod val="50000"/>
                  </a:srgbClr>
                </a:solidFill>
                <a:cs typeface="PT Bold Heading" pitchFamily="2" charset="-78"/>
              </a:rPr>
              <a:t>السمنة وزيادة الوزن</a:t>
            </a:r>
          </a:p>
        </p:txBody>
      </p:sp>
      <p:pic>
        <p:nvPicPr>
          <p:cNvPr id="1331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720" y="116632"/>
            <a:ext cx="1440160"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155098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rgbClr val="C0504D">
                  <a:lumMod val="50000"/>
                </a:srgbClr>
              </a:solidFill>
            </a:endParaRPr>
          </a:p>
        </p:txBody>
      </p:sp>
      <p:sp>
        <p:nvSpPr>
          <p:cNvPr id="3" name="عنصر نائب للمحتوى 2"/>
          <p:cNvSpPr>
            <a:spLocks noGrp="1"/>
          </p:cNvSpPr>
          <p:nvPr>
            <p:ph idx="1"/>
          </p:nvPr>
        </p:nvSpPr>
        <p:spPr>
          <a:xfrm>
            <a:off x="683568" y="1960240"/>
            <a:ext cx="8389252" cy="5069160"/>
          </a:xfrm>
        </p:spPr>
        <p:txBody>
          <a:bodyPr>
            <a:normAutofit/>
          </a:bodyPr>
          <a:lstStyle/>
          <a:p>
            <a:pPr marL="0" lvl="0" indent="0">
              <a:lnSpc>
                <a:spcPct val="200000"/>
              </a:lnSpc>
              <a:spcBef>
                <a:spcPts val="0"/>
              </a:spcBef>
              <a:buNone/>
            </a:pPr>
            <a:r>
              <a:rPr lang="ar-SA" sz="1800" dirty="0" smtClean="0">
                <a:solidFill>
                  <a:srgbClr val="C0504D">
                    <a:lumMod val="50000"/>
                  </a:srgbClr>
                </a:solidFill>
                <a:latin typeface="Monotype Koufi" pitchFamily="2" charset="-78"/>
                <a:ea typeface="Monotype Koufi" pitchFamily="2" charset="-78"/>
                <a:cs typeface="Monotype Koufi" pitchFamily="2" charset="-78"/>
              </a:rPr>
              <a:t>أ </a:t>
            </a:r>
            <a:r>
              <a:rPr lang="ar-SA" sz="1800" dirty="0">
                <a:solidFill>
                  <a:srgbClr val="C0504D">
                    <a:lumMod val="50000"/>
                  </a:srgbClr>
                </a:solidFill>
                <a:latin typeface="Monotype Koufi" pitchFamily="2" charset="-78"/>
                <a:ea typeface="Monotype Koufi" pitchFamily="2" charset="-78"/>
                <a:cs typeface="Monotype Koufi" pitchFamily="2" charset="-78"/>
              </a:rPr>
              <a:t>- </a:t>
            </a:r>
            <a:r>
              <a:rPr lang="ar-SA" sz="1800" b="1" dirty="0">
                <a:solidFill>
                  <a:srgbClr val="C0504D">
                    <a:lumMod val="50000"/>
                  </a:srgbClr>
                </a:solidFill>
                <a:latin typeface="Monotype Koufi" pitchFamily="2" charset="-78"/>
                <a:ea typeface="Monotype Koufi" pitchFamily="2" charset="-78"/>
                <a:cs typeface="Monotype Koufi" pitchFamily="2" charset="-78"/>
              </a:rPr>
              <a:t>الاستعمالات الخارجية مثل صابون التخسيس وكريم حرق الدهون , و لصقات تخفيف الوزن وغيرها:</a:t>
            </a:r>
            <a:endParaRPr lang="en-US" sz="1800" b="1" dirty="0">
              <a:solidFill>
                <a:srgbClr val="C0504D">
                  <a:lumMod val="50000"/>
                </a:srgbClr>
              </a:solidFill>
              <a:latin typeface="Traditional Arabic" pitchFamily="18" charset="-78"/>
              <a:ea typeface="Monotype Koufi" pitchFamily="2" charset="-78"/>
              <a:cs typeface="Monotype Koufi" pitchFamily="2" charset="-78"/>
            </a:endParaRPr>
          </a:p>
          <a:p>
            <a:pPr marL="0" lvl="0" indent="0">
              <a:lnSpc>
                <a:spcPct val="200000"/>
              </a:lnSpc>
              <a:spcBef>
                <a:spcPts val="0"/>
              </a:spcBef>
              <a:buNone/>
            </a:pPr>
            <a:r>
              <a:rPr lang="ar-SA" sz="1800" b="1" dirty="0" smtClean="0">
                <a:solidFill>
                  <a:srgbClr val="C0504D">
                    <a:lumMod val="50000"/>
                  </a:srgbClr>
                </a:solidFill>
                <a:latin typeface="Traditional Arabic" pitchFamily="18" charset="-78"/>
                <a:cs typeface="Traditional Arabic" pitchFamily="18" charset="-78"/>
              </a:rPr>
              <a:t>	إن </a:t>
            </a:r>
            <a:r>
              <a:rPr lang="ar-SA" sz="1800" b="1" dirty="0">
                <a:solidFill>
                  <a:srgbClr val="C0504D">
                    <a:lumMod val="50000"/>
                  </a:srgbClr>
                </a:solidFill>
                <a:latin typeface="Traditional Arabic" pitchFamily="18" charset="-78"/>
                <a:cs typeface="Traditional Arabic" pitchFamily="18" charset="-78"/>
              </a:rPr>
              <a:t>خلايا السمنة هي خلايا حية تعيش وتغذى وتتكاثر مثل باقي خلايا الجسم ولا يمكن حرقها أو القضاء عليها لوحدها بواسطة طلاء جسمك بدهان خاص أو الغسيل بصابون معين . ويمكن القضاء عليها فقط في حال القضاء على خلايا الجسم الأخرى , وبعبارة ثانية موت باقي خلايا الجسم</a:t>
            </a:r>
            <a:r>
              <a:rPr lang="ar-SA" sz="1800" b="1" dirty="0" smtClean="0">
                <a:solidFill>
                  <a:srgbClr val="C0504D">
                    <a:lumMod val="50000"/>
                  </a:srgbClr>
                </a:solidFill>
                <a:latin typeface="Traditional Arabic" pitchFamily="18" charset="-78"/>
                <a:cs typeface="Traditional Arabic" pitchFamily="18" charset="-78"/>
              </a:rPr>
              <a:t>.</a:t>
            </a:r>
          </a:p>
          <a:p>
            <a:pPr marL="0" lvl="0" indent="0">
              <a:lnSpc>
                <a:spcPct val="200000"/>
              </a:lnSpc>
              <a:spcBef>
                <a:spcPts val="0"/>
              </a:spcBef>
              <a:buNone/>
            </a:pPr>
            <a:endParaRPr lang="ar-SA" sz="800" b="1" dirty="0" smtClean="0">
              <a:solidFill>
                <a:srgbClr val="C0504D">
                  <a:lumMod val="50000"/>
                </a:srgbClr>
              </a:solidFill>
              <a:latin typeface="Traditional Arabic" pitchFamily="18" charset="-78"/>
              <a:cs typeface="Traditional Arabic" pitchFamily="18" charset="-78"/>
            </a:endParaRPr>
          </a:p>
          <a:p>
            <a:pPr marL="0" lvl="0" indent="0">
              <a:lnSpc>
                <a:spcPct val="200000"/>
              </a:lnSpc>
              <a:spcBef>
                <a:spcPts val="0"/>
              </a:spcBef>
              <a:buNone/>
            </a:pPr>
            <a:r>
              <a:rPr lang="ar-SA" sz="1800" b="1" dirty="0">
                <a:solidFill>
                  <a:srgbClr val="C0504D">
                    <a:lumMod val="50000"/>
                  </a:srgbClr>
                </a:solidFill>
                <a:latin typeface="Monotype Koufi" pitchFamily="2" charset="-78"/>
                <a:ea typeface="Monotype Koufi" pitchFamily="2" charset="-78"/>
                <a:cs typeface="Monotype Koufi" pitchFamily="2" charset="-78"/>
              </a:rPr>
              <a:t>ب - حزام البطارية الهزاز والحزام الكهربائي :</a:t>
            </a:r>
          </a:p>
          <a:p>
            <a:pPr marL="0" lvl="0" indent="0">
              <a:lnSpc>
                <a:spcPct val="200000"/>
              </a:lnSpc>
              <a:spcBef>
                <a:spcPts val="0"/>
              </a:spcBef>
              <a:buNone/>
            </a:pPr>
            <a:r>
              <a:rPr lang="ar-SA" sz="1800" b="1" dirty="0" smtClean="0">
                <a:solidFill>
                  <a:srgbClr val="C0504D">
                    <a:lumMod val="50000"/>
                  </a:srgbClr>
                </a:solidFill>
                <a:latin typeface="Traditional Arabic" pitchFamily="18" charset="-78"/>
                <a:cs typeface="Traditional Arabic" pitchFamily="18" charset="-78"/>
              </a:rPr>
              <a:t>	زيادة </a:t>
            </a:r>
            <a:r>
              <a:rPr lang="ar-SA" sz="1800" b="1" dirty="0">
                <a:solidFill>
                  <a:srgbClr val="C0504D">
                    <a:lumMod val="50000"/>
                  </a:srgbClr>
                </a:solidFill>
                <a:latin typeface="Traditional Arabic" pitchFamily="18" charset="-78"/>
                <a:cs typeface="Traditional Arabic" pitchFamily="18" charset="-78"/>
              </a:rPr>
              <a:t>الوزن تأتي نتيجة لزيادة الطاقة الداخلة للجسم عن الطاقة المصروفة . ومن أجل تخفيف الوزن يجب أن تقوم أنت بالحركة وبصرف الطاقة , وليس بالاعتماد على البطارية أو الكهرباء لتقوم </a:t>
            </a:r>
            <a:r>
              <a:rPr lang="ar-SA" sz="1800" b="1" dirty="0" smtClean="0">
                <a:solidFill>
                  <a:srgbClr val="C0504D">
                    <a:lumMod val="50000"/>
                  </a:srgbClr>
                </a:solidFill>
                <a:latin typeface="Traditional Arabic" pitchFamily="18" charset="-78"/>
                <a:cs typeface="Traditional Arabic" pitchFamily="18" charset="-78"/>
              </a:rPr>
              <a:t>بهذه </a:t>
            </a:r>
            <a:r>
              <a:rPr lang="ar-SA" sz="1800" b="1" dirty="0">
                <a:solidFill>
                  <a:srgbClr val="C0504D">
                    <a:lumMod val="50000"/>
                  </a:srgbClr>
                </a:solidFill>
                <a:latin typeface="Traditional Arabic" pitchFamily="18" charset="-78"/>
                <a:cs typeface="Traditional Arabic" pitchFamily="18" charset="-78"/>
              </a:rPr>
              <a:t>العملية نيابة عنك.</a:t>
            </a:r>
          </a:p>
          <a:p>
            <a:pPr marL="0" lvl="0" indent="0">
              <a:lnSpc>
                <a:spcPct val="200000"/>
              </a:lnSpc>
              <a:spcBef>
                <a:spcPts val="0"/>
              </a:spcBef>
              <a:buNone/>
            </a:pPr>
            <a:endParaRPr lang="ar-SA" sz="1800" dirty="0">
              <a:solidFill>
                <a:srgbClr val="C0504D">
                  <a:lumMod val="50000"/>
                </a:srgbClr>
              </a:solidFill>
            </a:endParaRPr>
          </a:p>
        </p:txBody>
      </p:sp>
      <p:sp>
        <p:nvSpPr>
          <p:cNvPr id="5" name="عنوان 1"/>
          <p:cNvSpPr txBox="1">
            <a:spLocks/>
          </p:cNvSpPr>
          <p:nvPr/>
        </p:nvSpPr>
        <p:spPr>
          <a:xfrm>
            <a:off x="1310952" y="62068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C0504D">
                    <a:lumMod val="50000"/>
                  </a:srgbClr>
                </a:solidFill>
                <a:cs typeface="PT Bold Heading" pitchFamily="2" charset="-78"/>
              </a:rPr>
              <a:t>الادعاءات التجارية على منتجات تخفيف الوزن </a:t>
            </a:r>
            <a:endParaRPr lang="ar-SA" sz="2800" dirty="0" smtClean="0">
              <a:solidFill>
                <a:srgbClr val="C0504D">
                  <a:lumMod val="50000"/>
                </a:srgbClr>
              </a:solidFill>
              <a:cs typeface="PT Bold Heading" pitchFamily="2" charset="-78"/>
            </a:endParaRPr>
          </a:p>
        </p:txBody>
      </p:sp>
      <p:pic>
        <p:nvPicPr>
          <p:cNvPr id="1331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720" y="116632"/>
            <a:ext cx="1440160"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60204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rgbClr val="C0504D">
                  <a:lumMod val="50000"/>
                </a:srgbClr>
              </a:solidFill>
            </a:endParaRPr>
          </a:p>
        </p:txBody>
      </p:sp>
      <p:sp>
        <p:nvSpPr>
          <p:cNvPr id="3" name="عنصر نائب للمحتوى 2"/>
          <p:cNvSpPr>
            <a:spLocks noGrp="1"/>
          </p:cNvSpPr>
          <p:nvPr>
            <p:ph idx="1"/>
          </p:nvPr>
        </p:nvSpPr>
        <p:spPr>
          <a:xfrm>
            <a:off x="791260" y="1816224"/>
            <a:ext cx="8389252" cy="5069160"/>
          </a:xfrm>
        </p:spPr>
        <p:txBody>
          <a:bodyPr>
            <a:normAutofit fontScale="92500" lnSpcReduction="10000"/>
          </a:bodyPr>
          <a:lstStyle/>
          <a:p>
            <a:pPr marL="0" lvl="0" indent="0">
              <a:lnSpc>
                <a:spcPct val="200000"/>
              </a:lnSpc>
              <a:spcBef>
                <a:spcPts val="0"/>
              </a:spcBef>
              <a:buNone/>
            </a:pPr>
            <a:r>
              <a:rPr lang="ar-SA" sz="1800" dirty="0" smtClean="0">
                <a:solidFill>
                  <a:srgbClr val="C0504D">
                    <a:lumMod val="50000"/>
                  </a:srgbClr>
                </a:solidFill>
                <a:latin typeface="Monotype Koufi" pitchFamily="2" charset="-78"/>
                <a:ea typeface="Monotype Koufi" pitchFamily="2" charset="-78"/>
                <a:cs typeface="Monotype Koufi" pitchFamily="2" charset="-78"/>
              </a:rPr>
              <a:t>ج. الحزام الضاغط :</a:t>
            </a:r>
          </a:p>
          <a:p>
            <a:pPr marL="0" lvl="0" indent="0">
              <a:lnSpc>
                <a:spcPct val="200000"/>
              </a:lnSpc>
              <a:spcBef>
                <a:spcPts val="0"/>
              </a:spcBef>
              <a:buNone/>
            </a:pPr>
            <a:r>
              <a:rPr lang="ar-SA" sz="1900" b="1" dirty="0" smtClean="0">
                <a:solidFill>
                  <a:srgbClr val="C0504D">
                    <a:lumMod val="50000"/>
                  </a:srgbClr>
                </a:solidFill>
                <a:latin typeface="Traditional Arabic" pitchFamily="18" charset="-78"/>
                <a:ea typeface="Monotype Koufi" pitchFamily="2" charset="-78"/>
                <a:cs typeface="Traditional Arabic" pitchFamily="18" charset="-78"/>
              </a:rPr>
              <a:t>	إن ثلثي جسم الإنسان مكون من الماء , وعندما تلبس الحزام الضاغط , فإنه يدفع الماء للأعلى والأسفل , وسوف تشعر بأن حجم بطنك قد صغر , ولكن عندما نزع الحزام يعود الماء إلى وضعه , ولا يساعد على تخفيف الوزن.</a:t>
            </a:r>
          </a:p>
          <a:p>
            <a:pPr marL="0" lvl="0" indent="0">
              <a:lnSpc>
                <a:spcPct val="200000"/>
              </a:lnSpc>
              <a:spcBef>
                <a:spcPts val="0"/>
              </a:spcBef>
              <a:buNone/>
            </a:pPr>
            <a:endParaRPr lang="ar-SA" sz="1100" dirty="0" smtClean="0">
              <a:solidFill>
                <a:srgbClr val="C0504D">
                  <a:lumMod val="50000"/>
                </a:srgbClr>
              </a:solidFill>
              <a:latin typeface="Monotype Koufi" pitchFamily="2" charset="-78"/>
              <a:ea typeface="Monotype Koufi" pitchFamily="2" charset="-78"/>
              <a:cs typeface="Monotype Koufi" pitchFamily="2" charset="-78"/>
            </a:endParaRPr>
          </a:p>
          <a:p>
            <a:pPr marL="0" lvl="0" indent="0">
              <a:lnSpc>
                <a:spcPct val="200000"/>
              </a:lnSpc>
              <a:spcBef>
                <a:spcPts val="0"/>
              </a:spcBef>
              <a:buNone/>
            </a:pPr>
            <a:r>
              <a:rPr lang="ar-SA" sz="1800" dirty="0" smtClean="0">
                <a:solidFill>
                  <a:srgbClr val="C0504D">
                    <a:lumMod val="50000"/>
                  </a:srgbClr>
                </a:solidFill>
                <a:latin typeface="Monotype Koufi" pitchFamily="2" charset="-78"/>
                <a:ea typeface="Monotype Koufi" pitchFamily="2" charset="-78"/>
                <a:cs typeface="Monotype Koufi" pitchFamily="2" charset="-78"/>
              </a:rPr>
              <a:t>د. بدلة التعرق :</a:t>
            </a:r>
          </a:p>
          <a:p>
            <a:pPr marL="0" lvl="0" indent="0" algn="just">
              <a:lnSpc>
                <a:spcPct val="200000"/>
              </a:lnSpc>
              <a:spcBef>
                <a:spcPts val="0"/>
              </a:spcBef>
              <a:buNone/>
            </a:pPr>
            <a:r>
              <a:rPr lang="ar-SA" sz="1800" b="1" dirty="0" smtClean="0">
                <a:solidFill>
                  <a:srgbClr val="C0504D">
                    <a:lumMod val="50000"/>
                  </a:srgbClr>
                </a:solidFill>
                <a:latin typeface="Traditional Arabic" pitchFamily="18" charset="-78"/>
                <a:ea typeface="Monotype Koufi" pitchFamily="2" charset="-78"/>
                <a:cs typeface="Traditional Arabic" pitchFamily="18" charset="-78"/>
              </a:rPr>
              <a:t>	بعض الملابس موضعية , وبعضها لكل الجسم , وكلها سميكة وتحتوي على طبقات محكمة تسبب ارتفاع الحرارة والتعرق, خصوصاً في الطقس الحار, وعلى الرغم من وجود فرق في الوزن بعد ارتداء هذه الملابس إلا أن هذا الوزن يأتي من فقدان الجسم للسوائل الذي يسبب نقصاً في حجم الدم(</a:t>
            </a:r>
            <a:r>
              <a:rPr lang="en-US" sz="1800" b="1" dirty="0" smtClean="0">
                <a:solidFill>
                  <a:srgbClr val="C0504D">
                    <a:lumMod val="50000"/>
                  </a:srgbClr>
                </a:solidFill>
                <a:latin typeface="Traditional Arabic" pitchFamily="18" charset="-78"/>
                <a:ea typeface="Monotype Koufi" pitchFamily="2" charset="-78"/>
                <a:cs typeface="Traditional Arabic" pitchFamily="18" charset="-78"/>
              </a:rPr>
              <a:t>plasma),</a:t>
            </a:r>
            <a:r>
              <a:rPr lang="ar-SA" sz="1800" b="1" dirty="0" smtClean="0">
                <a:solidFill>
                  <a:srgbClr val="C0504D">
                    <a:lumMod val="50000"/>
                  </a:srgbClr>
                </a:solidFill>
                <a:latin typeface="Traditional Arabic" pitchFamily="18" charset="-78"/>
                <a:ea typeface="Monotype Koufi" pitchFamily="2" charset="-78"/>
                <a:cs typeface="Traditional Arabic" pitchFamily="18" charset="-78"/>
              </a:rPr>
              <a:t>وهذا يؤدي بدوره إلى نقص في حجم الدم الذي يصل إلى : العضلات والكليتين, والجلد الذي يسبب إخلالاً في المنظم الحراري , وإخفاقاً في الجهد البدني وارتفاعاً في حرارة الجسم . وإن الماء المفقود يجب أن تعوضه , </a:t>
            </a:r>
          </a:p>
          <a:p>
            <a:pPr marL="0" lvl="0" indent="0" algn="just">
              <a:lnSpc>
                <a:spcPct val="200000"/>
              </a:lnSpc>
              <a:spcBef>
                <a:spcPts val="0"/>
              </a:spcBef>
              <a:buNone/>
            </a:pPr>
            <a:r>
              <a:rPr lang="ar-SA" sz="1800" b="1" dirty="0" smtClean="0">
                <a:solidFill>
                  <a:srgbClr val="C0504D">
                    <a:lumMod val="50000"/>
                  </a:srgbClr>
                </a:solidFill>
                <a:latin typeface="Traditional Arabic" pitchFamily="18" charset="-78"/>
                <a:ea typeface="Monotype Koufi" pitchFamily="2" charset="-78"/>
                <a:cs typeface="Traditional Arabic" pitchFamily="18" charset="-78"/>
              </a:rPr>
              <a:t>لأنه جزء من جسمك.</a:t>
            </a:r>
          </a:p>
          <a:p>
            <a:pPr marL="0" lvl="0" indent="0">
              <a:lnSpc>
                <a:spcPct val="200000"/>
              </a:lnSpc>
              <a:spcBef>
                <a:spcPts val="0"/>
              </a:spcBef>
              <a:buNone/>
            </a:pPr>
            <a:endParaRPr lang="ar-SA" sz="1800" dirty="0">
              <a:solidFill>
                <a:srgbClr val="C0504D">
                  <a:lumMod val="50000"/>
                </a:srgbClr>
              </a:solidFill>
            </a:endParaRPr>
          </a:p>
        </p:txBody>
      </p:sp>
      <p:sp>
        <p:nvSpPr>
          <p:cNvPr id="5" name="عنوان 1"/>
          <p:cNvSpPr txBox="1">
            <a:spLocks/>
          </p:cNvSpPr>
          <p:nvPr/>
        </p:nvSpPr>
        <p:spPr>
          <a:xfrm>
            <a:off x="1310952" y="62068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C0504D">
                    <a:lumMod val="50000"/>
                  </a:srgbClr>
                </a:solidFill>
                <a:cs typeface="PT Bold Heading" pitchFamily="2" charset="-78"/>
              </a:rPr>
              <a:t>الادعاءات التجارية على منتجات تخفيف الوزن </a:t>
            </a:r>
            <a:endParaRPr lang="ar-SA" sz="2800" dirty="0" smtClean="0">
              <a:solidFill>
                <a:srgbClr val="C0504D">
                  <a:lumMod val="50000"/>
                </a:srgbClr>
              </a:solidFill>
              <a:cs typeface="PT Bold Heading" pitchFamily="2" charset="-78"/>
            </a:endParaRPr>
          </a:p>
        </p:txBody>
      </p:sp>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720" y="116632"/>
            <a:ext cx="1440160"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45609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rgbClr val="C0504D">
                  <a:lumMod val="50000"/>
                </a:srgbClr>
              </a:solidFill>
            </a:endParaRPr>
          </a:p>
        </p:txBody>
      </p:sp>
      <p:sp>
        <p:nvSpPr>
          <p:cNvPr id="3" name="عنصر نائب للمحتوى 2"/>
          <p:cNvSpPr>
            <a:spLocks noGrp="1"/>
          </p:cNvSpPr>
          <p:nvPr>
            <p:ph idx="1"/>
          </p:nvPr>
        </p:nvSpPr>
        <p:spPr>
          <a:xfrm>
            <a:off x="539552" y="1816224"/>
            <a:ext cx="8640960" cy="5069160"/>
          </a:xfrm>
        </p:spPr>
        <p:txBody>
          <a:bodyPr>
            <a:normAutofit lnSpcReduction="10000"/>
          </a:bodyPr>
          <a:lstStyle/>
          <a:p>
            <a:pPr marL="0" lvl="0" indent="0">
              <a:lnSpc>
                <a:spcPct val="150000"/>
              </a:lnSpc>
              <a:spcBef>
                <a:spcPts val="0"/>
              </a:spcBef>
              <a:buNone/>
            </a:pPr>
            <a:r>
              <a:rPr lang="ar-SA" sz="1800" b="1" dirty="0">
                <a:solidFill>
                  <a:srgbClr val="C0504D">
                    <a:lumMod val="50000"/>
                  </a:srgbClr>
                </a:solidFill>
                <a:latin typeface="Monotype Koufi" pitchFamily="2" charset="-78"/>
                <a:ea typeface="Monotype Koufi" pitchFamily="2" charset="-78"/>
                <a:cs typeface="Monotype Koufi" pitchFamily="2" charset="-78"/>
              </a:rPr>
              <a:t>هـ. حبوب حرق الدهون:</a:t>
            </a:r>
            <a:endParaRPr lang="en-US" sz="1800" b="1" dirty="0">
              <a:solidFill>
                <a:srgbClr val="C0504D">
                  <a:lumMod val="50000"/>
                </a:srgbClr>
              </a:solidFill>
              <a:ea typeface="Monotype Koufi" pitchFamily="2" charset="-78"/>
              <a:cs typeface="Monotype Koufi" pitchFamily="2" charset="-78"/>
            </a:endParaRPr>
          </a:p>
          <a:p>
            <a:pPr marL="0" lvl="0" indent="0">
              <a:lnSpc>
                <a:spcPct val="150000"/>
              </a:lnSpc>
              <a:spcBef>
                <a:spcPts val="0"/>
              </a:spcBef>
              <a:buNone/>
            </a:pPr>
            <a:r>
              <a:rPr lang="ar-SA" sz="1800" b="1" dirty="0" smtClean="0">
                <a:solidFill>
                  <a:srgbClr val="C0504D">
                    <a:lumMod val="50000"/>
                  </a:srgbClr>
                </a:solidFill>
                <a:latin typeface="Traditional Arabic" pitchFamily="18" charset="-78"/>
                <a:cs typeface="Traditional Arabic" pitchFamily="18" charset="-78"/>
              </a:rPr>
              <a:t>	</a:t>
            </a:r>
            <a:r>
              <a:rPr lang="ar-SA" sz="2000" b="1" dirty="0" smtClean="0">
                <a:solidFill>
                  <a:srgbClr val="C0504D">
                    <a:lumMod val="50000"/>
                  </a:srgbClr>
                </a:solidFill>
                <a:latin typeface="Traditional Arabic" pitchFamily="18" charset="-78"/>
                <a:cs typeface="Traditional Arabic" pitchFamily="18" charset="-78"/>
              </a:rPr>
              <a:t>شركات </a:t>
            </a:r>
            <a:r>
              <a:rPr lang="ar-SA" sz="2000" b="1" dirty="0">
                <a:solidFill>
                  <a:srgbClr val="C0504D">
                    <a:lumMod val="50000"/>
                  </a:srgbClr>
                </a:solidFill>
                <a:latin typeface="Traditional Arabic" pitchFamily="18" charset="-78"/>
                <a:cs typeface="Traditional Arabic" pitchFamily="18" charset="-78"/>
              </a:rPr>
              <a:t>عدة قامت بإنتاج حبوب باسم حارق الدهون </a:t>
            </a:r>
            <a:r>
              <a:rPr lang="en-US" sz="2000" b="1" dirty="0">
                <a:solidFill>
                  <a:srgbClr val="C0504D">
                    <a:lumMod val="50000"/>
                  </a:srgbClr>
                </a:solidFill>
                <a:latin typeface="Traditional Arabic" pitchFamily="18" charset="-78"/>
                <a:cs typeface="Traditional Arabic" pitchFamily="18" charset="-78"/>
              </a:rPr>
              <a:t>(fat burner)</a:t>
            </a:r>
            <a:r>
              <a:rPr lang="ar-SA" sz="2000" b="1" dirty="0">
                <a:solidFill>
                  <a:srgbClr val="C0504D">
                    <a:lumMod val="50000"/>
                  </a:srgbClr>
                </a:solidFill>
                <a:latin typeface="Traditional Arabic" pitchFamily="18" charset="-78"/>
                <a:cs typeface="Traditional Arabic" pitchFamily="18" charset="-78"/>
              </a:rPr>
              <a:t>وإن أكثر هذه الأنواع شيوعاً هي </a:t>
            </a:r>
            <a:endParaRPr lang="ar-SA" sz="2000" b="1" dirty="0" smtClean="0">
              <a:solidFill>
                <a:srgbClr val="C0504D">
                  <a:lumMod val="50000"/>
                </a:srgbClr>
              </a:solidFill>
              <a:latin typeface="Traditional Arabic" pitchFamily="18" charset="-78"/>
              <a:cs typeface="Traditional Arabic" pitchFamily="18" charset="-78"/>
            </a:endParaRPr>
          </a:p>
          <a:p>
            <a:pPr marL="0" lvl="0" indent="0">
              <a:lnSpc>
                <a:spcPct val="150000"/>
              </a:lnSpc>
              <a:spcBef>
                <a:spcPts val="0"/>
              </a:spcBef>
              <a:buNone/>
            </a:pPr>
            <a:r>
              <a:rPr lang="ar-SA" sz="2000" b="1" dirty="0" smtClean="0">
                <a:solidFill>
                  <a:srgbClr val="C0504D">
                    <a:lumMod val="50000"/>
                  </a:srgbClr>
                </a:solidFill>
                <a:latin typeface="Traditional Arabic" pitchFamily="18" charset="-78"/>
                <a:cs typeface="Traditional Arabic" pitchFamily="18" charset="-78"/>
              </a:rPr>
              <a:t>التي </a:t>
            </a:r>
            <a:r>
              <a:rPr lang="ar-SA" sz="2000" b="1" dirty="0">
                <a:solidFill>
                  <a:srgbClr val="C0504D">
                    <a:lumMod val="50000"/>
                  </a:srgbClr>
                </a:solidFill>
                <a:latin typeface="Traditional Arabic" pitchFamily="18" charset="-78"/>
                <a:cs typeface="Traditional Arabic" pitchFamily="18" charset="-78"/>
              </a:rPr>
              <a:t>تحتوي على مادة تسمى </a:t>
            </a:r>
            <a:r>
              <a:rPr lang="ar-SA" sz="2000" b="1" dirty="0" err="1" smtClean="0">
                <a:solidFill>
                  <a:srgbClr val="C0504D">
                    <a:lumMod val="50000"/>
                  </a:srgbClr>
                </a:solidFill>
                <a:latin typeface="Traditional Arabic" pitchFamily="18" charset="-78"/>
                <a:cs typeface="Traditional Arabic" pitchFamily="18" charset="-78"/>
              </a:rPr>
              <a:t>إفيدرين</a:t>
            </a:r>
            <a:r>
              <a:rPr lang="ar-SA" sz="2000" b="1" smtClean="0">
                <a:solidFill>
                  <a:srgbClr val="C0504D">
                    <a:lumMod val="50000"/>
                  </a:srgbClr>
                </a:solidFill>
                <a:latin typeface="Traditional Arabic" pitchFamily="18" charset="-78"/>
                <a:cs typeface="Traditional Arabic" pitchFamily="18" charset="-78"/>
              </a:rPr>
              <a:t> </a:t>
            </a:r>
            <a:r>
              <a:rPr lang="en-US" sz="2000" b="1" smtClean="0">
                <a:solidFill>
                  <a:srgbClr val="C0504D">
                    <a:lumMod val="50000"/>
                  </a:srgbClr>
                </a:solidFill>
                <a:latin typeface="Traditional Arabic" pitchFamily="18" charset="-78"/>
                <a:cs typeface="Traditional Arabic" pitchFamily="18" charset="-78"/>
              </a:rPr>
              <a:t> </a:t>
            </a:r>
            <a:r>
              <a:rPr lang="en-US" sz="2000" b="1" dirty="0" smtClean="0">
                <a:solidFill>
                  <a:srgbClr val="C0504D">
                    <a:lumMod val="50000"/>
                  </a:srgbClr>
                </a:solidFill>
                <a:latin typeface="Traditional Arabic" pitchFamily="18" charset="-78"/>
                <a:cs typeface="Traditional Arabic" pitchFamily="18" charset="-78"/>
              </a:rPr>
              <a:t>Ephedrine</a:t>
            </a:r>
            <a:r>
              <a:rPr lang="en-US" sz="2000" b="1" dirty="0" smtClean="0">
                <a:solidFill>
                  <a:srgbClr val="C0504D">
                    <a:lumMod val="50000"/>
                  </a:srgbClr>
                </a:solidFill>
                <a:latin typeface="Traditional Arabic" pitchFamily="18" charset="-78"/>
                <a:cs typeface="Traditional Arabic" pitchFamily="18" charset="-78"/>
              </a:rPr>
              <a:t>)</a:t>
            </a:r>
            <a:r>
              <a:rPr lang="ar-SA" sz="2000" b="1" dirty="0" smtClean="0">
                <a:solidFill>
                  <a:srgbClr val="C0504D">
                    <a:lumMod val="50000"/>
                  </a:srgbClr>
                </a:solidFill>
                <a:latin typeface="Traditional Arabic" pitchFamily="18" charset="-78"/>
                <a:cs typeface="Traditional Arabic" pitchFamily="18" charset="-78"/>
              </a:rPr>
              <a:t>)وهي </a:t>
            </a:r>
            <a:r>
              <a:rPr lang="ar-SA" sz="2000" b="1" dirty="0">
                <a:solidFill>
                  <a:srgbClr val="C0504D">
                    <a:lumMod val="50000"/>
                  </a:srgbClr>
                </a:solidFill>
                <a:latin typeface="Traditional Arabic" pitchFamily="18" charset="-78"/>
                <a:cs typeface="Traditional Arabic" pitchFamily="18" charset="-78"/>
              </a:rPr>
              <a:t>مشتقة من العشب الصيني </a:t>
            </a:r>
            <a:r>
              <a:rPr lang="ar-SA" sz="2000" b="1" dirty="0" err="1">
                <a:solidFill>
                  <a:srgbClr val="C0504D">
                    <a:lumMod val="50000"/>
                  </a:srgbClr>
                </a:solidFill>
                <a:latin typeface="Traditional Arabic" pitchFamily="18" charset="-78"/>
                <a:cs typeface="Traditional Arabic" pitchFamily="18" charset="-78"/>
              </a:rPr>
              <a:t>إفيدرا</a:t>
            </a:r>
            <a:r>
              <a:rPr lang="ar-SA" sz="2000" b="1" dirty="0">
                <a:solidFill>
                  <a:srgbClr val="C0504D">
                    <a:lumMod val="50000"/>
                  </a:srgbClr>
                </a:solidFill>
                <a:latin typeface="Traditional Arabic" pitchFamily="18" charset="-78"/>
                <a:cs typeface="Traditional Arabic" pitchFamily="18" charset="-78"/>
              </a:rPr>
              <a:t> (</a:t>
            </a:r>
            <a:r>
              <a:rPr lang="en-US" sz="2000" b="1" dirty="0" smtClean="0">
                <a:solidFill>
                  <a:srgbClr val="C0504D">
                    <a:lumMod val="50000"/>
                  </a:srgbClr>
                </a:solidFill>
                <a:latin typeface="Traditional Arabic" pitchFamily="18" charset="-78"/>
                <a:cs typeface="Traditional Arabic" pitchFamily="18" charset="-78"/>
              </a:rPr>
              <a:t>(</a:t>
            </a:r>
            <a:r>
              <a:rPr lang="en-US" sz="2000" b="1" dirty="0" err="1" smtClean="0">
                <a:solidFill>
                  <a:srgbClr val="C0504D">
                    <a:lumMod val="50000"/>
                  </a:srgbClr>
                </a:solidFill>
                <a:latin typeface="Traditional Arabic" pitchFamily="18" charset="-78"/>
                <a:cs typeface="Traditional Arabic" pitchFamily="18" charset="-78"/>
              </a:rPr>
              <a:t>Ephedra</a:t>
            </a:r>
            <a:r>
              <a:rPr lang="en-US" sz="2000" b="1" dirty="0" smtClean="0">
                <a:solidFill>
                  <a:srgbClr val="C0504D">
                    <a:lumMod val="50000"/>
                  </a:srgbClr>
                </a:solidFill>
                <a:latin typeface="Traditional Arabic" pitchFamily="18" charset="-78"/>
                <a:cs typeface="Traditional Arabic" pitchFamily="18" charset="-78"/>
              </a:rPr>
              <a:t> </a:t>
            </a:r>
            <a:r>
              <a:rPr lang="ar-SA" sz="2000" b="1" dirty="0" smtClean="0">
                <a:solidFill>
                  <a:srgbClr val="C0504D">
                    <a:lumMod val="50000"/>
                  </a:srgbClr>
                </a:solidFill>
                <a:latin typeface="Traditional Arabic" pitchFamily="18" charset="-78"/>
                <a:cs typeface="Traditional Arabic" pitchFamily="18" charset="-78"/>
              </a:rPr>
              <a:t>أو</a:t>
            </a:r>
            <a:r>
              <a:rPr lang="en-US" sz="2000" b="1" dirty="0" smtClean="0">
                <a:solidFill>
                  <a:srgbClr val="C0504D">
                    <a:lumMod val="50000"/>
                  </a:srgbClr>
                </a:solidFill>
                <a:latin typeface="Traditional Arabic" pitchFamily="18" charset="-78"/>
                <a:cs typeface="Traditional Arabic" pitchFamily="18" charset="-78"/>
              </a:rPr>
              <a:t> </a:t>
            </a:r>
            <a:r>
              <a:rPr lang="en-US" sz="2000" b="1" dirty="0" smtClean="0">
                <a:solidFill>
                  <a:srgbClr val="C0504D">
                    <a:lumMod val="50000"/>
                  </a:srgbClr>
                </a:solidFill>
                <a:latin typeface="Traditional Arabic" pitchFamily="18" charset="-78"/>
                <a:cs typeface="Traditional Arabic" pitchFamily="18" charset="-78"/>
              </a:rPr>
              <a:t>(</a:t>
            </a:r>
            <a:r>
              <a:rPr lang="en-US" sz="2000" b="1" dirty="0" err="1" smtClean="0">
                <a:solidFill>
                  <a:srgbClr val="C0504D">
                    <a:lumMod val="50000"/>
                  </a:srgbClr>
                </a:solidFill>
                <a:latin typeface="Traditional Arabic" pitchFamily="18" charset="-78"/>
                <a:cs typeface="Traditional Arabic" pitchFamily="18" charset="-78"/>
              </a:rPr>
              <a:t>Mahuang</a:t>
            </a:r>
            <a:r>
              <a:rPr lang="en-US" sz="2000" b="1" dirty="0">
                <a:solidFill>
                  <a:srgbClr val="C0504D">
                    <a:lumMod val="50000"/>
                  </a:srgbClr>
                </a:solidFill>
                <a:latin typeface="Traditional Arabic" pitchFamily="18" charset="-78"/>
                <a:cs typeface="Traditional Arabic" pitchFamily="18" charset="-78"/>
              </a:rPr>
              <a:t>)</a:t>
            </a:r>
            <a:r>
              <a:rPr lang="ar-SA" sz="2000" b="1" dirty="0">
                <a:solidFill>
                  <a:srgbClr val="C0504D">
                    <a:lumMod val="50000"/>
                  </a:srgbClr>
                </a:solidFill>
                <a:latin typeface="Traditional Arabic" pitchFamily="18" charset="-78"/>
                <a:cs typeface="Traditional Arabic" pitchFamily="18" charset="-78"/>
              </a:rPr>
              <a:t>.</a:t>
            </a:r>
            <a:endParaRPr lang="en-US" sz="2000" b="1" dirty="0">
              <a:solidFill>
                <a:srgbClr val="C0504D">
                  <a:lumMod val="50000"/>
                </a:srgbClr>
              </a:solidFill>
              <a:latin typeface="Traditional Arabic" pitchFamily="18" charset="-78"/>
              <a:cs typeface="Traditional Arabic" pitchFamily="18" charset="-78"/>
            </a:endParaRPr>
          </a:p>
          <a:p>
            <a:pPr marL="0" lvl="0" indent="0">
              <a:lnSpc>
                <a:spcPct val="150000"/>
              </a:lnSpc>
              <a:spcBef>
                <a:spcPts val="0"/>
              </a:spcBef>
              <a:buNone/>
            </a:pPr>
            <a:r>
              <a:rPr lang="ar-SA" sz="2000" b="1" dirty="0">
                <a:solidFill>
                  <a:srgbClr val="C0504D">
                    <a:lumMod val="50000"/>
                  </a:srgbClr>
                </a:solidFill>
                <a:latin typeface="Traditional Arabic" pitchFamily="18" charset="-78"/>
                <a:cs typeface="Traditional Arabic" pitchFamily="18" charset="-78"/>
              </a:rPr>
              <a:t>إن هذه المادة تدخل في تركيب بعض الأدوية التي تعالج الربو ومشكلات الجهاز التنفسي. ولهذه المادة تأثير على الجهاز العصبي المركزي الذي يؤدي إلى تنبيه وتحفيز شديدين وفوريين إلى كثير من أجهزة الجسم منها: الرئتين والقلب والأوعية الدموية والغدد الصماء ...إلخ وهذا المنبه يؤدي إلى زيادة كبيرة في سرعة عملية الأيض   </a:t>
            </a:r>
            <a:r>
              <a:rPr lang="en-US" sz="2000" b="1" dirty="0">
                <a:solidFill>
                  <a:srgbClr val="C0504D">
                    <a:lumMod val="50000"/>
                  </a:srgbClr>
                </a:solidFill>
                <a:latin typeface="Traditional Arabic" pitchFamily="18" charset="-78"/>
                <a:cs typeface="Traditional Arabic" pitchFamily="18" charset="-78"/>
              </a:rPr>
              <a:t>( Metabolism)</a:t>
            </a:r>
          </a:p>
          <a:p>
            <a:pPr marL="0" lvl="0" indent="0">
              <a:lnSpc>
                <a:spcPct val="150000"/>
              </a:lnSpc>
              <a:spcBef>
                <a:spcPts val="0"/>
              </a:spcBef>
              <a:buNone/>
            </a:pPr>
            <a:r>
              <a:rPr lang="ar-SA" sz="2000" b="1" dirty="0">
                <a:solidFill>
                  <a:srgbClr val="C0504D">
                    <a:lumMod val="50000"/>
                  </a:srgbClr>
                </a:solidFill>
                <a:latin typeface="Traditional Arabic" pitchFamily="18" charset="-78"/>
                <a:cs typeface="Traditional Arabic" pitchFamily="18" charset="-78"/>
              </a:rPr>
              <a:t>ومن ثم زيادة السرعة في التفاعلات الكيميائية جميعها في الجسم , وحرق كميات كبيرة من الطاقة . كذلك فإن مادة (</a:t>
            </a:r>
            <a:r>
              <a:rPr lang="ar-SA" sz="2000" b="1" dirty="0" err="1">
                <a:solidFill>
                  <a:srgbClr val="C0504D">
                    <a:lumMod val="50000"/>
                  </a:srgbClr>
                </a:solidFill>
                <a:latin typeface="Traditional Arabic" pitchFamily="18" charset="-78"/>
                <a:cs typeface="Traditional Arabic" pitchFamily="18" charset="-78"/>
              </a:rPr>
              <a:t>إفدرين</a:t>
            </a:r>
            <a:r>
              <a:rPr lang="ar-SA" sz="2000" b="1" dirty="0">
                <a:solidFill>
                  <a:srgbClr val="C0504D">
                    <a:lumMod val="50000"/>
                  </a:srgbClr>
                </a:solidFill>
                <a:latin typeface="Traditional Arabic" pitchFamily="18" charset="-78"/>
                <a:cs typeface="Traditional Arabic" pitchFamily="18" charset="-78"/>
              </a:rPr>
              <a:t>) تسبب نقصاً مؤقتاً في القابلية على الطعام .</a:t>
            </a:r>
            <a:endParaRPr lang="en-US" sz="2000" b="1" dirty="0">
              <a:solidFill>
                <a:srgbClr val="C0504D">
                  <a:lumMod val="50000"/>
                </a:srgbClr>
              </a:solidFill>
              <a:latin typeface="Traditional Arabic" pitchFamily="18" charset="-78"/>
              <a:cs typeface="Traditional Arabic" pitchFamily="18" charset="-78"/>
            </a:endParaRPr>
          </a:p>
          <a:p>
            <a:pPr marL="0" lvl="0" indent="0">
              <a:lnSpc>
                <a:spcPct val="150000"/>
              </a:lnSpc>
              <a:spcBef>
                <a:spcPts val="0"/>
              </a:spcBef>
              <a:buNone/>
            </a:pPr>
            <a:r>
              <a:rPr lang="ar-SA" sz="2000" b="1" dirty="0">
                <a:solidFill>
                  <a:srgbClr val="C0504D">
                    <a:lumMod val="50000"/>
                  </a:srgbClr>
                </a:solidFill>
                <a:latin typeface="Traditional Arabic" pitchFamily="18" charset="-78"/>
                <a:cs typeface="Traditional Arabic" pitchFamily="18" charset="-78"/>
              </a:rPr>
              <a:t>أضف إلى ذلك أن معظم الأدوية الحارقة للدهون تحتوي على مادة </a:t>
            </a:r>
            <a:r>
              <a:rPr lang="ar-SA" sz="2000" b="1" dirty="0" err="1">
                <a:solidFill>
                  <a:srgbClr val="C0504D">
                    <a:lumMod val="50000"/>
                  </a:srgbClr>
                </a:solidFill>
                <a:latin typeface="Traditional Arabic" pitchFamily="18" charset="-78"/>
                <a:cs typeface="Traditional Arabic" pitchFamily="18" charset="-78"/>
              </a:rPr>
              <a:t>الكافيئين</a:t>
            </a:r>
            <a:r>
              <a:rPr lang="ar-SA" sz="2000" b="1" dirty="0">
                <a:solidFill>
                  <a:srgbClr val="C0504D">
                    <a:lumMod val="50000"/>
                  </a:srgbClr>
                </a:solidFill>
                <a:latin typeface="Traditional Arabic" pitchFamily="18" charset="-78"/>
                <a:cs typeface="Traditional Arabic" pitchFamily="18" charset="-78"/>
              </a:rPr>
              <a:t>, وهو منبه آخر يضاف إلى مادة </a:t>
            </a:r>
            <a:endParaRPr lang="ar-SA" sz="2000" b="1" dirty="0" smtClean="0">
              <a:solidFill>
                <a:srgbClr val="C0504D">
                  <a:lumMod val="50000"/>
                </a:srgbClr>
              </a:solidFill>
              <a:latin typeface="Traditional Arabic" pitchFamily="18" charset="-78"/>
              <a:cs typeface="Traditional Arabic" pitchFamily="18" charset="-78"/>
            </a:endParaRPr>
          </a:p>
          <a:p>
            <a:pPr marL="0" lvl="0" indent="0">
              <a:lnSpc>
                <a:spcPct val="150000"/>
              </a:lnSpc>
              <a:spcBef>
                <a:spcPts val="0"/>
              </a:spcBef>
              <a:buNone/>
            </a:pPr>
            <a:r>
              <a:rPr lang="ar-SA" sz="2000" b="1" dirty="0" smtClean="0">
                <a:solidFill>
                  <a:srgbClr val="C0504D">
                    <a:lumMod val="50000"/>
                  </a:srgbClr>
                </a:solidFill>
                <a:latin typeface="Traditional Arabic" pitchFamily="18" charset="-78"/>
                <a:cs typeface="Traditional Arabic" pitchFamily="18" charset="-78"/>
              </a:rPr>
              <a:t>(</a:t>
            </a:r>
            <a:r>
              <a:rPr lang="ar-SA" sz="2000" b="1" dirty="0" err="1">
                <a:solidFill>
                  <a:srgbClr val="C0504D">
                    <a:lumMod val="50000"/>
                  </a:srgbClr>
                </a:solidFill>
                <a:latin typeface="Traditional Arabic" pitchFamily="18" charset="-78"/>
                <a:cs typeface="Traditional Arabic" pitchFamily="18" charset="-78"/>
              </a:rPr>
              <a:t>إفدرين</a:t>
            </a:r>
            <a:r>
              <a:rPr lang="ar-SA" sz="2000" b="1" dirty="0" smtClean="0">
                <a:solidFill>
                  <a:srgbClr val="C0504D">
                    <a:lumMod val="50000"/>
                  </a:srgbClr>
                </a:solidFill>
                <a:latin typeface="Traditional Arabic" pitchFamily="18" charset="-78"/>
                <a:cs typeface="Traditional Arabic" pitchFamily="18" charset="-78"/>
              </a:rPr>
              <a:t>) مما </a:t>
            </a:r>
            <a:r>
              <a:rPr lang="ar-SA" sz="2000" b="1" dirty="0">
                <a:solidFill>
                  <a:srgbClr val="C0504D">
                    <a:lumMod val="50000"/>
                  </a:srgbClr>
                </a:solidFill>
                <a:latin typeface="Traditional Arabic" pitchFamily="18" charset="-78"/>
                <a:cs typeface="Traditional Arabic" pitchFamily="18" charset="-78"/>
              </a:rPr>
              <a:t>يؤثر على سرعة تخفيف الوزن .</a:t>
            </a:r>
            <a:endParaRPr lang="en-US" sz="2000" b="1" dirty="0">
              <a:solidFill>
                <a:srgbClr val="C0504D">
                  <a:lumMod val="50000"/>
                </a:srgbClr>
              </a:solidFill>
              <a:latin typeface="Traditional Arabic" pitchFamily="18" charset="-78"/>
              <a:cs typeface="Traditional Arabic" pitchFamily="18" charset="-78"/>
            </a:endParaRPr>
          </a:p>
          <a:p>
            <a:pPr marL="0" lvl="0" indent="0">
              <a:lnSpc>
                <a:spcPct val="200000"/>
              </a:lnSpc>
              <a:spcBef>
                <a:spcPts val="0"/>
              </a:spcBef>
              <a:buNone/>
            </a:pPr>
            <a:endParaRPr lang="ar-SA" sz="1800" dirty="0">
              <a:solidFill>
                <a:srgbClr val="C0504D">
                  <a:lumMod val="50000"/>
                </a:srgbClr>
              </a:solidFill>
            </a:endParaRPr>
          </a:p>
        </p:txBody>
      </p:sp>
      <p:sp>
        <p:nvSpPr>
          <p:cNvPr id="5" name="عنوان 1"/>
          <p:cNvSpPr txBox="1">
            <a:spLocks/>
          </p:cNvSpPr>
          <p:nvPr/>
        </p:nvSpPr>
        <p:spPr>
          <a:xfrm>
            <a:off x="1310952" y="62068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C0504D">
                    <a:lumMod val="50000"/>
                  </a:srgbClr>
                </a:solidFill>
                <a:cs typeface="PT Bold Heading" pitchFamily="2" charset="-78"/>
              </a:rPr>
              <a:t>الادعاءات التجارية على منتجات تخفيف الوزن </a:t>
            </a:r>
            <a:endParaRPr lang="ar-SA" sz="2800" dirty="0" smtClean="0">
              <a:solidFill>
                <a:srgbClr val="C0504D">
                  <a:lumMod val="50000"/>
                </a:srgbClr>
              </a:solidFill>
              <a:cs typeface="PT Bold Heading" pitchFamily="2" charset="-78"/>
            </a:endParaRPr>
          </a:p>
        </p:txBody>
      </p:sp>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720" y="116632"/>
            <a:ext cx="1440160"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49047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rgbClr val="C0504D">
                  <a:lumMod val="50000"/>
                </a:srgbClr>
              </a:solidFill>
            </a:endParaRPr>
          </a:p>
        </p:txBody>
      </p:sp>
      <p:sp>
        <p:nvSpPr>
          <p:cNvPr id="3" name="عنصر نائب للمحتوى 2"/>
          <p:cNvSpPr>
            <a:spLocks noGrp="1"/>
          </p:cNvSpPr>
          <p:nvPr>
            <p:ph idx="1"/>
          </p:nvPr>
        </p:nvSpPr>
        <p:spPr>
          <a:xfrm>
            <a:off x="539552" y="2320280"/>
            <a:ext cx="8640960" cy="5069160"/>
          </a:xfrm>
        </p:spPr>
        <p:txBody>
          <a:bodyPr>
            <a:normAutofit/>
          </a:bodyPr>
          <a:lstStyle/>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لقد أوصت إدارة الغذاء والأدوية الأمريكية (</a:t>
            </a:r>
            <a:r>
              <a:rPr lang="en-US" sz="2400" b="1" dirty="0" smtClean="0">
                <a:solidFill>
                  <a:srgbClr val="C0504D">
                    <a:lumMod val="50000"/>
                  </a:srgbClr>
                </a:solidFill>
                <a:latin typeface="Traditional Arabic" pitchFamily="18" charset="-78"/>
                <a:ea typeface="Monotype Koufi" pitchFamily="2" charset="-78"/>
                <a:cs typeface="Traditional Arabic" pitchFamily="18" charset="-78"/>
              </a:rPr>
              <a:t>FAD</a:t>
            </a: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 بوضع ضوابط على هذه الأدوية للأسباب التالية:</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1- في عام 1997م سجلت 70حالة وفاة متعلقة باستعمال مادة (</a:t>
            </a:r>
            <a:r>
              <a:rPr lang="ar-SA" sz="2400" b="1" dirty="0" err="1" smtClean="0">
                <a:solidFill>
                  <a:srgbClr val="C0504D">
                    <a:lumMod val="50000"/>
                  </a:srgbClr>
                </a:solidFill>
                <a:latin typeface="Traditional Arabic" pitchFamily="18" charset="-78"/>
                <a:ea typeface="Monotype Koufi" pitchFamily="2" charset="-78"/>
                <a:cs typeface="Traditional Arabic" pitchFamily="18" charset="-78"/>
              </a:rPr>
              <a:t>إفدرين</a:t>
            </a: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2- في العام نفسه سجلت 1400حالة مرضية متعلقة بالمادة نفسها . وهذه الحالات مثل : الجلطة والذبحة الصدرية , والصداع , ومشكلات جهاز الهضم , والدوار , وحالات نفسية .</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3- مفعول هذه المادة يقل تدريجياً ثم يقف تأثيره بعد ثلاثة أشهر من استعماله , ويستعيد الشخص وزنه السابق في الوقت الذي يبقى التأثير السلبي لهذه المادة في جسمه .</a:t>
            </a:r>
          </a:p>
          <a:p>
            <a:pPr marL="0" lvl="0" indent="0">
              <a:lnSpc>
                <a:spcPct val="200000"/>
              </a:lnSpc>
              <a:spcBef>
                <a:spcPts val="0"/>
              </a:spcBef>
              <a:buNone/>
            </a:pPr>
            <a:endParaRPr lang="ar-SA" sz="1800" dirty="0">
              <a:solidFill>
                <a:srgbClr val="C0504D">
                  <a:lumMod val="50000"/>
                </a:srgbClr>
              </a:solidFill>
            </a:endParaRPr>
          </a:p>
        </p:txBody>
      </p:sp>
      <p:sp>
        <p:nvSpPr>
          <p:cNvPr id="5" name="عنوان 1"/>
          <p:cNvSpPr txBox="1">
            <a:spLocks/>
          </p:cNvSpPr>
          <p:nvPr/>
        </p:nvSpPr>
        <p:spPr>
          <a:xfrm>
            <a:off x="1310952" y="773832"/>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C0504D">
                    <a:lumMod val="50000"/>
                  </a:srgbClr>
                </a:solidFill>
                <a:cs typeface="PT Bold Heading" pitchFamily="2" charset="-78"/>
              </a:rPr>
              <a:t>الادعاءات التجارية على منتجات تخفيف الوزن </a:t>
            </a:r>
            <a:endParaRPr lang="ar-SA" sz="2800" dirty="0" smtClean="0">
              <a:solidFill>
                <a:srgbClr val="C0504D">
                  <a:lumMod val="50000"/>
                </a:srgbClr>
              </a:solidFill>
              <a:cs typeface="PT Bold Heading" pitchFamily="2" charset="-78"/>
            </a:endParaRPr>
          </a:p>
        </p:txBody>
      </p:sp>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720" y="116632"/>
            <a:ext cx="1440160"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3135973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4" name="شكل بيضاوي 3"/>
          <p:cNvSpPr/>
          <p:nvPr/>
        </p:nvSpPr>
        <p:spPr>
          <a:xfrm>
            <a:off x="323528" y="260648"/>
            <a:ext cx="10441160" cy="7560840"/>
          </a:xfrm>
          <a:prstGeom prst="ellipse">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50000"/>
              </a:lnSpc>
            </a:pPr>
            <a:endParaRPr lang="en-US" dirty="0">
              <a:solidFill>
                <a:srgbClr val="C0504D">
                  <a:lumMod val="50000"/>
                </a:srgbClr>
              </a:solidFill>
            </a:endParaRPr>
          </a:p>
        </p:txBody>
      </p:sp>
      <p:sp>
        <p:nvSpPr>
          <p:cNvPr id="3" name="عنصر نائب للمحتوى 2"/>
          <p:cNvSpPr>
            <a:spLocks noGrp="1"/>
          </p:cNvSpPr>
          <p:nvPr>
            <p:ph idx="1"/>
          </p:nvPr>
        </p:nvSpPr>
        <p:spPr>
          <a:xfrm>
            <a:off x="866800" y="1844824"/>
            <a:ext cx="8313712" cy="5069160"/>
          </a:xfrm>
        </p:spPr>
        <p:txBody>
          <a:bodyPr>
            <a:normAutofit fontScale="92500" lnSpcReduction="20000"/>
          </a:bodyPr>
          <a:lstStyle/>
          <a:p>
            <a:pPr marL="0" lvl="0" indent="0" algn="just">
              <a:lnSpc>
                <a:spcPct val="150000"/>
              </a:lnSpc>
              <a:spcBef>
                <a:spcPts val="0"/>
              </a:spcBef>
              <a:buNone/>
            </a:pPr>
            <a:r>
              <a:rPr lang="ar-SA" sz="2400" dirty="0" smtClean="0">
                <a:solidFill>
                  <a:srgbClr val="C0504D">
                    <a:lumMod val="50000"/>
                  </a:srgbClr>
                </a:solidFill>
                <a:latin typeface="Monotype Koufi" pitchFamily="2" charset="-78"/>
                <a:ea typeface="Monotype Koufi" pitchFamily="2" charset="-78"/>
                <a:cs typeface="Monotype Koufi" pitchFamily="2" charset="-78"/>
              </a:rPr>
              <a:t>و. حلق الآذان:</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	الوخز بالإبر الصينية أسلوب علاجي علمي إذا تم عن طريق الطبيب المتخصص , ومن بين الحالات التي تعالج عن طريق وخز الأذن هي السمنة إذ يوجد في الأذن البشرية نحو ثمانين موقعاً , وكل موقع يتعلق بمكان وعمل وظيفي معين في الجسم , وإن أي انحراف عن الموقع المحدد لا يؤدي غرضه , وربما يؤثر على جزء آخر في الجسم.</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هذه الحقيقة العلمية صارت مدخلاً لتجار الاستغلال بأن يصنعوا حلقاً للأذن , ويبيعوه بادعاء أنه يعالج السمنة , وأن من يشتريه يضعه بنفسه دون تدخل الطبيب المختص... والنتيجة معروفة .</a:t>
            </a:r>
          </a:p>
          <a:p>
            <a:pPr marL="0" lvl="0" indent="0" algn="just">
              <a:lnSpc>
                <a:spcPct val="150000"/>
              </a:lnSpc>
              <a:spcBef>
                <a:spcPts val="0"/>
              </a:spcBef>
              <a:buNone/>
            </a:pPr>
            <a:endParaRPr lang="ar-SA" sz="1500" b="1" dirty="0" smtClean="0">
              <a:solidFill>
                <a:srgbClr val="C0504D">
                  <a:lumMod val="50000"/>
                </a:srgbClr>
              </a:solidFill>
              <a:latin typeface="Traditional Arabic" pitchFamily="18" charset="-78"/>
              <a:ea typeface="Monotype Koufi" pitchFamily="2" charset="-78"/>
              <a:cs typeface="Traditional Arabic" pitchFamily="18" charset="-78"/>
            </a:endParaRPr>
          </a:p>
          <a:p>
            <a:pPr marL="0" lvl="0" indent="0" algn="just">
              <a:lnSpc>
                <a:spcPct val="150000"/>
              </a:lnSpc>
              <a:spcBef>
                <a:spcPts val="0"/>
              </a:spcBef>
              <a:buNone/>
            </a:pPr>
            <a:r>
              <a:rPr lang="ar-SA" sz="2400" dirty="0">
                <a:solidFill>
                  <a:srgbClr val="C0504D">
                    <a:lumMod val="50000"/>
                  </a:srgbClr>
                </a:solidFill>
                <a:latin typeface="Monotype Koufi" pitchFamily="2" charset="-78"/>
                <a:ea typeface="Monotype Koufi" pitchFamily="2" charset="-78"/>
                <a:cs typeface="Monotype Koufi" pitchFamily="2" charset="-78"/>
              </a:rPr>
              <a:t>ز. الامتناع عن النشويات :</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	بعض المراكز التي تدعي بأنها صحية, ويتبادل بعضهم تجاربهم بشأن كثير من الأساليب, </a:t>
            </a:r>
          </a:p>
          <a:p>
            <a:pPr marL="0" lvl="0" indent="0" algn="just">
              <a:lnSpc>
                <a:spcPct val="150000"/>
              </a:lnSpc>
              <a:spcBef>
                <a:spcPts val="0"/>
              </a:spcBef>
              <a:buNone/>
            </a:pPr>
            <a:r>
              <a:rPr lang="ar-SA" sz="2400" b="1" dirty="0" smtClean="0">
                <a:solidFill>
                  <a:srgbClr val="C0504D">
                    <a:lumMod val="50000"/>
                  </a:srgbClr>
                </a:solidFill>
                <a:latin typeface="Traditional Arabic" pitchFamily="18" charset="-78"/>
                <a:ea typeface="Monotype Koufi" pitchFamily="2" charset="-78"/>
                <a:cs typeface="Traditional Arabic" pitchFamily="18" charset="-78"/>
              </a:rPr>
              <a:t>ومن أكثرها شيوعاُ هو أسلوب الامتناع عن النشويات وتناول الدهون والبروتينات فقط . </a:t>
            </a:r>
          </a:p>
          <a:p>
            <a:pPr marL="0" lvl="0" indent="0">
              <a:lnSpc>
                <a:spcPct val="200000"/>
              </a:lnSpc>
              <a:spcBef>
                <a:spcPts val="0"/>
              </a:spcBef>
              <a:buNone/>
            </a:pPr>
            <a:endParaRPr lang="ar-SA" sz="1800" dirty="0">
              <a:solidFill>
                <a:srgbClr val="C0504D">
                  <a:lumMod val="50000"/>
                </a:srgbClr>
              </a:solidFill>
            </a:endParaRPr>
          </a:p>
        </p:txBody>
      </p:sp>
      <p:sp>
        <p:nvSpPr>
          <p:cNvPr id="5" name="عنوان 1"/>
          <p:cNvSpPr txBox="1">
            <a:spLocks/>
          </p:cNvSpPr>
          <p:nvPr/>
        </p:nvSpPr>
        <p:spPr>
          <a:xfrm>
            <a:off x="1310952" y="692696"/>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C0504D">
                    <a:lumMod val="50000"/>
                  </a:srgbClr>
                </a:solidFill>
                <a:cs typeface="PT Bold Heading" pitchFamily="2" charset="-78"/>
              </a:rPr>
              <a:t>الادعاءات التجارية على منتجات تخفيف الوزن </a:t>
            </a:r>
            <a:endParaRPr lang="ar-SA" sz="2800" dirty="0" smtClean="0">
              <a:solidFill>
                <a:srgbClr val="C0504D">
                  <a:lumMod val="50000"/>
                </a:srgbClr>
              </a:solidFill>
              <a:cs typeface="PT Bold Heading" pitchFamily="2" charset="-78"/>
            </a:endParaRPr>
          </a:p>
        </p:txBody>
      </p:sp>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6720" y="116632"/>
            <a:ext cx="1440160"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656176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p:cNvPicPr>
            <a:picLocks noChangeAspect="1" noChangeArrowheads="1"/>
          </p:cNvPicPr>
          <p:nvPr/>
        </p:nvPicPr>
        <p:blipFill rotWithShape="1">
          <a:blip r:embed="rId2">
            <a:extLst>
              <a:ext uri="{BEBA8EAE-BF5A-486C-A8C5-ECC9F3942E4B}">
                <a14:imgProps xmlns="" xmlns:a14="http://schemas.microsoft.com/office/drawing/2010/main">
                  <a14:imgLayer r:embed="rId3">
                    <a14:imgEffect>
                      <a14:artisticPlasticWrap/>
                    </a14:imgEffect>
                    <a14:imgEffect>
                      <a14:colorTemperature colorTemp="8800"/>
                    </a14:imgEffect>
                  </a14:imgLayer>
                </a14:imgProps>
              </a:ext>
              <a:ext uri="{28A0092B-C50C-407E-A947-70E740481C1C}">
                <a14:useLocalDpi xmlns="" xmlns:a14="http://schemas.microsoft.com/office/drawing/2010/main" val="0"/>
              </a:ext>
            </a:extLst>
          </a:blip>
          <a:srcRect t="2767" r="1365" b="6392"/>
          <a:stretch/>
        </p:blipFill>
        <p:spPr bwMode="auto">
          <a:xfrm>
            <a:off x="-99391" y="-171400"/>
            <a:ext cx="9572996" cy="720080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مربع نص 1"/>
          <p:cNvSpPr txBox="1"/>
          <p:nvPr/>
        </p:nvSpPr>
        <p:spPr>
          <a:xfrm>
            <a:off x="899592" y="2780928"/>
            <a:ext cx="6336704" cy="1600438"/>
          </a:xfrm>
          <a:prstGeom prst="rect">
            <a:avLst/>
          </a:prstGeom>
          <a:solidFill>
            <a:schemeClr val="bg1">
              <a:alpha val="64000"/>
            </a:schemeClr>
          </a:solidFill>
        </p:spPr>
        <p:txBody>
          <a:bodyPr wrap="square" rtlCol="0">
            <a:spAutoFit/>
          </a:bodyPr>
          <a:lstStyle/>
          <a:p>
            <a:pPr algn="ctr"/>
            <a:r>
              <a:rPr lang="ar-SA" sz="8000" dirty="0" smtClean="0">
                <a:latin typeface="Monotype Koufi" pitchFamily="2" charset="-78"/>
                <a:ea typeface="Monotype Koufi" pitchFamily="2" charset="-78"/>
                <a:cs typeface="Monotype Koufi" pitchFamily="2" charset="-78"/>
              </a:rPr>
              <a:t>   اللياقة البدنية</a:t>
            </a:r>
            <a:endParaRPr lang="en-US" sz="8000" dirty="0" smtClean="0">
              <a:ea typeface="Monotype Koufi" pitchFamily="2" charset="-78"/>
              <a:cs typeface="Monotype Koufi" pitchFamily="2" charset="-78"/>
            </a:endParaRPr>
          </a:p>
          <a:p>
            <a:endParaRPr lang="en-US" dirty="0">
              <a:solidFill>
                <a:srgbClr val="0070C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793" b="4138"/>
          <a:stretch/>
        </p:blipFill>
        <p:spPr bwMode="auto">
          <a:xfrm>
            <a:off x="-32892" y="0"/>
            <a:ext cx="9176892"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662880" y="-27384"/>
            <a:ext cx="8229600" cy="1143000"/>
          </a:xfrm>
        </p:spPr>
        <p:txBody>
          <a:bodyPr>
            <a:normAutofit/>
          </a:bodyPr>
          <a:lstStyle/>
          <a:p>
            <a:r>
              <a:rPr lang="ar-SA" sz="3600" dirty="0">
                <a:solidFill>
                  <a:schemeClr val="bg1"/>
                </a:solidFill>
                <a:ea typeface="+mn-ea"/>
                <a:cs typeface="PT Bold Heading" pitchFamily="2" charset="-78"/>
              </a:rPr>
              <a:t>اللياقة البدنية</a:t>
            </a:r>
            <a:endParaRPr lang="ar-SA" sz="3600" dirty="0">
              <a:solidFill>
                <a:schemeClr val="bg1"/>
              </a:solidFill>
              <a:cs typeface="PT Bold Heading" pitchFamily="2" charset="-78"/>
            </a:endParaRPr>
          </a:p>
        </p:txBody>
      </p:sp>
      <p:sp>
        <p:nvSpPr>
          <p:cNvPr id="3" name="عنصر نائب للمحتوى 2"/>
          <p:cNvSpPr>
            <a:spLocks noGrp="1"/>
          </p:cNvSpPr>
          <p:nvPr>
            <p:ph idx="1"/>
          </p:nvPr>
        </p:nvSpPr>
        <p:spPr>
          <a:xfrm>
            <a:off x="755576" y="1207293"/>
            <a:ext cx="8208912" cy="4525963"/>
          </a:xfrm>
        </p:spPr>
        <p:txBody>
          <a:bodyPr>
            <a:normAutofit/>
          </a:bodyPr>
          <a:lstStyle/>
          <a:p>
            <a:r>
              <a:rPr lang="ar-SA" dirty="0" smtClean="0">
                <a:cs typeface="Farsi Simple Bold" pitchFamily="2" charset="-78"/>
              </a:rPr>
              <a:t>هناك </a:t>
            </a:r>
            <a:r>
              <a:rPr lang="ar-SA" dirty="0">
                <a:cs typeface="Farsi Simple Bold" pitchFamily="2" charset="-78"/>
              </a:rPr>
              <a:t>اختلافات عديدة في تعريف </a:t>
            </a:r>
            <a:r>
              <a:rPr lang="ar-SA" dirty="0" smtClean="0">
                <a:cs typeface="Farsi Simple Bold" pitchFamily="2" charset="-78"/>
              </a:rPr>
              <a:t>اللياقة:</a:t>
            </a:r>
            <a:endParaRPr lang="ar-SA" dirty="0">
              <a:cs typeface="Farsi Simple Bold" pitchFamily="2" charset="-78"/>
            </a:endParaRPr>
          </a:p>
          <a:p>
            <a:r>
              <a:rPr lang="ar-SA" sz="2600" b="1" dirty="0">
                <a:latin typeface="Traditional Arabic" pitchFamily="18" charset="-78"/>
                <a:cs typeface="Traditional Arabic" pitchFamily="18" charset="-78"/>
              </a:rPr>
              <a:t>غياب </a:t>
            </a:r>
            <a:r>
              <a:rPr lang="ar-SA" sz="2600" b="1" dirty="0" smtClean="0">
                <a:latin typeface="Traditional Arabic" pitchFamily="18" charset="-78"/>
                <a:cs typeface="Traditional Arabic" pitchFamily="18" charset="-78"/>
              </a:rPr>
              <a:t>المرض.</a:t>
            </a:r>
            <a:endParaRPr lang="ar-SA" sz="2600" b="1" dirty="0">
              <a:latin typeface="Traditional Arabic" pitchFamily="18" charset="-78"/>
              <a:cs typeface="Traditional Arabic" pitchFamily="18" charset="-78"/>
            </a:endParaRPr>
          </a:p>
          <a:p>
            <a:r>
              <a:rPr lang="ar-SA" sz="2600" b="1" dirty="0" smtClean="0">
                <a:latin typeface="Traditional Arabic" pitchFamily="18" charset="-78"/>
                <a:cs typeface="Traditional Arabic" pitchFamily="18" charset="-78"/>
              </a:rPr>
              <a:t>القدرة </a:t>
            </a:r>
            <a:r>
              <a:rPr lang="ar-SA" sz="2600" b="1" dirty="0">
                <a:latin typeface="Traditional Arabic" pitchFamily="18" charset="-78"/>
                <a:cs typeface="Traditional Arabic" pitchFamily="18" charset="-78"/>
              </a:rPr>
              <a:t>على أداء </a:t>
            </a:r>
            <a:r>
              <a:rPr lang="ar-SA" sz="2600" b="1" dirty="0" smtClean="0">
                <a:latin typeface="Traditional Arabic" pitchFamily="18" charset="-78"/>
                <a:cs typeface="Traditional Arabic" pitchFamily="18" charset="-78"/>
              </a:rPr>
              <a:t>المهام.</a:t>
            </a:r>
            <a:endParaRPr lang="ar-SA" sz="2600" b="1" dirty="0">
              <a:latin typeface="Traditional Arabic" pitchFamily="18" charset="-78"/>
              <a:cs typeface="Traditional Arabic" pitchFamily="18" charset="-78"/>
            </a:endParaRPr>
          </a:p>
          <a:p>
            <a:r>
              <a:rPr lang="ar-SA" sz="2600" b="1" dirty="0" smtClean="0">
                <a:latin typeface="Traditional Arabic" pitchFamily="18" charset="-78"/>
                <a:cs typeface="Traditional Arabic" pitchFamily="18" charset="-78"/>
              </a:rPr>
              <a:t>القدرة </a:t>
            </a:r>
            <a:r>
              <a:rPr lang="ar-SA" sz="2600" b="1" dirty="0">
                <a:latin typeface="Traditional Arabic" pitchFamily="18" charset="-78"/>
                <a:cs typeface="Traditional Arabic" pitchFamily="18" charset="-78"/>
              </a:rPr>
              <a:t>على أداء العمل اليومي والنشاطات الأخرى مع طاقة إضافية للحالات </a:t>
            </a:r>
            <a:r>
              <a:rPr lang="ar-SA" sz="2600" b="1" dirty="0" smtClean="0">
                <a:latin typeface="Traditional Arabic" pitchFamily="18" charset="-78"/>
                <a:cs typeface="Traditional Arabic" pitchFamily="18" charset="-78"/>
              </a:rPr>
              <a:t>الطارئة.</a:t>
            </a:r>
            <a:endParaRPr lang="ar-SA" sz="2600" b="1" dirty="0">
              <a:latin typeface="Traditional Arabic" pitchFamily="18" charset="-78"/>
              <a:cs typeface="Traditional Arabic" pitchFamily="18" charset="-78"/>
            </a:endParaRPr>
          </a:p>
          <a:p>
            <a:r>
              <a:rPr lang="ar-SA" sz="2600" b="1" dirty="0" smtClean="0">
                <a:latin typeface="Traditional Arabic" pitchFamily="18" charset="-78"/>
                <a:cs typeface="Traditional Arabic" pitchFamily="18" charset="-78"/>
              </a:rPr>
              <a:t>القدرة </a:t>
            </a:r>
            <a:r>
              <a:rPr lang="ar-SA" sz="2600" b="1" dirty="0">
                <a:latin typeface="Traditional Arabic" pitchFamily="18" charset="-78"/>
                <a:cs typeface="Traditional Arabic" pitchFamily="18" charset="-78"/>
              </a:rPr>
              <a:t>على احتمال الإرهاق المواكب للحياة </a:t>
            </a:r>
            <a:r>
              <a:rPr lang="ar-SA" sz="2600" b="1" dirty="0" smtClean="0">
                <a:latin typeface="Traditional Arabic" pitchFamily="18" charset="-78"/>
                <a:cs typeface="Traditional Arabic" pitchFamily="18" charset="-78"/>
              </a:rPr>
              <a:t>اليومية.</a:t>
            </a:r>
            <a:endParaRPr lang="ar-SA" sz="2600" b="1" dirty="0">
              <a:latin typeface="Traditional Arabic" pitchFamily="18" charset="-78"/>
              <a:cs typeface="Traditional Arabic" pitchFamily="18" charset="-78"/>
            </a:endParaRPr>
          </a:p>
          <a:p>
            <a:r>
              <a:rPr lang="ar-SA" sz="2600" b="1" dirty="0" smtClean="0">
                <a:latin typeface="Traditional Arabic" pitchFamily="18" charset="-78"/>
                <a:cs typeface="Traditional Arabic" pitchFamily="18" charset="-78"/>
              </a:rPr>
              <a:t>إحساس </a:t>
            </a:r>
            <a:r>
              <a:rPr lang="ar-SA" sz="2600" b="1" dirty="0">
                <a:latin typeface="Traditional Arabic" pitchFamily="18" charset="-78"/>
                <a:cs typeface="Traditional Arabic" pitchFamily="18" charset="-78"/>
              </a:rPr>
              <a:t>ومظهر صحيَان .</a:t>
            </a:r>
          </a:p>
          <a:p>
            <a:r>
              <a:rPr lang="ar-SA" sz="2600" b="1" dirty="0" smtClean="0">
                <a:latin typeface="Traditional Arabic" pitchFamily="18" charset="-78"/>
                <a:cs typeface="Traditional Arabic" pitchFamily="18" charset="-78"/>
              </a:rPr>
              <a:t>قدرة </a:t>
            </a:r>
            <a:r>
              <a:rPr lang="ar-SA" sz="2600" b="1" dirty="0">
                <a:latin typeface="Traditional Arabic" pitchFamily="18" charset="-78"/>
                <a:cs typeface="Traditional Arabic" pitchFamily="18" charset="-78"/>
              </a:rPr>
              <a:t>استيعاب القلب والأوعية الدموية والرئتين والعضلات للعمل </a:t>
            </a:r>
            <a:endParaRPr lang="ar-SA" sz="2600" b="1" dirty="0" smtClean="0">
              <a:latin typeface="Traditional Arabic" pitchFamily="18" charset="-78"/>
              <a:cs typeface="Traditional Arabic" pitchFamily="18" charset="-78"/>
            </a:endParaRPr>
          </a:p>
          <a:p>
            <a:pPr marL="0" indent="0">
              <a:buNone/>
            </a:pPr>
            <a:r>
              <a:rPr lang="ar-SA" sz="2600" b="1" dirty="0" smtClean="0">
                <a:latin typeface="Traditional Arabic" pitchFamily="18" charset="-78"/>
                <a:cs typeface="Traditional Arabic" pitchFamily="18" charset="-78"/>
              </a:rPr>
              <a:t>         بأقصى إمكانياتها.</a:t>
            </a:r>
            <a:endParaRPr lang="ar-SA" sz="2600" b="1" dirty="0">
              <a:latin typeface="Traditional Arabic" pitchFamily="18" charset="-78"/>
              <a:cs typeface="Traditional Arabic" pitchFamily="18" charset="-78"/>
            </a:endParaRPr>
          </a:p>
          <a:p>
            <a:endParaRPr lang="ar-SA" dirty="0"/>
          </a:p>
        </p:txBody>
      </p:sp>
      <p:pic>
        <p:nvPicPr>
          <p:cNvPr id="102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496" y="4365104"/>
            <a:ext cx="2088231" cy="2359321"/>
          </a:xfrm>
          <a:prstGeom prst="roundRect">
            <a:avLst>
              <a:gd name="adj" fmla="val 8594"/>
            </a:avLst>
          </a:prstGeom>
          <a:solidFill>
            <a:srgbClr val="FFFFFF">
              <a:shade val="85000"/>
            </a:srgbClr>
          </a:solidFill>
          <a:ln>
            <a:noFill/>
          </a:ln>
          <a:effectLst>
            <a:glow rad="228600">
              <a:schemeClr val="bg1">
                <a:alpha val="40000"/>
              </a:schemeClr>
            </a:glow>
            <a:outerShdw dist="35921" dir="2700000" algn="ctr" rotWithShape="0">
              <a:schemeClr val="bg2"/>
            </a:outerShdw>
          </a:effectLst>
          <a:extLs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675488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793" b="3908"/>
          <a:stretch/>
        </p:blipFill>
        <p:spPr bwMode="auto">
          <a:xfrm>
            <a:off x="0" y="-1"/>
            <a:ext cx="9143999" cy="68498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662880" y="53752"/>
            <a:ext cx="8229600" cy="1143000"/>
          </a:xfrm>
        </p:spPr>
        <p:txBody>
          <a:bodyPr>
            <a:normAutofit/>
          </a:bodyPr>
          <a:lstStyle/>
          <a:p>
            <a:r>
              <a:rPr lang="ar-SA" sz="3600" dirty="0">
                <a:solidFill>
                  <a:schemeClr val="bg1"/>
                </a:solidFill>
                <a:ea typeface="+mn-ea"/>
                <a:cs typeface="PT Bold Heading" pitchFamily="2" charset="-78"/>
              </a:rPr>
              <a:t>فوائد الرياضة البدنية </a:t>
            </a:r>
          </a:p>
        </p:txBody>
      </p:sp>
      <p:sp>
        <p:nvSpPr>
          <p:cNvPr id="3" name="عنصر نائب للمحتوى 2"/>
          <p:cNvSpPr>
            <a:spLocks noGrp="1"/>
          </p:cNvSpPr>
          <p:nvPr>
            <p:ph idx="1"/>
          </p:nvPr>
        </p:nvSpPr>
        <p:spPr>
          <a:xfrm>
            <a:off x="755576" y="1423317"/>
            <a:ext cx="8136904" cy="3877891"/>
          </a:xfrm>
        </p:spPr>
        <p:txBody>
          <a:bodyPr>
            <a:normAutofit/>
          </a:bodyPr>
          <a:lstStyle/>
          <a:p>
            <a:pPr marL="0" indent="0">
              <a:lnSpc>
                <a:spcPct val="150000"/>
              </a:lnSpc>
              <a:buNone/>
            </a:pPr>
            <a:r>
              <a:rPr lang="ar-SA" sz="2600" b="1" dirty="0" smtClean="0">
                <a:latin typeface="Traditional Arabic" pitchFamily="18" charset="-78"/>
                <a:cs typeface="Traditional Arabic" pitchFamily="18" charset="-78"/>
              </a:rPr>
              <a:t>1- </a:t>
            </a:r>
            <a:r>
              <a:rPr lang="ar-SA" sz="2600" b="1" dirty="0">
                <a:latin typeface="Traditional Arabic" pitchFamily="18" charset="-78"/>
                <a:cs typeface="Traditional Arabic" pitchFamily="18" charset="-78"/>
              </a:rPr>
              <a:t>زيادة القوة </a:t>
            </a:r>
            <a:r>
              <a:rPr lang="ar-SA" sz="2600" b="1" dirty="0" smtClean="0">
                <a:latin typeface="Traditional Arabic" pitchFamily="18" charset="-78"/>
                <a:cs typeface="Traditional Arabic" pitchFamily="18" charset="-78"/>
              </a:rPr>
              <a:t>والمرونة.		2- زيادة الوزن العضلي للجسم.</a:t>
            </a:r>
          </a:p>
          <a:p>
            <a:pPr marL="0" indent="0">
              <a:lnSpc>
                <a:spcPct val="150000"/>
              </a:lnSpc>
              <a:buNone/>
            </a:pPr>
            <a:r>
              <a:rPr lang="ar-SA" sz="2600" b="1" dirty="0">
                <a:latin typeface="Traditional Arabic" pitchFamily="18" charset="-78"/>
                <a:cs typeface="Traditional Arabic" pitchFamily="18" charset="-78"/>
              </a:rPr>
              <a:t>3</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زيادة السعة الحيوية </a:t>
            </a:r>
            <a:r>
              <a:rPr lang="ar-SA" sz="2600" b="1" dirty="0" smtClean="0">
                <a:latin typeface="Traditional Arabic" pitchFamily="18" charset="-78"/>
                <a:cs typeface="Traditional Arabic" pitchFamily="18" charset="-78"/>
              </a:rPr>
              <a:t>للرئتين.	4- </a:t>
            </a:r>
            <a:r>
              <a:rPr lang="ar-SA" sz="2600" b="1" dirty="0">
                <a:latin typeface="Traditional Arabic" pitchFamily="18" charset="-78"/>
                <a:cs typeface="Traditional Arabic" pitchFamily="18" charset="-78"/>
              </a:rPr>
              <a:t>زيادة تبادل الأكسجين </a:t>
            </a:r>
            <a:r>
              <a:rPr lang="ar-SA" sz="2600" b="1" dirty="0" smtClean="0">
                <a:latin typeface="Traditional Arabic" pitchFamily="18" charset="-78"/>
                <a:cs typeface="Traditional Arabic" pitchFamily="18" charset="-78"/>
              </a:rPr>
              <a:t>بفعالية.</a:t>
            </a:r>
            <a:endParaRPr lang="ar-SA" sz="2600" b="1" dirty="0">
              <a:latin typeface="Traditional Arabic" pitchFamily="18" charset="-78"/>
              <a:cs typeface="Traditional Arabic" pitchFamily="18" charset="-78"/>
            </a:endParaRPr>
          </a:p>
          <a:p>
            <a:pPr marL="0" indent="0">
              <a:lnSpc>
                <a:spcPct val="150000"/>
              </a:lnSpc>
              <a:buNone/>
            </a:pPr>
            <a:r>
              <a:rPr lang="ar-SA" sz="2600" b="1" dirty="0" smtClean="0">
                <a:latin typeface="Traditional Arabic" pitchFamily="18" charset="-78"/>
                <a:cs typeface="Traditional Arabic" pitchFamily="18" charset="-78"/>
              </a:rPr>
              <a:t>5- </a:t>
            </a:r>
            <a:r>
              <a:rPr lang="ar-SA" sz="2600" b="1" dirty="0">
                <a:latin typeface="Traditional Arabic" pitchFamily="18" charset="-78"/>
                <a:cs typeface="Traditional Arabic" pitchFamily="18" charset="-78"/>
              </a:rPr>
              <a:t>تقليل دهون الجسم وضغط </a:t>
            </a:r>
            <a:r>
              <a:rPr lang="ar-SA" sz="2600" b="1" dirty="0" smtClean="0">
                <a:latin typeface="Traditional Arabic" pitchFamily="18" charset="-78"/>
                <a:cs typeface="Traditional Arabic" pitchFamily="18" charset="-78"/>
              </a:rPr>
              <a:t>الدم.   6- </a:t>
            </a:r>
            <a:r>
              <a:rPr lang="ar-SA" sz="2600" b="1" dirty="0">
                <a:latin typeface="Traditional Arabic" pitchFamily="18" charset="-78"/>
                <a:cs typeface="Traditional Arabic" pitchFamily="18" charset="-78"/>
              </a:rPr>
              <a:t>تقليل معدل ضربات القلب في وقت </a:t>
            </a:r>
            <a:r>
              <a:rPr lang="ar-SA" sz="2600" b="1" dirty="0" smtClean="0">
                <a:latin typeface="Traditional Arabic" pitchFamily="18" charset="-78"/>
                <a:cs typeface="Traditional Arabic" pitchFamily="18" charset="-78"/>
              </a:rPr>
              <a:t>الراحة. </a:t>
            </a:r>
            <a:endParaRPr lang="ar-SA" sz="2600" b="1" dirty="0">
              <a:latin typeface="Traditional Arabic" pitchFamily="18" charset="-78"/>
              <a:cs typeface="Traditional Arabic" pitchFamily="18" charset="-78"/>
            </a:endParaRPr>
          </a:p>
          <a:p>
            <a:pPr marL="0" indent="0">
              <a:lnSpc>
                <a:spcPct val="150000"/>
              </a:lnSpc>
              <a:buNone/>
            </a:pPr>
            <a:r>
              <a:rPr lang="ar-SA" sz="2600" b="1" dirty="0" smtClean="0">
                <a:latin typeface="Traditional Arabic" pitchFamily="18" charset="-78"/>
                <a:cs typeface="Traditional Arabic" pitchFamily="18" charset="-78"/>
              </a:rPr>
              <a:t>7- </a:t>
            </a:r>
            <a:r>
              <a:rPr lang="ar-SA" sz="2600" b="1" dirty="0">
                <a:latin typeface="Traditional Arabic" pitchFamily="18" charset="-78"/>
                <a:cs typeface="Traditional Arabic" pitchFamily="18" charset="-78"/>
              </a:rPr>
              <a:t>زيادة فعالية ضربات </a:t>
            </a:r>
            <a:r>
              <a:rPr lang="ar-SA" sz="2600" b="1" dirty="0" smtClean="0">
                <a:latin typeface="Traditional Arabic" pitchFamily="18" charset="-78"/>
                <a:cs typeface="Traditional Arabic" pitchFamily="18" charset="-78"/>
              </a:rPr>
              <a:t>القلب.	8- </a:t>
            </a:r>
            <a:r>
              <a:rPr lang="ar-SA" sz="2600" b="1" dirty="0">
                <a:latin typeface="Traditional Arabic" pitchFamily="18" charset="-78"/>
                <a:cs typeface="Traditional Arabic" pitchFamily="18" charset="-78"/>
              </a:rPr>
              <a:t>تحسين أنظمة تخثر </a:t>
            </a:r>
            <a:r>
              <a:rPr lang="ar-SA" sz="2600" b="1" dirty="0" smtClean="0">
                <a:latin typeface="Traditional Arabic" pitchFamily="18" charset="-78"/>
                <a:cs typeface="Traditional Arabic" pitchFamily="18" charset="-78"/>
              </a:rPr>
              <a:t>الدم.</a:t>
            </a:r>
            <a:endParaRPr lang="ar-SA" sz="2600" b="1" dirty="0">
              <a:latin typeface="Traditional Arabic" pitchFamily="18" charset="-78"/>
              <a:cs typeface="Traditional Arabic" pitchFamily="18" charset="-78"/>
            </a:endParaRPr>
          </a:p>
          <a:p>
            <a:pPr marL="0" indent="0">
              <a:lnSpc>
                <a:spcPct val="150000"/>
              </a:lnSpc>
              <a:buNone/>
            </a:pPr>
            <a:r>
              <a:rPr lang="ar-SA" sz="2600" b="1" dirty="0" smtClean="0">
                <a:latin typeface="Traditional Arabic" pitchFamily="18" charset="-78"/>
                <a:cs typeface="Traditional Arabic" pitchFamily="18" charset="-78"/>
              </a:rPr>
              <a:t>9-تقليل </a:t>
            </a:r>
            <a:r>
              <a:rPr lang="ar-SA" sz="2600" b="1" dirty="0">
                <a:latin typeface="Traditional Arabic" pitchFamily="18" charset="-78"/>
                <a:cs typeface="Traditional Arabic" pitchFamily="18" charset="-78"/>
              </a:rPr>
              <a:t>نسبة الإصابة بسرطان القولون أو </a:t>
            </a:r>
            <a:r>
              <a:rPr lang="ar-SA" sz="2600" b="1" dirty="0" smtClean="0">
                <a:latin typeface="Traditional Arabic" pitchFamily="18" charset="-78"/>
                <a:cs typeface="Traditional Arabic" pitchFamily="18" charset="-78"/>
              </a:rPr>
              <a:t>المستقيم.</a:t>
            </a:r>
            <a:endParaRPr lang="ar-SA" sz="2600" b="1" dirty="0">
              <a:latin typeface="Traditional Arabic" pitchFamily="18" charset="-78"/>
              <a:cs typeface="Traditional Arabic" pitchFamily="18" charset="-78"/>
            </a:endParaRPr>
          </a:p>
          <a:p>
            <a:pPr marL="0" indent="0">
              <a:buNone/>
            </a:pPr>
            <a:endParaRPr lang="ar-SA" dirty="0"/>
          </a:p>
        </p:txBody>
      </p:sp>
      <p:pic>
        <p:nvPicPr>
          <p:cNvPr id="205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87570" y="4365104"/>
            <a:ext cx="2036158" cy="2376264"/>
          </a:xfrm>
          <a:prstGeom prst="roundRect">
            <a:avLst>
              <a:gd name="adj" fmla="val 8594"/>
            </a:avLst>
          </a:prstGeom>
          <a:solidFill>
            <a:srgbClr val="FFFFFF">
              <a:shade val="85000"/>
            </a:srgbClr>
          </a:solidFill>
          <a:ln>
            <a:noFill/>
          </a:ln>
          <a:effectLst>
            <a:glow rad="228600">
              <a:schemeClr val="bg1">
                <a:alpha val="40000"/>
              </a:schemeClr>
            </a:glow>
            <a:outerShdw dist="35921" dir="2700000" algn="ctr" rotWithShape="0">
              <a:schemeClr val="bg2"/>
            </a:outerShdw>
          </a:effectLst>
          <a:extLs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189696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758" b="3678"/>
          <a:stretch/>
        </p:blipFill>
        <p:spPr bwMode="auto">
          <a:xfrm>
            <a:off x="-87293" y="0"/>
            <a:ext cx="9231293"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662880" y="-27384"/>
            <a:ext cx="8229600" cy="1143000"/>
          </a:xfrm>
        </p:spPr>
        <p:txBody>
          <a:bodyPr>
            <a:normAutofit/>
          </a:bodyPr>
          <a:lstStyle/>
          <a:p>
            <a:r>
              <a:rPr lang="ar-SA" sz="3600" dirty="0">
                <a:solidFill>
                  <a:schemeClr val="bg1"/>
                </a:solidFill>
                <a:ea typeface="+mn-ea"/>
                <a:cs typeface="PT Bold Heading" pitchFamily="2" charset="-78"/>
              </a:rPr>
              <a:t>فوائد الرياضة البدنية </a:t>
            </a:r>
          </a:p>
        </p:txBody>
      </p:sp>
      <p:sp>
        <p:nvSpPr>
          <p:cNvPr id="3" name="عنصر نائب للمحتوى 2"/>
          <p:cNvSpPr>
            <a:spLocks noGrp="1"/>
          </p:cNvSpPr>
          <p:nvPr>
            <p:ph idx="1"/>
          </p:nvPr>
        </p:nvSpPr>
        <p:spPr>
          <a:xfrm>
            <a:off x="1691680" y="1052736"/>
            <a:ext cx="5976664" cy="4752528"/>
          </a:xfrm>
        </p:spPr>
        <p:txBody>
          <a:bodyPr>
            <a:normAutofit fontScale="70000" lnSpcReduction="20000"/>
          </a:bodyPr>
          <a:lstStyle/>
          <a:p>
            <a:pPr marL="0" indent="0">
              <a:lnSpc>
                <a:spcPct val="150000"/>
              </a:lnSpc>
              <a:buNone/>
            </a:pPr>
            <a:r>
              <a:rPr lang="ar-SA" sz="3100" b="1" dirty="0">
                <a:latin typeface="Traditional Arabic" pitchFamily="18" charset="-78"/>
                <a:cs typeface="Traditional Arabic" pitchFamily="18" charset="-78"/>
              </a:rPr>
              <a:t>10- زيادة حجم الأوعية الدموية والقلب وقوتها وحجم </a:t>
            </a:r>
            <a:r>
              <a:rPr lang="ar-SA" sz="3100" b="1" dirty="0" smtClean="0">
                <a:latin typeface="Traditional Arabic" pitchFamily="18" charset="-78"/>
                <a:cs typeface="Traditional Arabic" pitchFamily="18" charset="-78"/>
              </a:rPr>
              <a:t>الدم.</a:t>
            </a:r>
          </a:p>
          <a:p>
            <a:pPr marL="0" indent="0">
              <a:lnSpc>
                <a:spcPct val="150000"/>
              </a:lnSpc>
              <a:buNone/>
            </a:pPr>
            <a:r>
              <a:rPr lang="ar-SA" sz="3100" b="1" dirty="0" smtClean="0">
                <a:latin typeface="Traditional Arabic" pitchFamily="18" charset="-78"/>
                <a:cs typeface="Traditional Arabic" pitchFamily="18" charset="-78"/>
              </a:rPr>
              <a:t>11- </a:t>
            </a:r>
            <a:r>
              <a:rPr lang="ar-SA" sz="3100" b="1" dirty="0">
                <a:latin typeface="Traditional Arabic" pitchFamily="18" charset="-78"/>
                <a:cs typeface="Traditional Arabic" pitchFamily="18" charset="-78"/>
              </a:rPr>
              <a:t>زيادة عدد الكريات الحمراء .</a:t>
            </a:r>
          </a:p>
          <a:p>
            <a:pPr marL="0" indent="0">
              <a:lnSpc>
                <a:spcPct val="150000"/>
              </a:lnSpc>
              <a:buNone/>
            </a:pPr>
            <a:r>
              <a:rPr lang="ar-SA" sz="3100" b="1" dirty="0">
                <a:latin typeface="Traditional Arabic" pitchFamily="18" charset="-78"/>
                <a:cs typeface="Traditional Arabic" pitchFamily="18" charset="-78"/>
              </a:rPr>
              <a:t>12- تقليل دهون الدم ( الكولسترول وثلاثي </a:t>
            </a:r>
            <a:r>
              <a:rPr lang="ar-SA" sz="3100" b="1" dirty="0" err="1">
                <a:latin typeface="Traditional Arabic" pitchFamily="18" charset="-78"/>
                <a:cs typeface="Traditional Arabic" pitchFamily="18" charset="-78"/>
              </a:rPr>
              <a:t>الجليسريد</a:t>
            </a:r>
            <a:r>
              <a:rPr lang="ar-SA" sz="3100" b="1" dirty="0">
                <a:latin typeface="Traditional Arabic" pitchFamily="18" charset="-78"/>
                <a:cs typeface="Traditional Arabic" pitchFamily="18" charset="-78"/>
              </a:rPr>
              <a:t> ) </a:t>
            </a:r>
            <a:endParaRPr lang="ar-SA" sz="3100" b="1" dirty="0" smtClean="0">
              <a:latin typeface="Traditional Arabic" pitchFamily="18" charset="-78"/>
              <a:cs typeface="Traditional Arabic" pitchFamily="18" charset="-78"/>
            </a:endParaRPr>
          </a:p>
          <a:p>
            <a:pPr marL="0" indent="0">
              <a:lnSpc>
                <a:spcPct val="150000"/>
              </a:lnSpc>
              <a:buNone/>
            </a:pPr>
            <a:r>
              <a:rPr lang="ar-SA" sz="3100" b="1" dirty="0" smtClean="0">
                <a:latin typeface="Traditional Arabic" pitchFamily="18" charset="-78"/>
                <a:cs typeface="Traditional Arabic" pitchFamily="18" charset="-78"/>
              </a:rPr>
              <a:t>13- </a:t>
            </a:r>
            <a:r>
              <a:rPr lang="ar-SA" sz="3100" b="1" dirty="0">
                <a:latin typeface="Traditional Arabic" pitchFamily="18" charset="-78"/>
                <a:cs typeface="Traditional Arabic" pitchFamily="18" charset="-78"/>
              </a:rPr>
              <a:t>تقليل نسبة الإصابة بألم </a:t>
            </a:r>
            <a:r>
              <a:rPr lang="ar-SA" sz="3100" b="1" dirty="0" smtClean="0">
                <a:latin typeface="Traditional Arabic" pitchFamily="18" charset="-78"/>
                <a:cs typeface="Traditional Arabic" pitchFamily="18" charset="-78"/>
              </a:rPr>
              <a:t>الظهر.</a:t>
            </a:r>
            <a:r>
              <a:rPr lang="ar-SA" sz="3100" b="1" dirty="0">
                <a:latin typeface="Traditional Arabic" pitchFamily="18" charset="-78"/>
                <a:cs typeface="Traditional Arabic" pitchFamily="18" charset="-78"/>
              </a:rPr>
              <a:t>	</a:t>
            </a:r>
            <a:endParaRPr lang="ar-SA" sz="3100" b="1" dirty="0" smtClean="0">
              <a:latin typeface="Traditional Arabic" pitchFamily="18" charset="-78"/>
              <a:cs typeface="Traditional Arabic" pitchFamily="18" charset="-78"/>
            </a:endParaRPr>
          </a:p>
          <a:p>
            <a:pPr marL="0" indent="0">
              <a:lnSpc>
                <a:spcPct val="150000"/>
              </a:lnSpc>
              <a:buNone/>
            </a:pPr>
            <a:r>
              <a:rPr lang="ar-SA" sz="3100" b="1" dirty="0" smtClean="0">
                <a:latin typeface="Traditional Arabic" pitchFamily="18" charset="-78"/>
                <a:cs typeface="Traditional Arabic" pitchFamily="18" charset="-78"/>
              </a:rPr>
              <a:t>14- زيادة كثافة الكولسترول الحميد </a:t>
            </a:r>
            <a:r>
              <a:rPr lang="en-US" sz="3100" b="1" dirty="0" smtClean="0">
                <a:latin typeface="Traditional Arabic" pitchFamily="18" charset="-78"/>
                <a:cs typeface="Traditional Arabic" pitchFamily="18" charset="-78"/>
              </a:rPr>
              <a:t>H D L) </a:t>
            </a:r>
            <a:r>
              <a:rPr lang="ar-SA" sz="3100" b="1" dirty="0" smtClean="0">
                <a:latin typeface="Traditional Arabic" pitchFamily="18" charset="-78"/>
                <a:cs typeface="Traditional Arabic" pitchFamily="18" charset="-78"/>
              </a:rPr>
              <a:t>)</a:t>
            </a:r>
            <a:r>
              <a:rPr lang="ar-SA" sz="3100" b="1" dirty="0">
                <a:latin typeface="Traditional Arabic" pitchFamily="18" charset="-78"/>
                <a:cs typeface="Traditional Arabic" pitchFamily="18" charset="-78"/>
              </a:rPr>
              <a:t>	</a:t>
            </a:r>
            <a:r>
              <a:rPr lang="ar-SA" sz="3100" b="1" dirty="0" smtClean="0">
                <a:latin typeface="Traditional Arabic" pitchFamily="18" charset="-78"/>
                <a:cs typeface="Traditional Arabic" pitchFamily="18" charset="-78"/>
              </a:rPr>
              <a:t>	</a:t>
            </a:r>
          </a:p>
          <a:p>
            <a:pPr marL="0" indent="0">
              <a:lnSpc>
                <a:spcPct val="150000"/>
              </a:lnSpc>
              <a:buNone/>
            </a:pPr>
            <a:r>
              <a:rPr lang="ar-SA" sz="3100" b="1" dirty="0" smtClean="0">
                <a:latin typeface="Traditional Arabic" pitchFamily="18" charset="-78"/>
                <a:cs typeface="Traditional Arabic" pitchFamily="18" charset="-78"/>
              </a:rPr>
              <a:t>15- </a:t>
            </a:r>
            <a:r>
              <a:rPr lang="ar-SA" sz="3100" b="1" dirty="0">
                <a:latin typeface="Traditional Arabic" pitchFamily="18" charset="-78"/>
                <a:cs typeface="Traditional Arabic" pitchFamily="18" charset="-78"/>
              </a:rPr>
              <a:t>تحسين التناغم الكهربائي </a:t>
            </a:r>
            <a:r>
              <a:rPr lang="ar-SA" sz="3100" b="1" dirty="0" smtClean="0">
                <a:latin typeface="Traditional Arabic" pitchFamily="18" charset="-78"/>
                <a:cs typeface="Traditional Arabic" pitchFamily="18" charset="-78"/>
              </a:rPr>
              <a:t>للقلب.</a:t>
            </a:r>
            <a:endParaRPr lang="ar-SA" sz="3100" b="1" dirty="0">
              <a:latin typeface="Traditional Arabic" pitchFamily="18" charset="-78"/>
              <a:cs typeface="Traditional Arabic" pitchFamily="18" charset="-78"/>
            </a:endParaRPr>
          </a:p>
          <a:p>
            <a:pPr marL="0" indent="0">
              <a:lnSpc>
                <a:spcPct val="150000"/>
              </a:lnSpc>
              <a:buNone/>
            </a:pPr>
            <a:r>
              <a:rPr lang="ar-SA" sz="3100" b="1" dirty="0" smtClean="0">
                <a:latin typeface="Traditional Arabic" pitchFamily="18" charset="-78"/>
                <a:cs typeface="Traditional Arabic" pitchFamily="18" charset="-78"/>
              </a:rPr>
              <a:t>16.</a:t>
            </a:r>
            <a:r>
              <a:rPr lang="en-US" sz="3100" b="1" dirty="0" smtClean="0">
                <a:latin typeface="Traditional Arabic" pitchFamily="18" charset="-78"/>
                <a:cs typeface="Traditional Arabic" pitchFamily="18" charset="-78"/>
              </a:rPr>
              <a:t> </a:t>
            </a:r>
            <a:r>
              <a:rPr lang="ar-SA" sz="3100" b="1" dirty="0">
                <a:latin typeface="Traditional Arabic" pitchFamily="18" charset="-78"/>
                <a:cs typeface="Traditional Arabic" pitchFamily="18" charset="-78"/>
              </a:rPr>
              <a:t>تقليل كثافة الكوليسترول الخبيث </a:t>
            </a:r>
            <a:r>
              <a:rPr lang="en-US" sz="3100" b="1" dirty="0" smtClean="0">
                <a:latin typeface="Traditional Arabic" pitchFamily="18" charset="-78"/>
                <a:cs typeface="Traditional Arabic" pitchFamily="18" charset="-78"/>
              </a:rPr>
              <a:t>LDL) </a:t>
            </a:r>
            <a:r>
              <a:rPr lang="ar-SA" sz="3100" b="1" dirty="0" smtClean="0">
                <a:latin typeface="Traditional Arabic" pitchFamily="18" charset="-78"/>
                <a:cs typeface="Traditional Arabic" pitchFamily="18" charset="-78"/>
              </a:rPr>
              <a:t>)		</a:t>
            </a:r>
          </a:p>
          <a:p>
            <a:pPr marL="0" indent="0">
              <a:lnSpc>
                <a:spcPct val="150000"/>
              </a:lnSpc>
              <a:buNone/>
            </a:pPr>
            <a:r>
              <a:rPr lang="ar-SA" sz="3100" b="1" dirty="0" smtClean="0">
                <a:latin typeface="Traditional Arabic" pitchFamily="18" charset="-78"/>
                <a:cs typeface="Traditional Arabic" pitchFamily="18" charset="-78"/>
              </a:rPr>
              <a:t>17- </a:t>
            </a:r>
            <a:r>
              <a:rPr lang="ar-SA" sz="3100" b="1" dirty="0">
                <a:latin typeface="Traditional Arabic" pitchFamily="18" charset="-78"/>
                <a:cs typeface="Traditional Arabic" pitchFamily="18" charset="-78"/>
              </a:rPr>
              <a:t>تحسين تنظيم الهرمونات ، النظام السكري للدم </a:t>
            </a:r>
            <a:r>
              <a:rPr lang="ar-SA" sz="3100" b="1" dirty="0" smtClean="0">
                <a:latin typeface="Traditional Arabic" pitchFamily="18" charset="-78"/>
                <a:cs typeface="Traditional Arabic" pitchFamily="18" charset="-78"/>
              </a:rPr>
              <a:t>.</a:t>
            </a:r>
            <a:endParaRPr lang="en-US" sz="3100" b="1" dirty="0">
              <a:latin typeface="Traditional Arabic" pitchFamily="18" charset="-78"/>
              <a:cs typeface="Traditional Arabic" pitchFamily="18" charset="-78"/>
            </a:endParaRPr>
          </a:p>
          <a:p>
            <a:pPr marL="0" indent="0">
              <a:lnSpc>
                <a:spcPct val="150000"/>
              </a:lnSpc>
              <a:buNone/>
            </a:pPr>
            <a:r>
              <a:rPr lang="ar-SA" sz="3100" b="1" dirty="0" smtClean="0">
                <a:latin typeface="Traditional Arabic" pitchFamily="18" charset="-78"/>
                <a:cs typeface="Traditional Arabic" pitchFamily="18" charset="-78"/>
              </a:rPr>
              <a:t>18.تحسين </a:t>
            </a:r>
            <a:r>
              <a:rPr lang="ar-SA" sz="3100" b="1" dirty="0">
                <a:latin typeface="Traditional Arabic" pitchFamily="18" charset="-78"/>
                <a:cs typeface="Traditional Arabic" pitchFamily="18" charset="-78"/>
              </a:rPr>
              <a:t>نقاهة الجسم وتقليل ألم العضلات </a:t>
            </a:r>
            <a:r>
              <a:rPr lang="ar-SA" sz="3100" b="1" dirty="0" smtClean="0">
                <a:latin typeface="Traditional Arabic" pitchFamily="18" charset="-78"/>
                <a:cs typeface="Traditional Arabic" pitchFamily="18" charset="-78"/>
              </a:rPr>
              <a:t>بعد التمرين </a:t>
            </a:r>
            <a:r>
              <a:rPr lang="ar-SA" sz="3100" b="1" dirty="0">
                <a:latin typeface="Traditional Arabic" pitchFamily="18" charset="-78"/>
                <a:cs typeface="Traditional Arabic" pitchFamily="18" charset="-78"/>
              </a:rPr>
              <a:t>.</a:t>
            </a:r>
          </a:p>
          <a:p>
            <a:pPr marL="0" indent="0">
              <a:buNone/>
            </a:pPr>
            <a:endParaRPr lang="ar-SA" dirty="0"/>
          </a:p>
        </p:txBody>
      </p:sp>
      <p:pic>
        <p:nvPicPr>
          <p:cNvPr id="205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35496" y="4221088"/>
            <a:ext cx="2061978" cy="2525854"/>
          </a:xfrm>
          <a:prstGeom prst="roundRect">
            <a:avLst>
              <a:gd name="adj" fmla="val 8594"/>
            </a:avLst>
          </a:prstGeom>
          <a:solidFill>
            <a:srgbClr val="FFFFFF">
              <a:shade val="85000"/>
            </a:srgbClr>
          </a:solidFill>
          <a:ln>
            <a:noFill/>
          </a:ln>
          <a:effectLst>
            <a:glow rad="228600">
              <a:schemeClr val="bg1">
                <a:alpha val="40000"/>
              </a:schemeClr>
            </a:glow>
            <a:outerShdw dist="35921" dir="2700000" algn="ctr" rotWithShape="0">
              <a:schemeClr val="bg2"/>
            </a:outerShdw>
          </a:effectLst>
          <a:extLs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2440042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138" b="3218"/>
          <a:stretch/>
        </p:blipFill>
        <p:spPr bwMode="auto">
          <a:xfrm>
            <a:off x="0" y="0"/>
            <a:ext cx="9144000" cy="6923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734888" y="197768"/>
            <a:ext cx="8229600" cy="1143000"/>
          </a:xfrm>
        </p:spPr>
        <p:txBody>
          <a:bodyPr>
            <a:normAutofit/>
          </a:bodyPr>
          <a:lstStyle/>
          <a:p>
            <a:r>
              <a:rPr lang="ar-SA" sz="3600" dirty="0">
                <a:solidFill>
                  <a:schemeClr val="bg1"/>
                </a:solidFill>
                <a:ea typeface="+mn-ea"/>
                <a:cs typeface="PT Bold Heading" pitchFamily="2" charset="-78"/>
              </a:rPr>
              <a:t>مكونات اللياقة البدنية </a:t>
            </a:r>
          </a:p>
        </p:txBody>
      </p:sp>
      <p:sp>
        <p:nvSpPr>
          <p:cNvPr id="3" name="عنصر نائب للمحتوى 2"/>
          <p:cNvSpPr>
            <a:spLocks noGrp="1"/>
          </p:cNvSpPr>
          <p:nvPr>
            <p:ph idx="1"/>
          </p:nvPr>
        </p:nvSpPr>
        <p:spPr>
          <a:xfrm>
            <a:off x="2339752" y="1484784"/>
            <a:ext cx="5976664" cy="3960440"/>
          </a:xfrm>
        </p:spPr>
        <p:txBody>
          <a:bodyPr>
            <a:normAutofit/>
          </a:bodyPr>
          <a:lstStyle/>
          <a:p>
            <a:pPr marL="0" indent="0">
              <a:lnSpc>
                <a:spcPct val="150000"/>
              </a:lnSpc>
              <a:buNone/>
            </a:pPr>
            <a:r>
              <a:rPr lang="ar-SA" sz="2800" b="1" dirty="0" smtClean="0">
                <a:latin typeface="Traditional Arabic" pitchFamily="18" charset="-78"/>
                <a:cs typeface="Traditional Arabic" pitchFamily="18" charset="-78"/>
              </a:rPr>
              <a:t>1- </a:t>
            </a:r>
            <a:r>
              <a:rPr lang="ar-SA" sz="2800" b="1" dirty="0">
                <a:latin typeface="Traditional Arabic" pitchFamily="18" charset="-78"/>
                <a:cs typeface="Traditional Arabic" pitchFamily="18" charset="-78"/>
              </a:rPr>
              <a:t>بنية </a:t>
            </a:r>
            <a:r>
              <a:rPr lang="ar-SA" sz="2800" b="1" dirty="0" smtClean="0">
                <a:latin typeface="Traditional Arabic" pitchFamily="18" charset="-78"/>
                <a:cs typeface="Traditional Arabic" pitchFamily="18" charset="-78"/>
              </a:rPr>
              <a:t>الجسم.</a:t>
            </a:r>
            <a:endParaRPr lang="ar-SA" sz="2800" b="1" dirty="0">
              <a:latin typeface="Traditional Arabic" pitchFamily="18" charset="-78"/>
              <a:cs typeface="Traditional Arabic" pitchFamily="18" charset="-78"/>
            </a:endParaRPr>
          </a:p>
          <a:p>
            <a:pPr marL="0" indent="0">
              <a:lnSpc>
                <a:spcPct val="150000"/>
              </a:lnSpc>
              <a:buNone/>
            </a:pPr>
            <a:r>
              <a:rPr lang="ar-SA" sz="2800" b="1" dirty="0">
                <a:latin typeface="Traditional Arabic" pitchFamily="18" charset="-78"/>
                <a:cs typeface="Traditional Arabic" pitchFamily="18" charset="-78"/>
              </a:rPr>
              <a:t>2- القوة </a:t>
            </a:r>
            <a:r>
              <a:rPr lang="ar-SA" sz="2800" b="1" dirty="0" smtClean="0">
                <a:latin typeface="Traditional Arabic" pitchFamily="18" charset="-78"/>
                <a:cs typeface="Traditional Arabic" pitchFamily="18" charset="-78"/>
              </a:rPr>
              <a:t>العضلية.</a:t>
            </a:r>
            <a:endParaRPr lang="ar-SA" sz="2800" b="1" dirty="0">
              <a:latin typeface="Traditional Arabic" pitchFamily="18" charset="-78"/>
              <a:cs typeface="Traditional Arabic" pitchFamily="18" charset="-78"/>
            </a:endParaRPr>
          </a:p>
          <a:p>
            <a:pPr marL="0" indent="0">
              <a:lnSpc>
                <a:spcPct val="150000"/>
              </a:lnSpc>
              <a:buNone/>
            </a:pPr>
            <a:r>
              <a:rPr lang="ar-SA" sz="2800" b="1" dirty="0">
                <a:latin typeface="Traditional Arabic" pitchFamily="18" charset="-78"/>
                <a:cs typeface="Traditional Arabic" pitchFamily="18" charset="-78"/>
              </a:rPr>
              <a:t>3- التحمل </a:t>
            </a:r>
            <a:r>
              <a:rPr lang="ar-SA" sz="2800" b="1" dirty="0" smtClean="0">
                <a:latin typeface="Traditional Arabic" pitchFamily="18" charset="-78"/>
                <a:cs typeface="Traditional Arabic" pitchFamily="18" charset="-78"/>
              </a:rPr>
              <a:t>العضلي.</a:t>
            </a:r>
            <a:endParaRPr lang="ar-SA" sz="2800" b="1" dirty="0">
              <a:latin typeface="Traditional Arabic" pitchFamily="18" charset="-78"/>
              <a:cs typeface="Traditional Arabic" pitchFamily="18" charset="-78"/>
            </a:endParaRPr>
          </a:p>
          <a:p>
            <a:pPr marL="0" indent="0">
              <a:lnSpc>
                <a:spcPct val="150000"/>
              </a:lnSpc>
              <a:buNone/>
            </a:pPr>
            <a:r>
              <a:rPr lang="ar-SA" sz="2800" b="1" dirty="0">
                <a:latin typeface="Traditional Arabic" pitchFamily="18" charset="-78"/>
                <a:cs typeface="Traditional Arabic" pitchFamily="18" charset="-78"/>
              </a:rPr>
              <a:t>4- </a:t>
            </a:r>
            <a:r>
              <a:rPr lang="ar-SA" sz="2800" b="1" dirty="0" smtClean="0">
                <a:latin typeface="Traditional Arabic" pitchFamily="18" charset="-78"/>
                <a:cs typeface="Traditional Arabic" pitchFamily="18" charset="-78"/>
              </a:rPr>
              <a:t>المرونة.</a:t>
            </a:r>
            <a:endParaRPr lang="ar-SA" sz="2800" b="1" dirty="0">
              <a:latin typeface="Traditional Arabic" pitchFamily="18" charset="-78"/>
              <a:cs typeface="Traditional Arabic" pitchFamily="18" charset="-78"/>
            </a:endParaRPr>
          </a:p>
          <a:p>
            <a:pPr marL="0" indent="0">
              <a:lnSpc>
                <a:spcPct val="150000"/>
              </a:lnSpc>
              <a:buNone/>
            </a:pPr>
            <a:r>
              <a:rPr lang="ar-SA" sz="2800" b="1" dirty="0">
                <a:latin typeface="Traditional Arabic" pitchFamily="18" charset="-78"/>
                <a:cs typeface="Traditional Arabic" pitchFamily="18" charset="-78"/>
              </a:rPr>
              <a:t>5- لياقة الجهاز الدوري </a:t>
            </a:r>
            <a:r>
              <a:rPr lang="ar-SA" sz="2800" b="1" dirty="0" smtClean="0">
                <a:latin typeface="Traditional Arabic" pitchFamily="18" charset="-78"/>
                <a:cs typeface="Traditional Arabic" pitchFamily="18" charset="-78"/>
              </a:rPr>
              <a:t>التنفسي.</a:t>
            </a:r>
            <a:endParaRPr lang="ar-SA" sz="2800" b="1" dirty="0">
              <a:latin typeface="Traditional Arabic" pitchFamily="18" charset="-78"/>
              <a:cs typeface="Traditional Arabic" pitchFamily="18" charset="-78"/>
            </a:endParaRPr>
          </a:p>
        </p:txBody>
      </p:sp>
      <p:pic>
        <p:nvPicPr>
          <p:cNvPr id="7"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07504" y="4365104"/>
            <a:ext cx="1944216" cy="2392105"/>
          </a:xfrm>
          <a:prstGeom prst="roundRect">
            <a:avLst>
              <a:gd name="adj" fmla="val 8594"/>
            </a:avLst>
          </a:prstGeom>
          <a:solidFill>
            <a:srgbClr val="FFFFFF">
              <a:shade val="85000"/>
            </a:srgbClr>
          </a:solidFill>
          <a:ln>
            <a:noFill/>
          </a:ln>
          <a:effectLst>
            <a:glow rad="228600">
              <a:schemeClr val="bg1">
                <a:alpha val="40000"/>
              </a:schemeClr>
            </a:glow>
            <a:outerShdw dist="35921" dir="2700000" algn="ctr" rotWithShape="0">
              <a:schemeClr val="bg2"/>
            </a:outerShdw>
          </a:effectLst>
          <a:extLs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857565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4138" b="3218"/>
          <a:stretch/>
        </p:blipFill>
        <p:spPr bwMode="auto">
          <a:xfrm>
            <a:off x="0" y="0"/>
            <a:ext cx="9144000" cy="6923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734888" y="53752"/>
            <a:ext cx="8229600" cy="1143000"/>
          </a:xfrm>
        </p:spPr>
        <p:txBody>
          <a:bodyPr>
            <a:normAutofit/>
          </a:bodyPr>
          <a:lstStyle/>
          <a:p>
            <a:r>
              <a:rPr lang="ar-SA" sz="3600" dirty="0">
                <a:solidFill>
                  <a:schemeClr val="bg1"/>
                </a:solidFill>
                <a:ea typeface="+mn-ea"/>
                <a:cs typeface="PT Bold Heading" pitchFamily="2" charset="-78"/>
              </a:rPr>
              <a:t>المرونة </a:t>
            </a:r>
          </a:p>
        </p:txBody>
      </p:sp>
      <p:sp>
        <p:nvSpPr>
          <p:cNvPr id="3" name="عنصر نائب للمحتوى 2"/>
          <p:cNvSpPr>
            <a:spLocks noGrp="1"/>
          </p:cNvSpPr>
          <p:nvPr>
            <p:ph idx="1"/>
          </p:nvPr>
        </p:nvSpPr>
        <p:spPr>
          <a:xfrm>
            <a:off x="899592" y="1052736"/>
            <a:ext cx="8136904" cy="4320480"/>
          </a:xfrm>
        </p:spPr>
        <p:txBody>
          <a:bodyPr>
            <a:normAutofit fontScale="92500" lnSpcReduction="10000"/>
          </a:bodyPr>
          <a:lstStyle/>
          <a:p>
            <a:pPr marL="0" indent="0">
              <a:lnSpc>
                <a:spcPct val="150000"/>
              </a:lnSpc>
              <a:buNone/>
            </a:pPr>
            <a:r>
              <a:rPr lang="ar-SA" sz="2400" b="1" dirty="0" smtClean="0">
                <a:latin typeface="Traditional Arabic" pitchFamily="18" charset="-78"/>
                <a:cs typeface="Traditional Arabic" pitchFamily="18" charset="-78"/>
              </a:rPr>
              <a:t>هي </a:t>
            </a:r>
            <a:r>
              <a:rPr lang="ar-SA" sz="2400" b="1" dirty="0">
                <a:latin typeface="Traditional Arabic" pitchFamily="18" charset="-78"/>
                <a:cs typeface="Traditional Arabic" pitchFamily="18" charset="-78"/>
              </a:rPr>
              <a:t>قدرة المفاصل والعضلات والأنسجة الضامة  الرابطة على الحركة إلى أوسع مدى ممكن </a:t>
            </a:r>
            <a:r>
              <a:rPr lang="ar-SA" sz="2400" b="1" dirty="0" smtClean="0">
                <a:latin typeface="Traditional Arabic" pitchFamily="18" charset="-78"/>
                <a:cs typeface="Traditional Arabic" pitchFamily="18" charset="-78"/>
              </a:rPr>
              <a:t>تشريحياً، </a:t>
            </a:r>
            <a:r>
              <a:rPr lang="ar-SA" sz="2400" b="1" dirty="0">
                <a:latin typeface="Traditional Arabic" pitchFamily="18" charset="-78"/>
                <a:cs typeface="Traditional Arabic" pitchFamily="18" charset="-78"/>
              </a:rPr>
              <a:t>وتتميز العضلات بصفة الليونة </a:t>
            </a:r>
            <a:r>
              <a:rPr lang="ar-SA" sz="2400" b="1" dirty="0" smtClean="0">
                <a:latin typeface="Traditional Arabic" pitchFamily="18" charset="-78"/>
                <a:cs typeface="Traditional Arabic" pitchFamily="18" charset="-78"/>
              </a:rPr>
              <a:t>والمطاطية، </a:t>
            </a:r>
            <a:r>
              <a:rPr lang="ar-SA" sz="2400" b="1" dirty="0">
                <a:latin typeface="Traditional Arabic" pitchFamily="18" charset="-78"/>
                <a:cs typeface="Traditional Arabic" pitchFamily="18" charset="-78"/>
              </a:rPr>
              <a:t>أي أنها قابلة للإطالة أثناء </a:t>
            </a:r>
            <a:r>
              <a:rPr lang="ar-SA" sz="2400" b="1" dirty="0" smtClean="0">
                <a:latin typeface="Traditional Arabic" pitchFamily="18" charset="-78"/>
                <a:cs typeface="Traditional Arabic" pitchFamily="18" charset="-78"/>
              </a:rPr>
              <a:t>السحب.</a:t>
            </a:r>
          </a:p>
          <a:p>
            <a:pPr marL="0" indent="0">
              <a:lnSpc>
                <a:spcPct val="150000"/>
              </a:lnSpc>
              <a:buNone/>
            </a:pPr>
            <a:r>
              <a:rPr lang="ar-SA" sz="3000" b="1" dirty="0">
                <a:solidFill>
                  <a:schemeClr val="bg1"/>
                </a:solidFill>
                <a:latin typeface="Traditional Arabic" pitchFamily="18" charset="-78"/>
                <a:cs typeface="Traditional Arabic" pitchFamily="18" charset="-78"/>
              </a:rPr>
              <a:t>أهمية المرونة :</a:t>
            </a:r>
          </a:p>
          <a:p>
            <a:pPr marL="0" indent="0">
              <a:lnSpc>
                <a:spcPct val="150000"/>
              </a:lnSpc>
              <a:buNone/>
            </a:pPr>
            <a:r>
              <a:rPr lang="ar-SA" sz="2400" b="1" dirty="0">
                <a:latin typeface="Traditional Arabic" pitchFamily="18" charset="-78"/>
                <a:cs typeface="Traditional Arabic" pitchFamily="18" charset="-78"/>
              </a:rPr>
              <a:t>بعض الأعمال اليومية تتطلب اتخاذ أوضاع غير مريحة للجسم ، و الاستمرار على هذا الوضع لمدة طويلة مثل حني الجذع للأمام أو </a:t>
            </a:r>
            <a:r>
              <a:rPr lang="ar-SA" sz="2400" b="1" dirty="0" smtClean="0">
                <a:latin typeface="Traditional Arabic" pitchFamily="18" charset="-78"/>
                <a:cs typeface="Traditional Arabic" pitchFamily="18" charset="-78"/>
              </a:rPr>
              <a:t>للجانب، </a:t>
            </a:r>
            <a:r>
              <a:rPr lang="ar-SA" sz="2400" b="1" dirty="0">
                <a:latin typeface="Traditional Arabic" pitchFamily="18" charset="-78"/>
                <a:cs typeface="Traditional Arabic" pitchFamily="18" charset="-78"/>
              </a:rPr>
              <a:t>ثني الرقبة أمام الطاولة أو </a:t>
            </a:r>
            <a:r>
              <a:rPr lang="ar-SA" sz="2400" b="1" dirty="0" smtClean="0">
                <a:latin typeface="Traditional Arabic" pitchFamily="18" charset="-78"/>
                <a:cs typeface="Traditional Arabic" pitchFamily="18" charset="-78"/>
              </a:rPr>
              <a:t>الحاسوب، كما أن </a:t>
            </a:r>
            <a:r>
              <a:rPr lang="ar-SA" sz="2400" b="1" dirty="0">
                <a:latin typeface="Traditional Arabic" pitchFamily="18" charset="-78"/>
                <a:cs typeface="Traditional Arabic" pitchFamily="18" charset="-78"/>
              </a:rPr>
              <a:t>بعض الأعمال تتطلب السحب والدفع </a:t>
            </a:r>
            <a:r>
              <a:rPr lang="ar-SA" sz="2400" b="1" dirty="0" smtClean="0">
                <a:latin typeface="Traditional Arabic" pitchFamily="18" charset="-78"/>
                <a:cs typeface="Traditional Arabic" pitchFamily="18" charset="-78"/>
              </a:rPr>
              <a:t>والشد، </a:t>
            </a:r>
            <a:r>
              <a:rPr lang="ar-SA" sz="2400" b="1" dirty="0">
                <a:latin typeface="Traditional Arabic" pitchFamily="18" charset="-78"/>
                <a:cs typeface="Traditional Arabic" pitchFamily="18" charset="-78"/>
              </a:rPr>
              <a:t>وكل هذه الأوضاع تؤدي إلى آلام مفصلية وتشنجات </a:t>
            </a:r>
            <a:r>
              <a:rPr lang="ar-SA" sz="2400" b="1" dirty="0" smtClean="0">
                <a:latin typeface="Traditional Arabic" pitchFamily="18" charset="-78"/>
                <a:cs typeface="Traditional Arabic" pitchFamily="18" charset="-78"/>
              </a:rPr>
              <a:t>موضعية. </a:t>
            </a:r>
            <a:r>
              <a:rPr lang="ar-SA" sz="2400" b="1" dirty="0">
                <a:latin typeface="Traditional Arabic" pitchFamily="18" charset="-78"/>
                <a:cs typeface="Traditional Arabic" pitchFamily="18" charset="-78"/>
              </a:rPr>
              <a:t>وأن تمارين المرونة تصحح الأوضاع الخاطئة التي يتخذها الجسم في أثناء </a:t>
            </a:r>
            <a:r>
              <a:rPr lang="ar-SA" sz="2400" b="1" dirty="0" smtClean="0">
                <a:latin typeface="Traditional Arabic" pitchFamily="18" charset="-78"/>
                <a:cs typeface="Traditional Arabic" pitchFamily="18" charset="-78"/>
              </a:rPr>
              <a:t>عمله، </a:t>
            </a:r>
            <a:r>
              <a:rPr lang="ar-SA" sz="2400" b="1" dirty="0">
                <a:latin typeface="Traditional Arabic" pitchFamily="18" charset="-78"/>
                <a:cs typeface="Traditional Arabic" pitchFamily="18" charset="-78"/>
              </a:rPr>
              <a:t>وتعيد </a:t>
            </a:r>
            <a:r>
              <a:rPr lang="ar-SA" sz="2400" b="1" dirty="0" smtClean="0">
                <a:latin typeface="Traditional Arabic" pitchFamily="18" charset="-78"/>
                <a:cs typeface="Traditional Arabic" pitchFamily="18" charset="-78"/>
              </a:rPr>
              <a:t>للجسم وضعه الصحي،</a:t>
            </a:r>
          </a:p>
          <a:p>
            <a:pPr marL="0" indent="0">
              <a:lnSpc>
                <a:spcPct val="150000"/>
              </a:lnSpc>
              <a:buNone/>
            </a:pPr>
            <a:r>
              <a:rPr lang="ar-SA" sz="2400" b="1" dirty="0">
                <a:latin typeface="Traditional Arabic" pitchFamily="18" charset="-78"/>
                <a:cs typeface="Traditional Arabic" pitchFamily="18" charset="-78"/>
              </a:rPr>
              <a:t> </a:t>
            </a:r>
            <a:r>
              <a:rPr lang="ar-SA" sz="2400" b="1" dirty="0" smtClean="0">
                <a:latin typeface="Traditional Arabic" pitchFamily="18" charset="-78"/>
                <a:cs typeface="Traditional Arabic" pitchFamily="18" charset="-78"/>
              </a:rPr>
              <a:t>          </a:t>
            </a:r>
            <a:r>
              <a:rPr lang="ar-SA" sz="2400" b="1" dirty="0">
                <a:latin typeface="Traditional Arabic" pitchFamily="18" charset="-78"/>
                <a:cs typeface="Traditional Arabic" pitchFamily="18" charset="-78"/>
              </a:rPr>
              <a:t>كما أنها تجلب الراحة لهذه الأجزاء التي تُعاني الألم .</a:t>
            </a:r>
          </a:p>
          <a:p>
            <a:pPr marL="0" indent="0">
              <a:lnSpc>
                <a:spcPct val="150000"/>
              </a:lnSpc>
              <a:buNone/>
            </a:pPr>
            <a:endParaRPr lang="ar-SA" sz="2400" b="1" dirty="0">
              <a:latin typeface="Traditional Arabic" pitchFamily="18" charset="-78"/>
              <a:cs typeface="Traditional Arabic" pitchFamily="18" charset="-78"/>
            </a:endParaRPr>
          </a:p>
        </p:txBody>
      </p:sp>
      <p:pic>
        <p:nvPicPr>
          <p:cNvPr id="4098" name="Picture 2"/>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0635" r="7516"/>
          <a:stretch/>
        </p:blipFill>
        <p:spPr bwMode="auto">
          <a:xfrm>
            <a:off x="67103" y="4365104"/>
            <a:ext cx="1912609" cy="2469410"/>
          </a:xfrm>
          <a:prstGeom prst="roundRect">
            <a:avLst>
              <a:gd name="adj" fmla="val 8594"/>
            </a:avLst>
          </a:prstGeom>
          <a:solidFill>
            <a:srgbClr val="FFFFFF">
              <a:shade val="85000"/>
            </a:srgbClr>
          </a:solidFill>
          <a:ln>
            <a:noFill/>
          </a:ln>
          <a:effectLst>
            <a:glow rad="228600">
              <a:schemeClr val="bg1">
                <a:alpha val="40000"/>
              </a:schemeClr>
            </a:glow>
            <a:outerShdw dist="35921" dir="2700000" algn="ctr" rotWithShape="0">
              <a:schemeClr val="bg2"/>
            </a:outerShdw>
          </a:effectLst>
          <a:extLs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8878429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138" b="3218"/>
          <a:stretch/>
        </p:blipFill>
        <p:spPr bwMode="auto">
          <a:xfrm>
            <a:off x="0" y="0"/>
            <a:ext cx="9144000" cy="6923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734888" y="44624"/>
            <a:ext cx="8229600" cy="1143000"/>
          </a:xfrm>
        </p:spPr>
        <p:txBody>
          <a:bodyPr>
            <a:normAutofit/>
          </a:bodyPr>
          <a:lstStyle/>
          <a:p>
            <a:r>
              <a:rPr lang="ar-SA" sz="3200" dirty="0">
                <a:solidFill>
                  <a:schemeClr val="bg1"/>
                </a:solidFill>
                <a:ea typeface="+mn-ea"/>
                <a:cs typeface="PT Bold Heading" pitchFamily="2" charset="-78"/>
              </a:rPr>
              <a:t>لياقة الجهاز الدوري التنفسي </a:t>
            </a:r>
          </a:p>
        </p:txBody>
      </p:sp>
      <p:sp>
        <p:nvSpPr>
          <p:cNvPr id="3" name="عنصر نائب للمحتوى 2"/>
          <p:cNvSpPr>
            <a:spLocks noGrp="1"/>
          </p:cNvSpPr>
          <p:nvPr>
            <p:ph idx="1"/>
          </p:nvPr>
        </p:nvSpPr>
        <p:spPr>
          <a:xfrm>
            <a:off x="1187624" y="1340768"/>
            <a:ext cx="7920880" cy="3960440"/>
          </a:xfrm>
        </p:spPr>
        <p:txBody>
          <a:bodyPr>
            <a:normAutofit fontScale="92500" lnSpcReduction="20000"/>
          </a:bodyPr>
          <a:lstStyle/>
          <a:p>
            <a:pPr marL="0" indent="0">
              <a:lnSpc>
                <a:spcPct val="150000"/>
              </a:lnSpc>
              <a:buNone/>
            </a:pPr>
            <a:r>
              <a:rPr lang="ar-SA" sz="2800" b="1" dirty="0">
                <a:latin typeface="Traditional Arabic" pitchFamily="18" charset="-78"/>
                <a:cs typeface="Traditional Arabic" pitchFamily="18" charset="-78"/>
              </a:rPr>
              <a:t>هو قدرة جسم الإنسان ( القلب والرئتين ) على توصيل الأكسجين والغذاء أثناء التدريب الرياضي إلى العضلات </a:t>
            </a:r>
            <a:r>
              <a:rPr lang="ar-SA" sz="2800" b="1" dirty="0" smtClean="0">
                <a:latin typeface="Traditional Arabic" pitchFamily="18" charset="-78"/>
                <a:cs typeface="Traditional Arabic" pitchFamily="18" charset="-78"/>
              </a:rPr>
              <a:t>المتحركة، </a:t>
            </a:r>
            <a:r>
              <a:rPr lang="ar-SA" sz="2800" b="1" dirty="0">
                <a:latin typeface="Traditional Arabic" pitchFamily="18" charset="-78"/>
                <a:cs typeface="Traditional Arabic" pitchFamily="18" charset="-78"/>
              </a:rPr>
              <a:t>ونقل ثاني أكسيد الكربون والفضلات إلى خارج الخلايا التي يشملها التمرين </a:t>
            </a:r>
            <a:r>
              <a:rPr lang="ar-SA" sz="2800" b="1" dirty="0" smtClean="0">
                <a:latin typeface="Traditional Arabic" pitchFamily="18" charset="-78"/>
                <a:cs typeface="Traditional Arabic" pitchFamily="18" charset="-78"/>
              </a:rPr>
              <a:t>الرياضي. </a:t>
            </a:r>
            <a:endParaRPr lang="ar-SA" sz="2800" b="1" dirty="0">
              <a:latin typeface="Traditional Arabic" pitchFamily="18" charset="-78"/>
              <a:cs typeface="Traditional Arabic" pitchFamily="18" charset="-78"/>
            </a:endParaRPr>
          </a:p>
          <a:p>
            <a:pPr marL="0" indent="0">
              <a:lnSpc>
                <a:spcPct val="150000"/>
              </a:lnSpc>
              <a:buNone/>
            </a:pPr>
            <a:r>
              <a:rPr lang="ar-SA" sz="2800" b="1" dirty="0">
                <a:latin typeface="Traditional Arabic" pitchFamily="18" charset="-78"/>
                <a:cs typeface="Traditional Arabic" pitchFamily="18" charset="-78"/>
              </a:rPr>
              <a:t>- وتسمى أحياناً اللياقة </a:t>
            </a:r>
            <a:r>
              <a:rPr lang="ar-SA" sz="2800" b="1" dirty="0" smtClean="0">
                <a:latin typeface="Traditional Arabic" pitchFamily="18" charset="-78"/>
                <a:cs typeface="Traditional Arabic" pitchFamily="18" charset="-78"/>
              </a:rPr>
              <a:t>الهوائية، </a:t>
            </a:r>
            <a:r>
              <a:rPr lang="ar-SA" sz="2800" b="1" dirty="0">
                <a:latin typeface="Traditional Arabic" pitchFamily="18" charset="-78"/>
                <a:cs typeface="Traditional Arabic" pitchFamily="18" charset="-78"/>
              </a:rPr>
              <a:t>والمصطلح العلمي لها استهلاك الأكسجين الأقصى </a:t>
            </a:r>
            <a:r>
              <a:rPr lang="en-US" sz="2800" b="1" dirty="0" smtClean="0">
                <a:latin typeface="Traditional Arabic" pitchFamily="18" charset="-78"/>
                <a:cs typeface="Traditional Arabic" pitchFamily="18" charset="-78"/>
              </a:rPr>
              <a:t>Vo2 </a:t>
            </a:r>
            <a:r>
              <a:rPr lang="en-US" sz="2800" b="1" dirty="0">
                <a:latin typeface="Traditional Arabic" pitchFamily="18" charset="-78"/>
                <a:cs typeface="Traditional Arabic" pitchFamily="18" charset="-78"/>
              </a:rPr>
              <a:t>Max</a:t>
            </a:r>
            <a:r>
              <a:rPr lang="en-US" sz="2800" b="1" dirty="0" smtClean="0">
                <a:latin typeface="Traditional Arabic" pitchFamily="18" charset="-78"/>
                <a:cs typeface="Traditional Arabic" pitchFamily="18" charset="-78"/>
              </a:rPr>
              <a:t>)</a:t>
            </a:r>
            <a:r>
              <a:rPr lang="ar-SA" sz="2800" b="1" dirty="0" smtClean="0">
                <a:latin typeface="Traditional Arabic" pitchFamily="18" charset="-78"/>
                <a:cs typeface="Traditional Arabic" pitchFamily="18" charset="-78"/>
              </a:rPr>
              <a:t>)</a:t>
            </a:r>
            <a:endParaRPr lang="en-US" sz="2800" b="1" dirty="0" smtClean="0">
              <a:latin typeface="Traditional Arabic" pitchFamily="18" charset="-78"/>
              <a:cs typeface="Traditional Arabic" pitchFamily="18" charset="-78"/>
            </a:endParaRPr>
          </a:p>
          <a:p>
            <a:pPr marL="0" indent="0" algn="ctr">
              <a:lnSpc>
                <a:spcPct val="150000"/>
              </a:lnSpc>
              <a:buNone/>
            </a:pPr>
            <a:r>
              <a:rPr lang="en-US" sz="2800" b="1" dirty="0" smtClean="0">
                <a:latin typeface="Traditional Arabic" pitchFamily="18" charset="-78"/>
                <a:cs typeface="Traditional Arabic" pitchFamily="18" charset="-78"/>
              </a:rPr>
              <a:t>- </a:t>
            </a:r>
            <a:r>
              <a:rPr lang="ar-SA" sz="2800" b="1" dirty="0" smtClean="0">
                <a:latin typeface="Traditional Arabic" pitchFamily="18" charset="-78"/>
                <a:cs typeface="Traditional Arabic" pitchFamily="18" charset="-78"/>
              </a:rPr>
              <a:t>إن لياقة الجهاز الدوري التنفسي هي أهم عنصر من عناصر اللياقة البدنية لكون حياة                             الإنسان تعتمد بالدرجة الأولى على كفاءة القلب والرئتين والأوعية الدموية. </a:t>
            </a:r>
            <a:endParaRPr lang="ar-SA" sz="2800" b="1" dirty="0">
              <a:latin typeface="Traditional Arabic" pitchFamily="18" charset="-78"/>
              <a:cs typeface="Traditional Arabic" pitchFamily="18" charset="-78"/>
            </a:endParaRPr>
          </a:p>
        </p:txBody>
      </p:sp>
      <p:pic>
        <p:nvPicPr>
          <p:cNvPr id="5122" name="Picture 2"/>
          <p:cNvPicPr>
            <a:picLocks noChangeAspect="1" noChangeArrowheads="1"/>
          </p:cNvPicPr>
          <p:nvPr/>
        </p:nvPicPr>
        <p:blipFill rotWithShape="1">
          <a:blip r:embed="rId3">
            <a:duotone>
              <a:prstClr val="black"/>
              <a:schemeClr val="accent3">
                <a:tint val="45000"/>
                <a:satMod val="400000"/>
              </a:schemeClr>
            </a:duotone>
            <a:extLst>
              <a:ext uri="{BEBA8EAE-BF5A-486C-A8C5-ECC9F3942E4B}">
                <a14:imgProps xmlns="" xmlns:a14="http://schemas.microsoft.com/office/drawing/2010/main">
                  <a14:imgLayer r:embed="rId4">
                    <a14:imgEffect>
                      <a14:artisticPhotocopy/>
                    </a14:imgEffect>
                  </a14:imgLayer>
                </a14:imgProps>
              </a:ext>
              <a:ext uri="{28A0092B-C50C-407E-A947-70E740481C1C}">
                <a14:useLocalDpi xmlns="" xmlns:a14="http://schemas.microsoft.com/office/drawing/2010/main" val="0"/>
              </a:ext>
            </a:extLst>
          </a:blip>
          <a:srcRect l="35413" r="-1"/>
          <a:stretch/>
        </p:blipFill>
        <p:spPr bwMode="auto">
          <a:xfrm>
            <a:off x="-102145" y="4725144"/>
            <a:ext cx="1958059" cy="2160240"/>
          </a:xfrm>
          <a:prstGeom prst="rect">
            <a:avLst/>
          </a:prstGeom>
          <a:noFill/>
          <a:ln>
            <a:noFill/>
          </a:ln>
          <a:effectLst>
            <a:glow rad="228600">
              <a:schemeClr val="bg1">
                <a:alpha val="40000"/>
              </a:schemeClr>
            </a:glow>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5420197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138" b="3218"/>
          <a:stretch/>
        </p:blipFill>
        <p:spPr bwMode="auto">
          <a:xfrm>
            <a:off x="0" y="0"/>
            <a:ext cx="9144000" cy="6923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734888" y="44624"/>
            <a:ext cx="8229600" cy="1143000"/>
          </a:xfrm>
        </p:spPr>
        <p:txBody>
          <a:bodyPr>
            <a:normAutofit/>
          </a:bodyPr>
          <a:lstStyle/>
          <a:p>
            <a:r>
              <a:rPr lang="ar-SA" sz="3200" dirty="0">
                <a:solidFill>
                  <a:schemeClr val="bg1"/>
                </a:solidFill>
                <a:ea typeface="+mn-ea"/>
                <a:cs typeface="PT Bold Heading" pitchFamily="2" charset="-78"/>
              </a:rPr>
              <a:t>لياقة الجهاز الدوري التنفسي </a:t>
            </a:r>
          </a:p>
        </p:txBody>
      </p:sp>
      <p:sp>
        <p:nvSpPr>
          <p:cNvPr id="3" name="عنصر نائب للمحتوى 2"/>
          <p:cNvSpPr>
            <a:spLocks noGrp="1"/>
          </p:cNvSpPr>
          <p:nvPr>
            <p:ph idx="1"/>
          </p:nvPr>
        </p:nvSpPr>
        <p:spPr>
          <a:xfrm>
            <a:off x="971600" y="1556792"/>
            <a:ext cx="7920880" cy="3960440"/>
          </a:xfrm>
        </p:spPr>
        <p:txBody>
          <a:bodyPr>
            <a:normAutofit/>
          </a:bodyPr>
          <a:lstStyle/>
          <a:p>
            <a:pPr marL="0" indent="0">
              <a:lnSpc>
                <a:spcPct val="150000"/>
              </a:lnSpc>
              <a:buNone/>
            </a:pPr>
            <a:r>
              <a:rPr lang="ar-SA" sz="2800" b="1" dirty="0">
                <a:latin typeface="Traditional Arabic" pitchFamily="18" charset="-78"/>
                <a:cs typeface="Traditional Arabic" pitchFamily="18" charset="-78"/>
              </a:rPr>
              <a:t>المقصود باستهلاك الأكسجين الأقصى (</a:t>
            </a:r>
            <a:r>
              <a:rPr lang="en-US" sz="2800" b="1" dirty="0">
                <a:latin typeface="Traditional Arabic" pitchFamily="18" charset="-78"/>
                <a:cs typeface="Traditional Arabic" pitchFamily="18" charset="-78"/>
              </a:rPr>
              <a:t>Vo2Max)  </a:t>
            </a:r>
            <a:r>
              <a:rPr lang="ar-SA" sz="2800" b="1" dirty="0">
                <a:latin typeface="Traditional Arabic" pitchFamily="18" charset="-78"/>
                <a:cs typeface="Traditional Arabic" pitchFamily="18" charset="-78"/>
              </a:rPr>
              <a:t>هو :</a:t>
            </a:r>
          </a:p>
          <a:p>
            <a:pPr marL="0" indent="0">
              <a:lnSpc>
                <a:spcPct val="150000"/>
              </a:lnSpc>
              <a:buNone/>
            </a:pPr>
            <a:r>
              <a:rPr lang="ar-SA" sz="2800" b="1" dirty="0">
                <a:latin typeface="Traditional Arabic" pitchFamily="18" charset="-78"/>
                <a:cs typeface="Traditional Arabic" pitchFamily="18" charset="-78"/>
              </a:rPr>
              <a:t>1- قدرة الرئتين على استيعاب أكبر حجم ممكن من </a:t>
            </a:r>
            <a:r>
              <a:rPr lang="ar-SA" sz="2800" b="1" dirty="0" smtClean="0">
                <a:latin typeface="Traditional Arabic" pitchFamily="18" charset="-78"/>
                <a:cs typeface="Traditional Arabic" pitchFamily="18" charset="-78"/>
              </a:rPr>
              <a:t>الهواء.</a:t>
            </a:r>
            <a:endParaRPr lang="ar-SA" sz="2800" b="1" dirty="0">
              <a:latin typeface="Traditional Arabic" pitchFamily="18" charset="-78"/>
              <a:cs typeface="Traditional Arabic" pitchFamily="18" charset="-78"/>
            </a:endParaRPr>
          </a:p>
          <a:p>
            <a:pPr marL="0" indent="0">
              <a:lnSpc>
                <a:spcPct val="150000"/>
              </a:lnSpc>
              <a:buNone/>
            </a:pPr>
            <a:r>
              <a:rPr lang="ar-SA" sz="2800" b="1" dirty="0">
                <a:latin typeface="Traditional Arabic" pitchFamily="18" charset="-78"/>
                <a:cs typeface="Traditional Arabic" pitchFamily="18" charset="-78"/>
              </a:rPr>
              <a:t>2- إمكانية جهاز الدوران على نقل أكبر كمية من الأكسجين من الرئتين إلى </a:t>
            </a:r>
            <a:r>
              <a:rPr lang="ar-SA" sz="2800" b="1">
                <a:latin typeface="Traditional Arabic" pitchFamily="18" charset="-78"/>
                <a:cs typeface="Traditional Arabic" pitchFamily="18" charset="-78"/>
              </a:rPr>
              <a:t>العضلات </a:t>
            </a:r>
            <a:r>
              <a:rPr lang="ar-SA" sz="2800" b="1" smtClean="0">
                <a:latin typeface="Traditional Arabic" pitchFamily="18" charset="-78"/>
                <a:cs typeface="Traditional Arabic" pitchFamily="18" charset="-78"/>
              </a:rPr>
              <a:t>المتحركة.</a:t>
            </a:r>
            <a:endParaRPr lang="ar-SA" sz="2800" b="1" dirty="0">
              <a:latin typeface="Traditional Arabic" pitchFamily="18" charset="-78"/>
              <a:cs typeface="Traditional Arabic" pitchFamily="18" charset="-78"/>
            </a:endParaRPr>
          </a:p>
        </p:txBody>
      </p:sp>
      <p:pic>
        <p:nvPicPr>
          <p:cNvPr id="5122" name="Picture 2"/>
          <p:cNvPicPr>
            <a:picLocks noChangeAspect="1" noChangeArrowheads="1"/>
          </p:cNvPicPr>
          <p:nvPr/>
        </p:nvPicPr>
        <p:blipFill rotWithShape="1">
          <a:blip r:embed="rId3">
            <a:duotone>
              <a:prstClr val="black"/>
              <a:schemeClr val="accent3">
                <a:tint val="45000"/>
                <a:satMod val="400000"/>
              </a:schemeClr>
            </a:duotone>
            <a:extLst>
              <a:ext uri="{BEBA8EAE-BF5A-486C-A8C5-ECC9F3942E4B}">
                <a14:imgProps xmlns="" xmlns:a14="http://schemas.microsoft.com/office/drawing/2010/main">
                  <a14:imgLayer r:embed="rId4">
                    <a14:imgEffect>
                      <a14:artisticPhotocopy/>
                    </a14:imgEffect>
                  </a14:imgLayer>
                </a14:imgProps>
              </a:ext>
              <a:ext uri="{28A0092B-C50C-407E-A947-70E740481C1C}">
                <a14:useLocalDpi xmlns="" xmlns:a14="http://schemas.microsoft.com/office/drawing/2010/main" val="0"/>
              </a:ext>
            </a:extLst>
          </a:blip>
          <a:srcRect l="35413" r="-1"/>
          <a:stretch/>
        </p:blipFill>
        <p:spPr bwMode="auto">
          <a:xfrm>
            <a:off x="-102145" y="4725144"/>
            <a:ext cx="1958059" cy="2160240"/>
          </a:xfrm>
          <a:prstGeom prst="rect">
            <a:avLst/>
          </a:prstGeom>
          <a:noFill/>
          <a:ln>
            <a:noFill/>
          </a:ln>
          <a:effectLst>
            <a:glow rad="228600">
              <a:schemeClr val="bg1">
                <a:alpha val="40000"/>
              </a:schemeClr>
            </a:glow>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947878773"/>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989</TotalTime>
  <Words>897</Words>
  <Application>Microsoft Office PowerPoint</Application>
  <PresentationFormat>عرض على الشاشة (3:4)‏</PresentationFormat>
  <Paragraphs>154</Paragraphs>
  <Slides>22</Slides>
  <Notes>1</Notes>
  <HiddenSlides>0</HiddenSlides>
  <MMClips>0</MMClips>
  <ScaleCrop>false</ScaleCrop>
  <HeadingPairs>
    <vt:vector size="4" baseType="variant">
      <vt:variant>
        <vt:lpstr>سمة</vt:lpstr>
      </vt:variant>
      <vt:variant>
        <vt:i4>7</vt:i4>
      </vt:variant>
      <vt:variant>
        <vt:lpstr>عناوين الشرائح</vt:lpstr>
      </vt:variant>
      <vt:variant>
        <vt:i4>22</vt:i4>
      </vt:variant>
    </vt:vector>
  </HeadingPairs>
  <TitlesOfParts>
    <vt:vector size="29" baseType="lpstr">
      <vt:lpstr>نسق Office</vt:lpstr>
      <vt:lpstr>1_نسق Office</vt:lpstr>
      <vt:lpstr>2_نسق Office</vt:lpstr>
      <vt:lpstr>3_نسق Office</vt:lpstr>
      <vt:lpstr>4_نسق Office</vt:lpstr>
      <vt:lpstr>5_نسق Office</vt:lpstr>
      <vt:lpstr>6_نسق Office</vt:lpstr>
      <vt:lpstr>الشريحة 1</vt:lpstr>
      <vt:lpstr>حقائق عن السمنة جديرة بالمعرفة</vt:lpstr>
      <vt:lpstr>أسباب السمنة</vt:lpstr>
      <vt:lpstr>الشريحة 4</vt:lpstr>
      <vt:lpstr>الشريحة 5</vt:lpstr>
      <vt:lpstr>الأسلوب الصحي لتخفيف الوزن </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اللياقة البدنية</vt:lpstr>
      <vt:lpstr>فوائد الرياضة البدنية </vt:lpstr>
      <vt:lpstr>فوائد الرياضة البدنية </vt:lpstr>
      <vt:lpstr>مكونات اللياقة البدنية </vt:lpstr>
      <vt:lpstr>المرونة </vt:lpstr>
      <vt:lpstr>لياقة الجهاز الدوري التنفسي </vt:lpstr>
      <vt:lpstr>لياقة الجهاز الدوري التنفسي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54</cp:revision>
  <dcterms:created xsi:type="dcterms:W3CDTF">2012-11-22T09:35:46Z</dcterms:created>
  <dcterms:modified xsi:type="dcterms:W3CDTF">2012-12-01T06:19:19Z</dcterms:modified>
</cp:coreProperties>
</file>