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Lst>
  <p:notesMasterIdLst>
    <p:notesMasterId r:id="rId23"/>
  </p:notesMasterIdLst>
  <p:sldIdLst>
    <p:sldId id="274" r:id="rId7"/>
    <p:sldId id="276" r:id="rId8"/>
    <p:sldId id="277" r:id="rId9"/>
    <p:sldId id="278" r:id="rId10"/>
    <p:sldId id="279" r:id="rId11"/>
    <p:sldId id="286" r:id="rId12"/>
    <p:sldId id="280" r:id="rId13"/>
    <p:sldId id="285" r:id="rId14"/>
    <p:sldId id="282" r:id="rId15"/>
    <p:sldId id="263" r:id="rId16"/>
    <p:sldId id="283" r:id="rId17"/>
    <p:sldId id="265" r:id="rId18"/>
    <p:sldId id="266" r:id="rId19"/>
    <p:sldId id="267" r:id="rId20"/>
    <p:sldId id="268"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9900"/>
    <a:srgbClr val="000076"/>
    <a:srgbClr val="00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00" autoAdjust="0"/>
    <p:restoredTop sz="94660"/>
  </p:normalViewPr>
  <p:slideViewPr>
    <p:cSldViewPr>
      <p:cViewPr>
        <p:scale>
          <a:sx n="70" d="100"/>
          <a:sy n="70" d="100"/>
        </p:scale>
        <p:origin x="-180" y="8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67BB92C-0C07-4CA4-AB0C-5A5CB03AD411}" type="datetimeFigureOut">
              <a:rPr lang="ar-SA" smtClean="0"/>
              <a:pPr/>
              <a:t>26/01/34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1F58534-0A5B-4868-B39F-89311C4CD8BC}" type="slidenum">
              <a:rPr lang="ar-SA" smtClean="0"/>
              <a:pPr/>
              <a:t>‹#›</a:t>
            </a:fld>
            <a:endParaRPr lang="ar-SA"/>
          </a:p>
        </p:txBody>
      </p:sp>
    </p:spTree>
    <p:extLst>
      <p:ext uri="{BB962C8B-B14F-4D97-AF65-F5344CB8AC3E}">
        <p14:creationId xmlns="" xmlns:p14="http://schemas.microsoft.com/office/powerpoint/2010/main" val="999164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71F58534-0A5B-4868-B39F-89311C4CD8BC}" type="slidenum">
              <a:rPr lang="ar-SA" smtClean="0"/>
              <a:pPr/>
              <a:t>16</a:t>
            </a:fld>
            <a:endParaRPr lang="ar-SA"/>
          </a:p>
        </p:txBody>
      </p:sp>
    </p:spTree>
    <p:extLst>
      <p:ext uri="{BB962C8B-B14F-4D97-AF65-F5344CB8AC3E}">
        <p14:creationId xmlns="" xmlns:p14="http://schemas.microsoft.com/office/powerpoint/2010/main" val="2179042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981941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798472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28128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12/9/2012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543561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pPr/>
              <a:t>12/9/2012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3829557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pPr/>
              <a:t>12/9/2012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411133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pPr/>
              <a:t>12/9/2012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086448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12/9/2012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6652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12/9/2012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332025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2876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617967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45362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02672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4701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82483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67904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42896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06531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18336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67280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67118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1275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58601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38077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51054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54549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94150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92949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46961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54642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50438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64838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345059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696657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467372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33374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44253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7146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28899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856790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802929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79627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411433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875003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085276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944798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2665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260952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38517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67359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629035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770955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5988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62307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700906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372055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859713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193879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8558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953468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761762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90345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92873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227232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398616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6691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pPr/>
              <a:t>12/9/2012</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5269382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072786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22460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190549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574418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12/9/2012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6405856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rect">
            <a:fillToRect l="100000" b="100000"/>
          </a:path>
          <a:tileRect t="-100000" r="-100000"/>
        </a:gradFill>
        <a:effectLst/>
      </p:bgPr>
    </p:bg>
    <p:spTree>
      <p:nvGrpSpPr>
        <p:cNvPr id="1" name=""/>
        <p:cNvGrpSpPr/>
        <p:nvPr/>
      </p:nvGrpSpPr>
      <p:grpSpPr>
        <a:xfrm>
          <a:off x="0" y="0"/>
          <a:ext cx="0" cy="0"/>
          <a:chOff x="0" y="0"/>
          <a:chExt cx="0" cy="0"/>
        </a:xfrm>
      </p:grpSpPr>
      <p:sp>
        <p:nvSpPr>
          <p:cNvPr id="3" name="مستطيل 2"/>
          <p:cNvSpPr/>
          <p:nvPr/>
        </p:nvSpPr>
        <p:spPr>
          <a:xfrm>
            <a:off x="685359" y="980728"/>
            <a:ext cx="7773283" cy="1446550"/>
          </a:xfrm>
          <a:prstGeom prst="rect">
            <a:avLst/>
          </a:prstGeom>
          <a:noFill/>
        </p:spPr>
        <p:txBody>
          <a:bodyPr wrap="none" lIns="91440" tIns="45720" rIns="91440" bIns="45720">
            <a:spAutoFit/>
            <a:scene3d>
              <a:camera prst="isometricOffAxis1Right"/>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8800" b="1" cap="all" spc="0" dirty="0">
                <a:ln w="0">
                  <a:solidFill>
                    <a:schemeClr val="tx1"/>
                  </a:solidFill>
                </a:ln>
                <a:solidFill>
                  <a:srgbClr val="0070C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rPr>
              <a:t>الإسعافات الأولية </a:t>
            </a:r>
          </a:p>
        </p:txBody>
      </p:sp>
      <p:pic>
        <p:nvPicPr>
          <p:cNvPr id="307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21035236">
            <a:off x="2673785" y="2834566"/>
            <a:ext cx="4427322" cy="3568793"/>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529208" y="332656"/>
            <a:ext cx="8435280" cy="5976664"/>
          </a:xfrm>
        </p:spPr>
        <p:txBody>
          <a:bodyPr>
            <a:normAutofit/>
          </a:bodyPr>
          <a:lstStyle/>
          <a:p>
            <a:r>
              <a:rPr lang="ar-SA" sz="3300" dirty="0">
                <a:solidFill>
                  <a:srgbClr val="FFFF00"/>
                </a:solidFill>
                <a:latin typeface="Traditional Arabic" pitchFamily="18" charset="-78"/>
                <a:cs typeface="PT Bold Heading" pitchFamily="2" charset="-78"/>
              </a:rPr>
              <a:t>أهمية الإسعافات الأولية </a:t>
            </a:r>
            <a:endParaRPr lang="ar-SA" sz="3300" dirty="0" smtClean="0">
              <a:solidFill>
                <a:srgbClr val="FFFF00"/>
              </a:solidFill>
              <a:latin typeface="Traditional Arabic" pitchFamily="18" charset="-78"/>
              <a:cs typeface="PT Bold Heading" pitchFamily="2" charset="-78"/>
            </a:endParaRPr>
          </a:p>
          <a:p>
            <a:pPr marL="0" indent="0">
              <a:buNone/>
            </a:pPr>
            <a:endParaRPr lang="ar-SA" sz="900" dirty="0">
              <a:solidFill>
                <a:srgbClr val="FFFF00"/>
              </a:solidFill>
              <a:latin typeface="Traditional Arabic" pitchFamily="18" charset="-78"/>
              <a:cs typeface="PT Bold Heading" pitchFamily="2" charset="-78"/>
            </a:endParaRPr>
          </a:p>
          <a:p>
            <a:pPr marL="0" indent="0">
              <a:buNone/>
            </a:pPr>
            <a:r>
              <a:rPr lang="ar-SA" sz="3300" dirty="0" smtClean="0">
                <a:latin typeface="Traditional Arabic" pitchFamily="18" charset="-78"/>
                <a:cs typeface="Traditional Arabic" pitchFamily="18" charset="-78"/>
              </a:rPr>
              <a:t> 	</a:t>
            </a:r>
            <a:r>
              <a:rPr lang="ar-SA" sz="3000" dirty="0" smtClean="0">
                <a:latin typeface="Traditional Arabic" pitchFamily="18" charset="-78"/>
                <a:cs typeface="Traditional Arabic" pitchFamily="18" charset="-78"/>
              </a:rPr>
              <a:t>مما </a:t>
            </a:r>
            <a:r>
              <a:rPr lang="ar-SA" sz="3000" dirty="0">
                <a:latin typeface="Traditional Arabic" pitchFamily="18" charset="-78"/>
                <a:cs typeface="Traditional Arabic" pitchFamily="18" charset="-78"/>
              </a:rPr>
              <a:t>لا شك فيه أن الإسعافات الأولية التي تتبع أية إصابة أو حادثة تعتبر في غاية </a:t>
            </a:r>
            <a:r>
              <a:rPr lang="ar-SA" sz="3000" dirty="0" smtClean="0">
                <a:latin typeface="Traditional Arabic" pitchFamily="18" charset="-78"/>
                <a:cs typeface="Traditional Arabic" pitchFamily="18" charset="-78"/>
              </a:rPr>
              <a:t>الأهمية؛ </a:t>
            </a:r>
            <a:r>
              <a:rPr lang="ar-SA" sz="3000" dirty="0">
                <a:latin typeface="Traditional Arabic" pitchFamily="18" charset="-78"/>
                <a:cs typeface="Traditional Arabic" pitchFamily="18" charset="-78"/>
              </a:rPr>
              <a:t>لأنها تقلل وتحد كثيراً من المضاعفات التي قد تنتج من تلك </a:t>
            </a:r>
            <a:r>
              <a:rPr lang="ar-SA" sz="3000" dirty="0" smtClean="0">
                <a:latin typeface="Traditional Arabic" pitchFamily="18" charset="-78"/>
                <a:cs typeface="Traditional Arabic" pitchFamily="18" charset="-78"/>
              </a:rPr>
              <a:t>الإصابات.</a:t>
            </a:r>
            <a:endParaRPr lang="ar-SA" sz="3000" dirty="0">
              <a:latin typeface="Traditional Arabic" pitchFamily="18" charset="-78"/>
              <a:cs typeface="Traditional Arabic" pitchFamily="18" charset="-78"/>
            </a:endParaRPr>
          </a:p>
          <a:p>
            <a:pPr marL="0" indent="0">
              <a:buNone/>
            </a:pPr>
            <a:endParaRPr lang="ar-SA" sz="1600" b="1" dirty="0">
              <a:latin typeface="Traditional Arabic" pitchFamily="18" charset="-78"/>
              <a:cs typeface="Traditional Arabic" pitchFamily="18" charset="-78"/>
            </a:endParaRPr>
          </a:p>
          <a:p>
            <a:r>
              <a:rPr lang="ar-SA" sz="3300" dirty="0">
                <a:solidFill>
                  <a:srgbClr val="FFFF00"/>
                </a:solidFill>
                <a:latin typeface="Traditional Arabic" pitchFamily="18" charset="-78"/>
                <a:cs typeface="PT Bold Heading" pitchFamily="2" charset="-78"/>
              </a:rPr>
              <a:t>أساسيات الإسعافات </a:t>
            </a:r>
            <a:r>
              <a:rPr lang="ar-SA" sz="3300" dirty="0" smtClean="0">
                <a:solidFill>
                  <a:srgbClr val="FFFF00"/>
                </a:solidFill>
                <a:latin typeface="Traditional Arabic" pitchFamily="18" charset="-78"/>
                <a:cs typeface="PT Bold Heading" pitchFamily="2" charset="-78"/>
              </a:rPr>
              <a:t>الأولية:</a:t>
            </a:r>
          </a:p>
          <a:p>
            <a:pPr marL="0" indent="0">
              <a:buNone/>
            </a:pPr>
            <a:endParaRPr lang="ar-SA" sz="900" dirty="0">
              <a:solidFill>
                <a:srgbClr val="FFFF00"/>
              </a:solidFill>
              <a:latin typeface="Traditional Arabic" pitchFamily="18" charset="-78"/>
              <a:cs typeface="PT Bold Heading" pitchFamily="2" charset="-78"/>
            </a:endParaRPr>
          </a:p>
          <a:p>
            <a:pPr marL="0" indent="0" algn="just">
              <a:buNone/>
            </a:pPr>
            <a:r>
              <a:rPr lang="ar-SA" sz="3000" dirty="0" smtClean="0">
                <a:latin typeface="Traditional Arabic" pitchFamily="18" charset="-78"/>
                <a:cs typeface="Traditional Arabic" pitchFamily="18" charset="-78"/>
              </a:rPr>
              <a:t>2</a:t>
            </a:r>
            <a:r>
              <a:rPr lang="ar-SA" sz="3000" dirty="0" smtClean="0">
                <a:latin typeface="Traditional Arabic" pitchFamily="18" charset="-78"/>
                <a:cs typeface="Traditional Arabic" pitchFamily="18" charset="-78"/>
              </a:rPr>
              <a:t>. يجب </a:t>
            </a:r>
            <a:r>
              <a:rPr lang="ar-SA" sz="3000" dirty="0">
                <a:latin typeface="Traditional Arabic" pitchFamily="18" charset="-78"/>
                <a:cs typeface="Traditional Arabic" pitchFamily="18" charset="-78"/>
              </a:rPr>
              <a:t>أن يتصرف المسعف بسرعة وعناية وهدوء</a:t>
            </a:r>
            <a:r>
              <a:rPr lang="ar-SA" sz="3000" dirty="0" smtClean="0">
                <a:latin typeface="Traditional Arabic" pitchFamily="18" charset="-78"/>
                <a:cs typeface="Traditional Arabic" pitchFamily="18" charset="-78"/>
              </a:rPr>
              <a:t>؛ لأن </a:t>
            </a:r>
            <a:r>
              <a:rPr lang="ar-SA" sz="3000" dirty="0">
                <a:latin typeface="Traditional Arabic" pitchFamily="18" charset="-78"/>
                <a:cs typeface="Traditional Arabic" pitchFamily="18" charset="-78"/>
              </a:rPr>
              <a:t>تصرف المسعف الهادئ يوحي بالثقة ويرفع من معنويات المصاب .</a:t>
            </a:r>
          </a:p>
          <a:p>
            <a:pPr marL="0" indent="0" algn="just">
              <a:buNone/>
            </a:pPr>
            <a:r>
              <a:rPr lang="ar-SA" sz="3000" dirty="0" smtClean="0">
                <a:latin typeface="Traditional Arabic" pitchFamily="18" charset="-78"/>
                <a:cs typeface="Traditional Arabic" pitchFamily="18" charset="-78"/>
              </a:rPr>
              <a:t>4</a:t>
            </a:r>
            <a:r>
              <a:rPr lang="ar-SA" sz="3000" dirty="0" smtClean="0">
                <a:latin typeface="Traditional Arabic" pitchFamily="18" charset="-78"/>
                <a:cs typeface="Traditional Arabic" pitchFamily="18" charset="-78"/>
              </a:rPr>
              <a:t>. </a:t>
            </a:r>
            <a:r>
              <a:rPr lang="ar-SA" sz="3000" dirty="0">
                <a:latin typeface="Traditional Arabic" pitchFamily="18" charset="-78"/>
                <a:cs typeface="Traditional Arabic" pitchFamily="18" charset="-78"/>
              </a:rPr>
              <a:t>يجب أن يتأكد المسعف من عدم وجود خطر على حياته وعلى حياة المصاب مثل احتمال حدوث انفجار أو انهيار للمبنى .</a:t>
            </a:r>
          </a:p>
          <a:p>
            <a:endParaRPr lang="ar-SA" dirty="0"/>
          </a:p>
        </p:txBody>
      </p:sp>
    </p:spTree>
    <p:extLst>
      <p:ext uri="{BB962C8B-B14F-4D97-AF65-F5344CB8AC3E}">
        <p14:creationId xmlns="" xmlns:p14="http://schemas.microsoft.com/office/powerpoint/2010/main" val="3867196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539552" y="836712"/>
            <a:ext cx="8280920" cy="5616624"/>
          </a:xfrm>
        </p:spPr>
        <p:txBody>
          <a:bodyPr>
            <a:normAutofit fontScale="55000" lnSpcReduction="20000"/>
          </a:bodyPr>
          <a:lstStyle/>
          <a:p>
            <a:pPr marL="0" indent="0" algn="just">
              <a:lnSpc>
                <a:spcPct val="120000"/>
              </a:lnSpc>
              <a:buNone/>
            </a:pPr>
            <a:r>
              <a:rPr lang="ar-SA" sz="5100" dirty="0" smtClean="0">
                <a:latin typeface="Traditional Arabic" pitchFamily="18" charset="-78"/>
                <a:cs typeface="Traditional Arabic" pitchFamily="18" charset="-78"/>
              </a:rPr>
              <a:t>6. على المسعف العمل على ألا يرى المصاب إصابته, وخاصة إذا كانت حالته خطيرة.</a:t>
            </a:r>
          </a:p>
          <a:p>
            <a:pPr marL="0" indent="0" algn="just">
              <a:lnSpc>
                <a:spcPct val="120000"/>
              </a:lnSpc>
              <a:buNone/>
            </a:pPr>
            <a:endParaRPr lang="ar-SA" sz="1500" dirty="0">
              <a:latin typeface="Traditional Arabic" pitchFamily="18" charset="-78"/>
              <a:cs typeface="Traditional Arabic" pitchFamily="18" charset="-78"/>
            </a:endParaRPr>
          </a:p>
          <a:p>
            <a:pPr marL="0" indent="0" algn="just">
              <a:lnSpc>
                <a:spcPct val="120000"/>
              </a:lnSpc>
              <a:buNone/>
            </a:pPr>
            <a:r>
              <a:rPr lang="ar-SA" sz="5100" dirty="0" smtClean="0">
                <a:latin typeface="Traditional Arabic" pitchFamily="18" charset="-78"/>
                <a:cs typeface="Traditional Arabic" pitchFamily="18" charset="-78"/>
              </a:rPr>
              <a:t>7. على </a:t>
            </a:r>
            <a:r>
              <a:rPr lang="ar-SA" sz="5100" dirty="0">
                <a:latin typeface="Traditional Arabic" pitchFamily="18" charset="-78"/>
                <a:cs typeface="Traditional Arabic" pitchFamily="18" charset="-78"/>
              </a:rPr>
              <a:t>المسعف أن يتأكد من الوظائف الحيوية للمصاب مثل</a:t>
            </a:r>
            <a:r>
              <a:rPr lang="ar-SA" sz="5100" dirty="0" smtClean="0">
                <a:latin typeface="Traditional Arabic" pitchFamily="18" charset="-78"/>
                <a:cs typeface="Traditional Arabic" pitchFamily="18" charset="-78"/>
              </a:rPr>
              <a:t>:</a:t>
            </a:r>
            <a:endParaRPr lang="ar-SA" sz="5100" dirty="0">
              <a:latin typeface="Traditional Arabic" pitchFamily="18" charset="-78"/>
              <a:cs typeface="Traditional Arabic" pitchFamily="18" charset="-78"/>
            </a:endParaRPr>
          </a:p>
          <a:p>
            <a:pPr marL="0" indent="0" algn="just">
              <a:lnSpc>
                <a:spcPct val="120000"/>
              </a:lnSpc>
              <a:buNone/>
            </a:pPr>
            <a:r>
              <a:rPr lang="ar-SA" sz="5100" dirty="0">
                <a:latin typeface="Traditional Arabic" pitchFamily="18" charset="-78"/>
                <a:cs typeface="Traditional Arabic" pitchFamily="18" charset="-78"/>
              </a:rPr>
              <a:t>(أ</a:t>
            </a:r>
            <a:r>
              <a:rPr lang="ar-SA" sz="5100" dirty="0" smtClean="0">
                <a:latin typeface="Traditional Arabic" pitchFamily="18" charset="-78"/>
                <a:cs typeface="Traditional Arabic" pitchFamily="18" charset="-78"/>
              </a:rPr>
              <a:t>) لون </a:t>
            </a:r>
            <a:r>
              <a:rPr lang="ar-SA" sz="5100" dirty="0">
                <a:latin typeface="Traditional Arabic" pitchFamily="18" charset="-78"/>
                <a:cs typeface="Traditional Arabic" pitchFamily="18" charset="-78"/>
              </a:rPr>
              <a:t>الجلد: فلون الجلد الأحمر يعني الإصابة بالتوتر الشرياني وجلطات المخ,  واللون الشاحب الباهت يدل على النزيف ونقص الدم والجلطة , واللون الأزرق يدل على نقص الأكسجين والاختناق .</a:t>
            </a:r>
          </a:p>
          <a:p>
            <a:pPr marL="0" indent="0" algn="just">
              <a:lnSpc>
                <a:spcPct val="120000"/>
              </a:lnSpc>
              <a:buNone/>
            </a:pPr>
            <a:r>
              <a:rPr lang="ar-SA" sz="5100" dirty="0">
                <a:latin typeface="Traditional Arabic" pitchFamily="18" charset="-78"/>
                <a:cs typeface="Traditional Arabic" pitchFamily="18" charset="-78"/>
              </a:rPr>
              <a:t>(ب) التنفس : يجب ملاحظة وجود التنفس أو عدمه ومعرفة مرات التنفس في الدقيقة.</a:t>
            </a:r>
          </a:p>
          <a:p>
            <a:pPr marL="0" indent="0" algn="just">
              <a:lnSpc>
                <a:spcPct val="120000"/>
              </a:lnSpc>
              <a:buNone/>
            </a:pPr>
            <a:r>
              <a:rPr lang="ar-SA" sz="5100" dirty="0">
                <a:latin typeface="Traditional Arabic" pitchFamily="18" charset="-78"/>
                <a:cs typeface="Traditional Arabic" pitchFamily="18" charset="-78"/>
              </a:rPr>
              <a:t>(ج) النبض: يلاحظ النبض عند الرسغ أو الرقبة ويحاول عد نبض وهل منتظم أو غير </a:t>
            </a:r>
            <a:r>
              <a:rPr lang="ar-SA" sz="5100" dirty="0" smtClean="0">
                <a:latin typeface="Traditional Arabic" pitchFamily="18" charset="-78"/>
                <a:cs typeface="Traditional Arabic" pitchFamily="18" charset="-78"/>
              </a:rPr>
              <a:t>منتظم.</a:t>
            </a:r>
            <a:endParaRPr lang="ar-SA" sz="5100" dirty="0">
              <a:latin typeface="Traditional Arabic" pitchFamily="18" charset="-78"/>
              <a:cs typeface="Traditional Arabic" pitchFamily="18" charset="-78"/>
            </a:endParaRPr>
          </a:p>
          <a:p>
            <a:pPr marL="0" indent="0" algn="just">
              <a:lnSpc>
                <a:spcPct val="120000"/>
              </a:lnSpc>
              <a:buNone/>
            </a:pPr>
            <a:r>
              <a:rPr lang="ar-SA" sz="5100" dirty="0">
                <a:latin typeface="Traditional Arabic" pitchFamily="18" charset="-78"/>
                <a:cs typeface="Traditional Arabic" pitchFamily="18" charset="-78"/>
              </a:rPr>
              <a:t>(د</a:t>
            </a:r>
            <a:r>
              <a:rPr lang="ar-SA" sz="5100" dirty="0" smtClean="0">
                <a:latin typeface="Traditional Arabic" pitchFamily="18" charset="-78"/>
                <a:cs typeface="Traditional Arabic" pitchFamily="18" charset="-78"/>
              </a:rPr>
              <a:t>) درجة </a:t>
            </a:r>
            <a:r>
              <a:rPr lang="ar-SA" sz="5100" dirty="0">
                <a:latin typeface="Traditional Arabic" pitchFamily="18" charset="-78"/>
                <a:cs typeface="Traditional Arabic" pitchFamily="18" charset="-78"/>
              </a:rPr>
              <a:t>الحرارة : فقد يكون الجسم بارداً أو ساخناً ويلاحظ </a:t>
            </a:r>
            <a:r>
              <a:rPr lang="ar-SA" sz="5100" dirty="0" smtClean="0">
                <a:latin typeface="Traditional Arabic" pitchFamily="18" charset="-78"/>
                <a:cs typeface="Traditional Arabic" pitchFamily="18" charset="-78"/>
              </a:rPr>
              <a:t>التعرق.</a:t>
            </a:r>
            <a:endParaRPr lang="ar-SA" sz="5100" dirty="0">
              <a:latin typeface="Traditional Arabic" pitchFamily="18" charset="-78"/>
              <a:cs typeface="Traditional Arabic" pitchFamily="18" charset="-78"/>
            </a:endParaRP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2446732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251520" y="188640"/>
            <a:ext cx="8712968" cy="6552728"/>
          </a:xfrm>
        </p:spPr>
        <p:txBody>
          <a:bodyPr>
            <a:normAutofit fontScale="25000" lnSpcReduction="20000"/>
          </a:bodyPr>
          <a:lstStyle/>
          <a:p>
            <a:pPr marL="0" indent="0" algn="just">
              <a:lnSpc>
                <a:spcPct val="120000"/>
              </a:lnSpc>
              <a:buNone/>
            </a:pPr>
            <a:r>
              <a:rPr lang="ar-SA" sz="11200" dirty="0" smtClean="0">
                <a:latin typeface="Traditional Arabic" pitchFamily="18" charset="-78"/>
                <a:cs typeface="Traditional Arabic" pitchFamily="18" charset="-78"/>
              </a:rPr>
              <a:t>8. </a:t>
            </a:r>
            <a:r>
              <a:rPr lang="ar-SA" sz="11200" dirty="0">
                <a:latin typeface="Traditional Arabic" pitchFamily="18" charset="-78"/>
                <a:cs typeface="Traditional Arabic" pitchFamily="18" charset="-78"/>
              </a:rPr>
              <a:t>إذا كان المصاب فاقد الوعي فعلى المسعف أن يقوم بفحص أكثر دقة وشمولية وعليه أن يقوم بالتالي :</a:t>
            </a:r>
          </a:p>
          <a:p>
            <a:pPr marL="0" indent="0" algn="just">
              <a:lnSpc>
                <a:spcPct val="120000"/>
              </a:lnSpc>
              <a:buNone/>
            </a:pPr>
            <a:r>
              <a:rPr lang="ar-SA" sz="11200" dirty="0">
                <a:latin typeface="Traditional Arabic" pitchFamily="18" charset="-78"/>
                <a:cs typeface="Traditional Arabic" pitchFamily="18" charset="-78"/>
              </a:rPr>
              <a:t>(أ</a:t>
            </a:r>
            <a:r>
              <a:rPr lang="ar-SA" sz="11200" dirty="0" smtClean="0">
                <a:latin typeface="Traditional Arabic" pitchFamily="18" charset="-78"/>
                <a:cs typeface="Traditional Arabic" pitchFamily="18" charset="-78"/>
              </a:rPr>
              <a:t>) ملاحظة </a:t>
            </a:r>
            <a:r>
              <a:rPr lang="ar-SA" sz="11200" dirty="0">
                <a:latin typeface="Traditional Arabic" pitchFamily="18" charset="-78"/>
                <a:cs typeface="Traditional Arabic" pitchFamily="18" charset="-78"/>
              </a:rPr>
              <a:t>التنفس فإن لم يكن هناك تنفس فعليه البدء بعملية التنفس الصناعي.</a:t>
            </a:r>
          </a:p>
          <a:p>
            <a:pPr marL="0" indent="0" algn="just">
              <a:lnSpc>
                <a:spcPct val="120000"/>
              </a:lnSpc>
              <a:buNone/>
            </a:pPr>
            <a:r>
              <a:rPr lang="ar-SA" sz="11200" dirty="0">
                <a:latin typeface="Traditional Arabic" pitchFamily="18" charset="-78"/>
                <a:cs typeface="Traditional Arabic" pitchFamily="18" charset="-78"/>
              </a:rPr>
              <a:t>(ب) فحص مكان استلقاء المصاب للتأكد من عدم وجود دم تحته فإن وجد فعليه وقف النزيف فوراً.</a:t>
            </a:r>
          </a:p>
          <a:p>
            <a:pPr marL="0" indent="0" algn="just">
              <a:lnSpc>
                <a:spcPct val="120000"/>
              </a:lnSpc>
              <a:buNone/>
            </a:pPr>
            <a:r>
              <a:rPr lang="ar-SA" sz="11200" dirty="0">
                <a:latin typeface="Traditional Arabic" pitchFamily="18" charset="-78"/>
                <a:cs typeface="Traditional Arabic" pitchFamily="18" charset="-78"/>
              </a:rPr>
              <a:t>(ج) فحص حدقتي العين إن كانت طبيعية أم لا.</a:t>
            </a:r>
          </a:p>
          <a:p>
            <a:pPr marL="0" indent="0" algn="just">
              <a:lnSpc>
                <a:spcPct val="120000"/>
              </a:lnSpc>
              <a:buNone/>
            </a:pPr>
            <a:r>
              <a:rPr lang="ar-SA" sz="11200" dirty="0" smtClean="0">
                <a:latin typeface="Traditional Arabic" pitchFamily="18" charset="-78"/>
                <a:cs typeface="Traditional Arabic" pitchFamily="18" charset="-78"/>
              </a:rPr>
              <a:t>10.في </a:t>
            </a:r>
            <a:r>
              <a:rPr lang="ar-SA" sz="11200" dirty="0">
                <a:latin typeface="Traditional Arabic" pitchFamily="18" charset="-78"/>
                <a:cs typeface="Traditional Arabic" pitchFamily="18" charset="-78"/>
              </a:rPr>
              <a:t>حالة قيام المصاب بالتقيؤ اخفض لرأس المصاب وأدرها إلى أي جانب حتى لا تدخل مواد القيء في رئة </a:t>
            </a:r>
            <a:r>
              <a:rPr lang="ar-SA" sz="11200" dirty="0" smtClean="0">
                <a:latin typeface="Traditional Arabic" pitchFamily="18" charset="-78"/>
                <a:cs typeface="Traditional Arabic" pitchFamily="18" charset="-78"/>
              </a:rPr>
              <a:t>المصاب.</a:t>
            </a:r>
            <a:endParaRPr lang="ar-SA" sz="11200" dirty="0">
              <a:latin typeface="Traditional Arabic" pitchFamily="18" charset="-78"/>
              <a:cs typeface="Traditional Arabic" pitchFamily="18" charset="-78"/>
            </a:endParaRPr>
          </a:p>
          <a:p>
            <a:pPr marL="0" indent="0" algn="just">
              <a:lnSpc>
                <a:spcPct val="120000"/>
              </a:lnSpc>
              <a:buNone/>
            </a:pPr>
            <a:r>
              <a:rPr lang="ar-SA" sz="11200" dirty="0" smtClean="0">
                <a:latin typeface="Traditional Arabic" pitchFamily="18" charset="-78"/>
                <a:cs typeface="Traditional Arabic" pitchFamily="18" charset="-78"/>
              </a:rPr>
              <a:t>11.في </a:t>
            </a:r>
            <a:r>
              <a:rPr lang="ar-SA" sz="11200" dirty="0">
                <a:latin typeface="Traditional Arabic" pitchFamily="18" charset="-78"/>
                <a:cs typeface="Traditional Arabic" pitchFamily="18" charset="-78"/>
              </a:rPr>
              <a:t>حالة الإصابة بالكسور يجب تثبيت العظام والقيام بالإسعافات اللازمة </a:t>
            </a:r>
            <a:r>
              <a:rPr lang="ar-SA" sz="11200" dirty="0" smtClean="0">
                <a:latin typeface="Traditional Arabic" pitchFamily="18" charset="-78"/>
                <a:cs typeface="Traditional Arabic" pitchFamily="18" charset="-78"/>
              </a:rPr>
              <a:t>لها.</a:t>
            </a:r>
            <a:endParaRPr lang="ar-SA" sz="11200" dirty="0">
              <a:latin typeface="Traditional Arabic" pitchFamily="18" charset="-78"/>
              <a:cs typeface="Traditional Arabic" pitchFamily="18" charset="-78"/>
            </a:endParaRPr>
          </a:p>
          <a:p>
            <a:pPr marL="0" indent="0" algn="just">
              <a:lnSpc>
                <a:spcPct val="120000"/>
              </a:lnSpc>
              <a:buNone/>
            </a:pPr>
            <a:r>
              <a:rPr lang="ar-SA" sz="11200" dirty="0" smtClean="0">
                <a:latin typeface="Traditional Arabic" pitchFamily="18" charset="-78"/>
                <a:cs typeface="Traditional Arabic" pitchFamily="18" charset="-78"/>
              </a:rPr>
              <a:t>12.معظم </a:t>
            </a:r>
            <a:r>
              <a:rPr lang="ar-SA" sz="11200" dirty="0">
                <a:latin typeface="Traditional Arabic" pitchFamily="18" charset="-78"/>
                <a:cs typeface="Traditional Arabic" pitchFamily="18" charset="-78"/>
              </a:rPr>
              <a:t>المصابين يتعرضون للصدمة العصبية يقوم المسعف بتدفئة المصاب وتغطيته.</a:t>
            </a:r>
          </a:p>
          <a:p>
            <a:pPr marL="0" indent="0" algn="just">
              <a:lnSpc>
                <a:spcPct val="120000"/>
              </a:lnSpc>
              <a:buNone/>
            </a:pPr>
            <a:r>
              <a:rPr lang="ar-SA" sz="11200" dirty="0" smtClean="0">
                <a:latin typeface="Traditional Arabic" pitchFamily="18" charset="-78"/>
                <a:cs typeface="Traditional Arabic" pitchFamily="18" charset="-78"/>
              </a:rPr>
              <a:t>13.على </a:t>
            </a:r>
            <a:r>
              <a:rPr lang="ar-SA" sz="11200" dirty="0">
                <a:latin typeface="Traditional Arabic" pitchFamily="18" charset="-78"/>
                <a:cs typeface="Traditional Arabic" pitchFamily="18" charset="-78"/>
              </a:rPr>
              <a:t>المسعف فك أو فتح أو قطع ملابس المصاب وتفتيش ملابسه للتعرف على </a:t>
            </a:r>
            <a:r>
              <a:rPr lang="ar-SA" sz="11200" dirty="0" smtClean="0">
                <a:latin typeface="Traditional Arabic" pitchFamily="18" charset="-78"/>
                <a:cs typeface="Traditional Arabic" pitchFamily="18" charset="-78"/>
              </a:rPr>
              <a:t>هويته. </a:t>
            </a:r>
            <a:endParaRPr lang="ar-SA" sz="11200" dirty="0">
              <a:latin typeface="Traditional Arabic" pitchFamily="18" charset="-78"/>
              <a:cs typeface="Traditional Arabic" pitchFamily="18" charset="-78"/>
            </a:endParaRP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889723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179512" y="476672"/>
            <a:ext cx="8784976" cy="6408712"/>
          </a:xfrm>
        </p:spPr>
        <p:txBody>
          <a:bodyPr>
            <a:normAutofit fontScale="92500" lnSpcReduction="20000"/>
          </a:bodyPr>
          <a:lstStyle/>
          <a:p>
            <a:pPr marL="0" indent="0" algn="just">
              <a:lnSpc>
                <a:spcPct val="120000"/>
              </a:lnSpc>
              <a:buNone/>
            </a:pPr>
            <a:r>
              <a:rPr lang="ar-SA" sz="5100" dirty="0" smtClean="0">
                <a:latin typeface="Traditional Arabic" pitchFamily="18" charset="-78"/>
                <a:cs typeface="Traditional Arabic" pitchFamily="18" charset="-78"/>
              </a:rPr>
              <a:t>14.في </a:t>
            </a:r>
            <a:r>
              <a:rPr lang="ar-SA" sz="5100" dirty="0">
                <a:latin typeface="Traditional Arabic" pitchFamily="18" charset="-78"/>
                <a:cs typeface="Traditional Arabic" pitchFamily="18" charset="-78"/>
              </a:rPr>
              <a:t>حالة الإصابة بالإغماء على المسعف أن يميز سبب الإغماء فقد يكون نزيفاً بالمخ أو تسمماً أو خلافه.</a:t>
            </a:r>
          </a:p>
          <a:p>
            <a:pPr marL="0" indent="0" algn="just">
              <a:lnSpc>
                <a:spcPct val="120000"/>
              </a:lnSpc>
              <a:buNone/>
            </a:pPr>
            <a:r>
              <a:rPr lang="ar-SA" sz="5100" dirty="0" smtClean="0">
                <a:latin typeface="Traditional Arabic" pitchFamily="18" charset="-78"/>
                <a:cs typeface="Traditional Arabic" pitchFamily="18" charset="-78"/>
              </a:rPr>
              <a:t>15. على </a:t>
            </a:r>
            <a:r>
              <a:rPr lang="ar-SA" sz="5100" dirty="0">
                <a:latin typeface="Traditional Arabic" pitchFamily="18" charset="-78"/>
                <a:cs typeface="Traditional Arabic" pitchFamily="18" charset="-78"/>
              </a:rPr>
              <a:t>المسعف الإسراع بنقل المصاب إلى المستشفى عند الشك في وجود نزيف داخلي ومن علاماته بهتان واصفرار الجلد وسرعة التنفس وبرودة الجلد وضعف النبض وسرعته.</a:t>
            </a:r>
          </a:p>
          <a:p>
            <a:pPr marL="0" indent="0" algn="just">
              <a:lnSpc>
                <a:spcPct val="120000"/>
              </a:lnSpc>
              <a:buNone/>
            </a:pPr>
            <a:r>
              <a:rPr lang="ar-SA" sz="5100" dirty="0" smtClean="0">
                <a:latin typeface="Traditional Arabic" pitchFamily="18" charset="-78"/>
                <a:cs typeface="Traditional Arabic" pitchFamily="18" charset="-78"/>
              </a:rPr>
              <a:t>.</a:t>
            </a:r>
            <a:endParaRPr lang="ar-SA" sz="5100" dirty="0">
              <a:latin typeface="Traditional Arabic" pitchFamily="18" charset="-78"/>
              <a:cs typeface="Traditional Arabic" pitchFamily="18" charset="-78"/>
            </a:endParaRP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4212953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r>
              <a:rPr lang="ar-SA" sz="2800" dirty="0">
                <a:solidFill>
                  <a:srgbClr val="FF0000"/>
                </a:solidFill>
                <a:cs typeface="PT Bold Heading" pitchFamily="2" charset="-78"/>
              </a:rPr>
              <a:t>النزيف:</a:t>
            </a:r>
            <a:endParaRPr lang="en-US" sz="2800" dirty="0">
              <a:solidFill>
                <a:srgbClr val="FF0000"/>
              </a:solidFill>
              <a:cs typeface="PT Bold Heading" pitchFamily="2"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 	تشكل خسارة لتر واحد من الدم أو أكثر تهديداً خطيراً لحياة المصاب, والنزيف عبارة عن وجود ثغرة أو جرح كبير في أحد أطراف أو أعضاء الجسم تؤدي إلى خروج الدم منها بكثرة وخروج الدم بهذا الشكل يسمى نزيفاً.</a:t>
            </a:r>
          </a:p>
          <a:p>
            <a:pPr lvl="0" algn="r" rtl="1">
              <a:lnSpc>
                <a:spcPct val="150000"/>
              </a:lnSpc>
            </a:pPr>
            <a:endParaRPr lang="en-US" sz="1200" dirty="0">
              <a:solidFill>
                <a:prstClr val="black"/>
              </a:solidFill>
            </a:endParaRPr>
          </a:p>
          <a:p>
            <a:pPr lvl="0" algn="r" rtl="1"/>
            <a:r>
              <a:rPr lang="ar-SA" sz="2000" dirty="0">
                <a:solidFill>
                  <a:srgbClr val="FF0000"/>
                </a:solidFill>
                <a:cs typeface="PT Bold Heading" pitchFamily="2" charset="-78"/>
              </a:rPr>
              <a:t>أنواع النزيف:</a:t>
            </a:r>
          </a:p>
          <a:p>
            <a:pPr lvl="0" algn="r" rtl="1"/>
            <a:endParaRPr lang="en-US" sz="800" dirty="0">
              <a:solidFill>
                <a:srgbClr val="002060"/>
              </a:solidFill>
              <a:cs typeface="PT Bold Heading" pitchFamily="2"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   يمكن أن نحدد أنواع النزيف من حيث المكان ومن حيث المصدر فهو من حيث المكان إما نزيف داخلي أو نزيف خارجي. </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وهو من حيث المصدر إما شرياني أو وريدي أو شعري.</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b="1" u="sng" dirty="0">
                <a:solidFill>
                  <a:prstClr val="black"/>
                </a:solidFill>
              </a:rPr>
              <a:t>فالنزيف الخارجي </a:t>
            </a:r>
            <a:r>
              <a:rPr lang="ar-SA" b="1" dirty="0">
                <a:solidFill>
                  <a:prstClr val="black"/>
                </a:solidFill>
              </a:rPr>
              <a:t>      </a:t>
            </a:r>
            <a:r>
              <a:rPr lang="ar-SA" sz="2000" b="1" dirty="0">
                <a:solidFill>
                  <a:prstClr val="black"/>
                </a:solidFill>
                <a:latin typeface="Traditional Arabic" pitchFamily="18" charset="-78"/>
                <a:cs typeface="Traditional Arabic" pitchFamily="18" charset="-78"/>
              </a:rPr>
              <a:t>هو الذي يجري إلى خارج الجسم عند قطع سطح الجسم بآلة حادة .</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b="1" u="sng" dirty="0">
                <a:solidFill>
                  <a:prstClr val="black"/>
                </a:solidFill>
              </a:rPr>
              <a:t>والنزيف الداخلي </a:t>
            </a:r>
            <a:r>
              <a:rPr lang="ar-SA" b="1" dirty="0">
                <a:solidFill>
                  <a:prstClr val="black"/>
                </a:solidFill>
              </a:rPr>
              <a:t>       </a:t>
            </a:r>
            <a:r>
              <a:rPr lang="ar-SA" sz="2000" b="1" dirty="0">
                <a:solidFill>
                  <a:prstClr val="black"/>
                </a:solidFill>
                <a:latin typeface="Traditional Arabic" pitchFamily="18" charset="-78"/>
                <a:cs typeface="Traditional Arabic" pitchFamily="18" charset="-78"/>
              </a:rPr>
              <a:t>هو الذي يحدث داخل الجسم ولا يخرج إلى السطح ولا يستدل على هذا النوع من النزيف إلا بالأثر الذي يحدثه والأعراض التي تنتج عنه كالنزيف من المخ والأمعاء.</a:t>
            </a:r>
            <a:endParaRPr lang="en-US" sz="2000" b="1" dirty="0">
              <a:solidFill>
                <a:prstClr val="black"/>
              </a:solidFill>
              <a:latin typeface="Traditional Arabic" pitchFamily="18" charset="-78"/>
              <a:cs typeface="Traditional Arabic" pitchFamily="18" charset="-78"/>
            </a:endParaRP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434106"/>
            <a:ext cx="889176" cy="9472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87909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rtl="1">
              <a:lnSpc>
                <a:spcPct val="150000"/>
              </a:lnSpc>
            </a:pPr>
            <a:r>
              <a:rPr lang="ar-SA" sz="2400" dirty="0">
                <a:solidFill>
                  <a:schemeClr val="tx1"/>
                </a:solidFill>
                <a:latin typeface="Traditional Arabic" pitchFamily="18" charset="-78"/>
                <a:cs typeface="PT Bold Heading" pitchFamily="2" charset="-78"/>
              </a:rPr>
              <a:t>أما النزيف الشرياني </a:t>
            </a:r>
            <a:r>
              <a:rPr lang="ar-SA" sz="2800" dirty="0">
                <a:solidFill>
                  <a:schemeClr val="tx1"/>
                </a:solidFill>
                <a:latin typeface="Traditional Arabic" pitchFamily="18" charset="-78"/>
                <a:cs typeface="Traditional Arabic" pitchFamily="18" charset="-78"/>
              </a:rPr>
              <a:t>فهو الذي يخرج على شكل دفعات </a:t>
            </a:r>
            <a:r>
              <a:rPr lang="ar-SA" sz="2800" dirty="0" smtClean="0">
                <a:solidFill>
                  <a:schemeClr val="tx1"/>
                </a:solidFill>
                <a:latin typeface="Traditional Arabic" pitchFamily="18" charset="-78"/>
                <a:cs typeface="Traditional Arabic" pitchFamily="18" charset="-78"/>
              </a:rPr>
              <a:t>تطابق </a:t>
            </a:r>
            <a:r>
              <a:rPr lang="ar-SA" sz="2800" dirty="0">
                <a:solidFill>
                  <a:schemeClr val="tx1"/>
                </a:solidFill>
                <a:latin typeface="Traditional Arabic" pitchFamily="18" charset="-78"/>
                <a:cs typeface="Traditional Arabic" pitchFamily="18" charset="-78"/>
              </a:rPr>
              <a:t>كل منها دقة من دقات القلب وعادة يكون الدم الخارج لونه أحمر </a:t>
            </a:r>
            <a:r>
              <a:rPr lang="ar-SA" sz="2800" dirty="0" smtClean="0">
                <a:solidFill>
                  <a:schemeClr val="tx1"/>
                </a:solidFill>
                <a:latin typeface="Traditional Arabic" pitchFamily="18" charset="-78"/>
                <a:cs typeface="Traditional Arabic" pitchFamily="18" charset="-78"/>
              </a:rPr>
              <a:t>قان.</a:t>
            </a:r>
          </a:p>
          <a:p>
            <a:pPr algn="just" rtl="1">
              <a:lnSpc>
                <a:spcPct val="150000"/>
              </a:lnSpc>
            </a:pPr>
            <a:endParaRPr lang="ar-SA" sz="1100" dirty="0">
              <a:solidFill>
                <a:schemeClr val="tx1"/>
              </a:solidFill>
              <a:latin typeface="Traditional Arabic" pitchFamily="18" charset="-78"/>
              <a:cs typeface="Traditional Arabic" pitchFamily="18" charset="-78"/>
            </a:endParaRPr>
          </a:p>
          <a:p>
            <a:pPr algn="just" rtl="1">
              <a:lnSpc>
                <a:spcPct val="150000"/>
              </a:lnSpc>
            </a:pPr>
            <a:r>
              <a:rPr lang="ar-SA" sz="2400" dirty="0">
                <a:solidFill>
                  <a:schemeClr val="tx1"/>
                </a:solidFill>
                <a:latin typeface="Traditional Arabic" pitchFamily="18" charset="-78"/>
                <a:cs typeface="PT Bold Heading" pitchFamily="2" charset="-78"/>
              </a:rPr>
              <a:t>أما النزيف الوريدي </a:t>
            </a:r>
            <a:r>
              <a:rPr lang="ar-SA" sz="2800" dirty="0">
                <a:solidFill>
                  <a:schemeClr val="tx1"/>
                </a:solidFill>
                <a:latin typeface="Traditional Arabic" pitchFamily="18" charset="-78"/>
                <a:cs typeface="Traditional Arabic" pitchFamily="18" charset="-78"/>
              </a:rPr>
              <a:t>فإن الدم الخارج يسيل باستمرار من الجزء المصاب وعادة ما تكون حمرة الدم </a:t>
            </a:r>
            <a:r>
              <a:rPr lang="ar-SA" sz="2800" dirty="0" smtClean="0">
                <a:solidFill>
                  <a:schemeClr val="tx1"/>
                </a:solidFill>
                <a:latin typeface="Traditional Arabic" pitchFamily="18" charset="-78"/>
                <a:cs typeface="Traditional Arabic" pitchFamily="18" charset="-78"/>
              </a:rPr>
              <a:t>داكنة.</a:t>
            </a:r>
          </a:p>
          <a:p>
            <a:pPr algn="just" rtl="1">
              <a:lnSpc>
                <a:spcPct val="150000"/>
              </a:lnSpc>
            </a:pPr>
            <a:endParaRPr lang="ar-SA" sz="1100" dirty="0">
              <a:solidFill>
                <a:schemeClr val="tx1"/>
              </a:solidFill>
              <a:latin typeface="Traditional Arabic" pitchFamily="18" charset="-78"/>
              <a:cs typeface="Traditional Arabic" pitchFamily="18" charset="-78"/>
            </a:endParaRPr>
          </a:p>
          <a:p>
            <a:pPr algn="just" rtl="1">
              <a:lnSpc>
                <a:spcPct val="150000"/>
              </a:lnSpc>
            </a:pPr>
            <a:r>
              <a:rPr lang="ar-SA" sz="2400" dirty="0">
                <a:solidFill>
                  <a:schemeClr val="tx1"/>
                </a:solidFill>
                <a:latin typeface="Traditional Arabic" pitchFamily="18" charset="-78"/>
                <a:cs typeface="PT Bold Heading" pitchFamily="2" charset="-78"/>
              </a:rPr>
              <a:t>أما النزيف الشعري </a:t>
            </a:r>
            <a:r>
              <a:rPr lang="ar-SA" sz="2800" dirty="0">
                <a:solidFill>
                  <a:schemeClr val="tx1"/>
                </a:solidFill>
                <a:latin typeface="Traditional Arabic" pitchFamily="18" charset="-78"/>
                <a:cs typeface="Traditional Arabic" pitchFamily="18" charset="-78"/>
              </a:rPr>
              <a:t>ففيه يخرج الدم كما لو كان رشحاً ويكون أقرب إلى الإدماء من السطح العاري الذي يحدث </a:t>
            </a:r>
            <a:r>
              <a:rPr lang="ar-SA" sz="2800" dirty="0" smtClean="0">
                <a:solidFill>
                  <a:schemeClr val="tx1"/>
                </a:solidFill>
                <a:latin typeface="Traditional Arabic" pitchFamily="18" charset="-78"/>
                <a:cs typeface="Traditional Arabic" pitchFamily="18" charset="-78"/>
              </a:rPr>
              <a:t>فيه.</a:t>
            </a:r>
            <a:endParaRPr lang="ar-SA" sz="2800" dirty="0">
              <a:solidFill>
                <a:schemeClr val="tx1"/>
              </a:solidFill>
              <a:latin typeface="Traditional Arabic" pitchFamily="18" charset="-78"/>
              <a:cs typeface="Traditional Arabic" pitchFamily="18" charset="-78"/>
            </a:endParaRP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129700"/>
            <a:ext cx="1409034" cy="1251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03620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rtl="1">
              <a:lnSpc>
                <a:spcPct val="150000"/>
              </a:lnSpc>
            </a:pPr>
            <a:r>
              <a:rPr lang="ar-SA" sz="2400" dirty="0">
                <a:solidFill>
                  <a:srgbClr val="FF0000"/>
                </a:solidFill>
                <a:latin typeface="Traditional Arabic" pitchFamily="18" charset="-78"/>
                <a:cs typeface="PT Bold Heading" pitchFamily="2" charset="-78"/>
              </a:rPr>
              <a:t>إسعاف النزيف :</a:t>
            </a:r>
          </a:p>
          <a:p>
            <a:pPr lvl="0" algn="just" rtl="1">
              <a:lnSpc>
                <a:spcPct val="150000"/>
              </a:lnSpc>
            </a:pPr>
            <a:r>
              <a:rPr lang="ar-SA" sz="2000" b="1" dirty="0">
                <a:solidFill>
                  <a:prstClr val="black"/>
                </a:solidFill>
                <a:latin typeface="Traditional Arabic" pitchFamily="18" charset="-78"/>
                <a:cs typeface="Traditional Arabic" pitchFamily="18" charset="-78"/>
              </a:rPr>
              <a:t>هناك عدة طرق لإسعاف النزيف نوجزها في التالي :</a:t>
            </a:r>
          </a:p>
          <a:p>
            <a:pPr lvl="0" algn="just" rtl="1">
              <a:lnSpc>
                <a:spcPct val="150000"/>
              </a:lnSpc>
            </a:pPr>
            <a:r>
              <a:rPr lang="ar-SA" sz="2000" b="1" dirty="0">
                <a:solidFill>
                  <a:prstClr val="black"/>
                </a:solidFill>
                <a:latin typeface="Traditional Arabic" pitchFamily="18" charset="-78"/>
                <a:cs typeface="Traditional Arabic" pitchFamily="18" charset="-78"/>
              </a:rPr>
              <a:t>1-يتم إيقاف النزيف بواسطة الضغط المباشر على مكان النزيف وذلك بواسطة ضمادة معقمة أو بواسطة اليد مباشرة , </a:t>
            </a:r>
            <a:r>
              <a:rPr lang="ar-SA" sz="2000" b="1" dirty="0" smtClean="0">
                <a:solidFill>
                  <a:prstClr val="black"/>
                </a:solidFill>
                <a:latin typeface="Traditional Arabic" pitchFamily="18" charset="-78"/>
                <a:cs typeface="Traditional Arabic" pitchFamily="18" charset="-78"/>
              </a:rPr>
              <a:t>وعند </a:t>
            </a:r>
            <a:r>
              <a:rPr lang="ar-SA" sz="2000" b="1" dirty="0">
                <a:solidFill>
                  <a:prstClr val="black"/>
                </a:solidFill>
                <a:latin typeface="Traditional Arabic" pitchFamily="18" charset="-78"/>
                <a:cs typeface="Traditional Arabic" pitchFamily="18" charset="-78"/>
              </a:rPr>
              <a:t>تخثر الدم على الضمادة تترك مكانها وتوضع ضمادة أخرى فوقها لكي لا تزول جلطة الدم التي تشكلت.</a:t>
            </a:r>
          </a:p>
          <a:p>
            <a:pPr lvl="0" algn="just" rtl="1">
              <a:lnSpc>
                <a:spcPct val="150000"/>
              </a:lnSpc>
            </a:pPr>
            <a:r>
              <a:rPr lang="ar-SA" sz="2000" b="1" dirty="0">
                <a:solidFill>
                  <a:prstClr val="black"/>
                </a:solidFill>
                <a:latin typeface="Traditional Arabic" pitchFamily="18" charset="-78"/>
                <a:cs typeface="Traditional Arabic" pitchFamily="18" charset="-78"/>
              </a:rPr>
              <a:t>2-يتم إيقاف النزيف بواسطة رفع الطرف النازف إلى مستوى القلب مما يؤدي إلى تقليل سريان الدم فيه مع الاستمرار في الضغط على الجرح.</a:t>
            </a:r>
          </a:p>
          <a:p>
            <a:pPr lvl="0" algn="just" rtl="1">
              <a:lnSpc>
                <a:spcPct val="150000"/>
              </a:lnSpc>
            </a:pPr>
            <a:r>
              <a:rPr lang="ar-SA" sz="2000" b="1" dirty="0">
                <a:solidFill>
                  <a:prstClr val="black"/>
                </a:solidFill>
                <a:latin typeface="Traditional Arabic" pitchFamily="18" charset="-78"/>
                <a:cs typeface="Traditional Arabic" pitchFamily="18" charset="-78"/>
              </a:rPr>
              <a:t>3-أو يتم إيقاف النزيف بواسطة الضغط على الشريان الرئيسي المغذي للجرح النازف, ويجب ألا تطول مدة الضغط على الشريان الرئيسي لأكثر من خمس دقائق.</a:t>
            </a:r>
          </a:p>
          <a:p>
            <a:pPr lvl="0" algn="just" rtl="1">
              <a:lnSpc>
                <a:spcPct val="150000"/>
              </a:lnSpc>
            </a:pPr>
            <a:r>
              <a:rPr lang="ar-SA" sz="2000" b="1" dirty="0">
                <a:solidFill>
                  <a:prstClr val="black"/>
                </a:solidFill>
                <a:latin typeface="Traditional Arabic" pitchFamily="18" charset="-78"/>
                <a:cs typeface="Traditional Arabic" pitchFamily="18" charset="-78"/>
              </a:rPr>
              <a:t>4-يمكن استخدام العصابة , وهي تمنع مرور الدم كلية إلى الطرف المصاب, وقد تؤثر</a:t>
            </a:r>
          </a:p>
          <a:p>
            <a:pPr lvl="0" algn="just" rtl="1">
              <a:lnSpc>
                <a:spcPct val="150000"/>
              </a:lnSpc>
            </a:pPr>
            <a:r>
              <a:rPr lang="ar-SA" sz="2000" b="1" dirty="0">
                <a:solidFill>
                  <a:prstClr val="black"/>
                </a:solidFill>
                <a:latin typeface="Traditional Arabic" pitchFamily="18" charset="-78"/>
                <a:cs typeface="Traditional Arabic" pitchFamily="18" charset="-78"/>
              </a:rPr>
              <a:t> سلبيا على أعصابه ولكن في سبيل إنقاذ حياة المصاب. </a:t>
            </a: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129700"/>
            <a:ext cx="1409034" cy="1251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80946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5000">
              <a:srgbClr val="FF7A00"/>
            </a:gs>
            <a:gs pos="98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FFC000"/>
                </a:solidFill>
                <a:cs typeface="PT Bold Heading" pitchFamily="2" charset="-78"/>
              </a:rPr>
              <a:t> </a:t>
            </a:r>
            <a:r>
              <a:rPr lang="ar-SA" sz="2400" b="1" dirty="0" smtClean="0">
                <a:solidFill>
                  <a:srgbClr val="FFC000"/>
                </a:solidFill>
                <a:cs typeface="PT Bold Heading" pitchFamily="2" charset="-78"/>
              </a:rPr>
              <a:t> الحروق </a:t>
            </a:r>
            <a:endParaRPr lang="ar-SA" sz="2400" b="1" dirty="0">
              <a:solidFill>
                <a:srgbClr val="FFC000"/>
              </a:solidFill>
              <a:cs typeface="PT Bold Heading" pitchFamily="2" charset="-78"/>
            </a:endParaRPr>
          </a:p>
          <a:p>
            <a:pPr lvl="0" algn="r" rtl="1">
              <a:lnSpc>
                <a:spcPct val="150000"/>
              </a:lnSpc>
            </a:pPr>
            <a:r>
              <a:rPr lang="ar-SA" sz="2400" b="1" dirty="0">
                <a:solidFill>
                  <a:srgbClr val="C00000"/>
                </a:solidFill>
                <a:latin typeface="Traditional Arabic" pitchFamily="18" charset="-78"/>
                <a:cs typeface="Traditional Arabic" pitchFamily="18" charset="-78"/>
              </a:rPr>
              <a:t>      </a:t>
            </a:r>
            <a:r>
              <a:rPr lang="ar-SA" sz="2000" b="1" dirty="0">
                <a:solidFill>
                  <a:prstClr val="black"/>
                </a:solidFill>
                <a:latin typeface="Traditional Arabic" pitchFamily="18" charset="-78"/>
                <a:cs typeface="Traditional Arabic" pitchFamily="18" charset="-78"/>
              </a:rPr>
              <a:t>تؤدي الحروق إلى فقد مصل الدم  وفقد سوائل الجسم وتهتك أنسجة الجسم , كما تؤدي إلى الاختناق نتيجة عدم كفاية الأكسجين أو استنشاق الهواء الساخن والغازات السامة.</a:t>
            </a:r>
          </a:p>
          <a:p>
            <a:pPr lvl="0" algn="r" rtl="1">
              <a:lnSpc>
                <a:spcPct val="150000"/>
              </a:lnSpc>
            </a:pPr>
            <a:endParaRPr lang="en-US" sz="1200" b="1" dirty="0">
              <a:solidFill>
                <a:prstClr val="black"/>
              </a:solidFill>
              <a:latin typeface="Traditional Arabic" pitchFamily="18" charset="-78"/>
              <a:cs typeface="Traditional Arabic" pitchFamily="18" charset="-78"/>
            </a:endParaRPr>
          </a:p>
          <a:p>
            <a:pPr lvl="0" algn="r" rtl="1">
              <a:lnSpc>
                <a:spcPct val="150000"/>
              </a:lnSpc>
            </a:pPr>
            <a:r>
              <a:rPr lang="ar-SA" sz="2000" dirty="0">
                <a:solidFill>
                  <a:srgbClr val="FF9900"/>
                </a:solidFill>
                <a:cs typeface="PT Bold Heading" pitchFamily="2" charset="-78"/>
              </a:rPr>
              <a:t>أنواع الحروق وإسعافها </a:t>
            </a:r>
          </a:p>
          <a:p>
            <a:pPr lvl="0" algn="r" rtl="1">
              <a:lnSpc>
                <a:spcPct val="150000"/>
              </a:lnSpc>
            </a:pPr>
            <a:endParaRPr lang="en-US" sz="1200" b="1" dirty="0">
              <a:solidFill>
                <a:srgbClr val="002060"/>
              </a:solidFill>
            </a:endParaRPr>
          </a:p>
          <a:p>
            <a:pPr lvl="0" algn="r" rtl="1">
              <a:lnSpc>
                <a:spcPct val="150000"/>
              </a:lnSpc>
            </a:pPr>
            <a:r>
              <a:rPr lang="ar-SA" b="1" u="sng" dirty="0">
                <a:solidFill>
                  <a:prstClr val="black"/>
                </a:solidFill>
              </a:rPr>
              <a:t>1-حروق الدرجة الأولى:</a:t>
            </a:r>
            <a:endParaRPr lang="en-US" b="1" u="sng" dirty="0">
              <a:solidFill>
                <a:prstClr val="black"/>
              </a:solidFill>
            </a:endParaRPr>
          </a:p>
          <a:p>
            <a:pPr lvl="0" algn="just" rtl="1">
              <a:lnSpc>
                <a:spcPct val="150000"/>
              </a:lnSpc>
            </a:pPr>
            <a:r>
              <a:rPr lang="ar-SA" sz="2000" b="1" dirty="0">
                <a:solidFill>
                  <a:prstClr val="black"/>
                </a:solidFill>
                <a:latin typeface="Traditional Arabic" pitchFamily="18" charset="-78"/>
                <a:cs typeface="Traditional Arabic" pitchFamily="18" charset="-78"/>
              </a:rPr>
              <a:t>     وتعتبر أبسط أنواع الحروق ومن بين علاماتها الاحمرار والالتهاب وتغير اللون والتورم والألم , وكذلك تحدث الحروق الأولية نتيجة التعرض لأشعة الشمس القوية لفترة طويلة أو عند ملامسة سطح ساخن جداً لجسم الإنسان.</a:t>
            </a:r>
            <a:endParaRPr lang="en-US" sz="2000" b="1" dirty="0">
              <a:solidFill>
                <a:prstClr val="black"/>
              </a:solidFill>
              <a:latin typeface="Traditional Arabic" pitchFamily="18" charset="-78"/>
              <a:cs typeface="Traditional Arabic" pitchFamily="18" charset="-78"/>
            </a:endParaRPr>
          </a:p>
          <a:p>
            <a:pPr lvl="0" algn="just" rtl="1">
              <a:lnSpc>
                <a:spcPct val="150000"/>
              </a:lnSpc>
            </a:pPr>
            <a:r>
              <a:rPr lang="ar-SA" sz="2000" b="1" dirty="0">
                <a:solidFill>
                  <a:prstClr val="black"/>
                </a:solidFill>
                <a:latin typeface="Traditional Arabic" pitchFamily="18" charset="-78"/>
                <a:cs typeface="Traditional Arabic" pitchFamily="18" charset="-78"/>
              </a:rPr>
              <a:t>وهذا النوع من الحروق في مجمله بسيط ولا يحتاج إلى رعاية طبية كبيرة , ولتقليل الألم </a:t>
            </a:r>
            <a:r>
              <a:rPr lang="ar-SA" sz="2000" b="1" dirty="0" smtClean="0">
                <a:solidFill>
                  <a:prstClr val="black"/>
                </a:solidFill>
                <a:latin typeface="Traditional Arabic" pitchFamily="18" charset="-78"/>
                <a:cs typeface="Traditional Arabic" pitchFamily="18" charset="-78"/>
              </a:rPr>
              <a:t>يغمر</a:t>
            </a:r>
          </a:p>
          <a:p>
            <a:pPr lvl="0" algn="just" rtl="1">
              <a:lnSpc>
                <a:spcPct val="150000"/>
              </a:lnSpc>
            </a:pPr>
            <a:r>
              <a:rPr lang="ar-SA" sz="2000" b="1" dirty="0" smtClean="0">
                <a:solidFill>
                  <a:prstClr val="black"/>
                </a:solidFill>
                <a:latin typeface="Traditional Arabic" pitchFamily="18" charset="-78"/>
                <a:cs typeface="Traditional Arabic" pitchFamily="18" charset="-78"/>
              </a:rPr>
              <a:t> </a:t>
            </a:r>
            <a:r>
              <a:rPr lang="ar-SA" sz="2000" b="1" dirty="0">
                <a:solidFill>
                  <a:prstClr val="black"/>
                </a:solidFill>
                <a:latin typeface="Traditional Arabic" pitchFamily="18" charset="-78"/>
                <a:cs typeface="Traditional Arabic" pitchFamily="18" charset="-78"/>
              </a:rPr>
              <a:t>الجزء المصاب في الماء البارد.</a:t>
            </a:r>
            <a:endParaRPr lang="en-US" sz="2000" b="1" dirty="0">
              <a:solidFill>
                <a:prstClr val="black"/>
              </a:solidFill>
              <a:latin typeface="Traditional Arabic" pitchFamily="18" charset="-78"/>
              <a:cs typeface="Traditional Arabic" pitchFamily="18" charset="-78"/>
            </a:endParaRPr>
          </a:p>
          <a:p>
            <a:pPr algn="r">
              <a:lnSpc>
                <a:spcPct val="150000"/>
              </a:lnSpc>
            </a:pPr>
            <a:endParaRPr lang="en-US" dirty="0">
              <a:solidFill>
                <a:prstClr val="black"/>
              </a:solidFill>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8221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8000">
              <a:srgbClr val="FF7A00"/>
            </a:gs>
            <a:gs pos="10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000" b="1" u="sng" dirty="0" smtClean="0"/>
              <a:t>2- حروق </a:t>
            </a:r>
            <a:r>
              <a:rPr lang="ar-SA" sz="2000" b="1" u="sng" dirty="0"/>
              <a:t>الدرجة الثانية</a:t>
            </a:r>
            <a:r>
              <a:rPr lang="ar-SA" sz="2000" b="1" u="sng" dirty="0" smtClean="0"/>
              <a:t>:</a:t>
            </a:r>
            <a:r>
              <a:rPr lang="ar-SA" sz="2000" b="1" dirty="0" smtClean="0">
                <a:latin typeface="Traditional Arabic" pitchFamily="18" charset="-78"/>
                <a:cs typeface="Traditional Arabic" pitchFamily="18" charset="-78"/>
              </a:rPr>
              <a:t>  </a:t>
            </a:r>
          </a:p>
          <a:p>
            <a:pPr algn="just" rtl="1">
              <a:lnSpc>
                <a:spcPct val="150000"/>
              </a:lnSpc>
            </a:pPr>
            <a:r>
              <a:rPr lang="ar-SA" sz="2000" b="1" dirty="0">
                <a:latin typeface="Traditional Arabic" pitchFamily="18" charset="-78"/>
                <a:cs typeface="Traditional Arabic" pitchFamily="18" charset="-78"/>
              </a:rPr>
              <a:t>	</a:t>
            </a:r>
            <a:r>
              <a:rPr lang="ar-SA" sz="2400" dirty="0" smtClean="0">
                <a:latin typeface="Traditional Arabic" pitchFamily="18" charset="-78"/>
                <a:cs typeface="Traditional Arabic" pitchFamily="18" charset="-78"/>
              </a:rPr>
              <a:t>تؤدي </a:t>
            </a:r>
            <a:r>
              <a:rPr lang="ar-SA" sz="2400" dirty="0">
                <a:latin typeface="Traditional Arabic" pitchFamily="18" charset="-78"/>
                <a:cs typeface="Traditional Arabic" pitchFamily="18" charset="-78"/>
              </a:rPr>
              <a:t>حروق الدرجة الثانية إلى جروح أعمق من السابقة وهي تصيب طبقة الجلد الخارجية والداخلية وتتكون الفقاعات ويتورم مكان الحرق وينتفخ لعدة أيام كما تؤدي إلى خروج المصل عبر طبقات الجلد التالفة .</a:t>
            </a:r>
            <a:endParaRPr lang="en-US" sz="2400" dirty="0">
              <a:latin typeface="Traditional Arabic" pitchFamily="18" charset="-78"/>
              <a:cs typeface="Traditional Arabic" pitchFamily="18" charset="-78"/>
            </a:endParaRPr>
          </a:p>
          <a:p>
            <a:pPr algn="just" rtl="1">
              <a:lnSpc>
                <a:spcPct val="150000"/>
              </a:lnSpc>
            </a:pPr>
            <a:r>
              <a:rPr lang="ar-SA" sz="2400" dirty="0">
                <a:latin typeface="Traditional Arabic" pitchFamily="18" charset="-78"/>
                <a:cs typeface="Traditional Arabic" pitchFamily="18" charset="-78"/>
              </a:rPr>
              <a:t>ويتم إسعاف حروق الدرجة الثانية بغمر الجزء المصاب في الماء البارد وليس المثلج ووضع كمادات الماء البارد لتقليل الألم ثم تجفف المنطقة بعد ذلك بضمادات معقمة أو قطعة قماش مكوية , ويراعى عدم استعمال القطن حيث يلصق بالحروق , ويراعى عدم إزالة الأنسجة المحروقة وعدم استعمال أي نوع من أنواع المواد المطهرة أو المراهم .</a:t>
            </a:r>
            <a:endParaRPr lang="en-US" sz="2400" dirty="0">
              <a:latin typeface="Traditional Arabic" pitchFamily="18" charset="-78"/>
              <a:cs typeface="Traditional Arabic" pitchFamily="18" charset="-78"/>
            </a:endParaRPr>
          </a:p>
          <a:p>
            <a:pPr algn="just" rtl="1">
              <a:lnSpc>
                <a:spcPct val="150000"/>
              </a:lnSpc>
            </a:pPr>
            <a:r>
              <a:rPr lang="ar-SA" sz="2400" dirty="0">
                <a:latin typeface="Traditional Arabic" pitchFamily="18" charset="-78"/>
                <a:cs typeface="Traditional Arabic" pitchFamily="18" charset="-78"/>
              </a:rPr>
              <a:t>وإذا كانت الحروق الناتجة من هذا النوع من الحروق تغطي حوالي 15% من </a:t>
            </a:r>
            <a:r>
              <a:rPr lang="ar-SA" sz="2400" dirty="0" smtClean="0">
                <a:latin typeface="Traditional Arabic" pitchFamily="18" charset="-78"/>
                <a:cs typeface="Traditional Arabic" pitchFamily="18" charset="-78"/>
              </a:rPr>
              <a:t>مساحة</a:t>
            </a:r>
          </a:p>
          <a:p>
            <a:pPr algn="just" rtl="1">
              <a:lnSpc>
                <a:spcPct val="150000"/>
              </a:lnSpc>
            </a:pP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سطح الجسم فيجب إدخال المصاب </a:t>
            </a:r>
            <a:r>
              <a:rPr lang="ar-SA" sz="2400" dirty="0" smtClean="0">
                <a:latin typeface="Traditional Arabic" pitchFamily="18" charset="-78"/>
                <a:cs typeface="Traditional Arabic" pitchFamily="18" charset="-78"/>
              </a:rPr>
              <a:t>المستشفى.</a:t>
            </a:r>
            <a:endParaRPr lang="en-US" sz="2400" dirty="0">
              <a:latin typeface="Traditional Arabic" pitchFamily="18" charset="-78"/>
              <a:cs typeface="Traditional Arabic" pitchFamily="18" charset="-78"/>
            </a:endParaRPr>
          </a:p>
          <a:p>
            <a:pPr algn="r">
              <a:lnSpc>
                <a:spcPct val="150000"/>
              </a:lnSpc>
            </a:pPr>
            <a:endParaRPr lang="en-US"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90000">
              <a:srgbClr val="FF7A00"/>
            </a:gs>
            <a:gs pos="10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b="1" u="sng" dirty="0">
                <a:solidFill>
                  <a:prstClr val="black"/>
                </a:solidFill>
              </a:rPr>
              <a:t>3- حروق الدرجة الثالثة :</a:t>
            </a:r>
            <a:endParaRPr lang="en-US" b="1" u="sng" dirty="0">
              <a:solidFill>
                <a:prstClr val="black"/>
              </a:solidFill>
            </a:endParaRPr>
          </a:p>
          <a:p>
            <a:pPr lvl="0" algn="r" rtl="1">
              <a:lnSpc>
                <a:spcPct val="150000"/>
              </a:lnSpc>
            </a:pPr>
            <a:r>
              <a:rPr lang="ar-SA" sz="2000" b="1" dirty="0" smtClean="0">
                <a:solidFill>
                  <a:prstClr val="black"/>
                </a:solidFill>
                <a:latin typeface="Traditional Arabic" pitchFamily="18" charset="-78"/>
                <a:cs typeface="Traditional Arabic" pitchFamily="18" charset="-78"/>
              </a:rPr>
              <a:t>	</a:t>
            </a:r>
            <a:r>
              <a:rPr lang="ar-SA" sz="2400" dirty="0" smtClean="0">
                <a:solidFill>
                  <a:prstClr val="black"/>
                </a:solidFill>
                <a:latin typeface="Traditional Arabic" pitchFamily="18" charset="-78"/>
                <a:cs typeface="Traditional Arabic" pitchFamily="18" charset="-78"/>
              </a:rPr>
              <a:t>تؤدي </a:t>
            </a:r>
            <a:r>
              <a:rPr lang="ar-SA" sz="2400" dirty="0">
                <a:solidFill>
                  <a:prstClr val="black"/>
                </a:solidFill>
                <a:latin typeface="Traditional Arabic" pitchFamily="18" charset="-78"/>
                <a:cs typeface="Traditional Arabic" pitchFamily="18" charset="-78"/>
              </a:rPr>
              <a:t>حروق الدرجة الثالثة إلى تلف أعمق وأكبر من الدرجات السابقة ويبدو مكان الحرق مبيضاً بلون الشمع أو مسوداً, وحروق الدرجة الثالثة تؤدي إلى تدمير خلايا الدم الحمراء .</a:t>
            </a:r>
            <a:endParaRPr lang="en-US" sz="2400" dirty="0">
              <a:solidFill>
                <a:prstClr val="black"/>
              </a:solidFill>
              <a:latin typeface="Traditional Arabic" pitchFamily="18" charset="-78"/>
              <a:cs typeface="Traditional Arabic" pitchFamily="18" charset="-78"/>
            </a:endParaRPr>
          </a:p>
          <a:p>
            <a:pPr lvl="0" algn="r" rtl="1">
              <a:lnSpc>
                <a:spcPct val="150000"/>
              </a:lnSpc>
            </a:pPr>
            <a:r>
              <a:rPr lang="ar-SA" sz="2400" dirty="0">
                <a:solidFill>
                  <a:prstClr val="black"/>
                </a:solidFill>
                <a:latin typeface="Traditional Arabic" pitchFamily="18" charset="-78"/>
                <a:cs typeface="Traditional Arabic" pitchFamily="18" charset="-78"/>
              </a:rPr>
              <a:t>يجب عدم إزالة الملابس المحترقة بل يجب تغطيتها بأشياء نظيفة </a:t>
            </a:r>
            <a:endParaRPr lang="en-US" sz="2400" dirty="0">
              <a:solidFill>
                <a:prstClr val="black"/>
              </a:solidFill>
              <a:latin typeface="Traditional Arabic" pitchFamily="18" charset="-78"/>
              <a:cs typeface="Traditional Arabic" pitchFamily="18" charset="-78"/>
            </a:endParaRPr>
          </a:p>
          <a:p>
            <a:pPr lvl="0" algn="r" rtl="1">
              <a:lnSpc>
                <a:spcPct val="150000"/>
              </a:lnSpc>
            </a:pPr>
            <a:r>
              <a:rPr lang="ar-SA" sz="2400" dirty="0">
                <a:solidFill>
                  <a:prstClr val="black"/>
                </a:solidFill>
                <a:latin typeface="Traditional Arabic" pitchFamily="18" charset="-78"/>
                <a:cs typeface="Traditional Arabic" pitchFamily="18" charset="-78"/>
              </a:rPr>
              <a:t>تتم مراقبة تنفس المصاب والإسراع بقدر المستطاع في نقل المصاب إلى </a:t>
            </a:r>
            <a:r>
              <a:rPr lang="ar-SA" sz="2400" dirty="0" smtClean="0">
                <a:solidFill>
                  <a:prstClr val="black"/>
                </a:solidFill>
                <a:latin typeface="Traditional Arabic" pitchFamily="18" charset="-78"/>
                <a:cs typeface="Traditional Arabic" pitchFamily="18" charset="-78"/>
              </a:rPr>
              <a:t>المستشفى.</a:t>
            </a:r>
          </a:p>
          <a:p>
            <a:pPr lvl="0" algn="r" rtl="1">
              <a:lnSpc>
                <a:spcPct val="150000"/>
              </a:lnSpc>
            </a:pPr>
            <a:endParaRPr lang="en-US" sz="1000" dirty="0">
              <a:solidFill>
                <a:prstClr val="black"/>
              </a:solidFill>
            </a:endParaRPr>
          </a:p>
          <a:p>
            <a:pPr lvl="0" algn="r" rtl="1">
              <a:lnSpc>
                <a:spcPct val="150000"/>
              </a:lnSpc>
            </a:pPr>
            <a:r>
              <a:rPr lang="ar-SA" b="1" u="sng" dirty="0">
                <a:solidFill>
                  <a:prstClr val="black"/>
                </a:solidFill>
              </a:rPr>
              <a:t>4-الحروق الكيميائية :</a:t>
            </a:r>
            <a:endParaRPr lang="en-US" b="1" u="sng" dirty="0">
              <a:solidFill>
                <a:prstClr val="black"/>
              </a:solidFill>
            </a:endParaRPr>
          </a:p>
          <a:p>
            <a:pPr lvl="0" algn="r" rtl="1">
              <a:lnSpc>
                <a:spcPct val="150000"/>
              </a:lnSpc>
            </a:pPr>
            <a:r>
              <a:rPr lang="ar-SA" sz="2400" dirty="0">
                <a:solidFill>
                  <a:prstClr val="black"/>
                </a:solidFill>
                <a:latin typeface="Traditional Arabic" pitchFamily="18" charset="-78"/>
                <a:cs typeface="Traditional Arabic" pitchFamily="18" charset="-78"/>
              </a:rPr>
              <a:t>تؤدي أغلب الأحماض والقواعد إلى الحروق وتكون الحروق الناتجة عنها مشابهة لتلك الحروق الناتجة عن اللهب أو البخار أو السوائل الساخنة ويتم إسعافها بغسل الجزء المصاب بسرعة وبكمية </a:t>
            </a:r>
            <a:endParaRPr lang="ar-SA" sz="2400" dirty="0" smtClean="0">
              <a:solidFill>
                <a:prstClr val="black"/>
              </a:solidFill>
              <a:latin typeface="Traditional Arabic" pitchFamily="18" charset="-78"/>
              <a:cs typeface="Traditional Arabic" pitchFamily="18" charset="-78"/>
            </a:endParaRPr>
          </a:p>
          <a:p>
            <a:pPr lvl="0" algn="r" rtl="1">
              <a:lnSpc>
                <a:spcPct val="150000"/>
              </a:lnSpc>
            </a:pPr>
            <a:r>
              <a:rPr lang="ar-SA" sz="2400" dirty="0" smtClean="0">
                <a:solidFill>
                  <a:prstClr val="black"/>
                </a:solidFill>
                <a:latin typeface="Traditional Arabic" pitchFamily="18" charset="-78"/>
                <a:cs typeface="Traditional Arabic" pitchFamily="18" charset="-78"/>
              </a:rPr>
              <a:t>كبيرة </a:t>
            </a:r>
            <a:r>
              <a:rPr lang="ar-SA" sz="2400" dirty="0">
                <a:solidFill>
                  <a:prstClr val="black"/>
                </a:solidFill>
                <a:latin typeface="Traditional Arabic" pitchFamily="18" charset="-78"/>
                <a:cs typeface="Traditional Arabic" pitchFamily="18" charset="-78"/>
              </a:rPr>
              <a:t>من الماء , ويجب الاستمرار في ذلك لمدة خمس دقائق على الأقل بعد إزالة </a:t>
            </a:r>
            <a:r>
              <a:rPr lang="ar-SA" sz="2400" dirty="0" smtClean="0">
                <a:solidFill>
                  <a:prstClr val="black"/>
                </a:solidFill>
                <a:latin typeface="Traditional Arabic" pitchFamily="18" charset="-78"/>
                <a:cs typeface="Traditional Arabic" pitchFamily="18" charset="-78"/>
              </a:rPr>
              <a:t>الملابس</a:t>
            </a:r>
          </a:p>
          <a:p>
            <a:pPr lvl="0" algn="r" rtl="1">
              <a:lnSpc>
                <a:spcPct val="150000"/>
              </a:lnSpc>
            </a:pPr>
            <a:r>
              <a:rPr lang="ar-SA" sz="2400" dirty="0" smtClean="0">
                <a:solidFill>
                  <a:prstClr val="black"/>
                </a:solidFill>
                <a:latin typeface="Traditional Arabic" pitchFamily="18" charset="-78"/>
                <a:cs typeface="Traditional Arabic" pitchFamily="18" charset="-78"/>
              </a:rPr>
              <a:t> </a:t>
            </a:r>
            <a:r>
              <a:rPr lang="ar-SA" sz="2400" dirty="0">
                <a:solidFill>
                  <a:prstClr val="black"/>
                </a:solidFill>
                <a:latin typeface="Traditional Arabic" pitchFamily="18" charset="-78"/>
                <a:cs typeface="Traditional Arabic" pitchFamily="18" charset="-78"/>
              </a:rPr>
              <a:t>عن المنطقة المحترقة .</a:t>
            </a:r>
            <a:endParaRPr lang="en-US" sz="2400" dirty="0">
              <a:solidFill>
                <a:prstClr val="black"/>
              </a:solidFill>
              <a:latin typeface="Traditional Arabic" pitchFamily="18" charset="-78"/>
              <a:cs typeface="Traditional Arabic" pitchFamily="18" charset="-78"/>
            </a:endParaRPr>
          </a:p>
          <a:p>
            <a:pPr algn="r">
              <a:lnSpc>
                <a:spcPct val="150000"/>
              </a:lnSpc>
            </a:pPr>
            <a:endParaRPr lang="en-US" dirty="0">
              <a:solidFill>
                <a:prstClr val="black"/>
              </a:solidFill>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55298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357166"/>
            <a:ext cx="8072494" cy="6072230"/>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C00000"/>
                </a:solidFill>
              </a:rPr>
              <a:t>الجروح: </a:t>
            </a:r>
            <a:endParaRPr lang="en-US" sz="2400" b="1" dirty="0">
              <a:solidFill>
                <a:srgbClr val="C00000"/>
              </a:solidFill>
            </a:endParaRPr>
          </a:p>
          <a:p>
            <a:pPr algn="r" rtl="1">
              <a:lnSpc>
                <a:spcPct val="150000"/>
              </a:lnSpc>
            </a:pPr>
            <a:r>
              <a:rPr lang="ar-SA" dirty="0"/>
              <a:t>يعرف الجرح بأنه إصابة أنسجة الجسم لانفصال قهري في تلك الأنسجة وخاصة الجلد , وتنقسم الجروح إلى عدة أنواع هي :</a:t>
            </a:r>
            <a:endParaRPr lang="en-US" dirty="0"/>
          </a:p>
          <a:p>
            <a:pPr lvl="0" algn="r" rtl="1">
              <a:lnSpc>
                <a:spcPct val="150000"/>
              </a:lnSpc>
            </a:pPr>
            <a:r>
              <a:rPr lang="ar-SA" dirty="0" smtClean="0"/>
              <a:t>1- </a:t>
            </a:r>
            <a:r>
              <a:rPr lang="ar-SA" b="1" u="sng" dirty="0" smtClean="0"/>
              <a:t>الجرح </a:t>
            </a:r>
            <a:r>
              <a:rPr lang="ar-SA" b="1" u="sng" dirty="0"/>
              <a:t>السطحي : </a:t>
            </a:r>
            <a:r>
              <a:rPr lang="ar-SA" dirty="0"/>
              <a:t>ويكون على شكل </a:t>
            </a:r>
            <a:r>
              <a:rPr lang="ar-SA" dirty="0" err="1" smtClean="0"/>
              <a:t>سحجات</a:t>
            </a:r>
            <a:r>
              <a:rPr lang="ar-SA" dirty="0" smtClean="0"/>
              <a:t> </a:t>
            </a:r>
            <a:r>
              <a:rPr lang="ar-SA" dirty="0"/>
              <a:t>في الطبقات السطحية من الجلد بسبب مسمار أو سطح خشن أو أظافر والنزيف الناتج عنه قليل .</a:t>
            </a:r>
            <a:endParaRPr lang="en-US" dirty="0"/>
          </a:p>
          <a:p>
            <a:pPr lvl="0" algn="r" rtl="1">
              <a:lnSpc>
                <a:spcPct val="150000"/>
              </a:lnSpc>
            </a:pPr>
            <a:r>
              <a:rPr lang="ar-SA" dirty="0" smtClean="0"/>
              <a:t>2-</a:t>
            </a:r>
            <a:r>
              <a:rPr lang="ar-SA" b="1" u="sng" dirty="0" smtClean="0"/>
              <a:t>الجرح </a:t>
            </a:r>
            <a:r>
              <a:rPr lang="ar-SA" b="1" u="sng" dirty="0"/>
              <a:t>القطعي :</a:t>
            </a:r>
            <a:r>
              <a:rPr lang="ar-SA" dirty="0"/>
              <a:t>ويحدث بسبب آلة حادة مثل السكين أو الزجاج وفيه تقطع حافتا الجلد بالتساوي والنزيف الناتج عنه شديد .</a:t>
            </a:r>
            <a:endParaRPr lang="en-US" dirty="0"/>
          </a:p>
          <a:p>
            <a:pPr lvl="0" algn="r" rtl="1">
              <a:lnSpc>
                <a:spcPct val="150000"/>
              </a:lnSpc>
            </a:pPr>
            <a:r>
              <a:rPr lang="ar-SA" dirty="0" smtClean="0"/>
              <a:t>3- </a:t>
            </a:r>
            <a:r>
              <a:rPr lang="ar-SA" b="1" u="sng" dirty="0" smtClean="0"/>
              <a:t>الجرح </a:t>
            </a:r>
            <a:r>
              <a:rPr lang="ar-SA" b="1" u="sng" dirty="0" err="1"/>
              <a:t>الكدمي</a:t>
            </a:r>
            <a:r>
              <a:rPr lang="ar-SA" b="1" u="sng" dirty="0"/>
              <a:t>: </a:t>
            </a:r>
            <a:r>
              <a:rPr lang="ar-SA" dirty="0"/>
              <a:t>ويحدث بسبب قطع الحجارة أو الآلات أو الطرق الشديد وفيه تكون حافتا الجرح غير منتظمتين والنزيف الناتج عنه قليل .</a:t>
            </a:r>
            <a:endParaRPr lang="en-US" dirty="0"/>
          </a:p>
          <a:p>
            <a:pPr lvl="0" algn="r" rtl="1">
              <a:lnSpc>
                <a:spcPct val="150000"/>
              </a:lnSpc>
            </a:pPr>
            <a:r>
              <a:rPr lang="ar-SA" b="1" u="sng" dirty="0" smtClean="0"/>
              <a:t>4-الجرح </a:t>
            </a:r>
            <a:r>
              <a:rPr lang="ar-SA" b="1" u="sng" dirty="0"/>
              <a:t>العميق </a:t>
            </a:r>
            <a:r>
              <a:rPr lang="ar-SA" dirty="0"/>
              <a:t>: ويحدث بسبب المسامير أو الخنجر والسيف ويكون غائراً وعمقه أكبر من طوله وله مضاعفات خطيرة حيث تساعد على دخول الجراثيم إلى أعماق الجسم وتؤدي إلى نزيف داخلي .</a:t>
            </a:r>
            <a:endParaRPr lang="en-US" dirty="0"/>
          </a:p>
          <a:p>
            <a:pPr lvl="0" algn="r" rtl="1">
              <a:lnSpc>
                <a:spcPct val="150000"/>
              </a:lnSpc>
            </a:pPr>
            <a:r>
              <a:rPr lang="ar-SA" b="1" u="sng" dirty="0" smtClean="0"/>
              <a:t>5-الجرح </a:t>
            </a:r>
            <a:r>
              <a:rPr lang="ar-SA" b="1" u="sng" dirty="0"/>
              <a:t>الناري </a:t>
            </a:r>
            <a:r>
              <a:rPr lang="ar-SA" dirty="0"/>
              <a:t>: ويحدث بسبب طلق ناري من مسدس أو بندقية ويكون له مدخل ومخرج </a:t>
            </a:r>
            <a:endParaRPr lang="ar-SA" dirty="0" smtClean="0"/>
          </a:p>
          <a:p>
            <a:pPr lvl="0" algn="r" rtl="1">
              <a:lnSpc>
                <a:spcPct val="150000"/>
              </a:lnSpc>
            </a:pPr>
            <a:r>
              <a:rPr lang="ar-SA" dirty="0" smtClean="0"/>
              <a:t>وعادة </a:t>
            </a:r>
            <a:r>
              <a:rPr lang="ar-SA" dirty="0"/>
              <a:t>يكون المخرج أكبر من المدخل وهو شديد الخطورة .</a:t>
            </a:r>
            <a:endParaRPr lang="en-US" dirty="0"/>
          </a:p>
          <a:p>
            <a:pPr algn="ctr"/>
            <a:endParaRPr lang="en-US" dirty="0"/>
          </a:p>
        </p:txBody>
      </p:sp>
      <p:pic>
        <p:nvPicPr>
          <p:cNvPr id="819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5229200"/>
            <a:ext cx="1716782" cy="1716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428604"/>
            <a:ext cx="8072494" cy="6000792"/>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50000"/>
              </a:lnSpc>
            </a:pPr>
            <a:r>
              <a:rPr lang="ar-SA" sz="2000" b="1" dirty="0">
                <a:solidFill>
                  <a:srgbClr val="002060"/>
                </a:solidFill>
              </a:rPr>
              <a:t>خطورة الجروح :</a:t>
            </a:r>
            <a:endParaRPr lang="en-US" sz="2000" b="1" dirty="0">
              <a:solidFill>
                <a:srgbClr val="002060"/>
              </a:solidFill>
            </a:endParaRPr>
          </a:p>
          <a:p>
            <a:pPr lvl="0" algn="r" rtl="1">
              <a:lnSpc>
                <a:spcPct val="150000"/>
              </a:lnSpc>
            </a:pPr>
            <a:r>
              <a:rPr lang="ar-SA" dirty="0" smtClean="0"/>
              <a:t>1-قد </a:t>
            </a:r>
            <a:r>
              <a:rPr lang="ar-SA" dirty="0"/>
              <a:t>تؤدي الجروح إلى إصابة بعض الأنسجة المهمة في الجسم كالنسيج العصبي السطحي أو قد يقطع وتر أو يصاب عضو مهم داخل الجسم كالكبد أو المعدة.</a:t>
            </a:r>
            <a:endParaRPr lang="en-US" dirty="0"/>
          </a:p>
          <a:p>
            <a:pPr lvl="0" algn="r" rtl="1">
              <a:lnSpc>
                <a:spcPct val="150000"/>
              </a:lnSpc>
            </a:pPr>
            <a:r>
              <a:rPr lang="ar-SA" dirty="0" smtClean="0"/>
              <a:t>2-قد </a:t>
            </a:r>
            <a:r>
              <a:rPr lang="ar-SA" dirty="0"/>
              <a:t>ينتج نزيف خارجي أو داخلي يشكل خطرا على حياة المصاب .</a:t>
            </a:r>
            <a:endParaRPr lang="en-US" dirty="0"/>
          </a:p>
          <a:p>
            <a:pPr lvl="0" algn="r" rtl="1">
              <a:lnSpc>
                <a:spcPct val="150000"/>
              </a:lnSpc>
            </a:pPr>
            <a:r>
              <a:rPr lang="ar-SA" dirty="0" smtClean="0"/>
              <a:t>3-قد </a:t>
            </a:r>
            <a:r>
              <a:rPr lang="ar-SA" dirty="0"/>
              <a:t>تؤدي الجروح إلى تلوث الجسم بالجراثيم وخاصة </a:t>
            </a:r>
            <a:r>
              <a:rPr lang="ar-SA" dirty="0" err="1"/>
              <a:t>التيتانوس</a:t>
            </a:r>
            <a:r>
              <a:rPr lang="ar-SA" dirty="0"/>
              <a:t> نتيجة تعرض الجرح للأتربة أو الطين حيث توجد </a:t>
            </a:r>
            <a:r>
              <a:rPr lang="ar-SA" dirty="0" err="1"/>
              <a:t>بها</a:t>
            </a:r>
            <a:r>
              <a:rPr lang="ar-SA" dirty="0"/>
              <a:t> </a:t>
            </a:r>
            <a:r>
              <a:rPr lang="ar-SA" dirty="0" err="1"/>
              <a:t>باسيل</a:t>
            </a:r>
            <a:r>
              <a:rPr lang="ar-SA" dirty="0"/>
              <a:t> </a:t>
            </a:r>
            <a:r>
              <a:rPr lang="ar-SA" dirty="0" err="1"/>
              <a:t>التيتانوس</a:t>
            </a:r>
            <a:r>
              <a:rPr lang="ar-SA" dirty="0"/>
              <a:t>.</a:t>
            </a:r>
            <a:endParaRPr lang="en-US" dirty="0"/>
          </a:p>
          <a:p>
            <a:pPr lvl="0" algn="r" rtl="1">
              <a:lnSpc>
                <a:spcPct val="150000"/>
              </a:lnSpc>
            </a:pPr>
            <a:r>
              <a:rPr lang="ar-SA" dirty="0" smtClean="0"/>
              <a:t>4-تؤدي </a:t>
            </a:r>
            <a:r>
              <a:rPr lang="ar-SA" dirty="0"/>
              <a:t>الجروح إلى حدوث تقيح والتهاب وورم يؤدي إلى تكوين الصديد.</a:t>
            </a:r>
            <a:endParaRPr lang="en-US" dirty="0"/>
          </a:p>
          <a:p>
            <a:pPr lvl="0" algn="r" rtl="1">
              <a:lnSpc>
                <a:spcPct val="150000"/>
              </a:lnSpc>
            </a:pPr>
            <a:r>
              <a:rPr lang="ar-SA" dirty="0" smtClean="0"/>
              <a:t>5-تؤدي </a:t>
            </a:r>
            <a:r>
              <a:rPr lang="ar-SA" dirty="0"/>
              <a:t>الجروح إلى تشوه في أنسجة سطح الجسم وخاصة الجلد </a:t>
            </a:r>
            <a:r>
              <a:rPr lang="ar-SA" dirty="0" smtClean="0"/>
              <a:t>.</a:t>
            </a:r>
          </a:p>
          <a:p>
            <a:pPr algn="r" rtl="1">
              <a:lnSpc>
                <a:spcPct val="150000"/>
              </a:lnSpc>
            </a:pPr>
            <a:r>
              <a:rPr lang="ar-SA" sz="2400" b="1" dirty="0">
                <a:solidFill>
                  <a:srgbClr val="00B050"/>
                </a:solidFill>
              </a:rPr>
              <a:t>إسعاف الجروح:</a:t>
            </a:r>
            <a:endParaRPr lang="en-US" sz="2400" b="1" dirty="0">
              <a:solidFill>
                <a:srgbClr val="00B050"/>
              </a:solidFill>
            </a:endParaRPr>
          </a:p>
          <a:p>
            <a:pPr lvl="0" algn="r" rtl="1">
              <a:lnSpc>
                <a:spcPct val="150000"/>
              </a:lnSpc>
            </a:pPr>
            <a:r>
              <a:rPr lang="ar-SA" dirty="0" smtClean="0"/>
              <a:t>1-العمل </a:t>
            </a:r>
            <a:r>
              <a:rPr lang="ar-SA" dirty="0"/>
              <a:t>على إيقاف النزيف الناتج من الجروح القطعية والعميقة.</a:t>
            </a:r>
            <a:endParaRPr lang="en-US" dirty="0"/>
          </a:p>
          <a:p>
            <a:pPr lvl="0" algn="r" rtl="1">
              <a:lnSpc>
                <a:spcPct val="150000"/>
              </a:lnSpc>
            </a:pPr>
            <a:r>
              <a:rPr lang="ar-SA" dirty="0" smtClean="0"/>
              <a:t>2-تطهير </a:t>
            </a:r>
            <a:r>
              <a:rPr lang="ar-SA" dirty="0"/>
              <a:t>الجرح بالمطهرات وتنظيفها برفق من الأتربة أو أي مواد غريبة . </a:t>
            </a:r>
            <a:endParaRPr lang="en-US" dirty="0"/>
          </a:p>
          <a:p>
            <a:pPr lvl="0" algn="r" rtl="1">
              <a:lnSpc>
                <a:spcPct val="150000"/>
              </a:lnSpc>
            </a:pPr>
            <a:r>
              <a:rPr lang="ar-SA" dirty="0" smtClean="0"/>
              <a:t>3-وضع </a:t>
            </a:r>
            <a:r>
              <a:rPr lang="ar-SA" dirty="0"/>
              <a:t>غيار من الشاش المعقم وقطعة من القطن وتثبيته كما تستخدم المشمع </a:t>
            </a:r>
            <a:endParaRPr lang="ar-SA" dirty="0" smtClean="0"/>
          </a:p>
          <a:p>
            <a:pPr lvl="0" algn="r" rtl="1">
              <a:lnSpc>
                <a:spcPct val="150000"/>
              </a:lnSpc>
            </a:pPr>
            <a:r>
              <a:rPr lang="ar-SA" dirty="0" smtClean="0"/>
              <a:t>اللاصق </a:t>
            </a:r>
            <a:r>
              <a:rPr lang="ar-SA" dirty="0"/>
              <a:t>الطبي .</a:t>
            </a:r>
            <a:endParaRPr lang="en-US" dirty="0"/>
          </a:p>
          <a:p>
            <a:pPr lvl="0" algn="r" rtl="1">
              <a:lnSpc>
                <a:spcPct val="150000"/>
              </a:lnSpc>
            </a:pPr>
            <a:endParaRPr lang="en-US" dirty="0"/>
          </a:p>
          <a:p>
            <a:pPr algn="ctr"/>
            <a:endParaRPr lang="en-US" dirty="0"/>
          </a:p>
        </p:txBody>
      </p:sp>
      <p:pic>
        <p:nvPicPr>
          <p:cNvPr id="9219"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6511" y="4154785"/>
            <a:ext cx="2679685" cy="27305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714356"/>
            <a:ext cx="8072494" cy="57150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C00000"/>
                </a:solidFill>
              </a:rPr>
              <a:t>ارتفاع درجة حرارة الجسم :</a:t>
            </a:r>
            <a:endParaRPr lang="en-US" sz="2400" b="1" dirty="0">
              <a:solidFill>
                <a:srgbClr val="C00000"/>
              </a:solidFill>
            </a:endParaRPr>
          </a:p>
          <a:p>
            <a:pPr algn="r" rtl="1">
              <a:lnSpc>
                <a:spcPct val="150000"/>
              </a:lnSpc>
            </a:pPr>
            <a:r>
              <a:rPr lang="ar-SA" dirty="0"/>
              <a:t>يحافظ الجسم على درجة حرارته ثابتة في حدود </a:t>
            </a:r>
            <a:r>
              <a:rPr lang="ar-SA" dirty="0" smtClean="0"/>
              <a:t>37 </a:t>
            </a:r>
            <a:r>
              <a:rPr lang="ar-SA" dirty="0" err="1" smtClean="0"/>
              <a:t>م</a:t>
            </a:r>
            <a:r>
              <a:rPr lang="ar-SA" dirty="0" smtClean="0"/>
              <a:t> , </a:t>
            </a:r>
            <a:r>
              <a:rPr lang="ar-SA" dirty="0"/>
              <a:t>بواسطة جهاز تحكم .</a:t>
            </a:r>
            <a:endParaRPr lang="en-US" dirty="0"/>
          </a:p>
          <a:p>
            <a:pPr algn="r" rtl="1">
              <a:lnSpc>
                <a:spcPct val="150000"/>
              </a:lnSpc>
            </a:pPr>
            <a:r>
              <a:rPr lang="ar-SA" dirty="0"/>
              <a:t>وترتفع درجة حرارة الجسم نتيجة إصابته بالميكروبات أو الجراثيم التي تدخل إليه , وتتوقف سرعة ارتفاع درجة حرارة الجسم على قدرته في مقاومة تلك الميكروبات .</a:t>
            </a:r>
            <a:endParaRPr lang="en-US" dirty="0"/>
          </a:p>
          <a:p>
            <a:pPr algn="r" rtl="1">
              <a:lnSpc>
                <a:spcPct val="150000"/>
              </a:lnSpc>
            </a:pPr>
            <a:r>
              <a:rPr lang="ar-SA" dirty="0"/>
              <a:t> </a:t>
            </a:r>
            <a:endParaRPr lang="en-US" dirty="0"/>
          </a:p>
          <a:p>
            <a:pPr algn="r" rtl="1">
              <a:lnSpc>
                <a:spcPct val="150000"/>
              </a:lnSpc>
            </a:pPr>
            <a:r>
              <a:rPr lang="ar-SA" sz="2000" b="1" dirty="0">
                <a:solidFill>
                  <a:srgbClr val="00B050"/>
                </a:solidFill>
              </a:rPr>
              <a:t>الإسعافات اللازمة لارتفاع درجة حرارة الجسم: </a:t>
            </a:r>
            <a:endParaRPr lang="en-US" sz="2000" b="1" dirty="0">
              <a:solidFill>
                <a:srgbClr val="00B050"/>
              </a:solidFill>
            </a:endParaRPr>
          </a:p>
          <a:p>
            <a:pPr lvl="0" algn="r" rtl="1">
              <a:lnSpc>
                <a:spcPct val="150000"/>
              </a:lnSpc>
            </a:pPr>
            <a:r>
              <a:rPr lang="ar-SA" dirty="0" smtClean="0"/>
              <a:t>1- إذا </a:t>
            </a:r>
            <a:r>
              <a:rPr lang="ar-SA" dirty="0"/>
              <a:t>وصلت درجة حرارة الجسم إلى 39 درجة مئوية فيجب عمل كمادات الماء البارد باستخدام المناشف أو القطن الطبي , كما يستخدم الكحول في تقليل درجة حرارة الجسم ويمكن وضع المصاب في حوض ماء بارد ويراعى عدم وضع الثلج في الماء.</a:t>
            </a:r>
            <a:endParaRPr lang="en-US" dirty="0"/>
          </a:p>
          <a:p>
            <a:pPr lvl="0" algn="r" rtl="1">
              <a:lnSpc>
                <a:spcPct val="150000"/>
              </a:lnSpc>
            </a:pPr>
            <a:r>
              <a:rPr lang="ar-SA" dirty="0" smtClean="0"/>
              <a:t>2-يمكن </a:t>
            </a:r>
            <a:r>
              <a:rPr lang="ar-SA" dirty="0"/>
              <a:t>استعمال أجهزة التكييف في حالة ارتفاع درجة حرارة الجو.</a:t>
            </a:r>
            <a:endParaRPr lang="en-US" dirty="0"/>
          </a:p>
          <a:p>
            <a:pPr lvl="0" algn="r" rtl="1">
              <a:lnSpc>
                <a:spcPct val="150000"/>
              </a:lnSpc>
            </a:pPr>
            <a:r>
              <a:rPr lang="ar-SA" dirty="0" smtClean="0"/>
              <a:t>3-يمنع </a:t>
            </a:r>
            <a:r>
              <a:rPr lang="ar-SA" dirty="0"/>
              <a:t>إعطاء المريض أدوية بطريقة عشوائية.</a:t>
            </a:r>
            <a:endParaRPr lang="en-US" dirty="0"/>
          </a:p>
          <a:p>
            <a:pPr algn="r">
              <a:lnSpc>
                <a:spcPct val="150000"/>
              </a:lnSpc>
            </a:pPr>
            <a:endParaRPr lang="en-US" dirty="0"/>
          </a:p>
        </p:txBody>
      </p:sp>
      <p:pic>
        <p:nvPicPr>
          <p:cNvPr id="5124"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6512" y="4793907"/>
            <a:ext cx="1512168" cy="20449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0">
              <a:srgbClr val="5F5F5F"/>
            </a:gs>
            <a:gs pos="63000">
              <a:srgbClr val="FFFFFF"/>
            </a:gs>
            <a:gs pos="95000">
              <a:srgbClr val="B2B2B2"/>
            </a:gs>
            <a:gs pos="59000">
              <a:srgbClr val="292929"/>
            </a:gs>
            <a:gs pos="82001">
              <a:srgbClr val="777777"/>
            </a:gs>
            <a:gs pos="100000">
              <a:srgbClr val="EAEAEA"/>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683568" y="548680"/>
            <a:ext cx="7814672" cy="5669727"/>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C00000"/>
                </a:solidFill>
              </a:rPr>
              <a:t>الإغماء</a:t>
            </a:r>
            <a:r>
              <a:rPr lang="ar-SA" sz="2400" b="1" dirty="0" smtClean="0">
                <a:solidFill>
                  <a:srgbClr val="C00000"/>
                </a:solidFill>
              </a:rPr>
              <a:t>:</a:t>
            </a:r>
          </a:p>
          <a:p>
            <a:pPr lvl="0" algn="r" rtl="1">
              <a:lnSpc>
                <a:spcPct val="150000"/>
              </a:lnSpc>
            </a:pPr>
            <a:endParaRPr lang="en-US" sz="900" b="1" dirty="0">
              <a:solidFill>
                <a:srgbClr val="C00000"/>
              </a:solidFill>
            </a:endParaRPr>
          </a:p>
          <a:p>
            <a:pPr algn="just" rtl="1">
              <a:lnSpc>
                <a:spcPct val="150000"/>
              </a:lnSpc>
            </a:pPr>
            <a:r>
              <a:rPr lang="ar-SA" sz="2000" dirty="0" smtClean="0">
                <a:latin typeface="Traditional Arabic" pitchFamily="18" charset="-78"/>
                <a:cs typeface="Traditional Arabic" pitchFamily="18" charset="-78"/>
              </a:rPr>
              <a:t>	الإغماء </a:t>
            </a:r>
            <a:r>
              <a:rPr lang="ar-SA" sz="2000" dirty="0">
                <a:latin typeface="Traditional Arabic" pitchFamily="18" charset="-78"/>
                <a:cs typeface="Traditional Arabic" pitchFamily="18" charset="-78"/>
              </a:rPr>
              <a:t>عبارة عن فقد الوعي وعدم الإدراك لفترة من الزمن قد تطول أو تقصر تبعاً لأسباب الإغماء .</a:t>
            </a:r>
            <a:endParaRPr lang="en-US" sz="2000" dirty="0">
              <a:latin typeface="Traditional Arabic" pitchFamily="18" charset="-78"/>
              <a:cs typeface="Traditional Arabic" pitchFamily="18" charset="-78"/>
            </a:endParaRPr>
          </a:p>
          <a:p>
            <a:pPr algn="just" rtl="1">
              <a:lnSpc>
                <a:spcPct val="150000"/>
              </a:lnSpc>
            </a:pPr>
            <a:r>
              <a:rPr lang="ar-SA" sz="2000" dirty="0" smtClean="0">
                <a:latin typeface="Traditional Arabic" pitchFamily="18" charset="-78"/>
                <a:cs typeface="Traditional Arabic" pitchFamily="18" charset="-78"/>
              </a:rPr>
              <a:t>- والسبب </a:t>
            </a:r>
            <a:r>
              <a:rPr lang="ar-SA" sz="2000" dirty="0">
                <a:latin typeface="Traditional Arabic" pitchFamily="18" charset="-78"/>
                <a:cs typeface="Traditional Arabic" pitchFamily="18" charset="-78"/>
              </a:rPr>
              <a:t>المباشر لحدوث الإغماء هو الضعف المؤقت للقلب والذي بدوره يضعف الدورة الدموية الدماغية مما يقلل من ورود كمية كافية من الأكسجين إلى الدماغ </a:t>
            </a:r>
            <a:r>
              <a:rPr lang="ar-SA" sz="2000" dirty="0" smtClean="0">
                <a:latin typeface="Traditional Arabic" pitchFamily="18" charset="-78"/>
                <a:cs typeface="Traditional Arabic" pitchFamily="18" charset="-78"/>
              </a:rPr>
              <a:t>.</a:t>
            </a:r>
          </a:p>
          <a:p>
            <a:pPr algn="just" rtl="1">
              <a:lnSpc>
                <a:spcPct val="150000"/>
              </a:lnSpc>
            </a:pPr>
            <a:r>
              <a:rPr lang="ar-SA" sz="2000" dirty="0" smtClean="0">
                <a:latin typeface="Traditional Arabic" pitchFamily="18" charset="-78"/>
                <a:cs typeface="Traditional Arabic" pitchFamily="18" charset="-78"/>
              </a:rPr>
              <a:t> - ويحدث </a:t>
            </a:r>
            <a:r>
              <a:rPr lang="ar-SA" sz="2000" dirty="0">
                <a:latin typeface="Traditional Arabic" pitchFamily="18" charset="-78"/>
                <a:cs typeface="Traditional Arabic" pitchFamily="18" charset="-78"/>
              </a:rPr>
              <a:t>الإغماء لأسباب وظيفية بالدورة الدموية أو بسبب الإرهاق التام أو لأسباب نفسية اجتماعية كالحزن العميق أو مشاهدة منظر مؤلم أو بعد نزيف شديد .</a:t>
            </a:r>
            <a:endParaRPr lang="en-US" sz="2000" dirty="0">
              <a:latin typeface="Traditional Arabic" pitchFamily="18" charset="-78"/>
              <a:cs typeface="Traditional Arabic" pitchFamily="18" charset="-78"/>
            </a:endParaRPr>
          </a:p>
          <a:p>
            <a:pPr algn="just" rtl="1">
              <a:lnSpc>
                <a:spcPct val="150000"/>
              </a:lnSpc>
            </a:pPr>
            <a:r>
              <a:rPr lang="ar-SA" sz="2000" smtClean="0">
                <a:latin typeface="Traditional Arabic" pitchFamily="18" charset="-78"/>
                <a:cs typeface="Traditional Arabic" pitchFamily="18" charset="-78"/>
              </a:rPr>
              <a:t>- ويشعر </a:t>
            </a:r>
            <a:r>
              <a:rPr lang="ar-SA" sz="2000" dirty="0">
                <a:latin typeface="Traditional Arabic" pitchFamily="18" charset="-78"/>
                <a:cs typeface="Traditional Arabic" pitchFamily="18" charset="-78"/>
              </a:rPr>
              <a:t>المصاب بالإغماء بدوار في الرأس وميل للقيء وشحوب اللون وظهور ظلام أمام العينين , وقد يشعر بأنه لا يرى أي شيء , كذلك يضعف النبض وتزداد سرعة التنفس ويصاحب ذلك ظهور عرق بارد على الجبهة وبرودة شديدة في الجسم ويعقب تلك الأعراض سقوط المصاب فاقد الوعي .</a:t>
            </a:r>
            <a:endParaRPr lang="en-US" sz="2000" dirty="0">
              <a:latin typeface="Traditional Arabic" pitchFamily="18" charset="-78"/>
              <a:cs typeface="Traditional Arabic" pitchFamily="18" charset="-78"/>
            </a:endParaRPr>
          </a:p>
          <a:p>
            <a:pPr algn="r" rtl="1">
              <a:lnSpc>
                <a:spcPct val="150000"/>
              </a:lnSpc>
            </a:pPr>
            <a:endParaRPr lang="en-US" dirty="0"/>
          </a:p>
          <a:p>
            <a:pPr algn="ctr"/>
            <a:endParaRPr lang="en-US"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3568" y="4725144"/>
            <a:ext cx="1981200" cy="1450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0">
              <a:srgbClr val="5F5F5F"/>
            </a:gs>
            <a:gs pos="63000">
              <a:srgbClr val="FFFFFF"/>
            </a:gs>
            <a:gs pos="95000">
              <a:srgbClr val="B2B2B2"/>
            </a:gs>
            <a:gs pos="59000">
              <a:srgbClr val="292929"/>
            </a:gs>
            <a:gs pos="82001">
              <a:srgbClr val="777777"/>
            </a:gs>
            <a:gs pos="100000">
              <a:srgbClr val="EAEAEA"/>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683568" y="692696"/>
            <a:ext cx="7920880" cy="5616624"/>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00B050"/>
                </a:solidFill>
              </a:rPr>
              <a:t>إسعاف الإغماء</a:t>
            </a:r>
            <a:r>
              <a:rPr lang="ar-SA" sz="2400" b="1" dirty="0" smtClean="0">
                <a:solidFill>
                  <a:srgbClr val="00B050"/>
                </a:solidFill>
              </a:rPr>
              <a:t>:</a:t>
            </a:r>
          </a:p>
          <a:p>
            <a:pPr lvl="0" algn="r" rtl="1">
              <a:lnSpc>
                <a:spcPct val="150000"/>
              </a:lnSpc>
            </a:pPr>
            <a:r>
              <a:rPr lang="ar-SA" sz="2400" b="1" dirty="0">
                <a:solidFill>
                  <a:srgbClr val="00B050"/>
                </a:solidFill>
              </a:rPr>
              <a:t>	</a:t>
            </a:r>
            <a:endParaRPr lang="en-US" sz="2400" b="1" dirty="0">
              <a:solidFill>
                <a:srgbClr val="00B050"/>
              </a:solidFill>
            </a:endParaRPr>
          </a:p>
          <a:p>
            <a:pPr lvl="0" algn="just" rtl="1">
              <a:lnSpc>
                <a:spcPct val="150000"/>
              </a:lnSpc>
            </a:pPr>
            <a:r>
              <a:rPr lang="ar-SA" dirty="0" smtClean="0">
                <a:solidFill>
                  <a:prstClr val="black"/>
                </a:solidFill>
              </a:rPr>
              <a:t>	</a:t>
            </a:r>
            <a:r>
              <a:rPr lang="ar-SA" sz="2400" dirty="0" smtClean="0">
                <a:solidFill>
                  <a:prstClr val="black"/>
                </a:solidFill>
                <a:latin typeface="Traditional Arabic" pitchFamily="18" charset="-78"/>
                <a:cs typeface="Traditional Arabic" pitchFamily="18" charset="-78"/>
              </a:rPr>
              <a:t>يوضع </a:t>
            </a:r>
            <a:r>
              <a:rPr lang="ar-SA" sz="2400" dirty="0">
                <a:solidFill>
                  <a:prstClr val="black"/>
                </a:solidFill>
                <a:latin typeface="Traditional Arabic" pitchFamily="18" charset="-78"/>
                <a:cs typeface="Traditional Arabic" pitchFamily="18" charset="-78"/>
              </a:rPr>
              <a:t>المصاب جالساً على أقرب كرسي إذا كان غير فاقد للوعي , وإذا كان فاقداً الوعي تماما ووقع على الأرض , يمدد على ظهره على أن يكون  رأسه مائلاً إلى الجانب وترفع رجلاه قليلاً لوصول الدم إلى الدماغ , ثم تخفف ملابس المصاب وتفك الأشياء الضاغطة كالحزام أو ربطة العنق , ويتم تهوية المكان الذي يرقد فيه المصاب .</a:t>
            </a:r>
            <a:endParaRPr lang="en-US" sz="2400" dirty="0">
              <a:solidFill>
                <a:prstClr val="black"/>
              </a:solidFill>
              <a:latin typeface="Traditional Arabic" pitchFamily="18" charset="-78"/>
              <a:cs typeface="Traditional Arabic" pitchFamily="18" charset="-78"/>
            </a:endParaRPr>
          </a:p>
          <a:p>
            <a:pPr algn="r" rtl="1">
              <a:lnSpc>
                <a:spcPct val="150000"/>
              </a:lnSpc>
            </a:pPr>
            <a:endParaRPr lang="en-US" dirty="0">
              <a:solidFill>
                <a:prstClr val="black"/>
              </a:solidFill>
            </a:endParaRPr>
          </a:p>
          <a:p>
            <a:pPr algn="ctr"/>
            <a:endParaRPr lang="en-US" dirty="0">
              <a:solidFill>
                <a:prstClr val="black"/>
              </a:solidFill>
            </a:endParaRPr>
          </a:p>
        </p:txBody>
      </p:sp>
      <p:pic>
        <p:nvPicPr>
          <p:cNvPr id="717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3632" r="5008"/>
          <a:stretch/>
        </p:blipFill>
        <p:spPr bwMode="auto">
          <a:xfrm>
            <a:off x="683568" y="4797152"/>
            <a:ext cx="1977397" cy="14525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00690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2056</TotalTime>
  <Words>921</Words>
  <Application>Microsoft Office PowerPoint</Application>
  <PresentationFormat>عرض على الشاشة (3:4)‏</PresentationFormat>
  <Paragraphs>108</Paragraphs>
  <Slides>16</Slides>
  <Notes>1</Notes>
  <HiddenSlides>0</HiddenSlides>
  <MMClips>0</MMClips>
  <ScaleCrop>false</ScaleCrop>
  <HeadingPairs>
    <vt:vector size="4" baseType="variant">
      <vt:variant>
        <vt:lpstr>سمة</vt:lpstr>
      </vt:variant>
      <vt:variant>
        <vt:i4>6</vt:i4>
      </vt:variant>
      <vt:variant>
        <vt:lpstr>عناوين الشرائح</vt:lpstr>
      </vt:variant>
      <vt:variant>
        <vt:i4>16</vt:i4>
      </vt:variant>
    </vt:vector>
  </HeadingPairs>
  <TitlesOfParts>
    <vt:vector size="22" baseType="lpstr">
      <vt:lpstr>نسق Office</vt:lpstr>
      <vt:lpstr>1_نسق Office</vt:lpstr>
      <vt:lpstr>2_نسق Office</vt:lpstr>
      <vt:lpstr>3_نسق Office</vt:lpstr>
      <vt:lpstr>4_نسق Office</vt:lpstr>
      <vt:lpstr>5_نسق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34</cp:revision>
  <dcterms:created xsi:type="dcterms:W3CDTF">2012-12-02T18:44:04Z</dcterms:created>
  <dcterms:modified xsi:type="dcterms:W3CDTF">2012-12-09T07:37:18Z</dcterms:modified>
</cp:coreProperties>
</file>