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8"/>
  </p:notesMasterIdLst>
  <p:sldIdLst>
    <p:sldId id="256" r:id="rId2"/>
    <p:sldId id="263" r:id="rId3"/>
    <p:sldId id="261" r:id="rId4"/>
    <p:sldId id="262" r:id="rId5"/>
    <p:sldId id="258" r:id="rId6"/>
    <p:sldId id="259" r:id="rId7"/>
    <p:sldId id="260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1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BA42C"/>
    <a:srgbClr val="00FF00"/>
    <a:srgbClr val="FF0066"/>
    <a:srgbClr val="0000B4"/>
    <a:srgbClr val="000066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48A3E5E-9E53-4D03-857B-61FAE94E16FD}" type="datetimeFigureOut">
              <a:rPr lang="ar-SA" smtClean="0"/>
              <a:pPr/>
              <a:t>27/11/33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3B198D8-BA25-4BEC-9091-C59BEC4CF8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905091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198D8-BA25-4BEC-9091-C59BEC4CF87B}" type="slidenum">
              <a:rPr lang="ar-SA" smtClean="0"/>
              <a:pPr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400099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198D8-BA25-4BEC-9091-C59BEC4CF87B}" type="slidenum">
              <a:rPr lang="ar-SA" smtClean="0"/>
              <a:pPr/>
              <a:t>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400099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C8BC8-7181-4799-B10D-569C9857EC35}" type="datetimeFigureOut">
              <a:rPr lang="ar-SA" smtClean="0"/>
              <a:pPr/>
              <a:t>27/11/33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8ADD-4CA1-480C-AB9B-41F27B77C0A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435127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C8BC8-7181-4799-B10D-569C9857EC35}" type="datetimeFigureOut">
              <a:rPr lang="ar-SA" smtClean="0"/>
              <a:pPr/>
              <a:t>27/11/33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8ADD-4CA1-480C-AB9B-41F27B77C0A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709157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C8BC8-7181-4799-B10D-569C9857EC35}" type="datetimeFigureOut">
              <a:rPr lang="ar-SA" smtClean="0"/>
              <a:pPr/>
              <a:t>27/11/33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8ADD-4CA1-480C-AB9B-41F27B77C0A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195009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C8BC8-7181-4799-B10D-569C9857EC35}" type="datetimeFigureOut">
              <a:rPr lang="ar-SA" smtClean="0"/>
              <a:pPr/>
              <a:t>27/11/33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8ADD-4CA1-480C-AB9B-41F27B77C0A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55892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C8BC8-7181-4799-B10D-569C9857EC35}" type="datetimeFigureOut">
              <a:rPr lang="ar-SA" smtClean="0"/>
              <a:pPr/>
              <a:t>27/11/33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8ADD-4CA1-480C-AB9B-41F27B77C0A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972865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C8BC8-7181-4799-B10D-569C9857EC35}" type="datetimeFigureOut">
              <a:rPr lang="ar-SA" smtClean="0"/>
              <a:pPr/>
              <a:t>27/11/33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8ADD-4CA1-480C-AB9B-41F27B77C0A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936904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C8BC8-7181-4799-B10D-569C9857EC35}" type="datetimeFigureOut">
              <a:rPr lang="ar-SA" smtClean="0"/>
              <a:pPr/>
              <a:t>27/11/33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8ADD-4CA1-480C-AB9B-41F27B77C0A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851512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C8BC8-7181-4799-B10D-569C9857EC35}" type="datetimeFigureOut">
              <a:rPr lang="ar-SA" smtClean="0"/>
              <a:pPr/>
              <a:t>27/11/33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8ADD-4CA1-480C-AB9B-41F27B77C0A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439789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C8BC8-7181-4799-B10D-569C9857EC35}" type="datetimeFigureOut">
              <a:rPr lang="ar-SA" smtClean="0"/>
              <a:pPr/>
              <a:t>27/11/33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8ADD-4CA1-480C-AB9B-41F27B77C0A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815233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C8BC8-7181-4799-B10D-569C9857EC35}" type="datetimeFigureOut">
              <a:rPr lang="ar-SA" smtClean="0"/>
              <a:pPr/>
              <a:t>27/11/33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8ADD-4CA1-480C-AB9B-41F27B77C0A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261626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C8BC8-7181-4799-B10D-569C9857EC35}" type="datetimeFigureOut">
              <a:rPr lang="ar-SA" smtClean="0"/>
              <a:pPr/>
              <a:t>27/11/33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8ADD-4CA1-480C-AB9B-41F27B77C0A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516838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C8BC8-7181-4799-B10D-569C9857EC35}" type="datetimeFigureOut">
              <a:rPr lang="ar-SA" smtClean="0"/>
              <a:pPr/>
              <a:t>27/11/33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58ADD-4CA1-480C-AB9B-41F27B77C0A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78166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44016" y="836712"/>
            <a:ext cx="7772400" cy="1470025"/>
          </a:xfrm>
        </p:spPr>
        <p:txBody>
          <a:bodyPr/>
          <a:lstStyle/>
          <a:p>
            <a:r>
              <a:rPr lang="ar-SA" dirty="0">
                <a:cs typeface="PT Bold Heading" pitchFamily="2" charset="-78"/>
              </a:rPr>
              <a:t>الأورام</a:t>
            </a:r>
            <a:r>
              <a:rPr lang="ar-SA" sz="3200" dirty="0">
                <a:cs typeface="PT Bold Heading" pitchFamily="2" charset="-78"/>
              </a:rPr>
              <a:t> </a:t>
            </a:r>
            <a:r>
              <a:rPr lang="en-US" b="1" dirty="0">
                <a:latin typeface="Aharoni" pitchFamily="2" charset="-79"/>
                <a:cs typeface="Aharoni" pitchFamily="2" charset="-79"/>
              </a:rPr>
              <a:t>Tumors</a:t>
            </a:r>
            <a:r>
              <a:rPr lang="en-US" b="1" dirty="0">
                <a:cs typeface="PT Bold Heading" pitchFamily="2" charset="-78"/>
              </a:rPr>
              <a:t> </a:t>
            </a:r>
            <a:endParaRPr lang="ar-S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12032" y="2348880"/>
            <a:ext cx="5568280" cy="31321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791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hybridmedicalanimation.com/wp-content/uploads/2010/07/epeius-a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5224"/>
          <a:stretch/>
        </p:blipFill>
        <p:spPr bwMode="auto">
          <a:xfrm>
            <a:off x="96353" y="87249"/>
            <a:ext cx="8898593" cy="67149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  <a:solidFill>
            <a:schemeClr val="bg1">
              <a:alpha val="77000"/>
            </a:schemeClr>
          </a:solidFill>
        </p:spPr>
        <p:txBody>
          <a:bodyPr>
            <a:normAutofit/>
          </a:bodyPr>
          <a:lstStyle/>
          <a:p>
            <a:r>
              <a:rPr lang="ar-SA" sz="3200" dirty="0" smtClean="0">
                <a:cs typeface="PT Bold Heading" pitchFamily="2" charset="-78"/>
              </a:rPr>
              <a:t>الأورام</a:t>
            </a:r>
            <a:r>
              <a:rPr lang="ar-SA" sz="2000" dirty="0" smtClean="0">
                <a:cs typeface="PT Bold Heading" pitchFamily="2" charset="-78"/>
              </a:rPr>
              <a:t> </a:t>
            </a:r>
            <a:r>
              <a:rPr lang="en-US" sz="3200" b="1" dirty="0" smtClean="0">
                <a:latin typeface="Aharoni" pitchFamily="2" charset="-79"/>
                <a:cs typeface="Aharoni" pitchFamily="2" charset="-79"/>
              </a:rPr>
              <a:t>Tumors</a:t>
            </a:r>
            <a:r>
              <a:rPr lang="en-US" sz="3200" b="1" dirty="0" smtClean="0">
                <a:cs typeface="PT Bold Heading" pitchFamily="2" charset="-78"/>
              </a:rPr>
              <a:t> </a:t>
            </a:r>
            <a:r>
              <a:rPr lang="ar-SA" sz="3200" b="1" dirty="0" smtClean="0">
                <a:cs typeface="PT Bold Heading" pitchFamily="2" charset="-78"/>
              </a:rPr>
              <a:t> </a:t>
            </a:r>
            <a:endParaRPr lang="ar-SA" sz="3200" b="1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  <a:solidFill>
            <a:schemeClr val="bg1">
              <a:alpha val="75000"/>
            </a:schemeClr>
          </a:solidFill>
        </p:spPr>
        <p:txBody>
          <a:bodyPr/>
          <a:lstStyle/>
          <a:p>
            <a:endParaRPr lang="ar-SA" dirty="0" smtClean="0">
              <a:solidFill>
                <a:srgbClr val="0000CC"/>
              </a:solidFill>
              <a:latin typeface="Adobe Arabic" pitchFamily="18" charset="-78"/>
              <a:cs typeface="Adobe Arabic" pitchFamily="18" charset="-78"/>
            </a:endParaRPr>
          </a:p>
          <a:p>
            <a:r>
              <a:rPr lang="ar-SA" dirty="0" smtClean="0">
                <a:solidFill>
                  <a:srgbClr val="0000CC"/>
                </a:solidFill>
                <a:latin typeface="Adobe Arabic" pitchFamily="18" charset="-78"/>
                <a:cs typeface="Adobe Arabic" pitchFamily="18" charset="-78"/>
              </a:rPr>
              <a:t>هي مجموعة من الأمراض غير المعدية</a:t>
            </a:r>
          </a:p>
          <a:p>
            <a:r>
              <a:rPr lang="ar-SA" dirty="0" smtClean="0">
                <a:solidFill>
                  <a:srgbClr val="0000CC"/>
                </a:solidFill>
                <a:latin typeface="Adobe Arabic" pitchFamily="18" charset="-78"/>
                <a:cs typeface="Adobe Arabic" pitchFamily="18" charset="-78"/>
              </a:rPr>
              <a:t>لها علاقة مباشرة بطبيعة المصاب و البيئة المحيطة.</a:t>
            </a:r>
          </a:p>
          <a:p>
            <a:r>
              <a:rPr lang="ar-SA" dirty="0" smtClean="0">
                <a:solidFill>
                  <a:srgbClr val="0000CC"/>
                </a:solidFill>
                <a:latin typeface="Adobe Arabic" pitchFamily="18" charset="-78"/>
                <a:cs typeface="Adobe Arabic" pitchFamily="18" charset="-78"/>
              </a:rPr>
              <a:t>تتميز بنمو غير طبيعي و غير منتظم لخلايا الجزء المصاب.</a:t>
            </a:r>
          </a:p>
        </p:txBody>
      </p:sp>
    </p:spTree>
    <p:extLst>
      <p:ext uri="{BB962C8B-B14F-4D97-AF65-F5344CB8AC3E}">
        <p14:creationId xmlns:p14="http://schemas.microsoft.com/office/powerpoint/2010/main" xmlns="" val="278536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cancer.gov/PublishedContent/Images/images/documents/cancer4-n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059" y="83740"/>
            <a:ext cx="8856408" cy="666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0057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cancer.gov/images/targetedtherapies/page3_clip_image0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7924" y="908720"/>
            <a:ext cx="7568452" cy="4259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مربع نص 4"/>
          <p:cNvSpPr txBox="1"/>
          <p:nvPr/>
        </p:nvSpPr>
        <p:spPr>
          <a:xfrm>
            <a:off x="6660232" y="980728"/>
            <a:ext cx="187220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cs typeface="PT Bold Heading" pitchFamily="2" charset="-78"/>
              </a:rPr>
              <a:t>خلية انتحارية</a:t>
            </a:r>
          </a:p>
          <a:p>
            <a:pPr algn="ctr"/>
            <a:r>
              <a:rPr lang="ar-SA" sz="1600" dirty="0" smtClean="0">
                <a:cs typeface="PT Bold Heading" pitchFamily="2" charset="-78"/>
              </a:rPr>
              <a:t>( موت الخلايا المبرمج)</a:t>
            </a:r>
            <a:endParaRPr lang="ar-SA" sz="1600" dirty="0">
              <a:cs typeface="PT Bold Heading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2987824" y="5157192"/>
            <a:ext cx="187220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cs typeface="PT Bold Heading" pitchFamily="2" charset="-78"/>
              </a:rPr>
              <a:t>تجنب</a:t>
            </a:r>
          </a:p>
          <a:p>
            <a:pPr algn="ctr"/>
            <a:r>
              <a:rPr lang="ar-SA" sz="1600" dirty="0" smtClean="0">
                <a:cs typeface="PT Bold Heading" pitchFamily="2" charset="-78"/>
              </a:rPr>
              <a:t>الموت المبرمج للخلايا</a:t>
            </a:r>
            <a:endParaRPr lang="ar-SA" sz="1600" dirty="0">
              <a:cs typeface="PT Bold Heading" pitchFamily="2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16216" y="2924944"/>
            <a:ext cx="187220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cs typeface="PT Bold Heading" pitchFamily="2" charset="-78"/>
              </a:rPr>
              <a:t>نمو غير منضبط</a:t>
            </a:r>
            <a:endParaRPr lang="ar-SA" sz="16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611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hybridmedicalanimation.com/wp-content/uploads/2010/07/epeius-a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5224"/>
          <a:stretch/>
        </p:blipFill>
        <p:spPr bwMode="auto">
          <a:xfrm>
            <a:off x="96353" y="87249"/>
            <a:ext cx="8898593" cy="67149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  <a:solidFill>
            <a:schemeClr val="bg1">
              <a:alpha val="77000"/>
            </a:schemeClr>
          </a:solidFill>
        </p:spPr>
        <p:txBody>
          <a:bodyPr>
            <a:normAutofit/>
          </a:bodyPr>
          <a:lstStyle/>
          <a:p>
            <a:r>
              <a:rPr lang="ar-SA" sz="2000" dirty="0" smtClean="0">
                <a:cs typeface="PT Bold Heading" pitchFamily="2" charset="-78"/>
              </a:rPr>
              <a:t>النوع الأول: الأورام الحميدة    </a:t>
            </a:r>
            <a:endParaRPr lang="ar-SA" sz="2000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  <a:solidFill>
            <a:schemeClr val="bg1">
              <a:alpha val="75000"/>
            </a:schemeClr>
          </a:solidFill>
        </p:spPr>
        <p:txBody>
          <a:bodyPr/>
          <a:lstStyle/>
          <a:p>
            <a:endParaRPr lang="ar-SA" sz="2400" dirty="0" smtClean="0">
              <a:solidFill>
                <a:srgbClr val="0000CC"/>
              </a:solidFill>
              <a:latin typeface="Adobe Arabic" pitchFamily="18" charset="-78"/>
              <a:cs typeface="Adobe Arabic" pitchFamily="18" charset="-78"/>
            </a:endParaRPr>
          </a:p>
          <a:p>
            <a:r>
              <a:rPr lang="ar-SA" sz="2400" dirty="0" smtClean="0">
                <a:solidFill>
                  <a:srgbClr val="0000B4"/>
                </a:solidFill>
                <a:latin typeface="Adobe Arabic" pitchFamily="18" charset="-78"/>
                <a:cs typeface="Adobe Arabic" pitchFamily="18" charset="-78"/>
              </a:rPr>
              <a:t>تكون هذه الأورام عادة موضعية.</a:t>
            </a:r>
          </a:p>
          <a:p>
            <a:r>
              <a:rPr lang="ar-SA" sz="2400" dirty="0" smtClean="0">
                <a:solidFill>
                  <a:srgbClr val="0000B4"/>
                </a:solidFill>
                <a:latin typeface="Adobe Arabic" pitchFamily="18" charset="-78"/>
                <a:cs typeface="Adobe Arabic" pitchFamily="18" charset="-78"/>
              </a:rPr>
              <a:t>عادة تكون محاطة بمحفظة.</a:t>
            </a:r>
          </a:p>
          <a:p>
            <a:r>
              <a:rPr lang="ar-SA" sz="2400" dirty="0" smtClean="0">
                <a:solidFill>
                  <a:srgbClr val="0000B4"/>
                </a:solidFill>
                <a:latin typeface="Adobe Arabic" pitchFamily="18" charset="-78"/>
                <a:cs typeface="Adobe Arabic" pitchFamily="18" charset="-78"/>
              </a:rPr>
              <a:t>قد تسبب خطورة بسيطة للمصاب.</a:t>
            </a:r>
          </a:p>
          <a:p>
            <a:r>
              <a:rPr lang="ar-SA" sz="2400" dirty="0" smtClean="0">
                <a:solidFill>
                  <a:srgbClr val="0000B4"/>
                </a:solidFill>
                <a:latin typeface="Adobe Arabic" pitchFamily="18" charset="-78"/>
                <a:cs typeface="Adobe Arabic" pitchFamily="18" charset="-78"/>
              </a:rPr>
              <a:t>تحدث مضاعفاتها في مكان حدوثها، و ذلك بسبب الضغط على العضو المصاب أو الأعضاء المجاورة أو تغيير الشكل الطبيعي للعضو.</a:t>
            </a:r>
          </a:p>
          <a:p>
            <a:r>
              <a:rPr lang="ar-SA" sz="2400" dirty="0" smtClean="0">
                <a:solidFill>
                  <a:srgbClr val="0000B4"/>
                </a:solidFill>
                <a:latin typeface="Adobe Arabic" pitchFamily="18" charset="-78"/>
                <a:cs typeface="Adobe Arabic" pitchFamily="18" charset="-78"/>
              </a:rPr>
              <a:t>تكمن خطورتها في إمكانية تحولها إلى أورام خبيثة.</a:t>
            </a:r>
          </a:p>
          <a:p>
            <a:r>
              <a:rPr lang="ar-SA" sz="2400" dirty="0" smtClean="0">
                <a:solidFill>
                  <a:srgbClr val="0000B4"/>
                </a:solidFill>
                <a:latin typeface="Adobe Arabic" pitchFamily="18" charset="-78"/>
                <a:cs typeface="Adobe Arabic" pitchFamily="18" charset="-78"/>
              </a:rPr>
              <a:t>من أمثلتها: الأورام الليفية في الرحم و الأكياس الدهنية التي تتكون تحت الجلد.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14260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321345" cy="3453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7309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hybridmedicalanimation.com/wp-content/uploads/2010/07/epeius-a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5224"/>
          <a:stretch/>
        </p:blipFill>
        <p:spPr bwMode="auto">
          <a:xfrm>
            <a:off x="96353" y="87249"/>
            <a:ext cx="8898593" cy="67149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781128"/>
          </a:xfrm>
          <a:solidFill>
            <a:schemeClr val="bg1">
              <a:alpha val="75000"/>
            </a:schemeClr>
          </a:solidFill>
        </p:spPr>
        <p:txBody>
          <a:bodyPr/>
          <a:lstStyle/>
          <a:p>
            <a:endParaRPr lang="ar-SA" dirty="0" smtClean="0">
              <a:solidFill>
                <a:srgbClr val="0000CC"/>
              </a:solidFill>
              <a:latin typeface="Adobe Arabic" pitchFamily="18" charset="-78"/>
              <a:cs typeface="Adobe Arabic" pitchFamily="18" charset="-78"/>
            </a:endParaRPr>
          </a:p>
          <a:p>
            <a:r>
              <a:rPr lang="ar-SA" dirty="0" smtClean="0">
                <a:solidFill>
                  <a:srgbClr val="0000CC"/>
                </a:solidFill>
                <a:latin typeface="Adobe Arabic" pitchFamily="18" charset="-78"/>
                <a:cs typeface="Adobe Arabic" pitchFamily="18" charset="-78"/>
              </a:rPr>
              <a:t>و أهم أسباب حدوثها:</a:t>
            </a:r>
          </a:p>
          <a:p>
            <a:pPr marL="0" indent="0">
              <a:buNone/>
            </a:pPr>
            <a:endParaRPr lang="ar-SA" sz="800" dirty="0" smtClean="0">
              <a:solidFill>
                <a:srgbClr val="0000CC"/>
              </a:solidFill>
              <a:latin typeface="Adobe Arabic" pitchFamily="18" charset="-78"/>
              <a:cs typeface="Adobe Arabic" pitchFamily="18" charset="-78"/>
            </a:endParaRPr>
          </a:p>
          <a:p>
            <a:pPr marL="0" indent="0">
              <a:buNone/>
            </a:pPr>
            <a:r>
              <a:rPr lang="ar-SA" sz="3600" b="1" dirty="0" smtClean="0">
                <a:solidFill>
                  <a:srgbClr val="FF0066"/>
                </a:solidFill>
                <a:latin typeface="Adobe Arabic" pitchFamily="18" charset="-78"/>
                <a:cs typeface="Adobe Arabic" pitchFamily="18" charset="-78"/>
              </a:rPr>
              <a:t>1.    أسباب داخلية: </a:t>
            </a:r>
            <a:r>
              <a:rPr lang="ar-SA" sz="2800" dirty="0" smtClean="0">
                <a:solidFill>
                  <a:srgbClr val="0000CC"/>
                </a:solidFill>
                <a:latin typeface="Adobe Arabic" pitchFamily="18" charset="-78"/>
                <a:cs typeface="Adobe Arabic" pitchFamily="18" charset="-78"/>
              </a:rPr>
              <a:t>مثل الالتهابات البكتيرية و الفيروسية و الاضطرابات الهرمونية.</a:t>
            </a:r>
          </a:p>
          <a:p>
            <a:pPr marL="0" indent="0">
              <a:buNone/>
            </a:pPr>
            <a:r>
              <a:rPr lang="ar-SA" sz="3600" b="1" dirty="0" smtClean="0">
                <a:solidFill>
                  <a:srgbClr val="FF0066"/>
                </a:solidFill>
                <a:latin typeface="Adobe Arabic" pitchFamily="18" charset="-78"/>
                <a:cs typeface="Adobe Arabic" pitchFamily="18" charset="-78"/>
              </a:rPr>
              <a:t>2.    أسباب خارجية: </a:t>
            </a:r>
            <a:r>
              <a:rPr lang="ar-SA" sz="2800" dirty="0" smtClean="0">
                <a:solidFill>
                  <a:srgbClr val="0000CC"/>
                </a:solidFill>
                <a:latin typeface="Adobe Arabic" pitchFamily="18" charset="-78"/>
                <a:cs typeface="Adobe Arabic" pitchFamily="18" charset="-78"/>
              </a:rPr>
              <a:t>مثل العوامل البيئية المختلفة, أشعة الشمس و غيرها.</a:t>
            </a:r>
          </a:p>
        </p:txBody>
      </p:sp>
    </p:spTree>
    <p:extLst>
      <p:ext uri="{BB962C8B-B14F-4D97-AF65-F5344CB8AC3E}">
        <p14:creationId xmlns:p14="http://schemas.microsoft.com/office/powerpoint/2010/main" xmlns="" val="44502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hybridmedicalanimation.com/wp-content/uploads/2010/07/epeius-a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5224"/>
          <a:stretch/>
        </p:blipFill>
        <p:spPr bwMode="auto">
          <a:xfrm>
            <a:off x="96353" y="87249"/>
            <a:ext cx="8898593" cy="67149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  <a:solidFill>
            <a:schemeClr val="bg1">
              <a:alpha val="77000"/>
            </a:schemeClr>
          </a:solidFill>
        </p:spPr>
        <p:txBody>
          <a:bodyPr>
            <a:normAutofit/>
          </a:bodyPr>
          <a:lstStyle/>
          <a:p>
            <a:r>
              <a:rPr lang="ar-SA" sz="2000" dirty="0" smtClean="0">
                <a:cs typeface="PT Bold Heading" pitchFamily="2" charset="-78"/>
              </a:rPr>
              <a:t>النوع الثاني: الأورام الخبيثة ( السرطان )</a:t>
            </a:r>
            <a:endParaRPr lang="ar-SA" sz="2000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  <a:solidFill>
            <a:schemeClr val="bg1">
              <a:alpha val="75000"/>
            </a:schemeClr>
          </a:solidFill>
        </p:spPr>
        <p:txBody>
          <a:bodyPr/>
          <a:lstStyle/>
          <a:p>
            <a:endParaRPr lang="ar-SA" sz="2400" dirty="0" smtClean="0">
              <a:solidFill>
                <a:srgbClr val="0000CC"/>
              </a:solidFill>
              <a:latin typeface="Adobe Arabic" pitchFamily="18" charset="-78"/>
              <a:cs typeface="Adobe Arabic" pitchFamily="18" charset="-78"/>
            </a:endParaRPr>
          </a:p>
          <a:p>
            <a:r>
              <a:rPr lang="ar-SA" sz="24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تتميز الاورام الخبيثة بما يلي:</a:t>
            </a:r>
          </a:p>
          <a:p>
            <a:pPr marL="0" indent="0">
              <a:buNone/>
            </a:pPr>
            <a:endParaRPr lang="ar-SA" sz="1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0" indent="0">
              <a:buNone/>
            </a:pPr>
            <a:r>
              <a:rPr lang="ar-SA" sz="2400" dirty="0" smtClean="0">
                <a:solidFill>
                  <a:srgbClr val="0000B4"/>
                </a:solidFill>
                <a:latin typeface="Traditional Arabic" pitchFamily="18" charset="-78"/>
                <a:cs typeface="Traditional Arabic" pitchFamily="18" charset="-78"/>
              </a:rPr>
              <a:t>1.تغير كبير في شكل ووظيفة الخلايا المصابة، مع سرعة التكاثر و الانتشار إلى أماكن أخرى من الجسم.</a:t>
            </a:r>
          </a:p>
          <a:p>
            <a:pPr marL="0" indent="0">
              <a:buNone/>
            </a:pPr>
            <a:r>
              <a:rPr lang="ar-SA" sz="2400" dirty="0" smtClean="0">
                <a:solidFill>
                  <a:srgbClr val="0000B4"/>
                </a:solidFill>
                <a:latin typeface="Traditional Arabic" pitchFamily="18" charset="-78"/>
                <a:cs typeface="Traditional Arabic" pitchFamily="18" charset="-78"/>
              </a:rPr>
              <a:t>2.فقد الجزء </a:t>
            </a:r>
            <a:r>
              <a:rPr lang="ar-SA" sz="2400" dirty="0" smtClean="0">
                <a:solidFill>
                  <a:srgbClr val="0000B4"/>
                </a:solidFill>
                <a:latin typeface="Traditional Arabic" pitchFamily="18" charset="-78"/>
                <a:cs typeface="Traditional Arabic" pitchFamily="18" charset="-78"/>
              </a:rPr>
              <a:t>المصاب لوظيفته </a:t>
            </a:r>
            <a:r>
              <a:rPr lang="ar-SA" sz="2400" dirty="0" smtClean="0">
                <a:solidFill>
                  <a:srgbClr val="0000B4"/>
                </a:solidFill>
                <a:latin typeface="Traditional Arabic" pitchFamily="18" charset="-78"/>
                <a:cs typeface="Traditional Arabic" pitchFamily="18" charset="-78"/>
              </a:rPr>
              <a:t>بصورة جزئية أو كلية.</a:t>
            </a:r>
          </a:p>
          <a:p>
            <a:pPr marL="0" indent="0">
              <a:buNone/>
            </a:pPr>
            <a:r>
              <a:rPr lang="ar-SA" sz="2400" dirty="0" smtClean="0">
                <a:solidFill>
                  <a:srgbClr val="0000B4"/>
                </a:solidFill>
                <a:latin typeface="Traditional Arabic" pitchFamily="18" charset="-78"/>
                <a:cs typeface="Traditional Arabic" pitchFamily="18" charset="-78"/>
              </a:rPr>
              <a:t>3.للخلايا المصابة القدرة على الانتشار إلى الأنسجة المجاورة من خلال سوائل الجسم المختلفة.</a:t>
            </a:r>
          </a:p>
          <a:p>
            <a:pPr marL="0" indent="0">
              <a:buNone/>
            </a:pPr>
            <a:r>
              <a:rPr lang="ar-SA" sz="2400" dirty="0" smtClean="0">
                <a:solidFill>
                  <a:srgbClr val="0000B4"/>
                </a:solidFill>
                <a:latin typeface="Traditional Arabic" pitchFamily="18" charset="-78"/>
                <a:cs typeface="Traditional Arabic" pitchFamily="18" charset="-78"/>
              </a:rPr>
              <a:t>4.يصعب علاجها إذا لم يبدأ العلاج في مراحله المبكرة « ما قبل الانتشار»</a:t>
            </a:r>
          </a:p>
          <a:p>
            <a:pPr marL="0" indent="0">
              <a:buNone/>
            </a:pPr>
            <a:r>
              <a:rPr lang="ar-SA" sz="2400" dirty="0" smtClean="0">
                <a:solidFill>
                  <a:srgbClr val="0000B4"/>
                </a:solidFill>
                <a:latin typeface="Traditional Arabic" pitchFamily="18" charset="-78"/>
                <a:cs typeface="Traditional Arabic" pitchFamily="18" charset="-78"/>
              </a:rPr>
              <a:t>5. الجراحة هي الأساس في العلاج و من الممكن بعد ذلك استكمال العلاج </a:t>
            </a:r>
            <a:r>
              <a:rPr lang="ar-SA" sz="2400" dirty="0" smtClean="0">
                <a:solidFill>
                  <a:srgbClr val="0000B4"/>
                </a:solidFill>
                <a:latin typeface="Traditional Arabic" pitchFamily="18" charset="-78"/>
                <a:cs typeface="Traditional Arabic" pitchFamily="18" charset="-78"/>
              </a:rPr>
              <a:t>بالمواد </a:t>
            </a:r>
            <a:r>
              <a:rPr lang="ar-SA" sz="2400" dirty="0" smtClean="0">
                <a:solidFill>
                  <a:srgbClr val="0000B4"/>
                </a:solidFill>
                <a:latin typeface="Traditional Arabic" pitchFamily="18" charset="-78"/>
                <a:cs typeface="Traditional Arabic" pitchFamily="18" charset="-78"/>
              </a:rPr>
              <a:t>الكيميائية و الإشعاعية.</a:t>
            </a:r>
          </a:p>
          <a:p>
            <a:pPr marL="0" indent="0">
              <a:buNone/>
            </a:pPr>
            <a:r>
              <a:rPr lang="ar-SA" sz="2400" dirty="0" smtClean="0">
                <a:solidFill>
                  <a:srgbClr val="0000B4"/>
                </a:solidFill>
                <a:latin typeface="Traditional Arabic" pitchFamily="18" charset="-78"/>
                <a:cs typeface="Traditional Arabic" pitchFamily="18" charset="-78"/>
              </a:rPr>
              <a:t>6.إن مضاعفات الأورام الخبيثة خطيرة و سريعة جداً.</a:t>
            </a:r>
            <a:endParaRPr lang="ar-SA" sz="2400" dirty="0">
              <a:solidFill>
                <a:srgbClr val="0000B4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513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hybridmedicalanimation.com/wp-content/uploads/2010/07/epeius-a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5224"/>
          <a:stretch/>
        </p:blipFill>
        <p:spPr bwMode="auto">
          <a:xfrm>
            <a:off x="96353" y="87249"/>
            <a:ext cx="8898593" cy="67149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88632"/>
          </a:xfrm>
          <a:solidFill>
            <a:schemeClr val="bg1">
              <a:alpha val="75000"/>
            </a:schemeClr>
          </a:solidFill>
        </p:spPr>
        <p:txBody>
          <a:bodyPr/>
          <a:lstStyle/>
          <a:p>
            <a:endParaRPr lang="ar-SA" sz="2400" dirty="0" smtClean="0">
              <a:solidFill>
                <a:srgbClr val="0000CC"/>
              </a:solidFill>
              <a:latin typeface="Adobe Arabic" pitchFamily="18" charset="-78"/>
              <a:cs typeface="Adobe Arabic" pitchFamily="18" charset="-78"/>
            </a:endParaRPr>
          </a:p>
          <a:p>
            <a:r>
              <a:rPr lang="ar-SA" sz="2800" b="1" dirty="0" smtClean="0">
                <a:solidFill>
                  <a:srgbClr val="000066"/>
                </a:solidFill>
                <a:latin typeface="Adobe Arabic" pitchFamily="18" charset="-78"/>
                <a:cs typeface="Adobe Arabic" pitchFamily="18" charset="-78"/>
              </a:rPr>
              <a:t>لا يوجد سبب محدد و معروف لحدوث الأورام الخبيثة حتى الآن، ولكن بالدراسات و التجارب تم التعرف على عدة عوامل تساعد على الإصابة به، وتم تقسيمها إلى عوامل وراثية و عوامل بيئية.</a:t>
            </a:r>
          </a:p>
          <a:p>
            <a:pPr marL="0" indent="0">
              <a:buNone/>
            </a:pPr>
            <a:endParaRPr lang="ar-SA" sz="2400" dirty="0">
              <a:solidFill>
                <a:srgbClr val="0000CC"/>
              </a:solidFill>
              <a:latin typeface="Adobe Arabic" pitchFamily="18" charset="-78"/>
              <a:cs typeface="Adobe Arabic" pitchFamily="18" charset="-78"/>
            </a:endParaRPr>
          </a:p>
          <a:p>
            <a:pPr marL="0" indent="0">
              <a:buNone/>
            </a:pPr>
            <a:r>
              <a:rPr lang="ar-SA" sz="2400" dirty="0" smtClean="0">
                <a:solidFill>
                  <a:srgbClr val="006600"/>
                </a:solidFill>
                <a:latin typeface="Adobe Arabic" pitchFamily="18" charset="-78"/>
                <a:cs typeface="PT Bold Heading" pitchFamily="2" charset="-78"/>
              </a:rPr>
              <a:t>1. العوامل الوراثية</a:t>
            </a:r>
          </a:p>
          <a:p>
            <a:pPr marL="0" indent="0">
              <a:buNone/>
            </a:pPr>
            <a:r>
              <a:rPr lang="ar-SA" sz="2400" dirty="0">
                <a:solidFill>
                  <a:srgbClr val="0000CC"/>
                </a:solidFill>
                <a:latin typeface="Adobe Arabic" pitchFamily="18" charset="-78"/>
                <a:cs typeface="Adobe Arabic" pitchFamily="18" charset="-78"/>
              </a:rPr>
              <a:t>	</a:t>
            </a:r>
            <a:r>
              <a:rPr lang="ar-SA" sz="2400" dirty="0" smtClean="0">
                <a:solidFill>
                  <a:srgbClr val="0000CC"/>
                </a:solidFill>
                <a:latin typeface="Adobe Arabic" pitchFamily="18" charset="-78"/>
                <a:cs typeface="Adobe Arabic" pitchFamily="18" charset="-78"/>
              </a:rPr>
              <a:t>	</a:t>
            </a:r>
            <a:r>
              <a:rPr lang="ar-SA" sz="2800" b="1" dirty="0">
                <a:solidFill>
                  <a:srgbClr val="0000CC"/>
                </a:solidFill>
                <a:latin typeface="Adobe Arabic" pitchFamily="18" charset="-78"/>
                <a:cs typeface="Adobe Arabic" pitchFamily="18" charset="-78"/>
              </a:rPr>
              <a:t>تلعب الوراثة دورا في حدوث الأمراض الخبيثة، و مثال ذلك الإصابة بسرطان الدم و الإصابة بأورام الثدي المتكررة عند بعض العائلات.</a:t>
            </a:r>
          </a:p>
          <a:p>
            <a:endParaRPr lang="ar-SA" sz="2800" b="1" dirty="0">
              <a:solidFill>
                <a:srgbClr val="0000CC"/>
              </a:solidFill>
              <a:latin typeface="Adobe Arabic" pitchFamily="18" charset="-78"/>
              <a:cs typeface="Adobe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258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hybridmedicalanimation.com/wp-content/uploads/2010/07/epeius-a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5224"/>
          <a:stretch/>
        </p:blipFill>
        <p:spPr bwMode="auto">
          <a:xfrm>
            <a:off x="96353" y="87249"/>
            <a:ext cx="8898593" cy="67149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760640"/>
          </a:xfrm>
          <a:solidFill>
            <a:schemeClr val="bg1">
              <a:alpha val="75000"/>
            </a:schemeClr>
          </a:solidFill>
        </p:spPr>
        <p:txBody>
          <a:bodyPr/>
          <a:lstStyle/>
          <a:p>
            <a:pPr marL="0" indent="0">
              <a:buNone/>
            </a:pPr>
            <a:endParaRPr lang="ar-SA" sz="800" dirty="0" smtClean="0">
              <a:solidFill>
                <a:srgbClr val="0000CC"/>
              </a:solidFill>
              <a:latin typeface="Adobe Arabic" pitchFamily="18" charset="-78"/>
              <a:cs typeface="Adobe Arabic" pitchFamily="18" charset="-78"/>
            </a:endParaRPr>
          </a:p>
          <a:p>
            <a:pPr marL="457200" indent="-457200">
              <a:buAutoNum type="arabicPeriod" startAt="2"/>
            </a:pPr>
            <a:endParaRPr lang="ar-SA" sz="2400" dirty="0" smtClean="0">
              <a:solidFill>
                <a:srgbClr val="006600"/>
              </a:solidFill>
              <a:latin typeface="Adobe Arabic" pitchFamily="18" charset="-78"/>
              <a:cs typeface="PT Bold Heading" pitchFamily="2" charset="-78"/>
            </a:endParaRPr>
          </a:p>
          <a:p>
            <a:pPr marL="0" indent="0">
              <a:buNone/>
            </a:pPr>
            <a:r>
              <a:rPr lang="ar-SA" sz="2400" dirty="0" smtClean="0">
                <a:solidFill>
                  <a:srgbClr val="006600"/>
                </a:solidFill>
                <a:latin typeface="Adobe Arabic" pitchFamily="18" charset="-78"/>
                <a:cs typeface="PT Bold Heading" pitchFamily="2" charset="-78"/>
              </a:rPr>
              <a:t>2. العوامل البيئية</a:t>
            </a:r>
          </a:p>
          <a:p>
            <a:pPr marL="0" indent="0">
              <a:buNone/>
            </a:pPr>
            <a:r>
              <a:rPr lang="ar-SA" sz="2400" dirty="0">
                <a:solidFill>
                  <a:srgbClr val="006600"/>
                </a:solidFill>
                <a:latin typeface="Adobe Arabic" pitchFamily="18" charset="-78"/>
                <a:cs typeface="PT Bold Heading" pitchFamily="2" charset="-78"/>
              </a:rPr>
              <a:t>	</a:t>
            </a:r>
            <a:r>
              <a:rPr lang="ar-SA" sz="2400" dirty="0" smtClean="0">
                <a:solidFill>
                  <a:srgbClr val="006600"/>
                </a:solidFill>
                <a:latin typeface="Adobe Arabic" pitchFamily="18" charset="-78"/>
                <a:cs typeface="PT Bold Heading" pitchFamily="2" charset="-78"/>
              </a:rPr>
              <a:t>		</a:t>
            </a:r>
            <a:r>
              <a:rPr lang="ar-SA" sz="2800" b="1" dirty="0">
                <a:latin typeface="Adobe Arabic" pitchFamily="18" charset="-78"/>
                <a:cs typeface="Adobe Arabic" pitchFamily="18" charset="-78"/>
              </a:rPr>
              <a:t>و تشمل</a:t>
            </a:r>
            <a:r>
              <a:rPr lang="ar-SA" sz="2800" b="1" dirty="0" smtClean="0">
                <a:latin typeface="Adobe Arabic" pitchFamily="18" charset="-78"/>
                <a:cs typeface="Adobe Arabic" pitchFamily="18" charset="-78"/>
              </a:rPr>
              <a:t>:</a:t>
            </a:r>
          </a:p>
          <a:p>
            <a:pPr marL="0" indent="0">
              <a:buNone/>
            </a:pPr>
            <a:endParaRPr lang="ar-SA" sz="1400" b="1" dirty="0">
              <a:latin typeface="Adobe Arabic" pitchFamily="18" charset="-78"/>
              <a:cs typeface="Adobe Arabic" pitchFamily="18" charset="-78"/>
            </a:endParaRPr>
          </a:p>
          <a:p>
            <a:pPr marL="0" indent="0">
              <a:buNone/>
            </a:pPr>
            <a:r>
              <a:rPr lang="ar-SA" sz="2000" b="1" dirty="0" smtClean="0">
                <a:solidFill>
                  <a:srgbClr val="FF0066"/>
                </a:solidFill>
                <a:latin typeface="GE SS Two Light" pitchFamily="18" charset="-78"/>
                <a:ea typeface="GE SS Two Light" pitchFamily="18" charset="-78"/>
                <a:cs typeface="GE SS Two Light" pitchFamily="18" charset="-78"/>
              </a:rPr>
              <a:t>أ. العوامل الطبيعية </a:t>
            </a:r>
            <a:r>
              <a:rPr lang="en-US" sz="2000" dirty="0" smtClean="0">
                <a:solidFill>
                  <a:srgbClr val="FF0066"/>
                </a:solidFill>
                <a:latin typeface="GE SS Two Light" pitchFamily="18" charset="-78"/>
                <a:ea typeface="GE SS Two Light" pitchFamily="18" charset="-78"/>
                <a:cs typeface="GE SS Two Light" pitchFamily="18" charset="-78"/>
              </a:rPr>
              <a:t>Physical    factors  </a:t>
            </a:r>
            <a:endParaRPr lang="ar-SA" sz="2000" dirty="0" smtClean="0">
              <a:solidFill>
                <a:srgbClr val="FF0066"/>
              </a:solidFill>
              <a:latin typeface="GE SS Two Light" pitchFamily="18" charset="-78"/>
              <a:ea typeface="GE SS Two Light" pitchFamily="18" charset="-78"/>
              <a:cs typeface="GE SS Two Light" pitchFamily="18" charset="-78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ar-SA" sz="2000" b="1" dirty="0">
                <a:solidFill>
                  <a:srgbClr val="FF0066"/>
                </a:solidFill>
                <a:latin typeface="GE SS Two Light" pitchFamily="18" charset="-78"/>
                <a:ea typeface="GE SS Two Light" pitchFamily="18" charset="-78"/>
                <a:cs typeface="GE SS Two Light" pitchFamily="18" charset="-78"/>
              </a:rPr>
              <a:t>	</a:t>
            </a:r>
            <a:r>
              <a:rPr lang="ar-SA" sz="2000" b="1" dirty="0" smtClean="0">
                <a:solidFill>
                  <a:srgbClr val="FF0066"/>
                </a:solidFill>
                <a:latin typeface="GE SS Two Light" pitchFamily="18" charset="-78"/>
                <a:ea typeface="GE SS Two Light" pitchFamily="18" charset="-78"/>
                <a:cs typeface="GE SS Two Light" pitchFamily="18" charset="-78"/>
              </a:rPr>
              <a:t>	</a:t>
            </a:r>
            <a:r>
              <a:rPr lang="ar-SA" sz="2800" b="1" dirty="0" smtClean="0">
                <a:latin typeface="Adobe Arabic" pitchFamily="18" charset="-78"/>
                <a:cs typeface="Adobe Arabic" pitchFamily="18" charset="-78"/>
              </a:rPr>
              <a:t>التعرض للإشعاع خلال العمل الوظيفي، مثل العمل في المجال الصناعي النووي و المجال الطبي، وذلك في حالة عدم اتخاذ الإجراءات الوقائية اللازمة، أو التعرض إلى الأشعة فوق البنفسجية « أشعة الشمس مباشرة لمدة طويلة» التي قد يؤدي إلى سرطان الجلد.</a:t>
            </a:r>
            <a:endParaRPr lang="ar-SA" sz="2000" b="1" dirty="0" smtClean="0">
              <a:solidFill>
                <a:srgbClr val="FF0066"/>
              </a:solidFill>
              <a:latin typeface="GE SS Two Light" pitchFamily="18" charset="-78"/>
              <a:ea typeface="GE SS Two Light" pitchFamily="18" charset="-78"/>
              <a:cs typeface="GE SS Two Light" pitchFamily="18" charset="-78"/>
            </a:endParaRPr>
          </a:p>
          <a:p>
            <a:pPr marL="0" indent="0">
              <a:buNone/>
            </a:pPr>
            <a:r>
              <a:rPr lang="ar-SA" sz="2400" dirty="0">
                <a:solidFill>
                  <a:srgbClr val="006600"/>
                </a:solidFill>
                <a:latin typeface="Adobe Arabic" pitchFamily="18" charset="-78"/>
                <a:cs typeface="PT Bold Heading" pitchFamily="2" charset="-78"/>
              </a:rPr>
              <a:t>	</a:t>
            </a:r>
            <a:r>
              <a:rPr lang="ar-SA" sz="2400" dirty="0" smtClean="0">
                <a:solidFill>
                  <a:srgbClr val="006600"/>
                </a:solidFill>
                <a:latin typeface="Adobe Arabic" pitchFamily="18" charset="-78"/>
                <a:cs typeface="PT Bold Heading" pitchFamily="2" charset="-78"/>
              </a:rPr>
              <a:t>		</a:t>
            </a:r>
            <a:endParaRPr lang="ar-SA" sz="2400" dirty="0">
              <a:solidFill>
                <a:srgbClr val="006600"/>
              </a:solidFill>
              <a:latin typeface="Adobe Arabic" pitchFamily="18" charset="-78"/>
              <a:cs typeface="PT Bold Heading" pitchFamily="2" charset="-78"/>
            </a:endParaRP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99258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hybridmedicalanimation.com/wp-content/uploads/2010/07/epeius-a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5224"/>
          <a:stretch/>
        </p:blipFill>
        <p:spPr bwMode="auto">
          <a:xfrm>
            <a:off x="96353" y="87249"/>
            <a:ext cx="8898593" cy="67149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30849" y="564427"/>
            <a:ext cx="8229600" cy="5760640"/>
          </a:xfrm>
          <a:solidFill>
            <a:schemeClr val="bg1">
              <a:alpha val="75000"/>
            </a:schemeClr>
          </a:solidFill>
        </p:spPr>
        <p:txBody>
          <a:bodyPr/>
          <a:lstStyle/>
          <a:p>
            <a:pPr marL="0" lvl="0" indent="0">
              <a:buNone/>
            </a:pPr>
            <a:endParaRPr lang="ar-SA" sz="2000" b="1" dirty="0" smtClean="0">
              <a:solidFill>
                <a:srgbClr val="FF0066"/>
              </a:solidFill>
              <a:latin typeface="GE SS Two Light" pitchFamily="18" charset="-78"/>
              <a:ea typeface="GE SS Two Light" pitchFamily="18" charset="-78"/>
              <a:cs typeface="GE SS Two Light" pitchFamily="18" charset="-78"/>
            </a:endParaRPr>
          </a:p>
          <a:p>
            <a:pPr marL="0" lvl="0" indent="0">
              <a:buNone/>
            </a:pPr>
            <a:endParaRPr lang="ar-SA" sz="1000" b="1" dirty="0" smtClean="0">
              <a:solidFill>
                <a:srgbClr val="FF0066"/>
              </a:solidFill>
              <a:latin typeface="GE SS Two Light" pitchFamily="18" charset="-78"/>
              <a:ea typeface="GE SS Two Light" pitchFamily="18" charset="-78"/>
              <a:cs typeface="GE SS Two Light" pitchFamily="18" charset="-78"/>
            </a:endParaRPr>
          </a:p>
          <a:p>
            <a:pPr marL="0" lvl="0" indent="0">
              <a:buNone/>
            </a:pPr>
            <a:r>
              <a:rPr lang="ar-SA" sz="2000" b="1" dirty="0" smtClean="0">
                <a:solidFill>
                  <a:srgbClr val="FF0066"/>
                </a:solidFill>
                <a:latin typeface="GE SS Two Light" pitchFamily="18" charset="-78"/>
                <a:ea typeface="GE SS Two Light" pitchFamily="18" charset="-78"/>
                <a:cs typeface="GE SS Two Light" pitchFamily="18" charset="-78"/>
              </a:rPr>
              <a:t>ب. </a:t>
            </a:r>
            <a:r>
              <a:rPr lang="ar-SA" sz="2000" b="1" dirty="0">
                <a:solidFill>
                  <a:srgbClr val="FF0066"/>
                </a:solidFill>
                <a:latin typeface="GE SS Two Light" pitchFamily="18" charset="-78"/>
                <a:ea typeface="GE SS Two Light" pitchFamily="18" charset="-78"/>
                <a:cs typeface="GE SS Two Light" pitchFamily="18" charset="-78"/>
              </a:rPr>
              <a:t>العوامل </a:t>
            </a:r>
            <a:r>
              <a:rPr lang="ar-SA" sz="2000" b="1" dirty="0" smtClean="0">
                <a:solidFill>
                  <a:srgbClr val="FF0066"/>
                </a:solidFill>
                <a:latin typeface="GE SS Two Light" pitchFamily="18" charset="-78"/>
                <a:ea typeface="GE SS Two Light" pitchFamily="18" charset="-78"/>
                <a:cs typeface="GE SS Two Light" pitchFamily="18" charset="-78"/>
              </a:rPr>
              <a:t>الكيميائية </a:t>
            </a:r>
            <a:r>
              <a:rPr lang="en-US" sz="2000" dirty="0" smtClean="0">
                <a:solidFill>
                  <a:srgbClr val="FF0066"/>
                </a:solidFill>
                <a:latin typeface="GE SS Two Light" pitchFamily="18" charset="-78"/>
                <a:ea typeface="GE SS Two Light" pitchFamily="18" charset="-78"/>
                <a:cs typeface="GE SS Two Light" pitchFamily="18" charset="-78"/>
              </a:rPr>
              <a:t>Chemical factors    </a:t>
            </a:r>
            <a:endParaRPr lang="ar-SA" sz="2000" dirty="0" smtClean="0">
              <a:solidFill>
                <a:srgbClr val="FF0066"/>
              </a:solidFill>
              <a:latin typeface="GE SS Two Light" pitchFamily="18" charset="-78"/>
              <a:ea typeface="GE SS Two Light" pitchFamily="18" charset="-78"/>
              <a:cs typeface="GE SS Two Light" pitchFamily="18" charset="-78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ar-SA" sz="2000" b="1" dirty="0">
                <a:solidFill>
                  <a:srgbClr val="FF0066"/>
                </a:solidFill>
                <a:latin typeface="GE SS Two Light" pitchFamily="18" charset="-78"/>
                <a:ea typeface="GE SS Two Light" pitchFamily="18" charset="-78"/>
                <a:cs typeface="GE SS Two Light" pitchFamily="18" charset="-78"/>
              </a:rPr>
              <a:t>	</a:t>
            </a:r>
            <a:r>
              <a:rPr lang="ar-SA" sz="2000" b="1" dirty="0" smtClean="0">
                <a:solidFill>
                  <a:srgbClr val="FF0066"/>
                </a:solidFill>
                <a:latin typeface="GE SS Two Light" pitchFamily="18" charset="-78"/>
                <a:ea typeface="GE SS Two Light" pitchFamily="18" charset="-78"/>
                <a:cs typeface="GE SS Two Light" pitchFamily="18" charset="-78"/>
              </a:rPr>
              <a:t>	</a:t>
            </a:r>
            <a:r>
              <a:rPr lang="ar-SA" sz="2800" b="1" dirty="0">
                <a:latin typeface="Adobe Arabic" pitchFamily="18" charset="-78"/>
                <a:cs typeface="Adobe Arabic" pitchFamily="18" charset="-78"/>
              </a:rPr>
              <a:t>للمواد الكيميائية دوراً مهماً في حدوث السرطانات، مثل تلوث البيئة بالغازات </a:t>
            </a:r>
            <a:r>
              <a:rPr lang="ar-SA" sz="2800" b="1" dirty="0" err="1" smtClean="0">
                <a:latin typeface="Adobe Arabic" pitchFamily="18" charset="-78"/>
                <a:cs typeface="Adobe Arabic" pitchFamily="18" charset="-78"/>
              </a:rPr>
              <a:t>و</a:t>
            </a:r>
            <a:r>
              <a:rPr lang="ar-SA" sz="2800" b="1" dirty="0" smtClean="0">
                <a:latin typeface="Adobe Arabic" pitchFamily="18" charset="-78"/>
                <a:cs typeface="Adobe Arabic" pitchFamily="18" charset="-78"/>
              </a:rPr>
              <a:t> </a:t>
            </a:r>
            <a:r>
              <a:rPr lang="ar-SA" sz="2800" b="1" dirty="0">
                <a:latin typeface="Adobe Arabic" pitchFamily="18" charset="-78"/>
                <a:cs typeface="Adobe Arabic" pitchFamily="18" charset="-78"/>
              </a:rPr>
              <a:t>المواد الكيميائية الضارة و منها</a:t>
            </a:r>
            <a:r>
              <a:rPr lang="ar-SA" sz="2800" b="1" dirty="0" smtClean="0">
                <a:latin typeface="Adobe Arabic" pitchFamily="18" charset="-78"/>
                <a:cs typeface="Adobe Arabic" pitchFamily="18" charset="-78"/>
              </a:rPr>
              <a:t>:</a:t>
            </a:r>
          </a:p>
          <a:p>
            <a:pPr lvl="0">
              <a:lnSpc>
                <a:spcPct val="150000"/>
              </a:lnSpc>
            </a:pPr>
            <a:r>
              <a:rPr lang="ar-SA" sz="2800" b="1" dirty="0" smtClean="0">
                <a:latin typeface="Adobe Arabic" pitchFamily="18" charset="-78"/>
                <a:cs typeface="Adobe Arabic" pitchFamily="18" charset="-78"/>
              </a:rPr>
              <a:t>التبغ: و ذلك من خلال التدخين أو المضغ.</a:t>
            </a:r>
          </a:p>
          <a:p>
            <a:pPr lvl="0">
              <a:lnSpc>
                <a:spcPct val="150000"/>
              </a:lnSpc>
            </a:pPr>
            <a:r>
              <a:rPr lang="ar-SA" sz="2800" b="1" dirty="0" smtClean="0">
                <a:latin typeface="Adobe Arabic" pitchFamily="18" charset="-78"/>
                <a:cs typeface="Adobe Arabic" pitchFamily="18" charset="-78"/>
              </a:rPr>
              <a:t>الأغذية الكيميائية: نتيجة لتأثير المواد الحافظة و الملونة.</a:t>
            </a:r>
          </a:p>
          <a:p>
            <a:pPr lvl="0">
              <a:lnSpc>
                <a:spcPct val="150000"/>
              </a:lnSpc>
            </a:pPr>
            <a:r>
              <a:rPr lang="ar-SA" sz="2800" b="1" dirty="0" smtClean="0">
                <a:latin typeface="Adobe Arabic" pitchFamily="18" charset="-78"/>
                <a:cs typeface="Adobe Arabic" pitchFamily="18" charset="-78"/>
              </a:rPr>
              <a:t>تلوث الهواء: عوادم السيارات و المصانع.</a:t>
            </a:r>
            <a:endParaRPr lang="ar-SA" sz="2800" b="1" dirty="0">
              <a:latin typeface="Adobe Arabic" pitchFamily="18" charset="-78"/>
              <a:cs typeface="Adobe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718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hybridmedicalanimation.com/wp-content/uploads/2010/07/epeius-a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5224"/>
          <a:stretch/>
        </p:blipFill>
        <p:spPr bwMode="auto">
          <a:xfrm>
            <a:off x="96353" y="87249"/>
            <a:ext cx="8898593" cy="67149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760640"/>
          </a:xfrm>
          <a:solidFill>
            <a:schemeClr val="bg1">
              <a:alpha val="75000"/>
            </a:schemeClr>
          </a:solidFill>
        </p:spPr>
        <p:txBody>
          <a:bodyPr/>
          <a:lstStyle/>
          <a:p>
            <a:pPr marL="0" lvl="0" indent="0">
              <a:buNone/>
            </a:pPr>
            <a:endParaRPr lang="ar-SA" sz="2400" b="1" dirty="0" smtClean="0">
              <a:solidFill>
                <a:srgbClr val="FF0066"/>
              </a:solidFill>
              <a:latin typeface="GE SS Two Light" pitchFamily="18" charset="-78"/>
              <a:ea typeface="GE SS Two Light" pitchFamily="18" charset="-78"/>
              <a:cs typeface="GE SS Two Light" pitchFamily="18" charset="-78"/>
            </a:endParaRPr>
          </a:p>
          <a:p>
            <a:pPr marL="0" lvl="0" indent="0">
              <a:buNone/>
            </a:pPr>
            <a:endParaRPr lang="ar-SA" sz="1000" b="1" dirty="0" smtClean="0">
              <a:solidFill>
                <a:srgbClr val="FF0066"/>
              </a:solidFill>
              <a:latin typeface="GE SS Two Light" pitchFamily="18" charset="-78"/>
              <a:ea typeface="GE SS Two Light" pitchFamily="18" charset="-78"/>
              <a:cs typeface="GE SS Two Light" pitchFamily="18" charset="-78"/>
            </a:endParaRPr>
          </a:p>
          <a:p>
            <a:pPr marL="0" lvl="0" indent="0">
              <a:buNone/>
            </a:pPr>
            <a:r>
              <a:rPr lang="ar-SA" sz="2000" b="1" dirty="0" smtClean="0">
                <a:solidFill>
                  <a:srgbClr val="FF0066"/>
                </a:solidFill>
                <a:latin typeface="GE SS Two Light" pitchFamily="18" charset="-78"/>
                <a:ea typeface="GE SS Two Light" pitchFamily="18" charset="-78"/>
                <a:cs typeface="GE SS Two Light" pitchFamily="18" charset="-78"/>
              </a:rPr>
              <a:t>ج</a:t>
            </a:r>
            <a:r>
              <a:rPr lang="ar-SA" sz="2000" b="1" dirty="0">
                <a:solidFill>
                  <a:srgbClr val="FF0066"/>
                </a:solidFill>
                <a:latin typeface="GE SS Two Light" pitchFamily="18" charset="-78"/>
                <a:ea typeface="GE SS Two Light" pitchFamily="18" charset="-78"/>
                <a:cs typeface="GE SS Two Light" pitchFamily="18" charset="-78"/>
              </a:rPr>
              <a:t>. العوامل الحيوية </a:t>
            </a:r>
            <a:r>
              <a:rPr lang="en-US" sz="2000" dirty="0" smtClean="0">
                <a:solidFill>
                  <a:srgbClr val="FF0066"/>
                </a:solidFill>
                <a:latin typeface="GE SS Two Light" pitchFamily="18" charset="-78"/>
                <a:ea typeface="GE SS Two Light" pitchFamily="18" charset="-78"/>
                <a:cs typeface="GE SS Two Light" pitchFamily="18" charset="-78"/>
              </a:rPr>
              <a:t>Biological factors </a:t>
            </a:r>
            <a:r>
              <a:rPr lang="ar-SA" sz="2000" dirty="0" smtClean="0">
                <a:solidFill>
                  <a:srgbClr val="FF0066"/>
                </a:solidFill>
                <a:latin typeface="GE SS Two Light" pitchFamily="18" charset="-78"/>
                <a:ea typeface="GE SS Two Light" pitchFamily="18" charset="-78"/>
                <a:cs typeface="GE SS Two Light" pitchFamily="18" charset="-78"/>
              </a:rPr>
              <a:t>  </a:t>
            </a:r>
          </a:p>
          <a:p>
            <a:pPr marL="0" lvl="0" indent="0">
              <a:buNone/>
            </a:pPr>
            <a:r>
              <a:rPr lang="ar-SA" sz="2000" dirty="0" smtClean="0">
                <a:solidFill>
                  <a:srgbClr val="FF0066"/>
                </a:solidFill>
                <a:latin typeface="GE SS Two Light" pitchFamily="18" charset="-78"/>
                <a:ea typeface="GE SS Two Light" pitchFamily="18" charset="-78"/>
                <a:cs typeface="GE SS Two Light" pitchFamily="18" charset="-78"/>
              </a:rPr>
              <a:t>  </a:t>
            </a:r>
          </a:p>
          <a:p>
            <a:pPr lvl="0"/>
            <a:r>
              <a:rPr lang="ar-SA" sz="2800" b="1" dirty="0" smtClean="0">
                <a:latin typeface="Adobe Arabic" pitchFamily="18" charset="-78"/>
                <a:cs typeface="Adobe Arabic" pitchFamily="18" charset="-78"/>
              </a:rPr>
              <a:t>العدوى </a:t>
            </a:r>
            <a:r>
              <a:rPr lang="ar-SA" sz="2800" b="1" dirty="0">
                <a:latin typeface="Adobe Arabic" pitchFamily="18" charset="-78"/>
                <a:cs typeface="Adobe Arabic" pitchFamily="18" charset="-78"/>
              </a:rPr>
              <a:t>الفيروسية، مثل الالتهاب الكبدي ( ب، ج )، و من أهم مضاعفاته سرطان الكبد</a:t>
            </a:r>
            <a:r>
              <a:rPr lang="ar-SA" sz="2800" b="1" dirty="0" smtClean="0">
                <a:latin typeface="Adobe Arabic" pitchFamily="18" charset="-78"/>
                <a:cs typeface="Adobe Arabic" pitchFamily="18" charset="-78"/>
              </a:rPr>
              <a:t>.</a:t>
            </a:r>
          </a:p>
          <a:p>
            <a:pPr lvl="0"/>
            <a:r>
              <a:rPr lang="ar-SA" sz="2800" b="1" dirty="0" smtClean="0">
                <a:latin typeface="Adobe Arabic" pitchFamily="18" charset="-78"/>
                <a:cs typeface="Adobe Arabic" pitchFamily="18" charset="-78"/>
              </a:rPr>
              <a:t>العدوى الطفيلية: مثل الإصابة بالبلهارسيا، و علاقتها بسرطان المثانة و المستقيم.</a:t>
            </a:r>
          </a:p>
          <a:p>
            <a:pPr lvl="0"/>
            <a:r>
              <a:rPr lang="ar-SA" sz="2800" b="1" dirty="0" smtClean="0">
                <a:latin typeface="Adobe Arabic" pitchFamily="18" charset="-78"/>
                <a:cs typeface="Adobe Arabic" pitchFamily="18" charset="-78"/>
              </a:rPr>
              <a:t>العدوى البكتيرية: مثل بكتيريا </a:t>
            </a:r>
            <a:r>
              <a:rPr lang="ar-SA" sz="2800" b="1" dirty="0" err="1" smtClean="0">
                <a:latin typeface="Adobe Arabic" pitchFamily="18" charset="-78"/>
                <a:cs typeface="Adobe Arabic" pitchFamily="18" charset="-78"/>
              </a:rPr>
              <a:t>الفلورا</a:t>
            </a:r>
            <a:r>
              <a:rPr lang="ar-SA" sz="2800" b="1" dirty="0" smtClean="0">
                <a:latin typeface="Adobe Arabic" pitchFamily="18" charset="-78"/>
                <a:cs typeface="Adobe Arabic" pitchFamily="18" charset="-78"/>
              </a:rPr>
              <a:t> الموجودة بالأمعاء، حيث من الممكن أن تحول بعض المواد الغذائية إلي مواد كيميائية مسببة لسرطان القولون.</a:t>
            </a:r>
            <a:endParaRPr lang="ar-SA" sz="2800" b="1" dirty="0">
              <a:latin typeface="Adobe Arabic" pitchFamily="18" charset="-78"/>
              <a:cs typeface="Adobe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718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hybridmedicalanimation.com/wp-content/uploads/2010/07/epeius-a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5224"/>
          <a:stretch/>
        </p:blipFill>
        <p:spPr bwMode="auto">
          <a:xfrm>
            <a:off x="96353" y="87249"/>
            <a:ext cx="8898593" cy="67149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760640"/>
          </a:xfrm>
          <a:solidFill>
            <a:schemeClr val="bg1">
              <a:alpha val="75000"/>
            </a:schemeClr>
          </a:solidFill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endParaRPr lang="ar-SA" sz="800" b="1" dirty="0" smtClean="0">
              <a:solidFill>
                <a:srgbClr val="FF0066"/>
              </a:solidFill>
              <a:latin typeface="GE SS Two Light" pitchFamily="18" charset="-78"/>
              <a:ea typeface="GE SS Two Light" pitchFamily="18" charset="-78"/>
              <a:cs typeface="GE SS Two Light" pitchFamily="18" charset="-78"/>
            </a:endParaRPr>
          </a:p>
          <a:p>
            <a:pPr marL="0" lvl="0" indent="0">
              <a:buNone/>
            </a:pPr>
            <a:r>
              <a:rPr lang="ar-SA" sz="2000" b="1" dirty="0" smtClean="0">
                <a:solidFill>
                  <a:srgbClr val="FF0066"/>
                </a:solidFill>
                <a:latin typeface="GE SS Two Light" pitchFamily="18" charset="-78"/>
                <a:ea typeface="GE SS Two Light" pitchFamily="18" charset="-78"/>
                <a:cs typeface="GE SS Two Light" pitchFamily="18" charset="-78"/>
              </a:rPr>
              <a:t>ج</a:t>
            </a:r>
            <a:r>
              <a:rPr lang="ar-SA" sz="2000" b="1" dirty="0">
                <a:solidFill>
                  <a:srgbClr val="FF0066"/>
                </a:solidFill>
                <a:latin typeface="GE SS Two Light" pitchFamily="18" charset="-78"/>
                <a:ea typeface="GE SS Two Light" pitchFamily="18" charset="-78"/>
                <a:cs typeface="GE SS Two Light" pitchFamily="18" charset="-78"/>
              </a:rPr>
              <a:t>. </a:t>
            </a:r>
            <a:r>
              <a:rPr lang="ar-SA" sz="2000" b="1" dirty="0" smtClean="0">
                <a:solidFill>
                  <a:srgbClr val="FF0066"/>
                </a:solidFill>
                <a:latin typeface="GE SS Two Light" pitchFamily="18" charset="-78"/>
                <a:ea typeface="GE SS Two Light" pitchFamily="18" charset="-78"/>
                <a:cs typeface="GE SS Two Light" pitchFamily="18" charset="-78"/>
              </a:rPr>
              <a:t>عوامل متعلقة بالمصاب </a:t>
            </a:r>
            <a:r>
              <a:rPr lang="en-US" sz="2000" dirty="0" smtClean="0">
                <a:solidFill>
                  <a:srgbClr val="FF0066"/>
                </a:solidFill>
                <a:latin typeface="GE SS Two Light" pitchFamily="18" charset="-78"/>
                <a:ea typeface="GE SS Two Light" pitchFamily="18" charset="-78"/>
                <a:cs typeface="GE SS Two Light" pitchFamily="18" charset="-78"/>
              </a:rPr>
              <a:t>Personal </a:t>
            </a:r>
            <a:r>
              <a:rPr lang="en-US" sz="2000" dirty="0">
                <a:solidFill>
                  <a:srgbClr val="FF0066"/>
                </a:solidFill>
                <a:latin typeface="GE SS Two Light" pitchFamily="18" charset="-78"/>
                <a:ea typeface="GE SS Two Light" pitchFamily="18" charset="-78"/>
                <a:cs typeface="GE SS Two Light" pitchFamily="18" charset="-78"/>
              </a:rPr>
              <a:t>factors </a:t>
            </a:r>
            <a:r>
              <a:rPr lang="ar-SA" sz="2000" dirty="0">
                <a:solidFill>
                  <a:srgbClr val="FF0066"/>
                </a:solidFill>
                <a:latin typeface="GE SS Two Light" pitchFamily="18" charset="-78"/>
                <a:ea typeface="GE SS Two Light" pitchFamily="18" charset="-78"/>
                <a:cs typeface="GE SS Two Light" pitchFamily="18" charset="-78"/>
              </a:rPr>
              <a:t> </a:t>
            </a:r>
            <a:endParaRPr lang="ar-SA" sz="2000" dirty="0" smtClean="0">
              <a:solidFill>
                <a:srgbClr val="FF0066"/>
              </a:solidFill>
              <a:latin typeface="GE SS Two Light" pitchFamily="18" charset="-78"/>
              <a:ea typeface="GE SS Two Light" pitchFamily="18" charset="-78"/>
              <a:cs typeface="GE SS Two Light" pitchFamily="18" charset="-78"/>
            </a:endParaRPr>
          </a:p>
          <a:p>
            <a:pPr marL="0" lvl="0" indent="0">
              <a:buNone/>
            </a:pPr>
            <a:r>
              <a:rPr lang="ar-SA" sz="800" dirty="0">
                <a:solidFill>
                  <a:srgbClr val="FF0066"/>
                </a:solidFill>
                <a:latin typeface="GE SS Two Light" pitchFamily="18" charset="-78"/>
                <a:ea typeface="GE SS Two Light" pitchFamily="18" charset="-78"/>
                <a:cs typeface="GE SS Two Light" pitchFamily="18" charset="-78"/>
              </a:rPr>
              <a:t> </a:t>
            </a:r>
          </a:p>
          <a:p>
            <a:pPr marL="514350" lvl="0" indent="-514350">
              <a:buAutoNum type="arabicPeriod"/>
            </a:pPr>
            <a:r>
              <a:rPr lang="ar-SA" sz="2400" b="1" dirty="0" smtClean="0">
                <a:solidFill>
                  <a:srgbClr val="0000CC"/>
                </a:solidFill>
                <a:latin typeface="Adobe Arabic" pitchFamily="18" charset="-78"/>
                <a:cs typeface="Adobe Arabic" pitchFamily="18" charset="-78"/>
              </a:rPr>
              <a:t>العمر: </a:t>
            </a:r>
            <a:r>
              <a:rPr lang="ar-SA" sz="2400" b="1" dirty="0" smtClean="0">
                <a:latin typeface="Adobe Arabic" pitchFamily="18" charset="-78"/>
                <a:cs typeface="Adobe Arabic" pitchFamily="18" charset="-78"/>
              </a:rPr>
              <a:t>كبار السن( أكبر من 40سنة) أكثر عرضة للإصابة، مع احتمال حدوثها لصغار السن ايضاً.</a:t>
            </a:r>
          </a:p>
          <a:p>
            <a:pPr marL="514350" lvl="0" indent="-514350">
              <a:buAutoNum type="arabicPeriod"/>
            </a:pPr>
            <a:r>
              <a:rPr lang="ar-SA" sz="2400" b="1" dirty="0" smtClean="0">
                <a:solidFill>
                  <a:srgbClr val="0000CC"/>
                </a:solidFill>
                <a:latin typeface="Adobe Arabic" pitchFamily="18" charset="-78"/>
                <a:cs typeface="Adobe Arabic" pitchFamily="18" charset="-78"/>
              </a:rPr>
              <a:t>الجنس: </a:t>
            </a:r>
            <a:r>
              <a:rPr lang="ar-SA" sz="2400" b="1" dirty="0" smtClean="0">
                <a:latin typeface="Adobe Arabic" pitchFamily="18" charset="-78"/>
                <a:cs typeface="Adobe Arabic" pitchFamily="18" charset="-78"/>
              </a:rPr>
              <a:t>الرجال أكثر عرضة للإصابة بالأورام الخبيثة خاصة في الجهاز التنفسي، وذلك يرجع إلى كثرة التدخين، و النساء أكثر عرضة للإصابة في الغدة الدرقية، القنوات المرارية و الثدي.</a:t>
            </a:r>
          </a:p>
          <a:p>
            <a:pPr marL="514350" lvl="0" indent="-514350">
              <a:buAutoNum type="arabicPeriod"/>
            </a:pPr>
            <a:r>
              <a:rPr lang="ar-SA" sz="2400" b="1" dirty="0" smtClean="0">
                <a:solidFill>
                  <a:srgbClr val="0000CC"/>
                </a:solidFill>
                <a:latin typeface="Adobe Arabic" pitchFamily="18" charset="-78"/>
                <a:cs typeface="Adobe Arabic" pitchFamily="18" charset="-78"/>
              </a:rPr>
              <a:t>القابلية العائلية: </a:t>
            </a:r>
            <a:r>
              <a:rPr lang="ar-SA" sz="2400" b="1" dirty="0" smtClean="0">
                <a:latin typeface="Adobe Arabic" pitchFamily="18" charset="-78"/>
                <a:cs typeface="Adobe Arabic" pitchFamily="18" charset="-78"/>
              </a:rPr>
              <a:t>و يرجع ذلك إلى تعرض جميع أفراد العائلة إلى  ظروف بيئية واحدة بالإضافة إلى اشتراكهم في العامل </a:t>
            </a:r>
            <a:r>
              <a:rPr lang="ar-SA" sz="2400" b="1" dirty="0" smtClean="0">
                <a:latin typeface="Adobe Arabic" pitchFamily="18" charset="-78"/>
                <a:cs typeface="Adobe Arabic" pitchFamily="18" charset="-78"/>
              </a:rPr>
              <a:t>الوراثي .</a:t>
            </a:r>
            <a:endParaRPr lang="ar-SA" sz="2400" b="1" dirty="0" smtClean="0">
              <a:latin typeface="Adobe Arabic" pitchFamily="18" charset="-78"/>
              <a:cs typeface="Adobe Arabic" pitchFamily="18" charset="-78"/>
            </a:endParaRPr>
          </a:p>
          <a:p>
            <a:pPr marL="514350" lvl="0" indent="-514350">
              <a:buAutoNum type="arabicPeriod"/>
            </a:pPr>
            <a:r>
              <a:rPr lang="ar-SA" sz="2400" b="1" dirty="0" smtClean="0">
                <a:solidFill>
                  <a:srgbClr val="0000CC"/>
                </a:solidFill>
                <a:latin typeface="Adobe Arabic" pitchFamily="18" charset="-78"/>
                <a:cs typeface="Adobe Arabic" pitchFamily="18" charset="-78"/>
              </a:rPr>
              <a:t>فصيلة الدم: </a:t>
            </a:r>
            <a:r>
              <a:rPr lang="ar-SA" sz="2400" b="1" dirty="0" smtClean="0">
                <a:latin typeface="Adobe Arabic" pitchFamily="18" charset="-78"/>
                <a:cs typeface="Adobe Arabic" pitchFamily="18" charset="-78"/>
              </a:rPr>
              <a:t>أثبتت بعض الدراسات أن فصائل الدم لها علاقة ببعض أنواع الأمراض الخبيثة مثل الفصيلة (أ) أكثر عرضة إلى إصابة المعدة.</a:t>
            </a:r>
          </a:p>
          <a:p>
            <a:pPr marL="514350" lvl="0" indent="-514350">
              <a:buAutoNum type="arabicPeriod"/>
            </a:pPr>
            <a:r>
              <a:rPr lang="ar-SA" sz="2400" b="1" dirty="0">
                <a:solidFill>
                  <a:srgbClr val="0000CC"/>
                </a:solidFill>
                <a:latin typeface="Adobe Arabic" pitchFamily="18" charset="-78"/>
                <a:cs typeface="Adobe Arabic" pitchFamily="18" charset="-78"/>
              </a:rPr>
              <a:t> </a:t>
            </a:r>
            <a:r>
              <a:rPr lang="ar-SA" sz="2400" b="1" dirty="0" smtClean="0">
                <a:solidFill>
                  <a:srgbClr val="0000CC"/>
                </a:solidFill>
                <a:latin typeface="Adobe Arabic" pitchFamily="18" charset="-78"/>
                <a:cs typeface="Adobe Arabic" pitchFamily="18" charset="-78"/>
              </a:rPr>
              <a:t>أماكن المعيشة: </a:t>
            </a:r>
            <a:r>
              <a:rPr lang="ar-SA" sz="2400" b="1" dirty="0" smtClean="0">
                <a:latin typeface="Adobe Arabic" pitchFamily="18" charset="-78"/>
                <a:cs typeface="Adobe Arabic" pitchFamily="18" charset="-78"/>
              </a:rPr>
              <a:t>معدل الإصابة في المدن الكبيرة أعلى من القرى، و ذلك بسبب تلوث بيئة المدن بعوادم السيارات و المصانع، بالإضافة إلى كثرة التدخين و تناول الأغذية المحفوظة.</a:t>
            </a:r>
          </a:p>
          <a:p>
            <a:pPr marL="514350" lvl="0" indent="-514350">
              <a:buAutoNum type="arabicPeriod"/>
            </a:pPr>
            <a:r>
              <a:rPr lang="ar-SA" sz="2400" b="1" dirty="0" smtClean="0">
                <a:solidFill>
                  <a:srgbClr val="0000CC"/>
                </a:solidFill>
                <a:latin typeface="Adobe Arabic" pitchFamily="18" charset="-78"/>
                <a:cs typeface="Adobe Arabic" pitchFamily="18" charset="-78"/>
              </a:rPr>
              <a:t>التوزيع الجغرافي: </a:t>
            </a:r>
            <a:r>
              <a:rPr lang="ar-SA" sz="2400" b="1" dirty="0" smtClean="0">
                <a:latin typeface="Adobe Arabic" pitchFamily="18" charset="-78"/>
                <a:cs typeface="Adobe Arabic" pitchFamily="18" charset="-78"/>
              </a:rPr>
              <a:t>هناك بعض الأمراض الخبيثة تنتشر حسب التوزيع الجغرافي للسكان، و ذلك يرجع إلى اختلاف البيئة، و التغذية، العادات و التقاليد، و عوامل اخرى.</a:t>
            </a:r>
            <a:endParaRPr lang="ar-SA" sz="2400" b="1" dirty="0">
              <a:latin typeface="Adobe Arabic" pitchFamily="18" charset="-78"/>
              <a:cs typeface="Adobe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153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hybridmedicalanimation.com/wp-content/uploads/2010/07/epeius-a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5224"/>
          <a:stretch/>
        </p:blipFill>
        <p:spPr bwMode="auto">
          <a:xfrm>
            <a:off x="96353" y="87249"/>
            <a:ext cx="8898593" cy="67149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260648"/>
            <a:ext cx="8363272" cy="6264696"/>
          </a:xfrm>
          <a:solidFill>
            <a:schemeClr val="bg1">
              <a:alpha val="75000"/>
            </a:schemeClr>
          </a:solidFill>
        </p:spPr>
        <p:txBody>
          <a:bodyPr>
            <a:normAutofit fontScale="70000" lnSpcReduction="20000"/>
          </a:bodyPr>
          <a:lstStyle/>
          <a:p>
            <a:endParaRPr lang="ar-SA" sz="2400" dirty="0" smtClean="0">
              <a:solidFill>
                <a:srgbClr val="0000CC"/>
              </a:solidFill>
              <a:latin typeface="Adobe Arabic" pitchFamily="18" charset="-78"/>
              <a:cs typeface="Adobe Arabic" pitchFamily="18" charset="-78"/>
            </a:endParaRPr>
          </a:p>
          <a:p>
            <a:pPr marL="0" indent="0" algn="ctr">
              <a:buNone/>
            </a:pPr>
            <a:r>
              <a:rPr lang="ar-SA" sz="2400" dirty="0" smtClean="0">
                <a:solidFill>
                  <a:srgbClr val="6BA42C"/>
                </a:solidFill>
                <a:latin typeface="Traditional Arabic" pitchFamily="18" charset="-78"/>
                <a:cs typeface="PT Bold Heading" pitchFamily="2" charset="-78"/>
              </a:rPr>
              <a:t>أورام الثدي الخبيثة </a:t>
            </a:r>
            <a:r>
              <a:rPr lang="en-US" sz="2400" b="1" dirty="0" smtClean="0">
                <a:solidFill>
                  <a:srgbClr val="6BA42C"/>
                </a:solidFill>
                <a:latin typeface="Adobe Fan Heiti Std B" pitchFamily="34" charset="-128"/>
                <a:ea typeface="Adobe Fan Heiti Std B" pitchFamily="34" charset="-128"/>
                <a:cs typeface="PT Bold Heading" pitchFamily="2" charset="-78"/>
              </a:rPr>
              <a:t>Breast Cancer </a:t>
            </a:r>
            <a:endParaRPr lang="ar-SA" sz="2400" b="1" dirty="0" smtClean="0">
              <a:solidFill>
                <a:srgbClr val="6BA42C"/>
              </a:solidFill>
              <a:latin typeface="Adobe Fan Heiti Std B" pitchFamily="34" charset="-128"/>
              <a:ea typeface="Adobe Fan Heiti Std B" pitchFamily="34" charset="-128"/>
              <a:cs typeface="PT Bold Heading" pitchFamily="2" charset="-78"/>
            </a:endParaRPr>
          </a:p>
          <a:p>
            <a:pPr marL="0" indent="0" algn="ctr">
              <a:buNone/>
            </a:pPr>
            <a:endParaRPr lang="ar-SA" sz="3100" b="1" dirty="0" smtClean="0">
              <a:latin typeface="Adobe Fan Heiti Std B" pitchFamily="34" charset="-128"/>
              <a:ea typeface="Adobe Fan Heiti Std B" pitchFamily="34" charset="-128"/>
              <a:cs typeface="PT Bold Heading" pitchFamily="2" charset="-78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تصيب الأورام الخبيثة للثدي النساء عادة و نسبة قليلة من الرجال، </a:t>
            </a: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وتمثل </a:t>
            </a: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نسبة كبيرة من الأمراض الخبيثة التي </a:t>
            </a:r>
            <a:endParaRPr lang="ar-SA" sz="24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                                 </a:t>
            </a: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تصيب </a:t>
            </a: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النساء.</a:t>
            </a:r>
          </a:p>
          <a:p>
            <a:pPr marL="0" indent="0">
              <a:buNone/>
            </a:pPr>
            <a:endParaRPr lang="ar-SA" sz="24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0" indent="0">
              <a:buNone/>
            </a:pPr>
            <a:r>
              <a:rPr lang="ar-SA" sz="2400" b="1" dirty="0" smtClean="0">
                <a:solidFill>
                  <a:srgbClr val="00B0F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800" b="1" dirty="0">
                <a:latin typeface="Traditional Arabic" pitchFamily="18" charset="-78"/>
                <a:cs typeface="Traditional Arabic" pitchFamily="18" charset="-78"/>
              </a:rPr>
              <a:t>أسباب الإصابة:</a:t>
            </a:r>
          </a:p>
          <a:p>
            <a:pPr marL="0" indent="0">
              <a:buNone/>
            </a:pPr>
            <a:r>
              <a:rPr lang="ar-SA" sz="2400" b="1" dirty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             لا يوجد سبب محدد و معروف، و لكن هناك عوامل خطورة و أمراض قابلة للتحول بالإضافة إلى قابلية عائلية تساعد على حدوث المرض.</a:t>
            </a:r>
          </a:p>
          <a:p>
            <a:pPr marL="0" indent="0">
              <a:buNone/>
            </a:pPr>
            <a:endParaRPr lang="ar-SA" sz="15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514350" indent="-514350">
              <a:buAutoNum type="arabicPeriod"/>
            </a:pPr>
            <a:r>
              <a:rPr lang="ar-SA" sz="3100" b="1" dirty="0" smtClean="0">
                <a:solidFill>
                  <a:srgbClr val="00B0F0"/>
                </a:solidFill>
                <a:latin typeface="Traditional Arabic" pitchFamily="18" charset="-78"/>
                <a:cs typeface="Traditional Arabic" pitchFamily="18" charset="-78"/>
              </a:rPr>
              <a:t>عوامل الخطورة:</a:t>
            </a:r>
          </a:p>
          <a:p>
            <a:pPr marL="0" indent="0">
              <a:buNone/>
            </a:pPr>
            <a:endParaRPr lang="ar-SA" sz="1400" b="1" dirty="0" smtClean="0">
              <a:solidFill>
                <a:srgbClr val="00B0F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0" indent="0">
              <a:buNone/>
            </a:pPr>
            <a:r>
              <a:rPr lang="ar-SA" sz="2400" b="1" dirty="0">
                <a:solidFill>
                  <a:srgbClr val="FF0066"/>
                </a:solidFill>
                <a:latin typeface="Traditional Arabic" pitchFamily="18" charset="-78"/>
                <a:cs typeface="Traditional Arabic" pitchFamily="18" charset="-78"/>
              </a:rPr>
              <a:t>أ. حبوب منع الحمل:</a:t>
            </a:r>
          </a:p>
          <a:p>
            <a:pPr marL="0" indent="0">
              <a:buNone/>
            </a:pPr>
            <a:r>
              <a:rPr lang="ar-SA" sz="2400" b="1" dirty="0">
                <a:latin typeface="Traditional Arabic" pitchFamily="18" charset="-78"/>
                <a:cs typeface="Traditional Arabic" pitchFamily="18" charset="-78"/>
              </a:rPr>
              <a:t>	 </a:t>
            </a: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  الاستعمال الجيد لحبوب منع الحمل لا يؤدي إلى خطورة، و لكن قد تحدث مضاعفات في ظروف خاصة أو استعمال غير صحيح.</a:t>
            </a:r>
          </a:p>
          <a:p>
            <a:pPr marL="0" indent="0">
              <a:buNone/>
            </a:pPr>
            <a:r>
              <a:rPr lang="ar-SA" sz="2400" b="1" dirty="0">
                <a:solidFill>
                  <a:srgbClr val="FF0066"/>
                </a:solidFill>
                <a:latin typeface="Traditional Arabic" pitchFamily="18" charset="-78"/>
                <a:cs typeface="Traditional Arabic" pitchFamily="18" charset="-78"/>
              </a:rPr>
              <a:t>ب. الإنجاب</a:t>
            </a:r>
          </a:p>
          <a:p>
            <a:pPr marL="0" indent="0">
              <a:buNone/>
            </a:pPr>
            <a:r>
              <a:rPr lang="ar-SA" sz="2400" b="1" dirty="0">
                <a:latin typeface="Traditional Arabic" pitchFamily="18" charset="-78"/>
                <a:cs typeface="Traditional Arabic" pitchFamily="18" charset="-78"/>
              </a:rPr>
              <a:t>	</a:t>
            </a: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* كثرة الإنجاب مع عدم الرضاعة الطبيعية من الثدي بصورة منتظمة.</a:t>
            </a:r>
          </a:p>
          <a:p>
            <a:pPr marL="0" indent="0">
              <a:buNone/>
            </a:pPr>
            <a:r>
              <a:rPr lang="ar-SA" sz="2400" b="1" dirty="0">
                <a:latin typeface="Traditional Arabic" pitchFamily="18" charset="-78"/>
                <a:cs typeface="Traditional Arabic" pitchFamily="18" charset="-78"/>
              </a:rPr>
              <a:t>	</a:t>
            </a: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* عدم الإنجاب.</a:t>
            </a:r>
          </a:p>
          <a:p>
            <a:pPr marL="0" indent="0">
              <a:buNone/>
            </a:pPr>
            <a:r>
              <a:rPr lang="ar-SA" sz="2400" b="1" dirty="0">
                <a:latin typeface="Traditional Arabic" pitchFamily="18" charset="-78"/>
                <a:cs typeface="Traditional Arabic" pitchFamily="18" charset="-78"/>
              </a:rPr>
              <a:t>	</a:t>
            </a: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* الإنجاب لأول مرة بعد سن الخامسة و الثلاثين.</a:t>
            </a:r>
          </a:p>
          <a:p>
            <a:pPr marL="0" indent="0">
              <a:buNone/>
            </a:pPr>
            <a:r>
              <a:rPr lang="ar-SA" sz="2400" b="1" dirty="0">
                <a:solidFill>
                  <a:srgbClr val="FF0066"/>
                </a:solidFill>
                <a:latin typeface="Traditional Arabic" pitchFamily="18" charset="-78"/>
                <a:cs typeface="Traditional Arabic" pitchFamily="18" charset="-78"/>
              </a:rPr>
              <a:t>ج. الدورة الشهرية:</a:t>
            </a:r>
          </a:p>
          <a:p>
            <a:pPr marL="0" indent="0">
              <a:buNone/>
            </a:pPr>
            <a:r>
              <a:rPr lang="ar-SA" sz="2400" b="1" dirty="0">
                <a:latin typeface="Traditional Arabic" pitchFamily="18" charset="-78"/>
                <a:cs typeface="Traditional Arabic" pitchFamily="18" charset="-78"/>
              </a:rPr>
              <a:t>	</a:t>
            </a: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إن بداية الطمث عند سن مبكرة (12 سنة) قد يكون له علاقة بزيادة احتمال حدوث المرض.</a:t>
            </a:r>
          </a:p>
          <a:p>
            <a:pPr marL="0" indent="0">
              <a:buNone/>
            </a:pPr>
            <a:endParaRPr lang="ar-SA" sz="2400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0" indent="0">
              <a:buNone/>
            </a:pPr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	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	</a:t>
            </a:r>
          </a:p>
          <a:p>
            <a:endParaRPr lang="ar-SA" sz="2400" dirty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4" name="Picture 3" descr="C:\Users\user\Pictures\breast-cancer1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85728"/>
            <a:ext cx="1386841" cy="1708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77153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hybridmedicalanimation.com/wp-content/uploads/2010/07/epeius-a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5224"/>
          <a:stretch/>
        </p:blipFill>
        <p:spPr bwMode="auto">
          <a:xfrm>
            <a:off x="96353" y="87249"/>
            <a:ext cx="8898593" cy="67149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760640"/>
          </a:xfrm>
          <a:solidFill>
            <a:schemeClr val="bg1">
              <a:alpha val="75000"/>
            </a:schemeClr>
          </a:solidFill>
        </p:spPr>
        <p:txBody>
          <a:bodyPr/>
          <a:lstStyle/>
          <a:p>
            <a:endParaRPr lang="ar-SA" sz="2400" dirty="0" smtClean="0">
              <a:solidFill>
                <a:srgbClr val="0000CC"/>
              </a:solidFill>
              <a:latin typeface="Adobe Arabic" pitchFamily="18" charset="-78"/>
              <a:cs typeface="Adobe Arabic" pitchFamily="18" charset="-78"/>
            </a:endParaRPr>
          </a:p>
          <a:p>
            <a:pPr marL="0" lvl="0" indent="0">
              <a:buNone/>
            </a:pPr>
            <a:r>
              <a:rPr lang="ar-SA" sz="2000" dirty="0" smtClean="0">
                <a:solidFill>
                  <a:srgbClr val="00B0F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2. وجود  إصابة سابقة:</a:t>
            </a:r>
          </a:p>
          <a:p>
            <a:pPr marL="0" lvl="0" indent="0">
              <a:buNone/>
            </a:pPr>
            <a:r>
              <a:rPr lang="ar-SA" sz="2000" dirty="0" smtClean="0">
                <a:solidFill>
                  <a:srgbClr val="00B0F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	</a:t>
            </a:r>
            <a:r>
              <a:rPr lang="ar-SA" sz="1900" b="1" dirty="0">
                <a:latin typeface="Traditional Arabic" pitchFamily="18" charset="-78"/>
                <a:cs typeface="Traditional Arabic" pitchFamily="18" charset="-78"/>
              </a:rPr>
              <a:t>إن حدوث ورم في أحد الثديين يعطي إشارة لاحتمال حدوثه في الثدي الآخر، أو أي مكان من الجسم.</a:t>
            </a:r>
          </a:p>
          <a:p>
            <a:pPr marL="0" lvl="0" indent="0">
              <a:buNone/>
            </a:pPr>
            <a:endParaRPr lang="ar-SA" sz="2000" dirty="0">
              <a:solidFill>
                <a:srgbClr val="00B0F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>
              <a:buNone/>
            </a:pPr>
            <a:r>
              <a:rPr lang="ar-SA" sz="2000" dirty="0">
                <a:solidFill>
                  <a:srgbClr val="00B0F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3.وجود تاريخ مرضي عائلي لحدوث أورام بالثدي، يزيد من احتمال حدوثه لأفراد آخرين من العائلة</a:t>
            </a:r>
            <a:r>
              <a:rPr lang="ar-SA" sz="2000" dirty="0" smtClean="0">
                <a:solidFill>
                  <a:srgbClr val="00B0F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0" lvl="0" indent="0">
              <a:buNone/>
            </a:pPr>
            <a:endParaRPr lang="ar-SA" sz="2000" dirty="0">
              <a:solidFill>
                <a:srgbClr val="00B0F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>
              <a:buNone/>
            </a:pPr>
            <a:r>
              <a:rPr lang="ar-SA" sz="2000" dirty="0">
                <a:solidFill>
                  <a:srgbClr val="00B0F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4. التأخر في الإنجاب، و التعرض السابق للإشعاع.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77153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hybridmedicalanimation.com/wp-content/uploads/2010/07/epeius-a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5224"/>
          <a:stretch/>
        </p:blipFill>
        <p:spPr bwMode="auto">
          <a:xfrm>
            <a:off x="96353" y="87249"/>
            <a:ext cx="8898593" cy="67149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760640"/>
          </a:xfrm>
          <a:solidFill>
            <a:schemeClr val="bg1">
              <a:alpha val="75000"/>
            </a:schemeClr>
          </a:solidFill>
        </p:spPr>
        <p:txBody>
          <a:bodyPr/>
          <a:lstStyle/>
          <a:p>
            <a:endParaRPr lang="ar-SA" sz="2400" dirty="0" smtClean="0">
              <a:solidFill>
                <a:srgbClr val="0000CC"/>
              </a:solidFill>
              <a:latin typeface="Adobe Arabic" pitchFamily="18" charset="-78"/>
              <a:cs typeface="Adobe Arabic" pitchFamily="18" charset="-78"/>
            </a:endParaRPr>
          </a:p>
          <a:p>
            <a:r>
              <a:rPr lang="ar-SA" sz="2000" dirty="0" smtClean="0">
                <a:solidFill>
                  <a:srgbClr val="C00000"/>
                </a:solidFill>
                <a:cs typeface="PT Bold Heading" pitchFamily="2" charset="-78"/>
              </a:rPr>
              <a:t>التشخيص:</a:t>
            </a:r>
          </a:p>
          <a:p>
            <a:pPr marL="0" indent="0">
              <a:buNone/>
            </a:pPr>
            <a:endParaRPr lang="ar-SA" sz="2000" dirty="0" smtClean="0">
              <a:cs typeface="PT Bold Heading" pitchFamily="2" charset="-78"/>
            </a:endParaRPr>
          </a:p>
          <a:p>
            <a:pPr marL="457200" indent="-457200">
              <a:buAutoNum type="arabicPeriod"/>
            </a:pP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وجود عامل أو عدة عوامل خطورة.</a:t>
            </a:r>
          </a:p>
          <a:p>
            <a:pPr marL="457200" indent="-457200">
              <a:buAutoNum type="arabicPeriod"/>
            </a:pP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تغير في الشكل الطبيعي لأحد الثديين مع وجود ورم غير طبيعي عند القيام بفحص الثدي براحة اليد مقابل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عظا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م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الصدر.</a:t>
            </a:r>
          </a:p>
          <a:p>
            <a:pPr marL="457200" indent="-457200">
              <a:buAutoNum type="arabicPeriod"/>
            </a:pPr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وجود تورم بالغدد الليمفاوية في منطقة الإبط.</a:t>
            </a:r>
          </a:p>
          <a:p>
            <a:pPr marL="457200" indent="-457200">
              <a:buAutoNum type="arabicPeriod"/>
            </a:pP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وجود تقرحات على الحلمة أو تغير لون الجلد الخارجي.</a:t>
            </a:r>
          </a:p>
          <a:p>
            <a:pPr marL="457200" indent="-457200">
              <a:buAutoNum type="arabicPeriod"/>
            </a:pPr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عمل الفحوصات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اللازمة. </a:t>
            </a:r>
            <a:r>
              <a:rPr lang="en-US" sz="2400" dirty="0" smtClean="0">
                <a:latin typeface="Traditional Arabic" pitchFamily="18" charset="-78"/>
                <a:cs typeface="Traditional Arabic" pitchFamily="18" charset="-78"/>
              </a:rPr>
              <a:t>))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أشعة الثدي، عمل </a:t>
            </a:r>
            <a:r>
              <a:rPr lang="ar-SA" sz="2400" dirty="0" err="1" smtClean="0">
                <a:latin typeface="Traditional Arabic" pitchFamily="18" charset="-78"/>
                <a:cs typeface="Traditional Arabic" pitchFamily="18" charset="-78"/>
              </a:rPr>
              <a:t>الخزعة</a:t>
            </a:r>
            <a:r>
              <a:rPr lang="en-US" sz="2400" dirty="0" smtClean="0">
                <a:latin typeface="Traditional Arabic" pitchFamily="18" charset="-78"/>
                <a:cs typeface="Traditional Arabic" pitchFamily="18" charset="-78"/>
              </a:rPr>
              <a:t>((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.</a:t>
            </a:r>
            <a:endParaRPr lang="ar-SA" sz="2400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77153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666</Words>
  <Application>Microsoft Office PowerPoint</Application>
  <PresentationFormat>On-screen Show (4:3)</PresentationFormat>
  <Paragraphs>108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نسق Office</vt:lpstr>
      <vt:lpstr>الأورام Tumors </vt:lpstr>
      <vt:lpstr>الأورام Tumors  </vt:lpstr>
      <vt:lpstr>Slide 3</vt:lpstr>
      <vt:lpstr>Slide 4</vt:lpstr>
      <vt:lpstr>النوع الأول: الأورام الحميدة    </vt:lpstr>
      <vt:lpstr>Slide 6</vt:lpstr>
      <vt:lpstr>Slide 7</vt:lpstr>
      <vt:lpstr>النوع الثاني: الأورام الخبيثة ( السرطان )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user</cp:lastModifiedBy>
  <cp:revision>35</cp:revision>
  <dcterms:created xsi:type="dcterms:W3CDTF">2012-09-29T06:48:22Z</dcterms:created>
  <dcterms:modified xsi:type="dcterms:W3CDTF">2012-10-12T20:56:07Z</dcterms:modified>
</cp:coreProperties>
</file>