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6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F2A032B-51E8-4E6A-BAC6-92008424EF68}" type="datetimeFigureOut">
              <a:rPr lang="ar-SA" smtClean="0"/>
              <a:pPr/>
              <a:t>02/04/34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B996F40-AC26-4CC6-902B-9B824101CF6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96F40-AC26-4CC6-902B-9B824101CF6D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E4DD9-CD87-49F4-92A1-56A9419F20D4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5D19C-915B-4DA9-8AB6-8EA395B18389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FEFD-F064-4F44-A037-24168CB5DB3E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9AC1-5530-480F-92CD-64890149F381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986F-81E5-4C66-B3E5-A255ABCC3502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FAAE-7416-4473-94FA-3C8E3B93DC3F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07E3-72C5-48AA-9B63-96136A10AAE4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F683-7B84-4BCC-982D-F56FC5088008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3641-39BF-487B-A97D-4747415B9044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5AA7C-F4B0-464A-9E65-7F6D33E1E625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43851-0E88-4382-AFF7-61F2A5BF83E6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7024E-B73A-4E98-881E-C15EE3B3E96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772400" cy="1470025"/>
          </a:xfrm>
        </p:spPr>
        <p:txBody>
          <a:bodyPr>
            <a:normAutofit/>
          </a:bodyPr>
          <a:lstStyle/>
          <a:p>
            <a:r>
              <a:rPr lang="ar-SA" sz="3600" u="sng" dirty="0" smtClean="0"/>
              <a:t>محاضرة 2</a:t>
            </a:r>
            <a:endParaRPr lang="ar-SA" sz="3600" u="sng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03648" y="2492896"/>
            <a:ext cx="6400800" cy="1752600"/>
          </a:xfrm>
        </p:spPr>
        <p:txBody>
          <a:bodyPr/>
          <a:lstStyle/>
          <a:p>
            <a:endParaRPr lang="ar-SA" b="1" u="sng" dirty="0" smtClean="0"/>
          </a:p>
          <a:p>
            <a:r>
              <a:rPr lang="ar-SA" sz="4000" b="1" u="sng" dirty="0" smtClean="0"/>
              <a:t>البرمجة بلغة جافا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99592" y="260649"/>
            <a:ext cx="7772400" cy="576063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أسماء المتغيرات :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8352928" cy="5760640"/>
          </a:xfrm>
        </p:spPr>
        <p:txBody>
          <a:bodyPr/>
          <a:lstStyle/>
          <a:p>
            <a:pPr algn="r">
              <a:buFontTx/>
              <a:buChar char="-"/>
            </a:pPr>
            <a:r>
              <a:rPr lang="ar-SA" dirty="0" smtClean="0"/>
              <a:t>يبدأ الاسم بحرف.</a:t>
            </a:r>
          </a:p>
          <a:p>
            <a:pPr algn="r">
              <a:buFontTx/>
              <a:buChar char="-"/>
            </a:pPr>
            <a:r>
              <a:rPr lang="ar-SA" dirty="0" smtClean="0"/>
              <a:t>عدم وجود مسافة أو أحدى الحروف الخاصة عدا_ .</a:t>
            </a:r>
          </a:p>
          <a:p>
            <a:pPr algn="r">
              <a:buFontTx/>
              <a:buChar char="-"/>
            </a:pPr>
            <a:r>
              <a:rPr lang="ar-SA" dirty="0" smtClean="0"/>
              <a:t>لا يكون من الكلمات الأساسية المحجوزة في جافا:</a:t>
            </a:r>
            <a:endParaRPr lang="en-US" dirty="0" smtClean="0"/>
          </a:p>
          <a:p>
            <a:pPr algn="r">
              <a:buFontTx/>
              <a:buChar char="-"/>
            </a:pPr>
            <a:endParaRPr lang="ar-SA" dirty="0" smtClean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51520" y="2636912"/>
          <a:ext cx="8568954" cy="337523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28159"/>
                <a:gridCol w="1428159"/>
                <a:gridCol w="1428159"/>
                <a:gridCol w="1428159"/>
                <a:gridCol w="1428159"/>
                <a:gridCol w="1428159"/>
              </a:tblGrid>
              <a:tr h="422907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catch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case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byte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break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boolean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abstract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22907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do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default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continue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const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class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char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22907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float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finally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final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extends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else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double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22907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instanceof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import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implements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goto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for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22907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package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new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native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long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interface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22907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static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short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return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public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protected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private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4883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throw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this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synchronized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switch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super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strictfp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22907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while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volatile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void</a:t>
                      </a:r>
                      <a:endParaRPr lang="ar-SA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try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transient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throws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899592" y="6165304"/>
            <a:ext cx="78881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/>
              <a:t>بالإضافة للكلمات: </a:t>
            </a:r>
            <a:r>
              <a:rPr lang="en-US" sz="2000" b="1" dirty="0" smtClean="0"/>
              <a:t>true,false,null</a:t>
            </a:r>
            <a:r>
              <a:rPr lang="ar-SA" sz="2000" b="1" dirty="0" smtClean="0"/>
              <a:t> كلها كلمات محجوزة.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352928" cy="5832648"/>
          </a:xfrm>
        </p:spPr>
        <p:txBody>
          <a:bodyPr>
            <a:normAutofit fontScale="92500" lnSpcReduction="10000"/>
          </a:bodyPr>
          <a:lstStyle/>
          <a:p>
            <a:pPr algn="r"/>
            <a:endParaRPr lang="en-US" dirty="0" smtClean="0"/>
          </a:p>
          <a:p>
            <a:pPr algn="r"/>
            <a:r>
              <a:rPr lang="ar-SA" dirty="0" smtClean="0"/>
              <a:t>- مثال على تمهيد المتغيرات:</a:t>
            </a:r>
          </a:p>
          <a:p>
            <a:pPr algn="l"/>
            <a:r>
              <a:rPr lang="en-US" dirty="0" smtClean="0">
                <a:solidFill>
                  <a:srgbClr val="92D050"/>
                </a:solidFill>
              </a:rPr>
              <a:t>// demonstrate dynamic initialization.</a:t>
            </a:r>
          </a:p>
          <a:p>
            <a:pPr algn="l" rtl="0"/>
            <a:r>
              <a:rPr lang="ar-SA" dirty="0" smtClean="0"/>
              <a:t> </a:t>
            </a:r>
            <a:r>
              <a:rPr lang="en-US" dirty="0">
                <a:solidFill>
                  <a:srgbClr val="7030A0"/>
                </a:solidFill>
              </a:rPr>
              <a:t>class</a:t>
            </a:r>
            <a:r>
              <a:rPr lang="en-US" dirty="0" smtClean="0"/>
              <a:t> </a:t>
            </a:r>
            <a:r>
              <a:rPr lang="en-US" dirty="0" err="1" smtClean="0"/>
              <a:t>DynInit</a:t>
            </a:r>
            <a:r>
              <a:rPr lang="en-US" dirty="0" smtClean="0"/>
              <a:t> {</a:t>
            </a:r>
          </a:p>
          <a:p>
            <a:pPr algn="l" rtl="0"/>
            <a:r>
              <a:rPr lang="en-US" dirty="0"/>
              <a:t>	</a:t>
            </a:r>
            <a:r>
              <a:rPr lang="en-US" dirty="0">
                <a:solidFill>
                  <a:srgbClr val="7030A0"/>
                </a:solidFill>
              </a:rPr>
              <a:t>public static void </a:t>
            </a:r>
            <a:r>
              <a:rPr lang="en-US" dirty="0" smtClean="0"/>
              <a:t>main(</a:t>
            </a:r>
            <a:r>
              <a:rPr lang="en-US" dirty="0">
                <a:solidFill>
                  <a:srgbClr val="7030A0"/>
                </a:solidFill>
              </a:rPr>
              <a:t>String</a:t>
            </a:r>
            <a:r>
              <a:rPr lang="en-US" dirty="0" smtClean="0"/>
              <a:t> </a:t>
            </a:r>
            <a:r>
              <a:rPr lang="en-US" dirty="0" err="1" smtClean="0"/>
              <a:t>args</a:t>
            </a:r>
            <a:r>
              <a:rPr lang="en-US" dirty="0" smtClean="0"/>
              <a:t>[ ]) {</a:t>
            </a:r>
          </a:p>
          <a:p>
            <a:pPr algn="l" rtl="0"/>
            <a:r>
              <a:rPr lang="en-US" dirty="0"/>
              <a:t>	</a:t>
            </a:r>
            <a:r>
              <a:rPr lang="en-US" dirty="0" smtClean="0"/>
              <a:t>    </a:t>
            </a:r>
            <a:r>
              <a:rPr lang="en-US" dirty="0">
                <a:solidFill>
                  <a:srgbClr val="7030A0"/>
                </a:solidFill>
              </a:rPr>
              <a:t>double</a:t>
            </a:r>
            <a:r>
              <a:rPr lang="en-US" dirty="0" smtClean="0"/>
              <a:t> R = 4 , H = 5;</a:t>
            </a:r>
          </a:p>
          <a:p>
            <a:pPr algn="l" rtl="0"/>
            <a:r>
              <a:rPr lang="en-US" dirty="0"/>
              <a:t>	</a:t>
            </a:r>
            <a:r>
              <a:rPr lang="en-US" dirty="0" smtClean="0"/>
              <a:t>     </a:t>
            </a:r>
            <a:r>
              <a:rPr lang="en-US" dirty="0">
                <a:solidFill>
                  <a:srgbClr val="92D050"/>
                </a:solidFill>
              </a:rPr>
              <a:t>// </a:t>
            </a:r>
            <a:r>
              <a:rPr lang="en-US" dirty="0" err="1">
                <a:solidFill>
                  <a:srgbClr val="92D050"/>
                </a:solidFill>
              </a:rPr>
              <a:t>dynamiclly</a:t>
            </a:r>
            <a:r>
              <a:rPr lang="en-US" dirty="0">
                <a:solidFill>
                  <a:srgbClr val="92D050"/>
                </a:solidFill>
              </a:rPr>
              <a:t> initialize volume.</a:t>
            </a:r>
          </a:p>
          <a:p>
            <a:pPr algn="l" rtl="0"/>
            <a:r>
              <a:rPr lang="en-US" dirty="0"/>
              <a:t>	</a:t>
            </a:r>
            <a:r>
              <a:rPr lang="en-US" dirty="0" smtClean="0"/>
              <a:t>    </a:t>
            </a:r>
            <a:r>
              <a:rPr lang="en-US" dirty="0">
                <a:solidFill>
                  <a:srgbClr val="7030A0"/>
                </a:solidFill>
              </a:rPr>
              <a:t>double</a:t>
            </a:r>
            <a:r>
              <a:rPr lang="en-US" dirty="0" smtClean="0"/>
              <a:t> v= 3.14*R*R*H;</a:t>
            </a:r>
          </a:p>
          <a:p>
            <a:r>
              <a:rPr lang="en-US" dirty="0" smtClean="0"/>
              <a:t>	             </a:t>
            </a:r>
            <a:r>
              <a:rPr lang="en-US" dirty="0" err="1" smtClean="0">
                <a:solidFill>
                  <a:srgbClr val="7030A0"/>
                </a:solidFill>
              </a:rPr>
              <a:t>System</a:t>
            </a:r>
            <a:r>
              <a:rPr lang="en-US" dirty="0" err="1" smtClean="0"/>
              <a:t>.out.println</a:t>
            </a:r>
            <a:r>
              <a:rPr lang="en-US" dirty="0" smtClean="0"/>
              <a:t>(“ volume is“+v);}</a:t>
            </a:r>
          </a:p>
          <a:p>
            <a:pPr algn="l" rtl="0"/>
            <a:r>
              <a:rPr lang="en-US" dirty="0" smtClean="0"/>
              <a:t>}</a:t>
            </a:r>
            <a:endParaRPr lang="ar-SA" dirty="0" smtClean="0"/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volume is 251.20000000000002           </a:t>
            </a:r>
            <a:r>
              <a:rPr lang="en-US" u="sng" dirty="0" smtClean="0">
                <a:solidFill>
                  <a:srgbClr val="FF0000"/>
                </a:solidFill>
              </a:rPr>
              <a:t>:</a:t>
            </a:r>
            <a:r>
              <a:rPr lang="ar-SA" dirty="0" smtClean="0">
                <a:solidFill>
                  <a:srgbClr val="FF0000"/>
                </a:solidFill>
              </a:rPr>
              <a:t>      </a:t>
            </a:r>
            <a:r>
              <a:rPr lang="ar-SA" u="sng" dirty="0" smtClean="0">
                <a:solidFill>
                  <a:srgbClr val="FF0000"/>
                </a:solidFill>
              </a:rPr>
              <a:t>التنفيذ</a:t>
            </a:r>
            <a:r>
              <a:rPr lang="ar-SA" dirty="0" smtClean="0">
                <a:solidFill>
                  <a:srgbClr val="FF0000"/>
                </a:solidFill>
              </a:rPr>
              <a:t>	</a:t>
            </a:r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ar-SA" dirty="0"/>
          </a:p>
        </p:txBody>
      </p:sp>
      <p:cxnSp>
        <p:nvCxnSpPr>
          <p:cNvPr id="5" name="رابط مستقيم 4"/>
          <p:cNvCxnSpPr/>
          <p:nvPr/>
        </p:nvCxnSpPr>
        <p:spPr>
          <a:xfrm>
            <a:off x="1403648" y="5373216"/>
            <a:ext cx="5040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الجمل الشرطية: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في الأمثلة السابقة تم تنفيذ جمل البرنامج بشكل تتابعي جملة تلو الأخرى. في برامج أخرى تستخدم جمل تحكم تتحكم في سير وتنفيذ خطوات البرنامج مثل جملة الشرط </a:t>
            </a:r>
            <a:r>
              <a:rPr lang="en-US" dirty="0" smtClean="0"/>
              <a:t>If</a:t>
            </a:r>
            <a:r>
              <a:rPr lang="ar-SA" dirty="0" smtClean="0"/>
              <a:t> :</a:t>
            </a:r>
          </a:p>
          <a:p>
            <a:pPr>
              <a:buFontTx/>
              <a:buChar char="-"/>
            </a:pPr>
            <a:r>
              <a:rPr lang="ar-SA" dirty="0" smtClean="0"/>
              <a:t>جملة </a:t>
            </a:r>
            <a:r>
              <a:rPr lang="en-US" dirty="0" smtClean="0"/>
              <a:t>if </a:t>
            </a:r>
            <a:r>
              <a:rPr lang="ar-SA" dirty="0" smtClean="0"/>
              <a:t> البسيطة:</a:t>
            </a:r>
          </a:p>
          <a:p>
            <a:pPr>
              <a:buFontTx/>
              <a:buChar char="-"/>
            </a:pPr>
            <a:r>
              <a:rPr lang="ar-SA" dirty="0" smtClean="0"/>
              <a:t>الصيغة العامة:</a:t>
            </a:r>
          </a:p>
          <a:p>
            <a:pPr algn="l" rtl="0">
              <a:buNone/>
            </a:pPr>
            <a:r>
              <a:rPr lang="en-US" dirty="0"/>
              <a:t>	</a:t>
            </a:r>
            <a:r>
              <a:rPr lang="en-US" dirty="0" smtClean="0"/>
              <a:t>if (condition) statement;</a:t>
            </a:r>
          </a:p>
          <a:p>
            <a:pPr algn="r">
              <a:buNone/>
            </a:pPr>
            <a:r>
              <a:rPr lang="ar-SA" dirty="0" err="1" smtClean="0"/>
              <a:t>اذا</a:t>
            </a:r>
            <a:r>
              <a:rPr lang="ar-SA" dirty="0" smtClean="0"/>
              <a:t> كان تقييم الشرط صح </a:t>
            </a:r>
            <a:r>
              <a:rPr lang="en-US" dirty="0" smtClean="0"/>
              <a:t>(true)</a:t>
            </a:r>
            <a:r>
              <a:rPr lang="ar-SA" dirty="0" smtClean="0"/>
              <a:t> بمعنى تحقق الشرط يتم تنفيذ جملة </a:t>
            </a:r>
            <a:r>
              <a:rPr lang="en-US" dirty="0" smtClean="0"/>
              <a:t>statement</a:t>
            </a:r>
            <a:r>
              <a:rPr lang="ar-SA" dirty="0" smtClean="0"/>
              <a:t> بعد الشرط. أما </a:t>
            </a:r>
            <a:r>
              <a:rPr lang="ar-SA" dirty="0" err="1" smtClean="0"/>
              <a:t>اذا</a:t>
            </a:r>
            <a:r>
              <a:rPr lang="ar-SA" dirty="0" smtClean="0"/>
              <a:t> كان تقييم الشرط خطأ  </a:t>
            </a:r>
            <a:r>
              <a:rPr lang="en-US" dirty="0" smtClean="0"/>
              <a:t>(false)</a:t>
            </a:r>
            <a:r>
              <a:rPr lang="ar-SA" dirty="0" smtClean="0"/>
              <a:t> فلن تنفذ الجملة </a:t>
            </a:r>
            <a:r>
              <a:rPr lang="en-US" dirty="0" smtClean="0"/>
              <a:t>statement</a:t>
            </a:r>
            <a:r>
              <a:rPr lang="ar-SA" dirty="0" smtClean="0"/>
              <a:t> لعدم تحقق الشرط. </a:t>
            </a: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مثال توضيح%: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836712"/>
            <a:ext cx="8964488" cy="5616624"/>
          </a:xfrm>
        </p:spPr>
        <p:txBody>
          <a:bodyPr>
            <a:normAutofit fontScale="92500" lnSpcReduction="10000"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92D050"/>
                </a:solidFill>
              </a:rPr>
              <a:t>// demonstrate the % operator.</a:t>
            </a:r>
          </a:p>
          <a:p>
            <a:pPr algn="l" rtl="0">
              <a:buNone/>
            </a:pPr>
            <a:r>
              <a:rPr lang="ar-SA" dirty="0" smtClean="0"/>
              <a:t> </a:t>
            </a:r>
            <a:r>
              <a:rPr lang="en-US" dirty="0" smtClean="0">
                <a:solidFill>
                  <a:srgbClr val="7030A0"/>
                </a:solidFill>
              </a:rPr>
              <a:t>class</a:t>
            </a:r>
            <a:r>
              <a:rPr lang="en-US" dirty="0" smtClean="0"/>
              <a:t> </a:t>
            </a:r>
            <a:r>
              <a:rPr lang="en-US" dirty="0" err="1" smtClean="0"/>
              <a:t>ModDemo</a:t>
            </a:r>
            <a:r>
              <a:rPr lang="en-US" dirty="0" smtClean="0"/>
              <a:t> {</a:t>
            </a:r>
          </a:p>
          <a:p>
            <a:pPr algn="l" rtl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7030A0"/>
                </a:solidFill>
              </a:rPr>
              <a:t>public static void </a:t>
            </a:r>
            <a:r>
              <a:rPr lang="en-US" dirty="0" smtClean="0"/>
              <a:t>main(</a:t>
            </a:r>
            <a:r>
              <a:rPr lang="en-US" dirty="0">
                <a:solidFill>
                  <a:srgbClr val="7030A0"/>
                </a:solidFill>
              </a:rPr>
              <a:t>String </a:t>
            </a:r>
            <a:r>
              <a:rPr lang="en-US" dirty="0" err="1" smtClean="0"/>
              <a:t>args</a:t>
            </a:r>
            <a:r>
              <a:rPr lang="en-US" dirty="0" smtClean="0"/>
              <a:t>[ ]) {</a:t>
            </a:r>
          </a:p>
          <a:p>
            <a:pPr algn="l" rtl="0">
              <a:buNone/>
            </a:pPr>
            <a:r>
              <a:rPr lang="en-US" dirty="0" smtClean="0"/>
              <a:t>	   </a:t>
            </a:r>
            <a:r>
              <a:rPr lang="en-US" dirty="0" err="1">
                <a:solidFill>
                  <a:srgbClr val="7030A0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iresult,irem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/>
              <a:t> </a:t>
            </a:r>
            <a:r>
              <a:rPr lang="en-US" dirty="0" smtClean="0"/>
              <a:t>      </a:t>
            </a:r>
            <a:r>
              <a:rPr lang="en-US" dirty="0" smtClean="0">
                <a:solidFill>
                  <a:srgbClr val="7030A0"/>
                </a:solidFill>
              </a:rPr>
              <a:t>double</a:t>
            </a:r>
            <a:r>
              <a:rPr lang="en-US" dirty="0" smtClean="0"/>
              <a:t> </a:t>
            </a:r>
            <a:r>
              <a:rPr lang="en-US" dirty="0" err="1" smtClean="0"/>
              <a:t>dresult,drem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        </a:t>
            </a:r>
            <a:r>
              <a:rPr lang="en-US" dirty="0" err="1" smtClean="0"/>
              <a:t>iresult</a:t>
            </a:r>
            <a:r>
              <a:rPr lang="en-US" dirty="0" smtClean="0"/>
              <a:t>=10/3; </a:t>
            </a:r>
            <a:r>
              <a:rPr lang="en-US" dirty="0" err="1" smtClean="0"/>
              <a:t>irem</a:t>
            </a:r>
            <a:r>
              <a:rPr lang="en-US" dirty="0" smtClean="0"/>
              <a:t> = 10%3;</a:t>
            </a:r>
          </a:p>
          <a:p>
            <a:pPr algn="l" rtl="0">
              <a:buNone/>
            </a:pPr>
            <a:r>
              <a:rPr lang="en-US" dirty="0" smtClean="0"/>
              <a:t>	     </a:t>
            </a:r>
            <a:r>
              <a:rPr lang="en-US" dirty="0" err="1" smtClean="0"/>
              <a:t>dresult</a:t>
            </a:r>
            <a:r>
              <a:rPr lang="en-US" dirty="0" smtClean="0"/>
              <a:t>= 10.0/3.0; </a:t>
            </a:r>
            <a:r>
              <a:rPr lang="en-US" dirty="0" err="1" smtClean="0"/>
              <a:t>drem</a:t>
            </a:r>
            <a:r>
              <a:rPr lang="en-US" dirty="0" smtClean="0"/>
              <a:t> = 10.0%3.0;</a:t>
            </a:r>
          </a:p>
          <a:p>
            <a:pPr algn="l" rtl="0">
              <a:buNone/>
            </a:pPr>
            <a:r>
              <a:rPr lang="en-US" dirty="0" smtClean="0"/>
              <a:t>        </a:t>
            </a:r>
            <a:r>
              <a:rPr lang="en-US" dirty="0" err="1" smtClean="0">
                <a:solidFill>
                  <a:srgbClr val="7030A0"/>
                </a:solidFill>
              </a:rPr>
              <a:t>System</a:t>
            </a:r>
            <a:r>
              <a:rPr lang="en-US" dirty="0" err="1" smtClean="0"/>
              <a:t>.out.println</a:t>
            </a:r>
            <a:r>
              <a:rPr lang="en-US" dirty="0" smtClean="0"/>
              <a:t>(“ 10/3=“+</a:t>
            </a:r>
            <a:r>
              <a:rPr lang="en-US" dirty="0" err="1" smtClean="0"/>
              <a:t>iresult</a:t>
            </a:r>
            <a:r>
              <a:rPr lang="en-US" dirty="0" smtClean="0"/>
              <a:t>+” “+ </a:t>
            </a:r>
            <a:r>
              <a:rPr lang="en-US" dirty="0" err="1" smtClean="0"/>
              <a:t>irem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7030A0"/>
                </a:solidFill>
              </a:rPr>
              <a:t>        </a:t>
            </a:r>
            <a:r>
              <a:rPr lang="en-US" dirty="0" err="1" smtClean="0">
                <a:solidFill>
                  <a:srgbClr val="7030A0"/>
                </a:solidFill>
              </a:rPr>
              <a:t>System</a:t>
            </a:r>
            <a:r>
              <a:rPr lang="en-US" dirty="0" err="1" smtClean="0"/>
              <a:t>.out.println</a:t>
            </a:r>
            <a:r>
              <a:rPr lang="en-US" dirty="0" smtClean="0"/>
              <a:t>(“ 10/3=“+</a:t>
            </a:r>
            <a:r>
              <a:rPr lang="en-US" dirty="0" err="1" smtClean="0"/>
              <a:t>dresult</a:t>
            </a:r>
            <a:r>
              <a:rPr lang="en-US" dirty="0" smtClean="0"/>
              <a:t>+” “+ </a:t>
            </a:r>
            <a:r>
              <a:rPr lang="en-US" dirty="0" err="1" smtClean="0"/>
              <a:t>drem</a:t>
            </a:r>
            <a:r>
              <a:rPr lang="en-US" dirty="0" smtClean="0"/>
              <a:t>);} }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10/3=3  1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 10/3=3.3333333333333335  1.0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07:47 ص</a:t>
            </a:fld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5</a:t>
            </a:fld>
            <a:endParaRPr lang="ar-SA"/>
          </a:p>
        </p:txBody>
      </p:sp>
      <p:cxnSp>
        <p:nvCxnSpPr>
          <p:cNvPr id="7" name="رابط مستقيم 6"/>
          <p:cNvCxnSpPr/>
          <p:nvPr/>
        </p:nvCxnSpPr>
        <p:spPr>
          <a:xfrm flipV="1">
            <a:off x="2411760" y="5373216"/>
            <a:ext cx="475252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الشكل التركيبي لصيغة </a:t>
            </a:r>
            <a:r>
              <a:rPr lang="en-US" dirty="0" smtClean="0"/>
              <a:t>if</a:t>
            </a:r>
            <a:r>
              <a:rPr lang="ar-SA" dirty="0" smtClean="0"/>
              <a:t> البسيطة:-</a:t>
            </a: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6</a:t>
            </a:fld>
            <a:endParaRPr lang="ar-SA"/>
          </a:p>
        </p:txBody>
      </p:sp>
      <p:grpSp>
        <p:nvGrpSpPr>
          <p:cNvPr id="24" name="مجموعة 23"/>
          <p:cNvGrpSpPr/>
          <p:nvPr/>
        </p:nvGrpSpPr>
        <p:grpSpPr>
          <a:xfrm>
            <a:off x="1115616" y="1124744"/>
            <a:ext cx="6480720" cy="648072"/>
            <a:chOff x="1403648" y="2060848"/>
            <a:chExt cx="6480720" cy="648072"/>
          </a:xfrm>
        </p:grpSpPr>
        <p:cxnSp>
          <p:nvCxnSpPr>
            <p:cNvPr id="25" name="رابط كسهم مستقيم 24"/>
            <p:cNvCxnSpPr/>
            <p:nvPr/>
          </p:nvCxnSpPr>
          <p:spPr>
            <a:xfrm>
              <a:off x="1403648" y="2348880"/>
              <a:ext cx="6480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شكل بيضاوي 25"/>
            <p:cNvSpPr/>
            <p:nvPr/>
          </p:nvSpPr>
          <p:spPr>
            <a:xfrm>
              <a:off x="2123728" y="2060848"/>
              <a:ext cx="576064" cy="64807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if</a:t>
              </a:r>
              <a:endParaRPr lang="ar-SA" dirty="0"/>
            </a:p>
          </p:txBody>
        </p:sp>
        <p:cxnSp>
          <p:nvCxnSpPr>
            <p:cNvPr id="27" name="رابط كسهم مستقيم 26"/>
            <p:cNvCxnSpPr/>
            <p:nvPr/>
          </p:nvCxnSpPr>
          <p:spPr>
            <a:xfrm>
              <a:off x="2771800" y="2348880"/>
              <a:ext cx="5760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مستطيل 27"/>
            <p:cNvSpPr/>
            <p:nvPr/>
          </p:nvSpPr>
          <p:spPr>
            <a:xfrm>
              <a:off x="3419872" y="2060848"/>
              <a:ext cx="144016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condition</a:t>
              </a:r>
              <a:endParaRPr lang="ar-SA" dirty="0"/>
            </a:p>
          </p:txBody>
        </p:sp>
        <p:cxnSp>
          <p:nvCxnSpPr>
            <p:cNvPr id="29" name="رابط كسهم مستقيم 28"/>
            <p:cNvCxnSpPr/>
            <p:nvPr/>
          </p:nvCxnSpPr>
          <p:spPr>
            <a:xfrm>
              <a:off x="4932040" y="2348880"/>
              <a:ext cx="5760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مستطيل 29"/>
            <p:cNvSpPr/>
            <p:nvPr/>
          </p:nvSpPr>
          <p:spPr>
            <a:xfrm>
              <a:off x="5580112" y="2060848"/>
              <a:ext cx="165618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statement</a:t>
              </a:r>
              <a:endParaRPr lang="ar-SA" dirty="0"/>
            </a:p>
          </p:txBody>
        </p:sp>
        <p:cxnSp>
          <p:nvCxnSpPr>
            <p:cNvPr id="31" name="رابط كسهم مستقيم 30"/>
            <p:cNvCxnSpPr/>
            <p:nvPr/>
          </p:nvCxnSpPr>
          <p:spPr>
            <a:xfrm>
              <a:off x="7308304" y="2348880"/>
              <a:ext cx="5760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مربع نص 39"/>
          <p:cNvSpPr txBox="1"/>
          <p:nvPr/>
        </p:nvSpPr>
        <p:spPr>
          <a:xfrm>
            <a:off x="3131840" y="2132856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مخطط انسياب البرنامج </a:t>
            </a:r>
            <a:r>
              <a:rPr lang="en-US" sz="2400" b="1" dirty="0" smtClean="0"/>
              <a:t>flow chart</a:t>
            </a:r>
            <a:r>
              <a:rPr lang="ar-SA" sz="2400" b="1" dirty="0" smtClean="0"/>
              <a:t> :</a:t>
            </a:r>
            <a:endParaRPr lang="ar-SA" sz="2400" b="1" dirty="0"/>
          </a:p>
        </p:txBody>
      </p:sp>
      <p:grpSp>
        <p:nvGrpSpPr>
          <p:cNvPr id="74" name="مجموعة 73"/>
          <p:cNvGrpSpPr/>
          <p:nvPr/>
        </p:nvGrpSpPr>
        <p:grpSpPr>
          <a:xfrm>
            <a:off x="3923928" y="2924944"/>
            <a:ext cx="3528392" cy="2592288"/>
            <a:chOff x="3923928" y="2924944"/>
            <a:chExt cx="3528392" cy="2592288"/>
          </a:xfrm>
        </p:grpSpPr>
        <p:cxnSp>
          <p:nvCxnSpPr>
            <p:cNvPr id="42" name="رابط كسهم مستقيم 41"/>
            <p:cNvCxnSpPr/>
            <p:nvPr/>
          </p:nvCxnSpPr>
          <p:spPr>
            <a:xfrm>
              <a:off x="4716016" y="2924944"/>
              <a:ext cx="0" cy="4320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مخطط انسيابي: قرار 43"/>
            <p:cNvSpPr/>
            <p:nvPr/>
          </p:nvSpPr>
          <p:spPr>
            <a:xfrm>
              <a:off x="3923928" y="3356992"/>
              <a:ext cx="1584176" cy="936104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1200" b="1" dirty="0" smtClean="0"/>
                <a:t>conditio</a:t>
              </a:r>
              <a:r>
                <a:rPr lang="en-US" sz="1200" dirty="0" smtClean="0"/>
                <a:t>n</a:t>
              </a:r>
              <a:endParaRPr lang="ar-SA" sz="1200" dirty="0"/>
            </a:p>
          </p:txBody>
        </p:sp>
        <p:cxnSp>
          <p:nvCxnSpPr>
            <p:cNvPr id="46" name="رابط مستقيم 45"/>
            <p:cNvCxnSpPr>
              <a:stCxn id="44" idx="3"/>
            </p:cNvCxnSpPr>
            <p:nvPr/>
          </p:nvCxnSpPr>
          <p:spPr>
            <a:xfrm>
              <a:off x="5508104" y="3825044"/>
              <a:ext cx="1296144" cy="360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رابط كسهم مستقيم 51"/>
            <p:cNvCxnSpPr/>
            <p:nvPr/>
          </p:nvCxnSpPr>
          <p:spPr>
            <a:xfrm>
              <a:off x="6804248" y="3861048"/>
              <a:ext cx="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مستطيل 52"/>
            <p:cNvSpPr/>
            <p:nvPr/>
          </p:nvSpPr>
          <p:spPr>
            <a:xfrm>
              <a:off x="6228184" y="4221088"/>
              <a:ext cx="1224136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statement</a:t>
              </a:r>
              <a:endParaRPr lang="ar-SA" dirty="0"/>
            </a:p>
          </p:txBody>
        </p:sp>
        <p:cxnSp>
          <p:nvCxnSpPr>
            <p:cNvPr id="61" name="رابط كسهم مستقيم 60"/>
            <p:cNvCxnSpPr/>
            <p:nvPr/>
          </p:nvCxnSpPr>
          <p:spPr>
            <a:xfrm flipH="1">
              <a:off x="5220072" y="5229200"/>
              <a:ext cx="165618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شكل بيضاوي 61"/>
            <p:cNvSpPr/>
            <p:nvPr/>
          </p:nvSpPr>
          <p:spPr>
            <a:xfrm>
              <a:off x="4355976" y="4797152"/>
              <a:ext cx="864096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4" name="رابط كسهم مستقيم 63"/>
            <p:cNvCxnSpPr>
              <a:stCxn id="44" idx="2"/>
            </p:cNvCxnSpPr>
            <p:nvPr/>
          </p:nvCxnSpPr>
          <p:spPr>
            <a:xfrm>
              <a:off x="4716016" y="4293096"/>
              <a:ext cx="0" cy="5040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رابط مستقيم 67"/>
            <p:cNvCxnSpPr/>
            <p:nvPr/>
          </p:nvCxnSpPr>
          <p:spPr>
            <a:xfrm flipH="1" flipV="1">
              <a:off x="6840252" y="4869160"/>
              <a:ext cx="36004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مربع نص 68"/>
            <p:cNvSpPr txBox="1"/>
            <p:nvPr/>
          </p:nvSpPr>
          <p:spPr>
            <a:xfrm>
              <a:off x="5652120" y="3284984"/>
              <a:ext cx="79208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en-US" dirty="0" smtClean="0"/>
                <a:t>true</a:t>
              </a:r>
              <a:endParaRPr lang="ar-SA" dirty="0"/>
            </a:p>
          </p:txBody>
        </p:sp>
      </p:grpSp>
      <p:sp>
        <p:nvSpPr>
          <p:cNvPr id="70" name="مربع نص 69"/>
          <p:cNvSpPr txBox="1"/>
          <p:nvPr/>
        </p:nvSpPr>
        <p:spPr>
          <a:xfrm>
            <a:off x="4860032" y="4365104"/>
            <a:ext cx="6480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false</a:t>
            </a:r>
            <a:endParaRPr lang="ar-SA" dirty="0"/>
          </a:p>
        </p:txBody>
      </p:sp>
      <p:cxnSp>
        <p:nvCxnSpPr>
          <p:cNvPr id="73" name="رابط كسهم مستقيم 72"/>
          <p:cNvCxnSpPr>
            <a:stCxn id="62" idx="4"/>
          </p:cNvCxnSpPr>
          <p:nvPr/>
        </p:nvCxnSpPr>
        <p:spPr>
          <a:xfrm>
            <a:off x="4788024" y="551723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أمثلة على </a:t>
            </a:r>
            <a:r>
              <a:rPr lang="en-US" dirty="0" smtClean="0"/>
              <a:t>if</a:t>
            </a:r>
            <a:r>
              <a:rPr lang="ar-SA" dirty="0" smtClean="0"/>
              <a:t>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616624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public class </a:t>
            </a:r>
            <a:r>
              <a:rPr lang="en-US" dirty="0" smtClean="0"/>
              <a:t>if1{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chemeClr val="accent1"/>
                </a:solidFill>
              </a:rPr>
              <a:t>public static void</a:t>
            </a:r>
            <a:r>
              <a:rPr lang="en-US" dirty="0" smtClean="0"/>
              <a:t> main(</a:t>
            </a:r>
            <a:r>
              <a:rPr lang="en-US" dirty="0" smtClean="0">
                <a:solidFill>
                  <a:schemeClr val="accent1"/>
                </a:solidFill>
              </a:rPr>
              <a:t>String</a:t>
            </a:r>
            <a:r>
              <a:rPr lang="en-US" dirty="0" smtClean="0"/>
              <a:t> </a:t>
            </a:r>
            <a:r>
              <a:rPr lang="en-US" dirty="0" err="1" smtClean="0"/>
              <a:t>args</a:t>
            </a:r>
            <a:r>
              <a:rPr lang="en-US" dirty="0" smtClean="0"/>
              <a:t>[ ]) {</a:t>
            </a:r>
          </a:p>
          <a:p>
            <a:pPr algn="l" rtl="0">
              <a:buNone/>
            </a:pPr>
            <a:r>
              <a:rPr lang="en-US" dirty="0" smtClean="0"/>
              <a:t>		    </a:t>
            </a:r>
            <a:r>
              <a:rPr lang="en-US" dirty="0" err="1" smtClean="0">
                <a:solidFill>
                  <a:schemeClr val="accent1"/>
                </a:solidFill>
              </a:rPr>
              <a:t>int</a:t>
            </a:r>
            <a:r>
              <a:rPr lang="en-US" dirty="0" smtClean="0"/>
              <a:t> x=20,y=37;</a:t>
            </a:r>
          </a:p>
          <a:p>
            <a:pPr algn="l" rtl="0">
              <a:buNone/>
            </a:pPr>
            <a:r>
              <a:rPr lang="en-US" dirty="0" smtClean="0"/>
              <a:t>		    </a:t>
            </a:r>
            <a:r>
              <a:rPr lang="en-US" dirty="0" smtClean="0">
                <a:solidFill>
                  <a:schemeClr val="accent1"/>
                </a:solidFill>
              </a:rPr>
              <a:t>if</a:t>
            </a:r>
            <a:r>
              <a:rPr lang="en-US" dirty="0" smtClean="0"/>
              <a:t>(x&gt;y) </a:t>
            </a:r>
            <a:r>
              <a:rPr lang="en-US" sz="2800" dirty="0" err="1" smtClean="0">
                <a:solidFill>
                  <a:schemeClr val="accent1"/>
                </a:solidFill>
              </a:rPr>
              <a:t>System</a:t>
            </a:r>
            <a:r>
              <a:rPr lang="en-US" sz="2800" dirty="0" err="1" smtClean="0"/>
              <a:t>.out.println</a:t>
            </a:r>
            <a:r>
              <a:rPr lang="en-US" sz="2800" dirty="0" smtClean="0"/>
              <a:t>(" x is greater than y");</a:t>
            </a: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		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r">
              <a:buNone/>
            </a:pPr>
            <a:r>
              <a:rPr lang="ar-SA" dirty="0" smtClean="0"/>
              <a:t>-لن تتم طباعة النص بين علامتي التنصيص لان الشرط لم يتحقق.</a:t>
            </a:r>
          </a:p>
          <a:p>
            <a:pPr algn="r">
              <a:buNone/>
            </a:pPr>
            <a:r>
              <a:rPr lang="ar-SA" dirty="0" smtClean="0"/>
              <a:t>أما إذا جعلنا قيمة </a:t>
            </a:r>
            <a:r>
              <a:rPr lang="en-US" dirty="0" smtClean="0"/>
              <a:t>x</a:t>
            </a:r>
            <a:r>
              <a:rPr lang="ar-SA" dirty="0" smtClean="0"/>
              <a:t> هي الأكبر سيطبع البرنامج عبارة</a:t>
            </a:r>
            <a:r>
              <a:rPr lang="en-US" dirty="0" smtClean="0"/>
              <a:t> 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x is greater than y</a:t>
            </a:r>
            <a:endParaRPr lang="ar-SA" dirty="0" smtClean="0">
              <a:solidFill>
                <a:srgbClr val="FF0000"/>
              </a:solidFill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36004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36712"/>
            <a:ext cx="8964488" cy="5289451"/>
          </a:xfrm>
        </p:spPr>
        <p:txBody>
          <a:bodyPr>
            <a:normAutofit fontScale="92500" lnSpcReduction="1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public class </a:t>
            </a:r>
            <a:r>
              <a:rPr lang="en-US" dirty="0" smtClean="0"/>
              <a:t>if2{</a:t>
            </a:r>
          </a:p>
          <a:p>
            <a:pPr algn="l" rtl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accent1"/>
                </a:solidFill>
              </a:rPr>
              <a:t>public static void</a:t>
            </a:r>
            <a:r>
              <a:rPr lang="en-US" dirty="0" smtClean="0"/>
              <a:t> main(</a:t>
            </a:r>
            <a:r>
              <a:rPr lang="en-US" dirty="0" smtClean="0">
                <a:solidFill>
                  <a:schemeClr val="accent1"/>
                </a:solidFill>
              </a:rPr>
              <a:t>String</a:t>
            </a:r>
            <a:r>
              <a:rPr lang="en-US" dirty="0" smtClean="0"/>
              <a:t> </a:t>
            </a:r>
            <a:r>
              <a:rPr lang="en-US" dirty="0" err="1" smtClean="0"/>
              <a:t>args</a:t>
            </a:r>
            <a:r>
              <a:rPr lang="en-US" dirty="0" smtClean="0"/>
              <a:t>[ ]) {</a:t>
            </a:r>
          </a:p>
          <a:p>
            <a:pPr algn="l" rtl="0">
              <a:buNone/>
            </a:pPr>
            <a:r>
              <a:rPr lang="en-US" dirty="0" smtClean="0"/>
              <a:t>	    </a:t>
            </a:r>
            <a:r>
              <a:rPr lang="en-US" dirty="0" err="1" smtClean="0">
                <a:solidFill>
                  <a:schemeClr val="accent1"/>
                </a:solidFill>
              </a:rPr>
              <a:t>boolean</a:t>
            </a:r>
            <a:r>
              <a:rPr lang="en-US" dirty="0" smtClean="0"/>
              <a:t> b=true;</a:t>
            </a:r>
          </a:p>
          <a:p>
            <a:pPr algn="l" rtl="0">
              <a:buNone/>
            </a:pPr>
            <a:r>
              <a:rPr lang="en-US" dirty="0" smtClean="0"/>
              <a:t>	    </a:t>
            </a:r>
            <a:r>
              <a:rPr lang="en-US" dirty="0" smtClean="0">
                <a:solidFill>
                  <a:schemeClr val="accent1"/>
                </a:solidFill>
              </a:rPr>
              <a:t>if</a:t>
            </a:r>
            <a:r>
              <a:rPr lang="en-US" dirty="0" smtClean="0"/>
              <a:t>(b) </a:t>
            </a:r>
            <a:r>
              <a:rPr lang="en-US" sz="2800" dirty="0" err="1" smtClean="0">
                <a:solidFill>
                  <a:schemeClr val="accent1"/>
                </a:solidFill>
              </a:rPr>
              <a:t>System</a:t>
            </a:r>
            <a:r>
              <a:rPr lang="en-US" sz="2800" dirty="0" err="1" smtClean="0"/>
              <a:t>.out.println</a:t>
            </a:r>
            <a:r>
              <a:rPr lang="en-US" sz="2800" dirty="0" smtClean="0"/>
              <a:t>(" this is executed.");</a:t>
            </a:r>
          </a:p>
          <a:p>
            <a:pPr algn="l" rtl="0">
              <a:buNone/>
            </a:pPr>
            <a:r>
              <a:rPr lang="en-US" sz="2800" dirty="0" smtClean="0"/>
              <a:t>	     b= false;</a:t>
            </a:r>
          </a:p>
          <a:p>
            <a:pPr algn="l" rtl="0">
              <a:buNone/>
            </a:pPr>
            <a:r>
              <a:rPr lang="en-US" sz="2800" dirty="0" smtClean="0"/>
              <a:t>        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1"/>
                </a:solidFill>
              </a:rPr>
              <a:t>if</a:t>
            </a:r>
            <a:r>
              <a:rPr lang="en-US" dirty="0" smtClean="0"/>
              <a:t>(b) </a:t>
            </a:r>
            <a:r>
              <a:rPr lang="en-US" dirty="0" err="1" smtClean="0">
                <a:solidFill>
                  <a:schemeClr val="accent1"/>
                </a:solidFill>
              </a:rPr>
              <a:t>System</a:t>
            </a:r>
            <a:r>
              <a:rPr lang="en-US" dirty="0" err="1" smtClean="0"/>
              <a:t>.out.println</a:t>
            </a:r>
            <a:r>
              <a:rPr lang="en-US" dirty="0" smtClean="0"/>
              <a:t>(" this is not executed.");</a:t>
            </a:r>
          </a:p>
          <a:p>
            <a:pPr algn="l" rtl="0"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accent1"/>
                </a:solidFill>
              </a:rPr>
              <a:t>       </a:t>
            </a:r>
            <a:r>
              <a:rPr lang="en-US" dirty="0" err="1" smtClean="0">
                <a:solidFill>
                  <a:schemeClr val="accent1"/>
                </a:solidFill>
              </a:rPr>
              <a:t>System</a:t>
            </a:r>
            <a:r>
              <a:rPr lang="en-US" dirty="0" err="1" smtClean="0"/>
              <a:t>.out.println</a:t>
            </a:r>
            <a:r>
              <a:rPr lang="en-US" dirty="0" smtClean="0"/>
              <a:t>(“10&gt;9 is “+(10&gt;9));}</a:t>
            </a:r>
          </a:p>
          <a:p>
            <a:pPr algn="l" rtl="0">
              <a:buNone/>
            </a:pPr>
            <a:r>
              <a:rPr lang="en-US" dirty="0" smtClean="0"/>
              <a:t>		}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this is executed.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10&gt;9 is true</a:t>
            </a:r>
          </a:p>
          <a:p>
            <a:pPr algn="l" rtl="0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8</a:t>
            </a:fld>
            <a:endParaRPr lang="ar-SA"/>
          </a:p>
        </p:txBody>
      </p:sp>
      <p:cxnSp>
        <p:nvCxnSpPr>
          <p:cNvPr id="7" name="رابط مستقيم 6"/>
          <p:cNvCxnSpPr/>
          <p:nvPr/>
        </p:nvCxnSpPr>
        <p:spPr>
          <a:xfrm>
            <a:off x="1331640" y="4725144"/>
            <a:ext cx="5688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جملة </a:t>
            </a:r>
            <a:r>
              <a:rPr lang="en-US" dirty="0" smtClean="0"/>
              <a:t>if  else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363272" cy="5289451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الصيغة العامة:</a:t>
            </a:r>
          </a:p>
          <a:p>
            <a:pPr algn="l" rtl="0">
              <a:buNone/>
            </a:pPr>
            <a:r>
              <a:rPr lang="en-US" dirty="0" smtClean="0"/>
              <a:t>if(condition) statement1;</a:t>
            </a:r>
          </a:p>
          <a:p>
            <a:pPr algn="l" rtl="0">
              <a:buNone/>
            </a:pPr>
            <a:r>
              <a:rPr lang="en-US" dirty="0" smtClean="0"/>
              <a:t>else statement2;</a:t>
            </a:r>
          </a:p>
          <a:p>
            <a:pPr algn="r">
              <a:buNone/>
            </a:pPr>
            <a:r>
              <a:rPr lang="ar-SA" dirty="0" smtClean="0"/>
              <a:t>إذا تحقق الشرط يتم تنفيذ</a:t>
            </a:r>
            <a:r>
              <a:rPr lang="en-US" dirty="0" smtClean="0"/>
              <a:t>statement1 </a:t>
            </a:r>
            <a:r>
              <a:rPr lang="ar-SA" dirty="0" smtClean="0"/>
              <a:t> ويهمل </a:t>
            </a:r>
            <a:r>
              <a:rPr lang="en-US" dirty="0" smtClean="0"/>
              <a:t>statement2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وإذا لم يتحقق ينفذ </a:t>
            </a:r>
            <a:r>
              <a:rPr lang="en-US" dirty="0" smtClean="0"/>
              <a:t>statement2</a:t>
            </a:r>
            <a:r>
              <a:rPr lang="ar-SA" dirty="0" smtClean="0"/>
              <a:t> ويهمل </a:t>
            </a:r>
            <a:r>
              <a:rPr lang="en-US" dirty="0" smtClean="0"/>
              <a:t>statement1 </a:t>
            </a:r>
            <a:r>
              <a:rPr lang="ar-SA" dirty="0" smtClean="0"/>
              <a:t> .</a:t>
            </a:r>
          </a:p>
          <a:p>
            <a:pPr>
              <a:buNone/>
            </a:pPr>
            <a:r>
              <a:rPr lang="ar-SA" dirty="0" smtClean="0"/>
              <a:t>الشكل التركيبي لـ </a:t>
            </a:r>
            <a:r>
              <a:rPr lang="en-US" dirty="0" smtClean="0"/>
              <a:t>if    else</a:t>
            </a:r>
            <a:r>
              <a:rPr lang="ar-SA" dirty="0" smtClean="0"/>
              <a:t> :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08:01 ص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9</a:t>
            </a:fld>
            <a:endParaRPr lang="ar-SA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323528" y="4797152"/>
            <a:ext cx="52565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شكل بيضاوي 7"/>
          <p:cNvSpPr/>
          <p:nvPr/>
        </p:nvSpPr>
        <p:spPr>
          <a:xfrm>
            <a:off x="907593" y="4509120"/>
            <a:ext cx="46725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if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1433251" y="4797152"/>
            <a:ext cx="4672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ستطيل 9"/>
          <p:cNvSpPr/>
          <p:nvPr/>
        </p:nvSpPr>
        <p:spPr>
          <a:xfrm>
            <a:off x="1958910" y="4509120"/>
            <a:ext cx="116813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condition</a:t>
            </a:r>
            <a:endParaRPr lang="ar-SA" dirty="0"/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3185446" y="4797152"/>
            <a:ext cx="4672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 11"/>
          <p:cNvSpPr/>
          <p:nvPr/>
        </p:nvSpPr>
        <p:spPr>
          <a:xfrm>
            <a:off x="3707904" y="4509120"/>
            <a:ext cx="1343349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dirty="0" smtClean="0"/>
              <a:t>statement1</a:t>
            </a:r>
            <a:endParaRPr lang="ar-SA" dirty="0"/>
          </a:p>
        </p:txBody>
      </p:sp>
      <p:cxnSp>
        <p:nvCxnSpPr>
          <p:cNvPr id="13" name="رابط كسهم مستقيم 12"/>
          <p:cNvCxnSpPr/>
          <p:nvPr/>
        </p:nvCxnSpPr>
        <p:spPr>
          <a:xfrm>
            <a:off x="5112860" y="4797152"/>
            <a:ext cx="4672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5580112" y="4437112"/>
            <a:ext cx="86409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else</a:t>
            </a:r>
            <a:endParaRPr lang="ar-SA" dirty="0"/>
          </a:p>
        </p:txBody>
      </p:sp>
      <p:cxnSp>
        <p:nvCxnSpPr>
          <p:cNvPr id="16" name="رابط كسهم مستقيم 15"/>
          <p:cNvCxnSpPr/>
          <p:nvPr/>
        </p:nvCxnSpPr>
        <p:spPr>
          <a:xfrm>
            <a:off x="6516216" y="4797152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ستطيل 16"/>
          <p:cNvSpPr/>
          <p:nvPr/>
        </p:nvSpPr>
        <p:spPr>
          <a:xfrm>
            <a:off x="7092280" y="4509120"/>
            <a:ext cx="129614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statement2</a:t>
            </a:r>
            <a:endParaRPr lang="ar-SA" dirty="0" smtClean="0"/>
          </a:p>
        </p:txBody>
      </p:sp>
      <p:cxnSp>
        <p:nvCxnSpPr>
          <p:cNvPr id="19" name="رابط كسهم مستقيم 18"/>
          <p:cNvCxnSpPr>
            <a:stCxn id="17" idx="3"/>
          </p:cNvCxnSpPr>
          <p:nvPr/>
        </p:nvCxnSpPr>
        <p:spPr>
          <a:xfrm flipV="1">
            <a:off x="8388424" y="4797152"/>
            <a:ext cx="432048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مستقيم 20"/>
          <p:cNvCxnSpPr/>
          <p:nvPr/>
        </p:nvCxnSpPr>
        <p:spPr>
          <a:xfrm>
            <a:off x="8676456" y="4869160"/>
            <a:ext cx="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/>
          <p:cNvCxnSpPr/>
          <p:nvPr/>
        </p:nvCxnSpPr>
        <p:spPr>
          <a:xfrm flipH="1">
            <a:off x="5292080" y="5733256"/>
            <a:ext cx="3384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>
            <a:off x="5292080" y="4797152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ar-SA" dirty="0" smtClean="0"/>
              <a:t>:</a:t>
            </a:r>
            <a:r>
              <a:rPr lang="en-US" dirty="0" smtClean="0"/>
              <a:t>if   else Flow chart</a:t>
            </a: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08:17 ص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10</a:t>
            </a:fld>
            <a:endParaRPr lang="ar-SA"/>
          </a:p>
        </p:txBody>
      </p:sp>
      <p:cxnSp>
        <p:nvCxnSpPr>
          <p:cNvPr id="40" name="رابط كسهم مستقيم 39"/>
          <p:cNvCxnSpPr/>
          <p:nvPr/>
        </p:nvCxnSpPr>
        <p:spPr>
          <a:xfrm>
            <a:off x="3868085" y="1124744"/>
            <a:ext cx="0" cy="3120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مخطط انسيابي: قرار 40"/>
          <p:cNvSpPr/>
          <p:nvPr/>
        </p:nvSpPr>
        <p:spPr>
          <a:xfrm>
            <a:off x="3059832" y="1436779"/>
            <a:ext cx="1616506" cy="676075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b="1" dirty="0" smtClean="0"/>
              <a:t>conditio</a:t>
            </a:r>
            <a:r>
              <a:rPr lang="en-US" sz="1200" dirty="0" smtClean="0"/>
              <a:t>n</a:t>
            </a:r>
            <a:endParaRPr lang="ar-SA" sz="1200" dirty="0"/>
          </a:p>
        </p:txBody>
      </p:sp>
      <p:cxnSp>
        <p:nvCxnSpPr>
          <p:cNvPr id="42" name="رابط مستقيم 41"/>
          <p:cNvCxnSpPr>
            <a:stCxn id="41" idx="3"/>
          </p:cNvCxnSpPr>
          <p:nvPr/>
        </p:nvCxnSpPr>
        <p:spPr>
          <a:xfrm>
            <a:off x="4676338" y="1774816"/>
            <a:ext cx="1322596" cy="260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رابط كسهم مستقيم 42"/>
          <p:cNvCxnSpPr/>
          <p:nvPr/>
        </p:nvCxnSpPr>
        <p:spPr>
          <a:xfrm>
            <a:off x="5998934" y="1800819"/>
            <a:ext cx="0" cy="2080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ستطيل 43"/>
          <p:cNvSpPr/>
          <p:nvPr/>
        </p:nvSpPr>
        <p:spPr>
          <a:xfrm>
            <a:off x="5411114" y="2060848"/>
            <a:ext cx="1321126" cy="468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dirty="0" smtClean="0"/>
              <a:t>statement1</a:t>
            </a:r>
            <a:endParaRPr lang="ar-SA" dirty="0"/>
          </a:p>
        </p:txBody>
      </p:sp>
      <p:cxnSp>
        <p:nvCxnSpPr>
          <p:cNvPr id="45" name="رابط كسهم مستقيم 44"/>
          <p:cNvCxnSpPr/>
          <p:nvPr/>
        </p:nvCxnSpPr>
        <p:spPr>
          <a:xfrm flipH="1">
            <a:off x="4382428" y="2788929"/>
            <a:ext cx="16899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شكل بيضاوي 45"/>
          <p:cNvSpPr/>
          <p:nvPr/>
        </p:nvSpPr>
        <p:spPr>
          <a:xfrm>
            <a:off x="3500697" y="2476894"/>
            <a:ext cx="881731" cy="5200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47" name="رابط كسهم مستقيم 46"/>
          <p:cNvCxnSpPr>
            <a:stCxn id="41" idx="2"/>
          </p:cNvCxnSpPr>
          <p:nvPr/>
        </p:nvCxnSpPr>
        <p:spPr>
          <a:xfrm>
            <a:off x="3868085" y="2112854"/>
            <a:ext cx="0" cy="364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رابط مستقيم 47"/>
          <p:cNvCxnSpPr/>
          <p:nvPr/>
        </p:nvCxnSpPr>
        <p:spPr>
          <a:xfrm flipH="1" flipV="1">
            <a:off x="6035673" y="2528900"/>
            <a:ext cx="36739" cy="260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مربع نص 48"/>
          <p:cNvSpPr txBox="1"/>
          <p:nvPr/>
        </p:nvSpPr>
        <p:spPr>
          <a:xfrm>
            <a:off x="4823293" y="1384773"/>
            <a:ext cx="808253" cy="2667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true</a:t>
            </a:r>
            <a:endParaRPr lang="ar-SA" dirty="0"/>
          </a:p>
        </p:txBody>
      </p:sp>
      <p:cxnSp>
        <p:nvCxnSpPr>
          <p:cNvPr id="53" name="رابط كسهم مستقيم 52"/>
          <p:cNvCxnSpPr>
            <a:stCxn id="41" idx="1"/>
          </p:cNvCxnSpPr>
          <p:nvPr/>
        </p:nvCxnSpPr>
        <p:spPr>
          <a:xfrm flipH="1" flipV="1">
            <a:off x="1475656" y="1772816"/>
            <a:ext cx="1584176" cy="20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مستطيل 55"/>
          <p:cNvSpPr/>
          <p:nvPr/>
        </p:nvSpPr>
        <p:spPr>
          <a:xfrm>
            <a:off x="827584" y="2060848"/>
            <a:ext cx="151216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statement2</a:t>
            </a:r>
            <a:endParaRPr lang="ar-SA" dirty="0"/>
          </a:p>
        </p:txBody>
      </p:sp>
      <p:cxnSp>
        <p:nvCxnSpPr>
          <p:cNvPr id="61" name="رابط كسهم مستقيم 60"/>
          <p:cNvCxnSpPr/>
          <p:nvPr/>
        </p:nvCxnSpPr>
        <p:spPr>
          <a:xfrm>
            <a:off x="1475656" y="177281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رابط مستقيم 62"/>
          <p:cNvCxnSpPr>
            <a:stCxn id="56" idx="2"/>
          </p:cNvCxnSpPr>
          <p:nvPr/>
        </p:nvCxnSpPr>
        <p:spPr>
          <a:xfrm>
            <a:off x="1583668" y="2492896"/>
            <a:ext cx="36004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رابط كسهم مستقيم 68"/>
          <p:cNvCxnSpPr>
            <a:endCxn id="46" idx="2"/>
          </p:cNvCxnSpPr>
          <p:nvPr/>
        </p:nvCxnSpPr>
        <p:spPr>
          <a:xfrm flipV="1">
            <a:off x="1619672" y="2736923"/>
            <a:ext cx="1881025" cy="44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رابط كسهم مستقيم 70"/>
          <p:cNvCxnSpPr>
            <a:stCxn id="46" idx="4"/>
          </p:cNvCxnSpPr>
          <p:nvPr/>
        </p:nvCxnSpPr>
        <p:spPr>
          <a:xfrm flipH="1">
            <a:off x="3923928" y="2996952"/>
            <a:ext cx="17635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مربع نص 71"/>
          <p:cNvSpPr txBox="1"/>
          <p:nvPr/>
        </p:nvSpPr>
        <p:spPr>
          <a:xfrm>
            <a:off x="5652120" y="3933056"/>
            <a:ext cx="280831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مثال: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260648"/>
            <a:ext cx="8589640" cy="612068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public </a:t>
            </a:r>
            <a:r>
              <a:rPr lang="en-US" smtClean="0">
                <a:solidFill>
                  <a:schemeClr val="accent1"/>
                </a:solidFill>
              </a:rPr>
              <a:t>class </a:t>
            </a:r>
            <a:r>
              <a:rPr lang="en-US" smtClean="0"/>
              <a:t>if3{</a:t>
            </a: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chemeClr val="accent1"/>
                </a:solidFill>
              </a:rPr>
              <a:t>public static void</a:t>
            </a:r>
            <a:r>
              <a:rPr lang="en-US" dirty="0" smtClean="0"/>
              <a:t> main(</a:t>
            </a:r>
            <a:r>
              <a:rPr lang="en-US" dirty="0" smtClean="0">
                <a:solidFill>
                  <a:schemeClr val="accent1"/>
                </a:solidFill>
              </a:rPr>
              <a:t>String</a:t>
            </a:r>
            <a:r>
              <a:rPr lang="en-US" dirty="0" smtClean="0"/>
              <a:t> </a:t>
            </a:r>
            <a:r>
              <a:rPr lang="en-US" dirty="0" err="1" smtClean="0"/>
              <a:t>args</a:t>
            </a:r>
            <a:r>
              <a:rPr lang="en-US" dirty="0" smtClean="0"/>
              <a:t>[ ]) {</a:t>
            </a:r>
          </a:p>
          <a:p>
            <a:pPr algn="l" rtl="0">
              <a:buNone/>
            </a:pPr>
            <a:r>
              <a:rPr lang="en-US" dirty="0" smtClean="0"/>
              <a:t>		    </a:t>
            </a:r>
            <a:r>
              <a:rPr lang="en-US" dirty="0" err="1" smtClean="0">
                <a:solidFill>
                  <a:schemeClr val="accent1"/>
                </a:solidFill>
              </a:rPr>
              <a:t>int</a:t>
            </a:r>
            <a:r>
              <a:rPr lang="en-US" dirty="0" smtClean="0"/>
              <a:t> x=20,y=37;</a:t>
            </a:r>
          </a:p>
          <a:p>
            <a:pPr algn="l" rtl="0">
              <a:buNone/>
            </a:pPr>
            <a:r>
              <a:rPr lang="en-US" dirty="0" smtClean="0"/>
              <a:t>		    </a:t>
            </a:r>
            <a:r>
              <a:rPr lang="en-US" dirty="0" smtClean="0">
                <a:solidFill>
                  <a:schemeClr val="accent1"/>
                </a:solidFill>
              </a:rPr>
              <a:t>if</a:t>
            </a:r>
            <a:r>
              <a:rPr lang="en-US" dirty="0" smtClean="0"/>
              <a:t>(x&gt;y) </a:t>
            </a:r>
            <a:r>
              <a:rPr lang="en-US" sz="2800" dirty="0" err="1" smtClean="0">
                <a:solidFill>
                  <a:schemeClr val="accent1"/>
                </a:solidFill>
              </a:rPr>
              <a:t>System</a:t>
            </a:r>
            <a:r>
              <a:rPr lang="en-US" sz="2800" dirty="0" err="1" smtClean="0"/>
              <a:t>.out.println</a:t>
            </a:r>
            <a:r>
              <a:rPr lang="en-US" sz="2800" dirty="0" smtClean="0"/>
              <a:t>(" x is greater than y");</a:t>
            </a:r>
          </a:p>
          <a:p>
            <a:pPr algn="l" rtl="0">
              <a:buNone/>
            </a:pPr>
            <a:r>
              <a:rPr lang="en-US" sz="2800" dirty="0" smtClean="0"/>
              <a:t>                else </a:t>
            </a:r>
            <a:r>
              <a:rPr lang="en-US" dirty="0" err="1" smtClean="0">
                <a:solidFill>
                  <a:schemeClr val="accent1"/>
                </a:solidFill>
              </a:rPr>
              <a:t>System</a:t>
            </a:r>
            <a:r>
              <a:rPr lang="en-US" dirty="0" err="1" smtClean="0"/>
              <a:t>.out.println</a:t>
            </a:r>
            <a:r>
              <a:rPr lang="en-US" dirty="0" smtClean="0"/>
              <a:t>(" x is less than y");</a:t>
            </a:r>
          </a:p>
          <a:p>
            <a:pPr algn="l" rtl="0">
              <a:buNone/>
            </a:pPr>
            <a:r>
              <a:rPr lang="en-US" dirty="0" smtClean="0"/>
              <a:t>		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x is less than y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08:17 ص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11</a:t>
            </a:fld>
            <a:endParaRPr lang="ar-SA"/>
          </a:p>
        </p:txBody>
      </p:sp>
      <p:cxnSp>
        <p:nvCxnSpPr>
          <p:cNvPr id="7" name="رابط مستقيم 6"/>
          <p:cNvCxnSpPr/>
          <p:nvPr/>
        </p:nvCxnSpPr>
        <p:spPr>
          <a:xfrm>
            <a:off x="1763688" y="4365104"/>
            <a:ext cx="5040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dirty="0" smtClean="0"/>
              <a:t>جملة </a:t>
            </a:r>
            <a:r>
              <a:rPr lang="en-US" dirty="0" smtClean="0"/>
              <a:t>if </a:t>
            </a:r>
            <a:r>
              <a:rPr lang="ar-SA" dirty="0" smtClean="0"/>
              <a:t> المتداخلة</a:t>
            </a:r>
            <a:r>
              <a:rPr lang="en-US" dirty="0" smtClean="0"/>
              <a:t> nested if </a:t>
            </a:r>
            <a:r>
              <a:rPr lang="ar-SA" dirty="0" smtClean="0"/>
              <a:t>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dirty="0" smtClean="0"/>
              <a:t>الصيغة العامة:</a:t>
            </a:r>
          </a:p>
          <a:p>
            <a:pPr algn="l" rtl="0">
              <a:buNone/>
            </a:pPr>
            <a:r>
              <a:rPr lang="en-US" dirty="0" smtClean="0"/>
              <a:t>If (condition) statement;</a:t>
            </a:r>
          </a:p>
          <a:p>
            <a:pPr algn="l" rtl="0">
              <a:buNone/>
            </a:pPr>
            <a:r>
              <a:rPr lang="en-US" dirty="0" smtClean="0"/>
              <a:t>else if (condition)      statement; </a:t>
            </a:r>
          </a:p>
          <a:p>
            <a:pPr algn="l" rtl="0">
              <a:buNone/>
            </a:pPr>
            <a:r>
              <a:rPr lang="en-US" dirty="0" smtClean="0"/>
              <a:t>else if (condition) statement; </a:t>
            </a:r>
            <a:endParaRPr lang="ar-SA" dirty="0" smtClean="0"/>
          </a:p>
          <a:p>
            <a:pPr algn="l" rtl="0">
              <a:buNone/>
            </a:pPr>
            <a:r>
              <a:rPr lang="en-US" dirty="0" smtClean="0"/>
              <a:t>.</a:t>
            </a:r>
          </a:p>
          <a:p>
            <a:pPr algn="l" rtl="0">
              <a:buNone/>
            </a:pPr>
            <a:r>
              <a:rPr lang="en-US" dirty="0" smtClean="0"/>
              <a:t>.</a:t>
            </a:r>
          </a:p>
          <a:p>
            <a:pPr algn="l" rtl="0">
              <a:buNone/>
            </a:pPr>
            <a:r>
              <a:rPr lang="en-US" dirty="0" smtClean="0"/>
              <a:t>.</a:t>
            </a:r>
          </a:p>
          <a:p>
            <a:pPr algn="l" rtl="0">
              <a:buNone/>
            </a:pPr>
            <a:r>
              <a:rPr lang="en-US" dirty="0" smtClean="0"/>
              <a:t>else statement; </a:t>
            </a:r>
            <a:endParaRPr lang="ar-SA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ar-SA" dirty="0" smtClean="0"/>
              <a:t>تقيم التعابير الشرطية من أعلى إلى أسفل. وما إن يعثر على شرط صحيح حتى تنفذا لجملة المرتبطة </a:t>
            </a:r>
            <a:r>
              <a:rPr lang="ar-SA" dirty="0" err="1" smtClean="0"/>
              <a:t>به</a:t>
            </a:r>
            <a:r>
              <a:rPr lang="ar-SA" dirty="0" smtClean="0"/>
              <a:t> ويتجاوز باقي السلم. وإذا لم تكن أي من الشروط صحيحة، تنفذ جملة </a:t>
            </a:r>
            <a:r>
              <a:rPr lang="en-US" dirty="0" smtClean="0"/>
              <a:t>else</a:t>
            </a:r>
            <a:r>
              <a:rPr lang="ar-SA" dirty="0" smtClean="0"/>
              <a:t> الأخيرة بمعنى تنفذ إذا فشلت كل الاختبارات . 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08:17 ص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12</a:t>
            </a:fld>
            <a:endParaRPr lang="ar-SA"/>
          </a:p>
        </p:txBody>
      </p:sp>
      <p:cxnSp>
        <p:nvCxnSpPr>
          <p:cNvPr id="8" name="رابط مستقيم 7"/>
          <p:cNvCxnSpPr/>
          <p:nvPr/>
        </p:nvCxnSpPr>
        <p:spPr>
          <a:xfrm>
            <a:off x="4499992" y="1628800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6"/>
          <p:cNvSpPr>
            <a:spLocks noGrp="1"/>
          </p:cNvSpPr>
          <p:nvPr>
            <p:ph type="ctrTitle"/>
          </p:nvPr>
        </p:nvSpPr>
        <p:spPr>
          <a:xfrm>
            <a:off x="755576" y="1"/>
            <a:ext cx="7772400" cy="620688"/>
          </a:xfrm>
        </p:spPr>
        <p:txBody>
          <a:bodyPr>
            <a:normAutofit fontScale="90000"/>
          </a:bodyPr>
          <a:lstStyle/>
          <a:p>
            <a:pPr algn="r"/>
            <a:r>
              <a:rPr lang="ar-SA" u="sng" dirty="0" smtClean="0"/>
              <a:t>متتابعات الهروب </a:t>
            </a:r>
            <a:r>
              <a:rPr lang="en-US" dirty="0" smtClean="0"/>
              <a:t>(escape sequence)</a:t>
            </a:r>
            <a:r>
              <a:rPr lang="ar-SA" dirty="0" smtClean="0"/>
              <a:t> :</a:t>
            </a:r>
            <a:endParaRPr lang="ar-SA" dirty="0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784976" cy="5616624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FEFD-F064-4F44-A037-24168CB5DB3E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13</a:t>
            </a:fld>
            <a:endParaRPr lang="ar-SA"/>
          </a:p>
        </p:txBody>
      </p:sp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1524000" y="1397000"/>
          <a:ext cx="7368480" cy="3235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53164"/>
                <a:gridCol w="6615316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الحرف الخاص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الوصف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\n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سطر</a:t>
                      </a:r>
                      <a:r>
                        <a:rPr lang="ar-SA" baseline="0" dirty="0" smtClean="0"/>
                        <a:t> جديد </a:t>
                      </a:r>
                      <a:r>
                        <a:rPr lang="en-US" baseline="0" dirty="0" smtClean="0"/>
                        <a:t>(new line)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\t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مسافة أفقية </a:t>
                      </a:r>
                      <a:r>
                        <a:rPr lang="en-US" baseline="0" dirty="0" smtClean="0"/>
                        <a:t>(tab)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\r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قاطع</a:t>
                      </a:r>
                      <a:r>
                        <a:rPr lang="ar-SA" baseline="0" dirty="0" smtClean="0"/>
                        <a:t> السطر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\b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رجوع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(back space) 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\\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aseline="0" dirty="0" smtClean="0"/>
                        <a:t>إظهار شرطة مائلة خلفية في الخرج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\”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إظهار علامة التنصيص المزدوجة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79512" y="692696"/>
            <a:ext cx="5400600" cy="5433467"/>
          </a:xfrm>
        </p:spPr>
        <p:txBody>
          <a:bodyPr>
            <a:normAutofit fontScale="77500" lnSpcReduction="2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92D050"/>
                </a:solidFill>
              </a:rPr>
              <a:t>/* file name prog4.java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 err="1" smtClean="0">
                <a:solidFill>
                  <a:srgbClr val="92D050"/>
                </a:solidFill>
              </a:rPr>
              <a:t>dispaying</a:t>
            </a:r>
            <a:r>
              <a:rPr lang="en-US" dirty="0" smtClean="0">
                <a:solidFill>
                  <a:srgbClr val="92D050"/>
                </a:solidFill>
              </a:rPr>
              <a:t> multiple lines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92D050"/>
                </a:solidFill>
              </a:rPr>
              <a:t> in a dialog box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92D050"/>
                </a:solidFill>
              </a:rPr>
              <a:t> */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0070C0"/>
                </a:solidFill>
              </a:rPr>
              <a:t> import </a:t>
            </a:r>
            <a:r>
              <a:rPr lang="en-US" dirty="0" err="1" smtClean="0"/>
              <a:t>javax.swing</a:t>
            </a:r>
            <a:r>
              <a:rPr lang="en-US" dirty="0" smtClean="0"/>
              <a:t>.*;</a:t>
            </a:r>
          </a:p>
          <a:p>
            <a:pPr algn="l" rtl="0"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public class </a:t>
            </a:r>
            <a:r>
              <a:rPr lang="en-US" dirty="0" smtClean="0"/>
              <a:t>prog4{</a:t>
            </a:r>
          </a:p>
          <a:p>
            <a:pPr algn="l" rtl="0">
              <a:buNone/>
            </a:pPr>
            <a:r>
              <a:rPr lang="en-US" dirty="0" smtClean="0"/>
              <a:t> 	</a:t>
            </a:r>
            <a:r>
              <a:rPr lang="en-US" dirty="0" smtClean="0">
                <a:solidFill>
                  <a:srgbClr val="0070C0"/>
                </a:solidFill>
              </a:rPr>
              <a:t>public static void </a:t>
            </a:r>
            <a:r>
              <a:rPr lang="en-US" dirty="0" smtClean="0"/>
              <a:t>main(</a:t>
            </a:r>
            <a:r>
              <a:rPr lang="en-US" dirty="0" smtClean="0">
                <a:solidFill>
                  <a:srgbClr val="0070C0"/>
                </a:solidFill>
              </a:rPr>
              <a:t>String</a:t>
            </a:r>
            <a:r>
              <a:rPr lang="en-US" dirty="0" smtClean="0"/>
              <a:t> </a:t>
            </a:r>
            <a:r>
              <a:rPr lang="en-US" dirty="0" err="1" smtClean="0"/>
              <a:t>args</a:t>
            </a:r>
            <a:r>
              <a:rPr lang="en-US" dirty="0" smtClean="0"/>
              <a:t>[ ]){</a:t>
            </a:r>
          </a:p>
          <a:p>
            <a:pPr algn="l" rtl="0">
              <a:buNone/>
            </a:pPr>
            <a:r>
              <a:rPr lang="en-US" dirty="0" smtClean="0"/>
              <a:t> 	</a:t>
            </a:r>
            <a:r>
              <a:rPr lang="en-US" dirty="0" err="1" smtClean="0"/>
              <a:t>JOptionPane.showMessageDialog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70C0"/>
                </a:solidFill>
              </a:rPr>
              <a:t>null</a:t>
            </a:r>
            <a:r>
              <a:rPr lang="en-US" dirty="0" smtClean="0"/>
              <a:t>,     "Welcome\n to java\n programming");</a:t>
            </a:r>
          </a:p>
          <a:p>
            <a:pPr algn="l" rtl="0">
              <a:buNone/>
            </a:pPr>
            <a:r>
              <a:rPr lang="en-US" dirty="0" smtClean="0"/>
              <a:t> 		</a:t>
            </a:r>
            <a:r>
              <a:rPr lang="en-US" dirty="0" err="1" smtClean="0">
                <a:solidFill>
                  <a:srgbClr val="0070C0"/>
                </a:solidFill>
              </a:rPr>
              <a:t>System</a:t>
            </a:r>
            <a:r>
              <a:rPr lang="en-US" dirty="0" err="1" smtClean="0"/>
              <a:t>.exit</a:t>
            </a:r>
            <a:r>
              <a:rPr lang="en-US" dirty="0" smtClean="0"/>
              <a:t>(0);</a:t>
            </a:r>
          </a:p>
          <a:p>
            <a:pPr algn="l" rtl="0">
              <a:buNone/>
            </a:pPr>
            <a:r>
              <a:rPr lang="en-US" dirty="0" smtClean="0"/>
              <a:t> 	}</a:t>
            </a:r>
          </a:p>
          <a:p>
            <a:pPr algn="l" rtl="0">
              <a:buNone/>
            </a:pPr>
            <a:r>
              <a:rPr lang="en-US" dirty="0" smtClean="0"/>
              <a:t> }</a:t>
            </a:r>
            <a:endParaRPr lang="ar-SA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sz="half" idx="2"/>
          </p:nvPr>
        </p:nvSpPr>
        <p:spPr>
          <a:xfrm>
            <a:off x="5652120" y="620688"/>
            <a:ext cx="3491880" cy="550547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err="1" smtClean="0"/>
              <a:t>javax.swing</a:t>
            </a:r>
            <a:r>
              <a:rPr lang="ar-SA" dirty="0" smtClean="0"/>
              <a:t> عبارة عن </a:t>
            </a:r>
          </a:p>
          <a:p>
            <a:pPr>
              <a:buNone/>
            </a:pPr>
            <a:r>
              <a:rPr lang="en-US" dirty="0" smtClean="0"/>
              <a:t>A Graphical User Interface (GUI) package</a:t>
            </a:r>
          </a:p>
          <a:p>
            <a:pPr algn="just">
              <a:buNone/>
            </a:pPr>
            <a:r>
              <a:rPr lang="ar-SA" dirty="0" smtClean="0"/>
              <a:t>أي هي  حزمة برمجية توفر مجموعة من الصفوف </a:t>
            </a:r>
            <a:r>
              <a:rPr lang="en-US" dirty="0" smtClean="0"/>
              <a:t>classes</a:t>
            </a:r>
            <a:r>
              <a:rPr lang="ar-SA" dirty="0" smtClean="0"/>
              <a:t> الجاهزة متوفرة بمكتبة </a:t>
            </a:r>
            <a:r>
              <a:rPr lang="ar-SA" dirty="0" err="1" smtClean="0"/>
              <a:t>الجافا</a:t>
            </a:r>
            <a:r>
              <a:rPr lang="ar-SA" dirty="0" smtClean="0"/>
              <a:t> ، ولكي نضمنها بالبرنامج نكتب </a:t>
            </a:r>
          </a:p>
          <a:p>
            <a:pPr algn="l">
              <a:buNone/>
            </a:pPr>
            <a:r>
              <a:rPr lang="en-US" dirty="0" smtClean="0">
                <a:solidFill>
                  <a:srgbClr val="0070C0"/>
                </a:solidFill>
              </a:rPr>
              <a:t>import </a:t>
            </a:r>
            <a:r>
              <a:rPr lang="en-US" dirty="0" err="1" smtClean="0"/>
              <a:t>javax.swing</a:t>
            </a:r>
            <a:r>
              <a:rPr lang="en-US" dirty="0" smtClean="0"/>
              <a:t>.*;</a:t>
            </a:r>
          </a:p>
          <a:p>
            <a:pPr algn="just">
              <a:buNone/>
            </a:pPr>
            <a:r>
              <a:rPr lang="ar-SA" dirty="0" smtClean="0"/>
              <a:t>و </a:t>
            </a:r>
            <a:r>
              <a:rPr lang="en-US" dirty="0" err="1" smtClean="0"/>
              <a:t>JOptionPane</a:t>
            </a:r>
            <a:r>
              <a:rPr lang="en-US" dirty="0" smtClean="0"/>
              <a:t> </a:t>
            </a:r>
            <a:r>
              <a:rPr lang="ar-SA" dirty="0" smtClean="0"/>
              <a:t> عبارة عن صف </a:t>
            </a:r>
            <a:r>
              <a:rPr lang="ar-SA" dirty="0" err="1" smtClean="0"/>
              <a:t>به</a:t>
            </a:r>
            <a:r>
              <a:rPr lang="ar-SA" dirty="0" smtClean="0"/>
              <a:t> مجموع من النهج منها:</a:t>
            </a:r>
          </a:p>
          <a:p>
            <a:pPr algn="l">
              <a:buNone/>
            </a:pPr>
            <a:r>
              <a:rPr lang="en-US" dirty="0" err="1" smtClean="0"/>
              <a:t>showMessageDialog</a:t>
            </a:r>
            <a:r>
              <a:rPr lang="en-US" dirty="0" smtClean="0"/>
              <a:t>( )</a:t>
            </a:r>
          </a:p>
          <a:p>
            <a:pPr algn="just">
              <a:buNone/>
            </a:pPr>
            <a:r>
              <a:rPr lang="en-US" dirty="0" smtClean="0"/>
              <a:t>Null</a:t>
            </a:r>
            <a:r>
              <a:rPr lang="ar-SA" dirty="0" smtClean="0"/>
              <a:t> لإظهار الرسالة أو النص في منتصف الشاشة وبعدها النص بين علامتي التنصيص.</a:t>
            </a:r>
          </a:p>
          <a:p>
            <a:pPr algn="just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4622-4D74-4E69-BF61-5D2799DE659F}" type="datetime12">
              <a:rPr lang="ar-SA" smtClean="0"/>
              <a:pPr/>
              <a:t>12/02/13 07:47 ص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024E-B73A-4E98-881E-C15EE3B3E964}" type="slidenum">
              <a:rPr lang="ar-SA" smtClean="0"/>
              <a:pPr/>
              <a:t>14</a:t>
            </a:fld>
            <a:endParaRPr lang="ar-SA"/>
          </a:p>
        </p:txBody>
      </p:sp>
      <p:cxnSp>
        <p:nvCxnSpPr>
          <p:cNvPr id="9" name="رابط مستقيم 8"/>
          <p:cNvCxnSpPr/>
          <p:nvPr/>
        </p:nvCxnSpPr>
        <p:spPr>
          <a:xfrm>
            <a:off x="5364088" y="548680"/>
            <a:ext cx="0" cy="5472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472</Words>
  <Application>Microsoft Office PowerPoint</Application>
  <PresentationFormat>عرض على الشاشة (3:4)‏</PresentationFormat>
  <Paragraphs>209</Paragraphs>
  <Slides>14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سمة Office</vt:lpstr>
      <vt:lpstr>محاضرة 2</vt:lpstr>
      <vt:lpstr> أسماء المتغيرات : </vt:lpstr>
      <vt:lpstr>الشريحة 3</vt:lpstr>
      <vt:lpstr>الجمل الشرطية:</vt:lpstr>
      <vt:lpstr>مثال توضيح%:</vt:lpstr>
      <vt:lpstr>الشكل التركيبي لصيغة if البسيطة:-</vt:lpstr>
      <vt:lpstr>أمثلة على if :</vt:lpstr>
      <vt:lpstr>الشريحة 8</vt:lpstr>
      <vt:lpstr>جملة if  else</vt:lpstr>
      <vt:lpstr>:if   else Flow chart</vt:lpstr>
      <vt:lpstr>الشريحة 11</vt:lpstr>
      <vt:lpstr>جملة if  المتداخلة nested if  :</vt:lpstr>
      <vt:lpstr>متتابعات الهروب (escape sequence) :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محاضرة 2</dc:title>
  <dc:creator>kfu</dc:creator>
  <cp:lastModifiedBy>kfu</cp:lastModifiedBy>
  <cp:revision>27</cp:revision>
  <dcterms:created xsi:type="dcterms:W3CDTF">2013-02-08T15:36:25Z</dcterms:created>
  <dcterms:modified xsi:type="dcterms:W3CDTF">2013-02-12T05:18:01Z</dcterms:modified>
</cp:coreProperties>
</file>