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0"/>
  </p:notesMasterIdLst>
  <p:sldIdLst>
    <p:sldId id="260" r:id="rId2"/>
    <p:sldId id="259" r:id="rId3"/>
    <p:sldId id="264" r:id="rId4"/>
    <p:sldId id="263" r:id="rId5"/>
    <p:sldId id="257" r:id="rId6"/>
    <p:sldId id="262" r:id="rId7"/>
    <p:sldId id="265" r:id="rId8"/>
    <p:sldId id="266" r:id="rId9"/>
    <p:sldId id="270" r:id="rId10"/>
    <p:sldId id="269" r:id="rId11"/>
    <p:sldId id="267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11574C2-D7B7-4005-9389-8C3030E24550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E8644B7-FD95-4801-9F1F-8742B6B5925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644B7-FD95-4801-9F1F-8742B6B59258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644B7-FD95-4801-9F1F-8742B6B59258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E9DBD-2ACD-4AD9-8D88-30DF0008450F}" type="datetimeFigureOut">
              <a:rPr lang="ar-SA" smtClean="0"/>
              <a:pPr/>
              <a:t>06/04/34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192688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en-US" dirty="0" smtClean="0"/>
              <a:t>public class if4{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int</a:t>
            </a:r>
            <a:r>
              <a:rPr lang="en-US" dirty="0" smtClean="0"/>
              <a:t> a=2,b=3,c;</a:t>
            </a:r>
          </a:p>
          <a:p>
            <a:pPr algn="l" rtl="0">
              <a:buNone/>
            </a:pPr>
            <a:r>
              <a:rPr lang="en-US" dirty="0" smtClean="0"/>
              <a:t>	 	if(a&lt;b)</a:t>
            </a:r>
            <a:r>
              <a:rPr lang="en-US" dirty="0" err="1" smtClean="0"/>
              <a:t>System.out.println</a:t>
            </a:r>
            <a:r>
              <a:rPr lang="en-US" dirty="0" smtClean="0"/>
              <a:t>("a is less than b");</a:t>
            </a:r>
          </a:p>
          <a:p>
            <a:pPr algn="l" rtl="0">
              <a:buNone/>
            </a:pPr>
            <a:r>
              <a:rPr lang="en-US" dirty="0" smtClean="0"/>
              <a:t>	 	if(a==b)</a:t>
            </a:r>
            <a:r>
              <a:rPr lang="en-US" dirty="0" err="1" smtClean="0"/>
              <a:t>System.out.println</a:t>
            </a:r>
            <a:r>
              <a:rPr lang="en-US" dirty="0" smtClean="0"/>
              <a:t>(" you won't see this");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();</a:t>
            </a:r>
          </a:p>
          <a:p>
            <a:pPr algn="l" rtl="0">
              <a:buNone/>
            </a:pPr>
            <a:r>
              <a:rPr lang="en-US" dirty="0" smtClean="0"/>
              <a:t>	 	c=a-b;</a:t>
            </a:r>
          </a:p>
          <a:p>
            <a:pPr algn="l" rtl="0">
              <a:buNone/>
            </a:pPr>
            <a:r>
              <a:rPr lang="en-US" dirty="0" smtClean="0"/>
              <a:t>		 if(c&lt;0){ 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(" c contains :"+c);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(" c is negative");}</a:t>
            </a:r>
          </a:p>
          <a:p>
            <a:pPr algn="l" rtl="0">
              <a:buNone/>
            </a:pPr>
            <a:r>
              <a:rPr lang="en-US" dirty="0" smtClean="0"/>
              <a:t>	 	else </a:t>
            </a:r>
            <a:r>
              <a:rPr lang="en-US" dirty="0" err="1" smtClean="0"/>
              <a:t>System.out.println</a:t>
            </a:r>
            <a:r>
              <a:rPr lang="en-US" dirty="0" smtClean="0"/>
              <a:t>("c is  non negative");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a is less than b</a:t>
            </a:r>
          </a:p>
          <a:p>
            <a:pPr algn="l" rtl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 c contains :-1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 c is negative</a:t>
            </a:r>
          </a:p>
          <a:p>
            <a:pPr algn="l" rtl="0">
              <a:buNone/>
            </a:pPr>
            <a:endParaRPr lang="ar-SA" dirty="0"/>
          </a:p>
        </p:txBody>
      </p:sp>
      <p:cxnSp>
        <p:nvCxnSpPr>
          <p:cNvPr id="5" name="رابط مستقيم 4"/>
          <p:cNvCxnSpPr/>
          <p:nvPr/>
        </p:nvCxnSpPr>
        <p:spPr>
          <a:xfrm>
            <a:off x="1187624" y="4725144"/>
            <a:ext cx="53285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6525344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ar-SA" dirty="0" smtClean="0"/>
              <a:t>كتلة الكود </a:t>
            </a:r>
            <a:r>
              <a:rPr lang="en-US" dirty="0" smtClean="0"/>
              <a:t>(code block)</a:t>
            </a:r>
            <a:r>
              <a:rPr lang="ar-SA" dirty="0" smtClean="0"/>
              <a:t> عبارة عن تجميع لجملتين أو أكثر، وذلك بحصر الجمل بين حاصرتي فتح وإغلاق.</a:t>
            </a:r>
          </a:p>
          <a:p>
            <a:pPr>
              <a:buFontTx/>
              <a:buChar char="-"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if5{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double </a:t>
            </a:r>
            <a:r>
              <a:rPr lang="en-US" dirty="0" err="1" smtClean="0"/>
              <a:t>i,j,d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</a:t>
            </a:r>
            <a:r>
              <a:rPr lang="en-US" dirty="0" smtClean="0"/>
              <a:t>=5;j=10;</a:t>
            </a:r>
          </a:p>
          <a:p>
            <a:pPr algn="l" rtl="0">
              <a:buNone/>
            </a:pPr>
            <a:r>
              <a:rPr lang="en-US" dirty="0" smtClean="0"/>
              <a:t>		if(</a:t>
            </a:r>
            <a:r>
              <a:rPr lang="en-US" dirty="0" err="1" smtClean="0"/>
              <a:t>i</a:t>
            </a:r>
            <a:r>
              <a:rPr lang="en-US" dirty="0" smtClean="0"/>
              <a:t> !=0){</a:t>
            </a:r>
          </a:p>
          <a:p>
            <a:pPr algn="l" rtl="0">
              <a:buNone/>
            </a:pPr>
            <a:r>
              <a:rPr lang="en-US" dirty="0" smtClean="0"/>
              <a:t>		 </a:t>
            </a:r>
            <a:r>
              <a:rPr lang="en-US" dirty="0" err="1" smtClean="0"/>
              <a:t>System.out.println</a:t>
            </a:r>
            <a:r>
              <a:rPr lang="en-US" dirty="0" smtClean="0"/>
              <a:t>(" </a:t>
            </a:r>
            <a:r>
              <a:rPr lang="en-US" dirty="0" err="1" smtClean="0"/>
              <a:t>i</a:t>
            </a:r>
            <a:r>
              <a:rPr lang="en-US" dirty="0" smtClean="0"/>
              <a:t> ≠ zero");</a:t>
            </a:r>
          </a:p>
          <a:p>
            <a:pPr algn="l" rtl="0">
              <a:buNone/>
            </a:pPr>
            <a:r>
              <a:rPr lang="en-US" dirty="0" smtClean="0"/>
              <a:t>		 d=j/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 </a:t>
            </a:r>
            <a:r>
              <a:rPr lang="en-US" dirty="0" err="1" smtClean="0"/>
              <a:t>System.out.println</a:t>
            </a:r>
            <a:r>
              <a:rPr lang="en-US" dirty="0" smtClean="0"/>
              <a:t>(" j/</a:t>
            </a:r>
            <a:r>
              <a:rPr lang="en-US" dirty="0" err="1" smtClean="0"/>
              <a:t>i</a:t>
            </a:r>
            <a:r>
              <a:rPr lang="en-US" dirty="0" smtClean="0"/>
              <a:t> =“+d);}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 ≠ zero</a:t>
            </a:r>
          </a:p>
          <a:p>
            <a:pPr algn="l" rtl="0">
              <a:buNone/>
            </a:pPr>
            <a:r>
              <a:rPr lang="en-US" dirty="0" smtClean="0"/>
              <a:t>j/</a:t>
            </a:r>
            <a:r>
              <a:rPr lang="en-US" dirty="0" err="1" smtClean="0"/>
              <a:t>i</a:t>
            </a:r>
            <a:r>
              <a:rPr lang="en-US" dirty="0" smtClean="0"/>
              <a:t> = 2.0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endParaRPr lang="ar-SA" dirty="0" smtClean="0"/>
          </a:p>
          <a:p>
            <a:pPr algn="l" rtl="0">
              <a:buNone/>
            </a:pPr>
            <a:endParaRPr lang="ar-SA" dirty="0" smtClean="0"/>
          </a:p>
          <a:p>
            <a:pPr algn="ctr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ar-SA" dirty="0" smtClean="0"/>
              <a:t>مجال المتغيرات وفترة حياتها: لا تكون المتغيرات المعلن عنها ضمن كتلة معينة (مجال) مرئية من قبل كود معرف خارج الكتلة. قواعد المجال توفر التغليف </a:t>
            </a:r>
            <a:r>
              <a:rPr lang="en-US" dirty="0" smtClean="0"/>
              <a:t>encapsulation</a:t>
            </a:r>
            <a:r>
              <a:rPr lang="ar-SA" dirty="0" smtClean="0"/>
              <a:t> .</a:t>
            </a:r>
          </a:p>
          <a:p>
            <a:pPr>
              <a:buFontTx/>
              <a:buChar char="-"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ScopeDemo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int</a:t>
            </a:r>
            <a:r>
              <a:rPr lang="en-US" dirty="0" smtClean="0"/>
              <a:t> x=10;</a:t>
            </a:r>
          </a:p>
          <a:p>
            <a:pPr algn="l" rtl="0">
              <a:buNone/>
            </a:pPr>
            <a:r>
              <a:rPr lang="en-US" dirty="0" smtClean="0"/>
              <a:t>		if(x==10){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r>
              <a:rPr lang="en-US" dirty="0" err="1" smtClean="0"/>
              <a:t>int</a:t>
            </a:r>
            <a:r>
              <a:rPr lang="en-US" dirty="0" smtClean="0"/>
              <a:t> y=20;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r>
              <a:rPr lang="en-US" dirty="0" err="1" smtClean="0"/>
              <a:t>System.out.println</a:t>
            </a:r>
            <a:r>
              <a:rPr lang="en-US" dirty="0" smtClean="0"/>
              <a:t>(“x and y=“+x+”   “+y);</a:t>
            </a:r>
          </a:p>
          <a:p>
            <a:pPr algn="l" rtl="0">
              <a:buNone/>
            </a:pPr>
            <a:r>
              <a:rPr lang="en-US" dirty="0" smtClean="0"/>
              <a:t>		   x=y*2;}</a:t>
            </a:r>
          </a:p>
          <a:p>
            <a:pPr algn="l" rtl="0">
              <a:buNone/>
            </a:pPr>
            <a:r>
              <a:rPr lang="en-US" dirty="0" smtClean="0"/>
              <a:t>           y=100; 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System.out.println</a:t>
            </a:r>
            <a:r>
              <a:rPr lang="en-US" smtClean="0"/>
              <a:t>(“y=“+</a:t>
            </a:r>
            <a:r>
              <a:rPr lang="en-US" dirty="0" smtClean="0"/>
              <a:t>y);</a:t>
            </a:r>
          </a:p>
          <a:p>
            <a:pPr algn="l" rtl="0"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System.out.println</a:t>
            </a:r>
            <a:r>
              <a:rPr lang="en-US" dirty="0" smtClean="0"/>
              <a:t>(“x=“+x);}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ar-SA" dirty="0" smtClean="0"/>
          </a:p>
          <a:p>
            <a:pPr algn="l" rtl="0">
              <a:buNone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- اكتبي برنامج لحساب جذور المعادلة</a:t>
            </a:r>
          </a:p>
          <a:p>
            <a:pPr algn="l" rtl="0">
              <a:buNone/>
            </a:pPr>
            <a:r>
              <a:rPr lang="en-US" dirty="0" smtClean="0"/>
              <a:t>ax</a:t>
            </a:r>
            <a:r>
              <a:rPr lang="en-US" baseline="30000" dirty="0" smtClean="0"/>
              <a:t>2 </a:t>
            </a:r>
            <a:r>
              <a:rPr lang="en-US" dirty="0" smtClean="0"/>
              <a:t> +</a:t>
            </a:r>
            <a:r>
              <a:rPr lang="en-US" dirty="0" err="1" smtClean="0"/>
              <a:t>bx</a:t>
            </a:r>
            <a:r>
              <a:rPr lang="en-US" dirty="0" smtClean="0"/>
              <a:t> +c=0</a:t>
            </a:r>
          </a:p>
          <a:p>
            <a:pPr algn="l" rtl="0">
              <a:buNone/>
            </a:pPr>
            <a:r>
              <a:rPr lang="en-US" dirty="0" smtClean="0"/>
              <a:t>a≠0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-</a:t>
            </a:r>
            <a:endParaRPr lang="ar-SA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403648" y="2564904"/>
          <a:ext cx="6096000" cy="3657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72890"/>
                <a:gridCol w="392311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الشكل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معناه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معالجة </a:t>
                      </a:r>
                      <a:r>
                        <a:rPr lang="en-US" sz="2000" b="1" dirty="0" smtClean="0"/>
                        <a:t>Process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 </a:t>
                      </a:r>
                      <a:r>
                        <a:rPr lang="ar-SA" sz="2000" b="1" dirty="0" smtClean="0"/>
                        <a:t>عمليات</a:t>
                      </a:r>
                      <a:r>
                        <a:rPr lang="ar-SA" sz="2000" b="1" baseline="0" dirty="0" smtClean="0"/>
                        <a:t> القراءة والكتابة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قرار </a:t>
                      </a:r>
                      <a:r>
                        <a:rPr lang="en-US" sz="2000" b="1" dirty="0" smtClean="0"/>
                        <a:t>decision 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البداية</a:t>
                      </a:r>
                      <a:r>
                        <a:rPr lang="ar-SA" sz="2000" b="1" baseline="0" dirty="0" smtClean="0"/>
                        <a:t> والنهاية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انسياب</a:t>
                      </a:r>
                      <a:r>
                        <a:rPr lang="ar-SA" sz="2000" b="1" baseline="0" dirty="0" smtClean="0"/>
                        <a:t> البيانات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ستطيل 5"/>
          <p:cNvSpPr/>
          <p:nvPr/>
        </p:nvSpPr>
        <p:spPr>
          <a:xfrm>
            <a:off x="5508104" y="3068960"/>
            <a:ext cx="129614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خطط انسيابي: بيانات 6"/>
          <p:cNvSpPr/>
          <p:nvPr/>
        </p:nvSpPr>
        <p:spPr>
          <a:xfrm>
            <a:off x="5580112" y="3717032"/>
            <a:ext cx="1296144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عين 8"/>
          <p:cNvSpPr/>
          <p:nvPr/>
        </p:nvSpPr>
        <p:spPr>
          <a:xfrm>
            <a:off x="5868144" y="4293096"/>
            <a:ext cx="648072" cy="50405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/>
          <p:cNvSpPr/>
          <p:nvPr/>
        </p:nvSpPr>
        <p:spPr>
          <a:xfrm>
            <a:off x="6012160" y="4941168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6300192" y="566124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377280"/>
            <a:ext cx="8496944" cy="6480720"/>
          </a:xfrm>
        </p:spPr>
        <p:txBody>
          <a:bodyPr/>
          <a:lstStyle/>
          <a:p>
            <a:pPr>
              <a:buNone/>
            </a:pPr>
            <a:r>
              <a:rPr lang="ar-SA" u="sng" dirty="0" smtClean="0"/>
              <a:t>مخطط انسياب البرنامج</a:t>
            </a:r>
          </a:p>
          <a:p>
            <a:pPr>
              <a:buNone/>
            </a:pPr>
            <a:r>
              <a:rPr lang="en-US" u="sng" dirty="0" smtClean="0"/>
              <a:t>(Flow chart)</a:t>
            </a:r>
            <a:r>
              <a:rPr lang="ar-SA" u="sng" dirty="0" smtClean="0"/>
              <a:t> :</a:t>
            </a:r>
            <a:endParaRPr lang="en-US" u="sng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4" name="شكل بيضاوي 3"/>
          <p:cNvSpPr/>
          <p:nvPr/>
        </p:nvSpPr>
        <p:spPr>
          <a:xfrm>
            <a:off x="4067944" y="404664"/>
            <a:ext cx="93610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start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3491880" y="1556792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Int</a:t>
            </a:r>
            <a:r>
              <a:rPr lang="en-US" dirty="0" smtClean="0"/>
              <a:t>   </a:t>
            </a:r>
            <a:r>
              <a:rPr lang="en-US" dirty="0" err="1" smtClean="0"/>
              <a:t>a,b,c,d</a:t>
            </a:r>
            <a:endParaRPr lang="en-US" dirty="0" smtClean="0"/>
          </a:p>
          <a:p>
            <a:pPr algn="ctr"/>
            <a:r>
              <a:rPr lang="en-US" dirty="0" smtClean="0"/>
              <a:t>double root1,root2</a:t>
            </a:r>
            <a:endParaRPr lang="ar-SA" dirty="0"/>
          </a:p>
        </p:txBody>
      </p:sp>
      <p:sp>
        <p:nvSpPr>
          <p:cNvPr id="6" name="معين 5"/>
          <p:cNvSpPr/>
          <p:nvPr/>
        </p:nvSpPr>
        <p:spPr>
          <a:xfrm>
            <a:off x="3995936" y="2420888"/>
            <a:ext cx="1224136" cy="72008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A≠0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6084168" y="2996952"/>
            <a:ext cx="165618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d=b</a:t>
            </a:r>
            <a:r>
              <a:rPr lang="en-US" baseline="30000" dirty="0" smtClean="0"/>
              <a:t>2</a:t>
            </a:r>
            <a:r>
              <a:rPr lang="en-US" dirty="0" smtClean="0"/>
              <a:t> -4ac</a:t>
            </a:r>
            <a:r>
              <a:rPr lang="en-US" baseline="-25000" dirty="0" smtClean="0"/>
              <a:t> </a:t>
            </a:r>
            <a:endParaRPr lang="ar-SA" dirty="0"/>
          </a:p>
        </p:txBody>
      </p:sp>
      <p:sp>
        <p:nvSpPr>
          <p:cNvPr id="9" name="معين 8"/>
          <p:cNvSpPr/>
          <p:nvPr/>
        </p:nvSpPr>
        <p:spPr>
          <a:xfrm>
            <a:off x="6228184" y="3861048"/>
            <a:ext cx="1440160" cy="79208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d&gt;=0</a:t>
            </a:r>
            <a:endParaRPr lang="ar-SA" dirty="0"/>
          </a:p>
        </p:txBody>
      </p:sp>
      <p:sp>
        <p:nvSpPr>
          <p:cNvPr id="13" name="شكل بيضاوي 12"/>
          <p:cNvSpPr/>
          <p:nvPr/>
        </p:nvSpPr>
        <p:spPr>
          <a:xfrm>
            <a:off x="4355976" y="6237312"/>
            <a:ext cx="792088" cy="620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End</a:t>
            </a:r>
            <a:endParaRPr lang="ar-SA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572000" y="112474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5" idx="2"/>
          </p:cNvCxnSpPr>
          <p:nvPr/>
        </p:nvCxnSpPr>
        <p:spPr>
          <a:xfrm>
            <a:off x="4572000" y="220486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>
            <a:off x="5292080" y="2780928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6948264" y="2780928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>
            <a:stCxn id="7" idx="2"/>
          </p:cNvCxnSpPr>
          <p:nvPr/>
        </p:nvCxnSpPr>
        <p:spPr>
          <a:xfrm>
            <a:off x="6912260" y="3573016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>
            <a:stCxn id="6" idx="1"/>
          </p:cNvCxnSpPr>
          <p:nvPr/>
        </p:nvCxnSpPr>
        <p:spPr>
          <a:xfrm flipH="1">
            <a:off x="2339752" y="2780928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>
          <a:xfrm>
            <a:off x="2339752" y="278092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رابط مستقيم 46"/>
          <p:cNvCxnSpPr>
            <a:stCxn id="9" idx="3"/>
          </p:cNvCxnSpPr>
          <p:nvPr/>
        </p:nvCxnSpPr>
        <p:spPr>
          <a:xfrm>
            <a:off x="7668344" y="4257092"/>
            <a:ext cx="216024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رابط كسهم مستقيم 48"/>
          <p:cNvCxnSpPr/>
          <p:nvPr/>
        </p:nvCxnSpPr>
        <p:spPr>
          <a:xfrm flipH="1">
            <a:off x="7848364" y="4293096"/>
            <a:ext cx="3600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>
            <a:stCxn id="9" idx="1"/>
          </p:cNvCxnSpPr>
          <p:nvPr/>
        </p:nvCxnSpPr>
        <p:spPr>
          <a:xfrm flipH="1">
            <a:off x="5148064" y="4257092"/>
            <a:ext cx="1080120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كسهم مستقيم 53"/>
          <p:cNvCxnSpPr/>
          <p:nvPr/>
        </p:nvCxnSpPr>
        <p:spPr>
          <a:xfrm>
            <a:off x="5148064" y="429309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>
            <a:off x="2231740" y="3573016"/>
            <a:ext cx="36004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رابط كسهم مستقيم 57"/>
          <p:cNvCxnSpPr/>
          <p:nvPr/>
        </p:nvCxnSpPr>
        <p:spPr>
          <a:xfrm>
            <a:off x="2339752" y="6669360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رابط كسهم مستقيم 59"/>
          <p:cNvCxnSpPr/>
          <p:nvPr/>
        </p:nvCxnSpPr>
        <p:spPr>
          <a:xfrm>
            <a:off x="4572000" y="544522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رابط كسهم مستقيم 63"/>
          <p:cNvCxnSpPr/>
          <p:nvPr/>
        </p:nvCxnSpPr>
        <p:spPr>
          <a:xfrm flipH="1">
            <a:off x="5004048" y="6597352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كسهم مستقيم 67"/>
          <p:cNvCxnSpPr/>
          <p:nvPr/>
        </p:nvCxnSpPr>
        <p:spPr>
          <a:xfrm flipH="1">
            <a:off x="7812360" y="5661248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رابط مستقيم 69"/>
          <p:cNvCxnSpPr/>
          <p:nvPr/>
        </p:nvCxnSpPr>
        <p:spPr>
          <a:xfrm flipH="1">
            <a:off x="7812360" y="6381328"/>
            <a:ext cx="3600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مربع نص 70"/>
          <p:cNvSpPr txBox="1"/>
          <p:nvPr/>
        </p:nvSpPr>
        <p:spPr>
          <a:xfrm>
            <a:off x="5724128" y="2420888"/>
            <a:ext cx="5760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true</a:t>
            </a:r>
            <a:endParaRPr lang="ar-SA" dirty="0"/>
          </a:p>
        </p:txBody>
      </p:sp>
      <p:sp>
        <p:nvSpPr>
          <p:cNvPr id="72" name="مربع نص 71"/>
          <p:cNvSpPr txBox="1"/>
          <p:nvPr/>
        </p:nvSpPr>
        <p:spPr>
          <a:xfrm>
            <a:off x="2872480" y="2483604"/>
            <a:ext cx="61940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false</a:t>
            </a:r>
            <a:endParaRPr lang="ar-SA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7308304" y="4005064"/>
            <a:ext cx="7920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true</a:t>
            </a:r>
            <a:endParaRPr lang="ar-SA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5148064" y="3933056"/>
            <a:ext cx="936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false</a:t>
            </a:r>
            <a:endParaRPr lang="ar-SA" dirty="0"/>
          </a:p>
        </p:txBody>
      </p:sp>
      <p:sp>
        <p:nvSpPr>
          <p:cNvPr id="81" name="متوازي أضلاع 80"/>
          <p:cNvSpPr/>
          <p:nvPr/>
        </p:nvSpPr>
        <p:spPr>
          <a:xfrm>
            <a:off x="971600" y="2996952"/>
            <a:ext cx="2520280" cy="50405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“not quadratic solution”</a:t>
            </a:r>
            <a:endParaRPr lang="ar-SA" dirty="0"/>
          </a:p>
        </p:txBody>
      </p:sp>
      <p:sp>
        <p:nvSpPr>
          <p:cNvPr id="82" name="متوازي أضلاع 81"/>
          <p:cNvSpPr/>
          <p:nvPr/>
        </p:nvSpPr>
        <p:spPr>
          <a:xfrm>
            <a:off x="3275856" y="4941168"/>
            <a:ext cx="3096344" cy="43204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“ imaginary roots”</a:t>
            </a:r>
            <a:endParaRPr lang="ar-SA" dirty="0"/>
          </a:p>
        </p:txBody>
      </p:sp>
      <p:sp>
        <p:nvSpPr>
          <p:cNvPr id="83" name="متوازي أضلاع 82"/>
          <p:cNvSpPr/>
          <p:nvPr/>
        </p:nvSpPr>
        <p:spPr>
          <a:xfrm>
            <a:off x="6516216" y="5013176"/>
            <a:ext cx="2448272" cy="64807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Root1=(-b+√d)/2a</a:t>
            </a:r>
          </a:p>
          <a:p>
            <a:pPr algn="ctr"/>
            <a:r>
              <a:rPr lang="en-US" dirty="0" smtClean="0"/>
              <a:t>Root2=(-b-√d)/2a</a:t>
            </a:r>
          </a:p>
        </p:txBody>
      </p:sp>
      <p:sp>
        <p:nvSpPr>
          <p:cNvPr id="84" name="متوازي أضلاع 83"/>
          <p:cNvSpPr/>
          <p:nvPr/>
        </p:nvSpPr>
        <p:spPr>
          <a:xfrm>
            <a:off x="6372200" y="5949280"/>
            <a:ext cx="2448272" cy="43204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root1,root2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0"/>
            <a:ext cx="8784976" cy="6669360"/>
          </a:xfrm>
        </p:spPr>
        <p:txBody>
          <a:bodyPr>
            <a:normAutofit fontScale="47500" lnSpcReduction="20000"/>
          </a:bodyPr>
          <a:lstStyle/>
          <a:p>
            <a:pPr algn="l" rtl="0">
              <a:buNone/>
            </a:pPr>
            <a:r>
              <a:rPr lang="en-US" b="1" dirty="0" smtClean="0"/>
              <a:t>import </a:t>
            </a:r>
            <a:r>
              <a:rPr lang="en-US" b="1" dirty="0" err="1" smtClean="0"/>
              <a:t>javax.swing</a:t>
            </a:r>
            <a:r>
              <a:rPr lang="en-US" b="1" dirty="0" smtClean="0"/>
              <a:t>.*;</a:t>
            </a:r>
          </a:p>
          <a:p>
            <a:pPr algn="l" rtl="0">
              <a:buNone/>
            </a:pPr>
            <a:r>
              <a:rPr lang="en-US" b="1" dirty="0" smtClean="0"/>
              <a:t> public class prog6{</a:t>
            </a:r>
          </a:p>
          <a:p>
            <a:pPr algn="l" rtl="0">
              <a:buNone/>
            </a:pPr>
            <a:r>
              <a:rPr lang="en-US" b="1" dirty="0" smtClean="0"/>
              <a:t> 	public static void main(String[ ] </a:t>
            </a:r>
            <a:r>
              <a:rPr lang="en-US" b="1" dirty="0" err="1" smtClean="0"/>
              <a:t>args</a:t>
            </a:r>
            <a:r>
              <a:rPr lang="en-US" b="1" dirty="0" smtClean="0"/>
              <a:t>){</a:t>
            </a:r>
          </a:p>
          <a:p>
            <a:pPr algn="l" rtl="0">
              <a:buNone/>
            </a:pPr>
            <a:r>
              <a:rPr lang="en-US" b="1" dirty="0" smtClean="0"/>
              <a:t> 		String s1,s2,s3;</a:t>
            </a:r>
          </a:p>
          <a:p>
            <a:pPr algn="l" rtl="0">
              <a:buNone/>
            </a:pPr>
            <a:r>
              <a:rPr lang="en-US" b="1" dirty="0" smtClean="0"/>
              <a:t> 	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a,b,c,d</a:t>
            </a:r>
            <a:r>
              <a:rPr lang="en-US" b="1" dirty="0" smtClean="0"/>
              <a:t>;</a:t>
            </a:r>
          </a:p>
          <a:p>
            <a:pPr algn="l" rtl="0">
              <a:buNone/>
            </a:pPr>
            <a:r>
              <a:rPr lang="en-US" b="1" dirty="0" smtClean="0"/>
              <a:t> 		double root1,root2;</a:t>
            </a:r>
          </a:p>
          <a:p>
            <a:pPr algn="l" rtl="0">
              <a:buNone/>
            </a:pPr>
            <a:r>
              <a:rPr lang="en-US" b="1" dirty="0" smtClean="0"/>
              <a:t> 		s1=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("a? ");</a:t>
            </a:r>
          </a:p>
          <a:p>
            <a:pPr algn="l" rtl="0">
              <a:buNone/>
            </a:pPr>
            <a:r>
              <a:rPr lang="en-US" b="1" dirty="0" smtClean="0"/>
              <a:t> 		s2=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("b? ");</a:t>
            </a:r>
          </a:p>
          <a:p>
            <a:pPr algn="l" rtl="0">
              <a:buNone/>
            </a:pPr>
            <a:r>
              <a:rPr lang="en-US" b="1" dirty="0" smtClean="0"/>
              <a:t> 		s3=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("c? ");</a:t>
            </a:r>
          </a:p>
          <a:p>
            <a:pPr algn="l" rtl="0">
              <a:buNone/>
            </a:pPr>
            <a:r>
              <a:rPr lang="en-US" b="1" dirty="0" smtClean="0"/>
              <a:t> 		a=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(s1);</a:t>
            </a:r>
          </a:p>
          <a:p>
            <a:pPr algn="l" rtl="0">
              <a:buNone/>
            </a:pPr>
            <a:r>
              <a:rPr lang="en-US" b="1" dirty="0" smtClean="0"/>
              <a:t> 		b=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(s2);</a:t>
            </a:r>
          </a:p>
          <a:p>
            <a:pPr algn="l" rtl="0">
              <a:buNone/>
            </a:pPr>
            <a:r>
              <a:rPr lang="en-US" b="1" dirty="0" smtClean="0"/>
              <a:t> 		c=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(s3);</a:t>
            </a:r>
          </a:p>
          <a:p>
            <a:pPr algn="l" rtl="0">
              <a:buNone/>
            </a:pPr>
            <a:r>
              <a:rPr lang="en-US" b="1" dirty="0" smtClean="0"/>
              <a:t> 		if(a!=0)</a:t>
            </a:r>
          </a:p>
          <a:p>
            <a:pPr algn="l" rtl="0">
              <a:buNone/>
            </a:pPr>
            <a:r>
              <a:rPr lang="en-US" b="1" dirty="0" smtClean="0"/>
              <a:t> 		{ d=b*b-4*a*c;</a:t>
            </a:r>
          </a:p>
          <a:p>
            <a:pPr algn="l" rtl="0">
              <a:buNone/>
            </a:pPr>
            <a:r>
              <a:rPr lang="en-US" b="1" dirty="0" smtClean="0"/>
              <a:t> 		  if(d&gt;=0){</a:t>
            </a:r>
          </a:p>
          <a:p>
            <a:pPr algn="l" rtl="0">
              <a:buNone/>
            </a:pPr>
            <a:r>
              <a:rPr lang="en-US" b="1" dirty="0" smtClean="0"/>
              <a:t>  		  root1=(-</a:t>
            </a:r>
            <a:r>
              <a:rPr lang="en-US" b="1" dirty="0" err="1" smtClean="0"/>
              <a:t>b+Math.sqrt</a:t>
            </a:r>
            <a:r>
              <a:rPr lang="en-US" b="1" dirty="0" smtClean="0"/>
              <a:t>(d))/2*a;</a:t>
            </a:r>
          </a:p>
          <a:p>
            <a:pPr algn="l" rtl="0">
              <a:buNone/>
            </a:pPr>
            <a:r>
              <a:rPr lang="en-US" b="1" dirty="0" smtClean="0"/>
              <a:t> 		  root2=(-b-</a:t>
            </a:r>
            <a:r>
              <a:rPr lang="en-US" b="1" dirty="0" err="1" smtClean="0"/>
              <a:t>Math.sqrt</a:t>
            </a:r>
            <a:r>
              <a:rPr lang="en-US" b="1" dirty="0" smtClean="0"/>
              <a:t>(d))/2*a;</a:t>
            </a:r>
          </a:p>
          <a:p>
            <a:pPr algn="l" rtl="0">
              <a:buNone/>
            </a:pPr>
            <a:r>
              <a:rPr lang="en-US" b="1" dirty="0" smtClean="0"/>
              <a:t> 		  	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(null,"root1="+root1,"results",JOptionPane.PLAIN_MESSAGE);</a:t>
            </a:r>
          </a:p>
          <a:p>
            <a:pPr algn="l" rtl="0">
              <a:buNone/>
            </a:pPr>
            <a:r>
              <a:rPr lang="en-US" b="1" dirty="0" smtClean="0"/>
              <a:t> 		  	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(null,"root2="+root2,"results",JOptionPane.PLAIN_MESSAGE);}</a:t>
            </a:r>
          </a:p>
          <a:p>
            <a:pPr algn="l" rtl="0">
              <a:buNone/>
            </a:pPr>
            <a:r>
              <a:rPr lang="en-US" b="1" dirty="0" smtClean="0"/>
              <a:t> 	else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</a:t>
            </a:r>
            <a:r>
              <a:rPr lang="en-US" b="1" dirty="0" err="1" smtClean="0"/>
              <a:t>null,"Imaginary</a:t>
            </a:r>
            <a:r>
              <a:rPr lang="en-US" b="1" dirty="0" smtClean="0"/>
              <a:t> </a:t>
            </a:r>
            <a:r>
              <a:rPr lang="en-US" b="1" dirty="0" err="1" smtClean="0"/>
              <a:t>roots","results",JOptionPane.PLAIN_MESSAGE</a:t>
            </a:r>
            <a:r>
              <a:rPr lang="en-US" b="1" dirty="0" smtClean="0"/>
              <a:t>);}</a:t>
            </a:r>
          </a:p>
          <a:p>
            <a:pPr algn="l" rtl="0">
              <a:buNone/>
            </a:pPr>
            <a:r>
              <a:rPr lang="en-US" b="1" dirty="0" smtClean="0"/>
              <a:t> 	else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</a:t>
            </a:r>
            <a:r>
              <a:rPr lang="en-US" b="1" dirty="0" err="1" smtClean="0"/>
              <a:t>null,"It</a:t>
            </a:r>
            <a:r>
              <a:rPr lang="en-US" b="1" dirty="0" smtClean="0"/>
              <a:t> is not Quadratic solution“ ,"results“  ,</a:t>
            </a:r>
            <a:r>
              <a:rPr lang="en-US" b="1" dirty="0" err="1" smtClean="0"/>
              <a:t>JOptionPane.PLAIN_MESSAGE</a:t>
            </a:r>
            <a:r>
              <a:rPr lang="en-US" b="1" dirty="0" smtClean="0"/>
              <a:t>);</a:t>
            </a:r>
          </a:p>
          <a:p>
            <a:pPr algn="l" rtl="0">
              <a:buNone/>
            </a:pPr>
            <a:r>
              <a:rPr lang="en-US" b="1" dirty="0" smtClean="0"/>
              <a:t> 	 </a:t>
            </a:r>
            <a:r>
              <a:rPr lang="en-US" b="1" dirty="0" err="1" smtClean="0"/>
              <a:t>System.exit</a:t>
            </a:r>
            <a:r>
              <a:rPr lang="en-US" b="1" dirty="0" smtClean="0"/>
              <a:t>(0);}}</a:t>
            </a:r>
            <a:endParaRPr lang="ar-SA" b="1" dirty="0" smtClean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عبارة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(“  “ )</a:t>
            </a:r>
          </a:p>
          <a:p>
            <a:pPr algn="r">
              <a:buNone/>
            </a:pPr>
            <a:r>
              <a:rPr lang="ar-SA" dirty="0" smtClean="0"/>
              <a:t>تطبع النص بين علامتي التنصيص وتستقبل قيمة من لوحة المفاتيح وتعيدها كنص </a:t>
            </a:r>
            <a:r>
              <a:rPr lang="en-US" dirty="0" smtClean="0"/>
              <a:t>(string)</a:t>
            </a:r>
            <a:r>
              <a:rPr lang="ar-SA" dirty="0" smtClean="0"/>
              <a:t> .</a:t>
            </a:r>
            <a:endParaRPr lang="en-US" b="1" dirty="0" smtClean="0"/>
          </a:p>
          <a:p>
            <a:pPr>
              <a:buNone/>
            </a:pPr>
            <a:r>
              <a:rPr lang="ar-SA" dirty="0" smtClean="0"/>
              <a:t>وعبارة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var</a:t>
            </a:r>
            <a:r>
              <a:rPr lang="en-US" b="1" dirty="0" smtClean="0"/>
              <a:t>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(s);</a:t>
            </a:r>
          </a:p>
          <a:p>
            <a:pPr algn="r">
              <a:buNone/>
            </a:pPr>
            <a:r>
              <a:rPr lang="ar-SA" dirty="0" smtClean="0"/>
              <a:t>تحول النص </a:t>
            </a:r>
            <a:r>
              <a:rPr lang="en-US" dirty="0" smtClean="0"/>
              <a:t>(string)</a:t>
            </a:r>
            <a:r>
              <a:rPr lang="ar-SA" dirty="0" smtClean="0"/>
              <a:t> لعدد صحيح </a:t>
            </a:r>
            <a:r>
              <a:rPr lang="en-US" dirty="0" smtClean="0"/>
              <a:t>(integer)</a:t>
            </a:r>
          </a:p>
          <a:p>
            <a:pPr>
              <a:buNone/>
            </a:pPr>
            <a:r>
              <a:rPr lang="ar-SA" dirty="0" smtClean="0"/>
              <a:t>و </a:t>
            </a:r>
            <a:r>
              <a:rPr lang="en-US" b="1" dirty="0" smtClean="0"/>
              <a:t>"</a:t>
            </a:r>
            <a:r>
              <a:rPr lang="en-US" b="1" dirty="0" err="1" smtClean="0"/>
              <a:t>results",JOptionPane.PLAIN_MESSAGE</a:t>
            </a:r>
            <a:endParaRPr lang="ar-SA" b="1" dirty="0" smtClean="0"/>
          </a:p>
          <a:p>
            <a:pPr>
              <a:buNone/>
            </a:pPr>
            <a:r>
              <a:rPr lang="ar-SA" dirty="0" smtClean="0"/>
              <a:t>لإظهار النتيجة </a:t>
            </a:r>
            <a:r>
              <a:rPr lang="en-US" dirty="0" smtClean="0"/>
              <a:t>result</a:t>
            </a:r>
            <a:r>
              <a:rPr lang="ar-SA" dirty="0" smtClean="0"/>
              <a:t> في إطار.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الحلقات التكرارية </a:t>
            </a:r>
            <a:r>
              <a:rPr lang="en-US" dirty="0" smtClean="0"/>
              <a:t>(Loops)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u="sng" dirty="0" smtClean="0"/>
              <a:t>1/ حلقة </a:t>
            </a:r>
            <a:r>
              <a:rPr lang="en-US" u="sng" dirty="0" smtClean="0"/>
              <a:t>for</a:t>
            </a:r>
            <a:r>
              <a:rPr lang="ar-SA" dirty="0" smtClean="0"/>
              <a:t> :الصيغة العامة لحلقة </a:t>
            </a:r>
            <a:r>
              <a:rPr lang="en-US" dirty="0" smtClean="0"/>
              <a:t>for</a:t>
            </a:r>
            <a:r>
              <a:rPr lang="ar-SA" dirty="0" smtClean="0"/>
              <a:t> البسيطة: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initialization;condition;iteration</a:t>
            </a:r>
            <a:r>
              <a:rPr lang="en-US" dirty="0" smtClean="0"/>
              <a:t>) statement;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346200" y="1776413"/>
            <a:ext cx="5486400" cy="4551362"/>
            <a:chOff x="918" y="1119"/>
            <a:chExt cx="3456" cy="2867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783" y="1119"/>
              <a:ext cx="46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/>
                <a:t>Start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66" y="2399"/>
              <a:ext cx="250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Evaluate </a:t>
              </a:r>
              <a:r>
                <a:rPr lang="en-US" sz="2000" b="1" i="1" dirty="0" smtClean="0">
                  <a:latin typeface="Courier New" pitchFamily="49" charset="0"/>
                </a:rPr>
                <a:t>condition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 rot="-5400000">
              <a:off x="866" y="2513"/>
              <a:ext cx="1432" cy="1327"/>
            </a:xfrm>
            <a:custGeom>
              <a:avLst/>
              <a:gdLst>
                <a:gd name="T0" fmla="*/ 722 w 21600"/>
                <a:gd name="T1" fmla="*/ 0 h 21600"/>
                <a:gd name="T2" fmla="*/ 78 w 21600"/>
                <a:gd name="T3" fmla="*/ 664 h 21600"/>
                <a:gd name="T4" fmla="*/ 720 w 21600"/>
                <a:gd name="T5" fmla="*/ 144 h 21600"/>
                <a:gd name="T6" fmla="*/ 1611 w 21600"/>
                <a:gd name="T7" fmla="*/ 676 h 21600"/>
                <a:gd name="T8" fmla="*/ 1350 w 21600"/>
                <a:gd name="T9" fmla="*/ 911 h 21600"/>
                <a:gd name="T10" fmla="*/ 1097 w 21600"/>
                <a:gd name="T11" fmla="*/ 66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8 w 21600"/>
                <a:gd name="T19" fmla="*/ 3158 h 21600"/>
                <a:gd name="T20" fmla="*/ 18432 w 21600"/>
                <a:gd name="T21" fmla="*/ 18442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248" y="10930"/>
                  </a:moveTo>
                  <a:cubicBezTo>
                    <a:pt x="19249" y="10887"/>
                    <a:pt x="19250" y="10843"/>
                    <a:pt x="19250" y="10800"/>
                  </a:cubicBezTo>
                  <a:cubicBezTo>
                    <a:pt x="19250" y="6133"/>
                    <a:pt x="15466" y="2350"/>
                    <a:pt x="10800" y="2350"/>
                  </a:cubicBezTo>
                  <a:cubicBezTo>
                    <a:pt x="6133" y="2350"/>
                    <a:pt x="2350" y="6133"/>
                    <a:pt x="235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55"/>
                    <a:pt x="21599" y="10911"/>
                    <a:pt x="21598" y="10967"/>
                  </a:cubicBezTo>
                  <a:lnTo>
                    <a:pt x="24298" y="11009"/>
                  </a:lnTo>
                  <a:lnTo>
                    <a:pt x="20363" y="14823"/>
                  </a:lnTo>
                  <a:lnTo>
                    <a:pt x="16549" y="10889"/>
                  </a:lnTo>
                  <a:lnTo>
                    <a:pt x="19248" y="10930"/>
                  </a:lnTo>
                  <a:close/>
                </a:path>
              </a:pathLst>
            </a:cu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2888" y="1331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 rot="19014598" flipH="1">
              <a:off x="3266" y="2651"/>
              <a:ext cx="340" cy="419"/>
            </a:xfrm>
            <a:prstGeom prst="downArrow">
              <a:avLst>
                <a:gd name="adj1" fmla="val 32389"/>
                <a:gd name="adj2" fmla="val 43880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3480" y="3049"/>
              <a:ext cx="73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/>
                <a:t>End loop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657" y="2721"/>
              <a:ext cx="54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762" y="3053"/>
              <a:ext cx="1572" cy="2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 smtClean="0">
                  <a:latin typeface="Courier New" pitchFamily="49" charset="0"/>
                </a:rPr>
                <a:t>statement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011" y="2743"/>
              <a:ext cx="460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>
                  <a:latin typeface="Courier New" pitchFamily="49" charset="0"/>
                </a:rPr>
                <a:t>true</a:t>
              </a: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932" y="1726"/>
              <a:ext cx="2276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>
                  <a:latin typeface="Courier New" pitchFamily="49" charset="0"/>
                </a:rPr>
                <a:t>Initialization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578" y="3728"/>
              <a:ext cx="2360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 err="1" smtClean="0">
                  <a:latin typeface="Courier New" pitchFamily="49" charset="0"/>
                </a:rPr>
                <a:t>Update_iteration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2889" y="2008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AutoShape 17"/>
            <p:cNvSpPr>
              <a:spLocks noChangeArrowheads="1"/>
            </p:cNvSpPr>
            <p:nvPr/>
          </p:nvSpPr>
          <p:spPr bwMode="auto">
            <a:xfrm rot="2585402">
              <a:off x="2517" y="2651"/>
              <a:ext cx="340" cy="419"/>
            </a:xfrm>
            <a:prstGeom prst="downArrow">
              <a:avLst>
                <a:gd name="adj1" fmla="val 32389"/>
                <a:gd name="adj2" fmla="val 43880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AutoShape 18"/>
            <p:cNvSpPr>
              <a:spLocks noChangeArrowheads="1"/>
            </p:cNvSpPr>
            <p:nvPr/>
          </p:nvSpPr>
          <p:spPr bwMode="auto">
            <a:xfrm>
              <a:off x="2320" y="3332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964488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مثال1:</a:t>
            </a:r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28600" y="1295400"/>
            <a:ext cx="3429000" cy="163121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l" rtl="0"/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;</a:t>
            </a:r>
          </a:p>
          <a:p>
            <a:pPr algn="l" rtl="0"/>
            <a:r>
              <a:rPr lang="en-US" sz="2000" b="1" dirty="0"/>
              <a:t>for (</a:t>
            </a:r>
            <a:r>
              <a:rPr lang="en-US" sz="2000" b="1" dirty="0" err="1"/>
              <a:t>i</a:t>
            </a:r>
            <a:r>
              <a:rPr lang="en-US" sz="2000" b="1" dirty="0"/>
              <a:t> = 0; </a:t>
            </a:r>
            <a:r>
              <a:rPr lang="en-US" sz="2000" b="1" dirty="0" err="1"/>
              <a:t>i</a:t>
            </a:r>
            <a:r>
              <a:rPr lang="en-US" sz="2000" b="1" dirty="0"/>
              <a:t>&lt;100; </a:t>
            </a:r>
            <a:r>
              <a:rPr lang="en-US" sz="2000" b="1" dirty="0" err="1"/>
              <a:t>i</a:t>
            </a:r>
            <a:r>
              <a:rPr lang="en-US" sz="2000" b="1" dirty="0"/>
              <a:t>++) {</a:t>
            </a:r>
          </a:p>
          <a:p>
            <a:pPr algn="l" rtl="0"/>
            <a:r>
              <a:rPr lang="en-US" sz="2000" b="1" dirty="0"/>
              <a:t>  </a:t>
            </a:r>
            <a:r>
              <a:rPr lang="en-US" sz="2000" b="1" dirty="0" err="1"/>
              <a:t>System.out.println</a:t>
            </a:r>
            <a:r>
              <a:rPr lang="en-US" sz="2000" b="1" dirty="0"/>
              <a:t>(</a:t>
            </a:r>
          </a:p>
          <a:p>
            <a:pPr algn="l" rtl="0"/>
            <a:r>
              <a:rPr lang="en-US" sz="2000" b="1" dirty="0"/>
              <a:t>     "Welcome to Java");</a:t>
            </a:r>
          </a:p>
          <a:p>
            <a:pPr algn="l" rtl="0"/>
            <a:r>
              <a:rPr lang="en-US" sz="2000" b="1" dirty="0"/>
              <a:t>}</a:t>
            </a: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3657600" y="1295400"/>
          <a:ext cx="5257800" cy="5113338"/>
        </p:xfrm>
        <a:graphic>
          <a:graphicData uri="http://schemas.openxmlformats.org/presentationml/2006/ole">
            <p:oleObj spid="_x0000_s1026" name="Picture" r:id="rId3" imgW="2458080" imgH="2743200" progId="Word.Picture.8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مثال2:</a:t>
            </a:r>
          </a:p>
          <a:p>
            <a:pPr algn="l" rtl="0">
              <a:buNone/>
            </a:pPr>
            <a:r>
              <a:rPr lang="en-US" dirty="0" smtClean="0"/>
              <a:t>public class prg15for{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=0;i&lt;=10;i++)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507288" cy="5937523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ar-SA" dirty="0" smtClean="0"/>
              <a:t>الشكل العام لتكرار كتلة(أكتر من جملة واحدة) بحلقة</a:t>
            </a:r>
            <a:r>
              <a:rPr lang="en-US" dirty="0" smtClean="0"/>
              <a:t>for</a:t>
            </a:r>
            <a:r>
              <a:rPr lang="ar-SA" dirty="0" smtClean="0"/>
              <a:t> 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initialization;condition;iteration</a:t>
            </a:r>
            <a:r>
              <a:rPr lang="en-US" dirty="0" smtClean="0"/>
              <a:t>) {</a:t>
            </a:r>
          </a:p>
          <a:p>
            <a:pPr algn="l" rtl="0">
              <a:buNone/>
            </a:pPr>
            <a:r>
              <a:rPr lang="en-US" dirty="0" smtClean="0"/>
              <a:t>	  statement1;</a:t>
            </a:r>
          </a:p>
          <a:p>
            <a:pPr algn="l" rtl="0">
              <a:buNone/>
            </a:pPr>
            <a:r>
              <a:rPr lang="en-US" dirty="0" smtClean="0"/>
              <a:t>	  statement2;</a:t>
            </a:r>
          </a:p>
          <a:p>
            <a:pPr algn="l" rtl="0">
              <a:buNone/>
            </a:pPr>
            <a:r>
              <a:rPr lang="en-US" dirty="0" smtClean="0"/>
              <a:t>	  .				       //</a:t>
            </a:r>
            <a:r>
              <a:rPr lang="en-US" sz="2800" dirty="0" smtClean="0"/>
              <a:t>Sequence of statements</a:t>
            </a:r>
          </a:p>
          <a:p>
            <a:pPr algn="l" rtl="0">
              <a:buNone/>
            </a:pPr>
            <a:r>
              <a:rPr lang="en-US" sz="2800" dirty="0" smtClean="0"/>
              <a:t>							(</a:t>
            </a:r>
            <a:r>
              <a:rPr lang="ar-SA" sz="2800" dirty="0" smtClean="0"/>
              <a:t>(سلسلة من الجمل</a:t>
            </a:r>
            <a:r>
              <a:rPr lang="en-US" sz="2800" dirty="0" smtClean="0"/>
              <a:t>  </a:t>
            </a:r>
            <a:r>
              <a:rPr lang="en-US" dirty="0" smtClean="0"/>
              <a:t>	</a:t>
            </a:r>
          </a:p>
          <a:p>
            <a:pPr algn="l" rtl="0">
              <a:buNone/>
            </a:pPr>
            <a:r>
              <a:rPr lang="en-US" dirty="0" smtClean="0"/>
              <a:t>	  .</a:t>
            </a:r>
          </a:p>
          <a:p>
            <a:pPr algn="l" rtl="0">
              <a:buNone/>
            </a:pPr>
            <a:r>
              <a:rPr lang="en-US" dirty="0" smtClean="0"/>
              <a:t>	  </a:t>
            </a:r>
            <a:r>
              <a:rPr lang="en-US" dirty="0" err="1" smtClean="0"/>
              <a:t>statement_n</a:t>
            </a:r>
            <a:r>
              <a:rPr lang="en-US" dirty="0" smtClean="0"/>
              <a:t>;}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	  </a:t>
            </a:r>
          </a:p>
          <a:p>
            <a:pPr>
              <a:buNone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3347864" y="1700808"/>
            <a:ext cx="72008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>
            <a:off x="4067944" y="1700808"/>
            <a:ext cx="0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3419872" y="4005064"/>
            <a:ext cx="64807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مثال1:</a:t>
            </a:r>
          </a:p>
          <a:p>
            <a:pPr algn="l" rtl="0"/>
            <a:r>
              <a:rPr lang="en-US" sz="2800" dirty="0" smtClean="0">
                <a:cs typeface="Arial" pitchFamily="34" charset="0"/>
              </a:rPr>
              <a:t>Count down from 3 to 1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for(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int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count = 3; count &gt;= 1; count--)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{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("T = " + count);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System.out.println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(" and counting");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}</a:t>
            </a:r>
          </a:p>
          <a:p>
            <a:pPr lvl="1" algn="l" rtl="0">
              <a:buFontTx/>
              <a:buNone/>
            </a:pP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System.out.println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(“ off!");</a:t>
            </a:r>
          </a:p>
          <a:p>
            <a:pPr lvl="1" algn="l" rtl="0">
              <a:buFontTx/>
              <a:buNone/>
            </a:pPr>
            <a:endParaRPr lang="en-US" sz="2400" dirty="0" smtClean="0">
              <a:latin typeface="Courier New" pitchFamily="49" charset="0"/>
              <a:cs typeface="Arial" pitchFamily="34" charset="0"/>
            </a:endParaRPr>
          </a:p>
          <a:p>
            <a:pPr lvl="1" algn="ctr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                 </a:t>
            </a:r>
            <a:r>
              <a:rPr lang="en-US" sz="2400" dirty="0" smtClean="0">
                <a:solidFill>
                  <a:srgbClr val="FF0000"/>
                </a:solidFill>
                <a:latin typeface="Courier New" pitchFamily="49" charset="0"/>
                <a:cs typeface="Arial" pitchFamily="34" charset="0"/>
              </a:rPr>
              <a:t>output:</a:t>
            </a:r>
          </a:p>
          <a:p>
            <a:pPr lvl="1">
              <a:buFontTx/>
              <a:buNone/>
            </a:pPr>
            <a:endParaRPr lang="en-US" sz="2400" dirty="0" smtClean="0">
              <a:latin typeface="Courier New" pitchFamily="49" charset="0"/>
              <a:cs typeface="Arial" pitchFamily="34" charset="0"/>
            </a:endParaRPr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192713" y="4799013"/>
            <a:ext cx="3522662" cy="1651000"/>
          </a:xfrm>
          <a:prstGeom prst="rect">
            <a:avLst/>
          </a:prstGeom>
          <a:solidFill>
            <a:srgbClr val="99CCFF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311557" y="4959350"/>
            <a:ext cx="3108543" cy="13234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Courier New" pitchFamily="49" charset="0"/>
              </a:rPr>
              <a:t>T = 3 and counting</a:t>
            </a:r>
          </a:p>
          <a:p>
            <a:r>
              <a:rPr lang="en-US" sz="2000" b="1" dirty="0">
                <a:latin typeface="Courier New" pitchFamily="49" charset="0"/>
              </a:rPr>
              <a:t>T = 2 and counting</a:t>
            </a:r>
          </a:p>
          <a:p>
            <a:r>
              <a:rPr lang="en-US" sz="2000" b="1" dirty="0">
                <a:latin typeface="Courier New" pitchFamily="49" charset="0"/>
              </a:rPr>
              <a:t>T = 1 and counting</a:t>
            </a:r>
          </a:p>
          <a:p>
            <a:pPr algn="l" rtl="0"/>
            <a:r>
              <a:rPr lang="en-US" sz="2000" b="1" dirty="0" smtClean="0">
                <a:latin typeface="Courier New" pitchFamily="49" charset="0"/>
              </a:rPr>
              <a:t> off</a:t>
            </a:r>
            <a:r>
              <a:rPr lang="en-US" sz="2000" b="1" dirty="0">
                <a:latin typeface="Courier New" pitchFamily="49" charset="0"/>
              </a:rPr>
              <a:t>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4807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dirty="0" smtClean="0"/>
              <a:t>مثال2: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sqt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double </a:t>
            </a:r>
            <a:r>
              <a:rPr lang="en-US" dirty="0" err="1" smtClean="0"/>
              <a:t>n,st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for(n=1.0;n&lt;10.0;n++){</a:t>
            </a:r>
          </a:p>
          <a:p>
            <a:pPr algn="l" rtl="0">
              <a:buNone/>
            </a:pPr>
            <a:r>
              <a:rPr lang="en-US" dirty="0" smtClean="0"/>
              <a:t>		      </a:t>
            </a:r>
            <a:r>
              <a:rPr lang="en-US" dirty="0" err="1" smtClean="0"/>
              <a:t>st</a:t>
            </a:r>
            <a:r>
              <a:rPr lang="en-US" dirty="0" smtClean="0"/>
              <a:t>=</a:t>
            </a:r>
            <a:r>
              <a:rPr lang="en-US" dirty="0" err="1" smtClean="0"/>
              <a:t>Math.sqrt</a:t>
            </a:r>
            <a:r>
              <a:rPr lang="en-US" dirty="0" smtClean="0"/>
              <a:t>(n);</a:t>
            </a:r>
          </a:p>
          <a:p>
            <a:pPr algn="l" rtl="0">
              <a:buNone/>
            </a:pPr>
            <a:r>
              <a:rPr lang="en-US" dirty="0" smtClean="0"/>
              <a:t>		      </a:t>
            </a:r>
            <a:r>
              <a:rPr lang="en-US" dirty="0" err="1" smtClean="0"/>
              <a:t>System.out.println</a:t>
            </a:r>
            <a:r>
              <a:rPr lang="en-US" dirty="0" smtClean="0"/>
              <a:t>("square root of "+n+" = "+</a:t>
            </a:r>
            <a:r>
              <a:rPr lang="en-US" dirty="0" err="1" smtClean="0"/>
              <a:t>st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    	      </a:t>
            </a:r>
            <a:r>
              <a:rPr lang="en-US" dirty="0" err="1" smtClean="0"/>
              <a:t>System.out.println</a:t>
            </a:r>
            <a:r>
              <a:rPr lang="en-US" dirty="0" smtClean="0"/>
              <a:t>("-----------------------------");</a:t>
            </a:r>
          </a:p>
          <a:p>
            <a:pPr algn="l" rtl="0">
              <a:buNone/>
            </a:pPr>
            <a:r>
              <a:rPr lang="en-US" dirty="0" smtClean="0"/>
              <a:t>		}</a:t>
            </a:r>
          </a:p>
          <a:p>
            <a:pPr algn="l" rtl="0">
              <a:buNone/>
            </a:pPr>
            <a:r>
              <a:rPr lang="en-US" dirty="0" smtClean="0"/>
              <a:t>			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336704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واجب يسلم بالمعمل:</a:t>
            </a:r>
          </a:p>
          <a:p>
            <a:pPr>
              <a:buNone/>
            </a:pPr>
            <a:r>
              <a:rPr lang="ar-SA" dirty="0" smtClean="0"/>
              <a:t>مستخدمة حلقة </a:t>
            </a:r>
            <a:r>
              <a:rPr lang="en-US" dirty="0" smtClean="0"/>
              <a:t>for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dirty="0" smtClean="0"/>
              <a:t>1- اكتبي برنامج لحساب مضروب </a:t>
            </a:r>
            <a:r>
              <a:rPr lang="en-US" dirty="0" smtClean="0"/>
              <a:t>:n</a:t>
            </a:r>
          </a:p>
          <a:p>
            <a:pPr algn="l" rtl="0">
              <a:buNone/>
            </a:pPr>
            <a:r>
              <a:rPr lang="en-US" i="1" dirty="0" smtClean="0">
                <a:latin typeface="TimesNewRoman,Italic" charset="0"/>
                <a:cs typeface="Arial" pitchFamily="34" charset="0"/>
              </a:rPr>
              <a:t>n! = 1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2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3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…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n, n </a:t>
            </a:r>
            <a:r>
              <a:rPr lang="en-US" dirty="0" smtClean="0">
                <a:latin typeface="SymbolMT" charset="-78"/>
                <a:cs typeface="SymbolMT" charset="-78"/>
              </a:rPr>
              <a:t>&lt;=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10</a:t>
            </a:r>
          </a:p>
          <a:p>
            <a:pPr algn="l" rtl="0"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2- اكتبي برنامج لحساب</a:t>
            </a:r>
            <a:r>
              <a:rPr lang="en-US" dirty="0" smtClean="0">
                <a:latin typeface="TimesNewRoman" charset="0"/>
                <a:cs typeface="Arial" pitchFamily="34" charset="0"/>
              </a:rPr>
              <a:t> 1 + 2 + 3 + . . . + 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N </a:t>
            </a:r>
            <a:r>
              <a:rPr lang="en-US" dirty="0" smtClean="0">
                <a:latin typeface="TimesNewRoman" charset="0"/>
                <a:cs typeface="Arial" pitchFamily="34" charset="0"/>
              </a:rPr>
              <a:t>,N&lt;=10  :</a:t>
            </a: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u="sng" dirty="0" smtClean="0"/>
              <a:t>بعض التحويرات في حلقة </a:t>
            </a:r>
            <a:r>
              <a:rPr lang="en-US" u="sng" dirty="0" smtClean="0"/>
              <a:t>for</a:t>
            </a:r>
            <a:r>
              <a:rPr lang="ar-SA" u="sng" dirty="0" smtClean="0"/>
              <a:t> :</a:t>
            </a:r>
          </a:p>
          <a:p>
            <a:pPr>
              <a:buNone/>
            </a:pPr>
            <a:r>
              <a:rPr lang="ar-SA" dirty="0" smtClean="0"/>
              <a:t>(الفواصل تفصل بين جملتي التمهيد </a:t>
            </a:r>
            <a:r>
              <a:rPr lang="ar-SA" dirty="0" err="1" smtClean="0"/>
              <a:t>و</a:t>
            </a:r>
            <a:r>
              <a:rPr lang="ar-SA" dirty="0" smtClean="0"/>
              <a:t> تعبيري التكرار) 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commafor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i,j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j=10;i&lt;</a:t>
            </a:r>
            <a:r>
              <a:rPr lang="en-US" dirty="0" err="1" smtClean="0"/>
              <a:t>j;i</a:t>
            </a:r>
            <a:r>
              <a:rPr lang="en-US" dirty="0" smtClean="0"/>
              <a:t>++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j--)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("</a:t>
            </a:r>
            <a:r>
              <a:rPr lang="en-US" dirty="0" err="1" smtClean="0"/>
              <a:t>i</a:t>
            </a:r>
            <a:r>
              <a:rPr lang="en-US" dirty="0" smtClean="0"/>
              <a:t> and j: "+</a:t>
            </a:r>
            <a:r>
              <a:rPr lang="en-US" dirty="0" err="1" smtClean="0"/>
              <a:t>i</a:t>
            </a:r>
            <a:r>
              <a:rPr lang="en-US" dirty="0" smtClean="0"/>
              <a:t>+"      "+j);}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r">
              <a:buNone/>
            </a:pPr>
            <a:r>
              <a:rPr lang="ar-SA" dirty="0" smtClean="0"/>
              <a:t>الأجزاء الناقصة:</a:t>
            </a:r>
          </a:p>
          <a:p>
            <a:pPr algn="r">
              <a:buNone/>
            </a:pPr>
            <a:r>
              <a:rPr lang="ar-SA" dirty="0" smtClean="0"/>
              <a:t>1) (متغير التحكم موجود داخل متن الحلقة)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=0;i&lt;10; ){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(“</a:t>
            </a:r>
            <a:r>
              <a:rPr lang="en-US" dirty="0" err="1" smtClean="0"/>
              <a:t>i</a:t>
            </a:r>
            <a:r>
              <a:rPr lang="en-US" dirty="0" smtClean="0"/>
              <a:t> : "+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i</a:t>
            </a:r>
            <a:r>
              <a:rPr lang="en-US" dirty="0" smtClean="0"/>
              <a:t>++;}</a:t>
            </a:r>
          </a:p>
          <a:p>
            <a:pPr algn="r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2) (إزالة قسم التمهيد من حلقة </a:t>
            </a:r>
            <a:r>
              <a:rPr lang="en-US" dirty="0" smtClean="0"/>
              <a:t>for</a:t>
            </a:r>
            <a:r>
              <a:rPr lang="ar-SA" dirty="0" smtClean="0"/>
              <a:t> ):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algn="l" rtl="0">
              <a:buNone/>
            </a:pPr>
            <a:r>
              <a:rPr lang="en-US" dirty="0" smtClean="0"/>
              <a:t>		for( ;</a:t>
            </a:r>
            <a:r>
              <a:rPr lang="en-US" dirty="0" err="1" smtClean="0"/>
              <a:t>i</a:t>
            </a:r>
            <a:r>
              <a:rPr lang="en-US" dirty="0" smtClean="0"/>
              <a:t>&lt;10; ){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(“</a:t>
            </a:r>
            <a:r>
              <a:rPr lang="en-US" dirty="0" err="1" smtClean="0"/>
              <a:t>i</a:t>
            </a:r>
            <a:r>
              <a:rPr lang="en-US" dirty="0" smtClean="0"/>
              <a:t> : "+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i</a:t>
            </a:r>
            <a:r>
              <a:rPr lang="en-US" dirty="0" smtClean="0"/>
              <a:t>++;}</a:t>
            </a:r>
          </a:p>
          <a:p>
            <a:pPr algn="r">
              <a:buNone/>
            </a:pPr>
            <a:r>
              <a:rPr lang="ar-SA" dirty="0" smtClean="0"/>
              <a:t>الحلقة اللانهائية:</a:t>
            </a:r>
          </a:p>
          <a:p>
            <a:pPr algn="l" rtl="0">
              <a:buNone/>
            </a:pPr>
            <a:r>
              <a:rPr lang="en-US" dirty="0" smtClean="0"/>
              <a:t>for( ; ; ){</a:t>
            </a:r>
          </a:p>
          <a:p>
            <a:pPr algn="l" rtl="0">
              <a:buNone/>
            </a:pPr>
            <a:r>
              <a:rPr lang="en-US" dirty="0" smtClean="0"/>
              <a:t>…….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r">
              <a:buNone/>
            </a:pPr>
            <a:r>
              <a:rPr lang="ar-SA" dirty="0" smtClean="0"/>
              <a:t>(تستخدم جملة </a:t>
            </a:r>
            <a:r>
              <a:rPr lang="en-US" dirty="0" smtClean="0"/>
              <a:t>break</a:t>
            </a:r>
            <a:r>
              <a:rPr lang="ar-SA" dirty="0" smtClean="0"/>
              <a:t> لوقف هذا النوع من الحلقات)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حلقات بدون متن: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s=0;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</a:t>
            </a:r>
            <a:r>
              <a:rPr lang="en-US" dirty="0" smtClean="0"/>
              <a:t>=1;i&lt;=5;s+=</a:t>
            </a:r>
            <a:r>
              <a:rPr lang="en-US" dirty="0" err="1" smtClean="0"/>
              <a:t>i</a:t>
            </a:r>
            <a:r>
              <a:rPr lang="en-US" dirty="0" smtClean="0"/>
              <a:t>++);</a:t>
            </a:r>
          </a:p>
          <a:p>
            <a:pPr algn="l" rtl="0"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(“s : "+s);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s+=</a:t>
            </a:r>
            <a:r>
              <a:rPr lang="en-US" dirty="0" err="1" smtClean="0"/>
              <a:t>i</a:t>
            </a:r>
            <a:r>
              <a:rPr lang="en-US" dirty="0" smtClean="0"/>
              <a:t>++           s=</a:t>
            </a:r>
            <a:r>
              <a:rPr lang="en-US" dirty="0" err="1" smtClean="0"/>
              <a:t>s+i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	   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  <p:sp>
        <p:nvSpPr>
          <p:cNvPr id="6" name="سهم إلى اليمين 5"/>
          <p:cNvSpPr/>
          <p:nvPr/>
        </p:nvSpPr>
        <p:spPr>
          <a:xfrm>
            <a:off x="1835696" y="4005064"/>
            <a:ext cx="36004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مستقيم 7"/>
          <p:cNvCxnSpPr/>
          <p:nvPr/>
        </p:nvCxnSpPr>
        <p:spPr>
          <a:xfrm>
            <a:off x="2411760" y="3933056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الإعلان عن متغيرات التحكم في الحلقة داخل الحلقة:</a:t>
            </a:r>
          </a:p>
          <a:p>
            <a:pPr>
              <a:buNone/>
            </a:pPr>
            <a:r>
              <a:rPr lang="ar-SA" dirty="0" smtClean="0"/>
              <a:t>يمكن الإعلان عن متغير الحلقة داخل قسم التمهيد في حلقة </a:t>
            </a:r>
            <a:r>
              <a:rPr lang="en-US" dirty="0" smtClean="0"/>
              <a:t>for</a:t>
            </a:r>
            <a:r>
              <a:rPr lang="ar-SA" dirty="0" smtClean="0"/>
              <a:t>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=0;i&lt;5;i++)</a:t>
            </a:r>
          </a:p>
          <a:p>
            <a:pPr algn="r">
              <a:buNone/>
            </a:pPr>
            <a:r>
              <a:rPr lang="ar-SA" dirty="0" smtClean="0"/>
              <a:t>المتغير المعرف داخل حلقة</a:t>
            </a:r>
            <a:r>
              <a:rPr lang="en-US" dirty="0" smtClean="0"/>
              <a:t>for</a:t>
            </a:r>
            <a:r>
              <a:rPr lang="ar-SA" dirty="0" smtClean="0"/>
              <a:t> ينتهي مجاله عندما تنتهي حلقة </a:t>
            </a:r>
            <a:r>
              <a:rPr lang="en-US" dirty="0" smtClean="0"/>
              <a:t>for</a:t>
            </a:r>
            <a:r>
              <a:rPr lang="ar-SA" dirty="0" smtClean="0"/>
              <a:t>. </a:t>
            </a:r>
          </a:p>
          <a:p>
            <a:pPr algn="r">
              <a:buNone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prog16{</a:t>
            </a:r>
          </a:p>
          <a:p>
            <a:pPr algn="l" rtl="0">
              <a:buNone/>
            </a:pPr>
            <a:r>
              <a:rPr lang="en-US" dirty="0" smtClean="0"/>
              <a:t>	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=0;i&lt;10;i++)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ar-SA" dirty="0" smtClean="0"/>
          </a:p>
          <a:p>
            <a:pPr algn="r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511</Words>
  <Application>Microsoft Office PowerPoint</Application>
  <PresentationFormat>عرض على الشاشة (3:4)‏</PresentationFormat>
  <Paragraphs>231</Paragraphs>
  <Slides>18</Slides>
  <Notes>2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0" baseType="lpstr">
      <vt:lpstr>سمة Office</vt:lpstr>
      <vt:lpstr>Picture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kfu</dc:creator>
  <cp:lastModifiedBy>kfu</cp:lastModifiedBy>
  <cp:revision>21</cp:revision>
  <dcterms:created xsi:type="dcterms:W3CDTF">2013-02-09T16:36:30Z</dcterms:created>
  <dcterms:modified xsi:type="dcterms:W3CDTF">2013-02-16T14:33:45Z</dcterms:modified>
</cp:coreProperties>
</file>