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1"/>
  </p:notesMasterIdLst>
  <p:sldIdLst>
    <p:sldId id="260" r:id="rId2"/>
    <p:sldId id="259" r:id="rId3"/>
    <p:sldId id="264" r:id="rId4"/>
    <p:sldId id="263" r:id="rId5"/>
    <p:sldId id="257" r:id="rId6"/>
    <p:sldId id="262" r:id="rId7"/>
    <p:sldId id="265" r:id="rId8"/>
    <p:sldId id="266" r:id="rId9"/>
    <p:sldId id="270" r:id="rId10"/>
    <p:sldId id="269" r:id="rId11"/>
    <p:sldId id="267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11574C2-D7B7-4005-9389-8C3030E24550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E8644B7-FD95-4801-9F1F-8742B6B5925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644B7-FD95-4801-9F1F-8742B6B59258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644B7-FD95-4801-9F1F-8742B6B59258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E9DBD-2ACD-4AD9-8D88-30DF0008450F}" type="datetimeFigureOut">
              <a:rPr lang="ar-SA" smtClean="0"/>
              <a:pPr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192688"/>
          </a:xfrm>
        </p:spPr>
        <p:txBody>
          <a:bodyPr>
            <a:normAutofit fontScale="70000" lnSpcReduction="20000"/>
          </a:bodyPr>
          <a:lstStyle/>
          <a:p>
            <a:pPr algn="l" rtl="0">
              <a:buNone/>
            </a:pPr>
            <a:r>
              <a:rPr lang="en-US" dirty="0" smtClean="0"/>
              <a:t>public class if4{</a:t>
            </a:r>
          </a:p>
          <a:p>
            <a:pPr algn="l" rtl="0">
              <a:buNone/>
            </a:pPr>
            <a:r>
              <a:rPr lang="en-US" dirty="0" smtClean="0"/>
              <a:t>	 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int</a:t>
            </a:r>
            <a:r>
              <a:rPr lang="en-US" dirty="0" smtClean="0"/>
              <a:t> a=2,b=3,c;</a:t>
            </a:r>
          </a:p>
          <a:p>
            <a:pPr algn="l" rtl="0">
              <a:buNone/>
            </a:pPr>
            <a:r>
              <a:rPr lang="en-US" dirty="0" smtClean="0"/>
              <a:t>	 	if(a&lt;b)</a:t>
            </a:r>
            <a:r>
              <a:rPr lang="en-US" dirty="0" err="1" smtClean="0"/>
              <a:t>System.out.println</a:t>
            </a:r>
            <a:r>
              <a:rPr lang="en-US" dirty="0" smtClean="0"/>
              <a:t>("a is less than b");</a:t>
            </a:r>
          </a:p>
          <a:p>
            <a:pPr algn="l" rtl="0">
              <a:buNone/>
            </a:pPr>
            <a:r>
              <a:rPr lang="en-US" dirty="0" smtClean="0"/>
              <a:t>	 	if(a==b)</a:t>
            </a:r>
            <a:r>
              <a:rPr lang="en-US" dirty="0" err="1" smtClean="0"/>
              <a:t>System.out.println</a:t>
            </a:r>
            <a:r>
              <a:rPr lang="en-US" dirty="0" smtClean="0"/>
              <a:t>(" you won't see this");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();</a:t>
            </a:r>
          </a:p>
          <a:p>
            <a:pPr algn="l" rtl="0">
              <a:buNone/>
            </a:pPr>
            <a:r>
              <a:rPr lang="en-US" dirty="0" smtClean="0"/>
              <a:t>	 	c=a-b;</a:t>
            </a:r>
          </a:p>
          <a:p>
            <a:pPr algn="l" rtl="0">
              <a:buNone/>
            </a:pPr>
            <a:r>
              <a:rPr lang="en-US" dirty="0" smtClean="0"/>
              <a:t>		 if(c&lt;0){ 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(" c contains :"+c);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(" c is negative");}</a:t>
            </a:r>
          </a:p>
          <a:p>
            <a:pPr algn="l" rtl="0">
              <a:buNone/>
            </a:pPr>
            <a:r>
              <a:rPr lang="en-US" dirty="0" smtClean="0"/>
              <a:t>	 	else </a:t>
            </a:r>
            <a:r>
              <a:rPr lang="en-US" dirty="0" err="1" smtClean="0"/>
              <a:t>System.out.println</a:t>
            </a:r>
            <a:r>
              <a:rPr lang="en-US" dirty="0" smtClean="0"/>
              <a:t>("c is  non negative");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a is less than b</a:t>
            </a:r>
          </a:p>
          <a:p>
            <a:pPr algn="l" rtl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 c contains :-1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 c is negative</a:t>
            </a:r>
          </a:p>
          <a:p>
            <a:pPr algn="l" rtl="0">
              <a:buNone/>
            </a:pPr>
            <a:endParaRPr lang="ar-SA" dirty="0"/>
          </a:p>
        </p:txBody>
      </p:sp>
      <p:cxnSp>
        <p:nvCxnSpPr>
          <p:cNvPr id="5" name="رابط مستقيم 4"/>
          <p:cNvCxnSpPr/>
          <p:nvPr/>
        </p:nvCxnSpPr>
        <p:spPr>
          <a:xfrm>
            <a:off x="1187624" y="4725144"/>
            <a:ext cx="53285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6525344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ar-SA" dirty="0" smtClean="0"/>
              <a:t>كتلة الكود </a:t>
            </a:r>
            <a:r>
              <a:rPr lang="en-US" dirty="0" smtClean="0"/>
              <a:t>(code block)</a:t>
            </a:r>
            <a:r>
              <a:rPr lang="ar-SA" dirty="0" smtClean="0"/>
              <a:t> عبارة عن تجميع لجملتين أو أكثر، وذلك بحصر الجمل بين حاصرتي فتح وإغلاق.</a:t>
            </a:r>
          </a:p>
          <a:p>
            <a:pPr>
              <a:buFontTx/>
              <a:buChar char="-"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r>
              <a:rPr lang="en-US" dirty="0" smtClean="0"/>
              <a:t>public class if5{</a:t>
            </a:r>
          </a:p>
          <a:p>
            <a:pPr algn="l" rtl="0">
              <a:buNone/>
            </a:pPr>
            <a:r>
              <a:rPr lang="en-US" dirty="0" smtClean="0"/>
              <a:t>	 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 	double </a:t>
            </a:r>
            <a:r>
              <a:rPr lang="en-US" dirty="0" err="1" smtClean="0"/>
              <a:t>i,j,d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</a:t>
            </a:r>
            <a:r>
              <a:rPr lang="en-US" dirty="0" smtClean="0"/>
              <a:t>=5;j=10;</a:t>
            </a:r>
          </a:p>
          <a:p>
            <a:pPr algn="l" rtl="0">
              <a:buNone/>
            </a:pPr>
            <a:r>
              <a:rPr lang="en-US" dirty="0" smtClean="0"/>
              <a:t>		if(</a:t>
            </a:r>
            <a:r>
              <a:rPr lang="en-US" dirty="0" err="1" smtClean="0"/>
              <a:t>i</a:t>
            </a:r>
            <a:r>
              <a:rPr lang="en-US" dirty="0" smtClean="0"/>
              <a:t> !=0){</a:t>
            </a:r>
          </a:p>
          <a:p>
            <a:pPr algn="l" rtl="0">
              <a:buNone/>
            </a:pPr>
            <a:r>
              <a:rPr lang="en-US" dirty="0" smtClean="0"/>
              <a:t>		 </a:t>
            </a:r>
            <a:r>
              <a:rPr lang="en-US" dirty="0" err="1" smtClean="0"/>
              <a:t>System.out.println</a:t>
            </a:r>
            <a:r>
              <a:rPr lang="en-US" dirty="0" smtClean="0"/>
              <a:t>(" </a:t>
            </a:r>
            <a:r>
              <a:rPr lang="en-US" dirty="0" err="1" smtClean="0"/>
              <a:t>i</a:t>
            </a:r>
            <a:r>
              <a:rPr lang="en-US" dirty="0" smtClean="0"/>
              <a:t> ≠ zero");</a:t>
            </a:r>
          </a:p>
          <a:p>
            <a:pPr algn="l" rtl="0">
              <a:buNone/>
            </a:pPr>
            <a:r>
              <a:rPr lang="en-US" dirty="0" smtClean="0"/>
              <a:t>		 d=j/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 </a:t>
            </a:r>
            <a:r>
              <a:rPr lang="en-US" dirty="0" err="1" smtClean="0"/>
              <a:t>System.out.println</a:t>
            </a:r>
            <a:r>
              <a:rPr lang="en-US" dirty="0" smtClean="0"/>
              <a:t>(" j/</a:t>
            </a:r>
            <a:r>
              <a:rPr lang="en-US" dirty="0" err="1" smtClean="0"/>
              <a:t>i</a:t>
            </a:r>
            <a:r>
              <a:rPr lang="en-US" dirty="0" smtClean="0"/>
              <a:t> =“+d);}</a:t>
            </a:r>
          </a:p>
          <a:p>
            <a:pPr algn="l" rtl="0">
              <a:buNone/>
            </a:pPr>
            <a:r>
              <a:rPr lang="en-US" dirty="0" smtClean="0"/>
              <a:t>	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 ≠ zero</a:t>
            </a:r>
          </a:p>
          <a:p>
            <a:pPr algn="l" rtl="0">
              <a:buNone/>
            </a:pPr>
            <a:r>
              <a:rPr lang="en-US" dirty="0" smtClean="0"/>
              <a:t>j/</a:t>
            </a:r>
            <a:r>
              <a:rPr lang="en-US" dirty="0" err="1" smtClean="0"/>
              <a:t>i</a:t>
            </a:r>
            <a:r>
              <a:rPr lang="en-US" dirty="0" smtClean="0"/>
              <a:t> = 2.0</a:t>
            </a:r>
          </a:p>
          <a:p>
            <a:pPr algn="l" rtl="0">
              <a:buNone/>
            </a:pPr>
            <a:r>
              <a:rPr lang="en-US" dirty="0" smtClean="0"/>
              <a:t>		   </a:t>
            </a:r>
            <a:endParaRPr lang="ar-SA" dirty="0" smtClean="0"/>
          </a:p>
          <a:p>
            <a:pPr algn="l" rtl="0">
              <a:buNone/>
            </a:pPr>
            <a:endParaRPr lang="ar-SA" dirty="0" smtClean="0"/>
          </a:p>
          <a:p>
            <a:pPr algn="ctr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ar-SA" dirty="0" smtClean="0"/>
              <a:t>مجال المتغيرات وفترة حياتها: لا تكون المتغيرات المعلن عنها ضمن كتلة معينة (مجال) مرئية من قبل كود معرف خارج الكتلة. قواعد المجال توفر التغليف </a:t>
            </a:r>
            <a:r>
              <a:rPr lang="en-US" dirty="0" smtClean="0"/>
              <a:t>encapsulation</a:t>
            </a:r>
            <a:r>
              <a:rPr lang="ar-SA" dirty="0" smtClean="0"/>
              <a:t> .</a:t>
            </a:r>
          </a:p>
          <a:p>
            <a:pPr>
              <a:buFontTx/>
              <a:buChar char="-"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ScopeDemo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	 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int</a:t>
            </a:r>
            <a:r>
              <a:rPr lang="en-US" dirty="0" smtClean="0"/>
              <a:t> x=10;</a:t>
            </a:r>
          </a:p>
          <a:p>
            <a:pPr algn="l" rtl="0">
              <a:buNone/>
            </a:pPr>
            <a:r>
              <a:rPr lang="en-US" dirty="0" smtClean="0"/>
              <a:t>		if(x==10){</a:t>
            </a:r>
          </a:p>
          <a:p>
            <a:pPr algn="l" rtl="0">
              <a:buNone/>
            </a:pPr>
            <a:r>
              <a:rPr lang="en-US" dirty="0" smtClean="0"/>
              <a:t>		   </a:t>
            </a:r>
            <a:r>
              <a:rPr lang="en-US" dirty="0" err="1" smtClean="0"/>
              <a:t>int</a:t>
            </a:r>
            <a:r>
              <a:rPr lang="en-US" dirty="0" smtClean="0"/>
              <a:t> y=20;</a:t>
            </a:r>
          </a:p>
          <a:p>
            <a:pPr algn="l" rtl="0">
              <a:buNone/>
            </a:pPr>
            <a:r>
              <a:rPr lang="en-US" dirty="0" smtClean="0"/>
              <a:t>		   </a:t>
            </a:r>
            <a:r>
              <a:rPr lang="en-US" dirty="0" err="1" smtClean="0"/>
              <a:t>System.out.println</a:t>
            </a:r>
            <a:r>
              <a:rPr lang="en-US" dirty="0" smtClean="0"/>
              <a:t>(“x and y=“+x+”   “+y);</a:t>
            </a:r>
          </a:p>
          <a:p>
            <a:pPr algn="l" rtl="0">
              <a:buNone/>
            </a:pPr>
            <a:r>
              <a:rPr lang="en-US" dirty="0" smtClean="0"/>
              <a:t>		   x=y*2;}</a:t>
            </a:r>
          </a:p>
          <a:p>
            <a:pPr algn="l" rtl="0">
              <a:buNone/>
            </a:pPr>
            <a:r>
              <a:rPr lang="en-US" dirty="0" smtClean="0"/>
              <a:t>           y=100; 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System.out.println</a:t>
            </a:r>
            <a:r>
              <a:rPr lang="en-US" smtClean="0"/>
              <a:t>(“y=“+</a:t>
            </a:r>
            <a:r>
              <a:rPr lang="en-US" dirty="0" smtClean="0"/>
              <a:t>y);</a:t>
            </a:r>
          </a:p>
          <a:p>
            <a:pPr algn="l" rtl="0">
              <a:buNone/>
            </a:pPr>
            <a:r>
              <a:rPr lang="en-US" dirty="0" smtClean="0"/>
              <a:t>           </a:t>
            </a:r>
            <a:r>
              <a:rPr lang="en-US" dirty="0" err="1" smtClean="0"/>
              <a:t>System.out.println</a:t>
            </a:r>
            <a:r>
              <a:rPr lang="en-US" dirty="0" smtClean="0"/>
              <a:t>(“x=“+x);}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endParaRPr lang="ar-SA" dirty="0" smtClean="0"/>
          </a:p>
          <a:p>
            <a:pPr algn="l" rtl="0">
              <a:buNone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- اكتبي برنامج لحساب جذور المعادلة</a:t>
            </a:r>
          </a:p>
          <a:p>
            <a:pPr algn="l" rtl="0">
              <a:buNone/>
            </a:pPr>
            <a:r>
              <a:rPr lang="en-US" dirty="0" smtClean="0"/>
              <a:t>ax</a:t>
            </a:r>
            <a:r>
              <a:rPr lang="en-US" baseline="30000" dirty="0" smtClean="0"/>
              <a:t>2 </a:t>
            </a:r>
            <a:r>
              <a:rPr lang="en-US" dirty="0" smtClean="0"/>
              <a:t> +</a:t>
            </a:r>
            <a:r>
              <a:rPr lang="en-US" dirty="0" err="1" smtClean="0"/>
              <a:t>bx</a:t>
            </a:r>
            <a:r>
              <a:rPr lang="en-US" dirty="0" smtClean="0"/>
              <a:t> +c=0</a:t>
            </a:r>
          </a:p>
          <a:p>
            <a:pPr algn="l" rtl="0">
              <a:buNone/>
            </a:pPr>
            <a:r>
              <a:rPr lang="en-US" dirty="0" smtClean="0"/>
              <a:t>a≠0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-</a:t>
            </a:r>
            <a:endParaRPr lang="ar-SA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403648" y="2564904"/>
          <a:ext cx="6096000" cy="3657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72890"/>
                <a:gridCol w="392311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الشكل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معناه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معالجة </a:t>
                      </a:r>
                      <a:r>
                        <a:rPr lang="en-US" sz="2000" b="1" dirty="0" smtClean="0"/>
                        <a:t>Process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 </a:t>
                      </a:r>
                      <a:r>
                        <a:rPr lang="ar-SA" sz="2000" b="1" dirty="0" smtClean="0"/>
                        <a:t>عمليات</a:t>
                      </a:r>
                      <a:r>
                        <a:rPr lang="ar-SA" sz="2000" b="1" baseline="0" dirty="0" smtClean="0"/>
                        <a:t> القراءة والكتابة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قرار </a:t>
                      </a:r>
                      <a:r>
                        <a:rPr lang="en-US" sz="2000" b="1" dirty="0" smtClean="0"/>
                        <a:t>decision 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البداية</a:t>
                      </a:r>
                      <a:r>
                        <a:rPr lang="ar-SA" sz="2000" b="1" baseline="0" dirty="0" smtClean="0"/>
                        <a:t> والنهاية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انسياب</a:t>
                      </a:r>
                      <a:r>
                        <a:rPr lang="ar-SA" sz="2000" b="1" baseline="0" dirty="0" smtClean="0"/>
                        <a:t> البيانات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ستطيل 5"/>
          <p:cNvSpPr/>
          <p:nvPr/>
        </p:nvSpPr>
        <p:spPr>
          <a:xfrm>
            <a:off x="5508104" y="3068960"/>
            <a:ext cx="129614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خطط انسيابي: بيانات 6"/>
          <p:cNvSpPr/>
          <p:nvPr/>
        </p:nvSpPr>
        <p:spPr>
          <a:xfrm>
            <a:off x="5580112" y="3717032"/>
            <a:ext cx="1296144" cy="28803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عين 8"/>
          <p:cNvSpPr/>
          <p:nvPr/>
        </p:nvSpPr>
        <p:spPr>
          <a:xfrm>
            <a:off x="5868144" y="4293096"/>
            <a:ext cx="648072" cy="50405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شكل بيضاوي 9"/>
          <p:cNvSpPr/>
          <p:nvPr/>
        </p:nvSpPr>
        <p:spPr>
          <a:xfrm>
            <a:off x="6012160" y="4941168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6300192" y="566124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377280"/>
            <a:ext cx="8496944" cy="6480720"/>
          </a:xfrm>
        </p:spPr>
        <p:txBody>
          <a:bodyPr/>
          <a:lstStyle/>
          <a:p>
            <a:pPr>
              <a:buNone/>
            </a:pPr>
            <a:r>
              <a:rPr lang="ar-SA" u="sng" dirty="0" smtClean="0"/>
              <a:t>مخطط انسياب البرنامج</a:t>
            </a:r>
          </a:p>
          <a:p>
            <a:pPr>
              <a:buNone/>
            </a:pPr>
            <a:r>
              <a:rPr lang="en-US" u="sng" dirty="0" smtClean="0"/>
              <a:t>(Flow chart)</a:t>
            </a:r>
            <a:r>
              <a:rPr lang="ar-SA" u="sng" dirty="0" smtClean="0"/>
              <a:t> :</a:t>
            </a:r>
            <a:endParaRPr lang="en-US" u="sng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4" name="شكل بيضاوي 3"/>
          <p:cNvSpPr/>
          <p:nvPr/>
        </p:nvSpPr>
        <p:spPr>
          <a:xfrm>
            <a:off x="4067944" y="404664"/>
            <a:ext cx="93610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start</a:t>
            </a:r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3491880" y="1556792"/>
            <a:ext cx="21602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Int</a:t>
            </a:r>
            <a:r>
              <a:rPr lang="en-US" dirty="0" smtClean="0"/>
              <a:t>   </a:t>
            </a:r>
            <a:r>
              <a:rPr lang="en-US" dirty="0" err="1" smtClean="0"/>
              <a:t>a,b,c,d</a:t>
            </a:r>
            <a:endParaRPr lang="en-US" dirty="0" smtClean="0"/>
          </a:p>
          <a:p>
            <a:pPr algn="ctr"/>
            <a:r>
              <a:rPr lang="en-US" dirty="0" smtClean="0"/>
              <a:t>double root1,root2</a:t>
            </a:r>
            <a:endParaRPr lang="ar-SA" dirty="0"/>
          </a:p>
        </p:txBody>
      </p:sp>
      <p:sp>
        <p:nvSpPr>
          <p:cNvPr id="6" name="معين 5"/>
          <p:cNvSpPr/>
          <p:nvPr/>
        </p:nvSpPr>
        <p:spPr>
          <a:xfrm>
            <a:off x="3995936" y="2420888"/>
            <a:ext cx="1224136" cy="72008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A≠0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6084168" y="2996952"/>
            <a:ext cx="165618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d=b</a:t>
            </a:r>
            <a:r>
              <a:rPr lang="en-US" baseline="30000" dirty="0" smtClean="0"/>
              <a:t>2</a:t>
            </a:r>
            <a:r>
              <a:rPr lang="en-US" dirty="0" smtClean="0"/>
              <a:t> -4ac</a:t>
            </a:r>
            <a:r>
              <a:rPr lang="en-US" baseline="-25000" dirty="0" smtClean="0"/>
              <a:t> </a:t>
            </a:r>
            <a:endParaRPr lang="ar-SA" dirty="0"/>
          </a:p>
        </p:txBody>
      </p:sp>
      <p:sp>
        <p:nvSpPr>
          <p:cNvPr id="9" name="معين 8"/>
          <p:cNvSpPr/>
          <p:nvPr/>
        </p:nvSpPr>
        <p:spPr>
          <a:xfrm>
            <a:off x="6228184" y="3861048"/>
            <a:ext cx="1440160" cy="79208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d&gt;=0</a:t>
            </a:r>
            <a:endParaRPr lang="ar-SA" dirty="0"/>
          </a:p>
        </p:txBody>
      </p:sp>
      <p:sp>
        <p:nvSpPr>
          <p:cNvPr id="13" name="شكل بيضاوي 12"/>
          <p:cNvSpPr/>
          <p:nvPr/>
        </p:nvSpPr>
        <p:spPr>
          <a:xfrm>
            <a:off x="4355976" y="6237312"/>
            <a:ext cx="792088" cy="620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End</a:t>
            </a:r>
            <a:endParaRPr lang="ar-SA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4572000" y="112474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>
            <a:stCxn id="5" idx="2"/>
          </p:cNvCxnSpPr>
          <p:nvPr/>
        </p:nvCxnSpPr>
        <p:spPr>
          <a:xfrm>
            <a:off x="4572000" y="2204864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>
            <a:off x="5292080" y="2780928"/>
            <a:ext cx="1584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>
            <a:off x="6948264" y="2780928"/>
            <a:ext cx="360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>
            <a:stCxn id="7" idx="2"/>
          </p:cNvCxnSpPr>
          <p:nvPr/>
        </p:nvCxnSpPr>
        <p:spPr>
          <a:xfrm>
            <a:off x="6912260" y="3573016"/>
            <a:ext cx="360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رابط مستقيم 35"/>
          <p:cNvCxnSpPr>
            <a:stCxn id="6" idx="1"/>
          </p:cNvCxnSpPr>
          <p:nvPr/>
        </p:nvCxnSpPr>
        <p:spPr>
          <a:xfrm flipH="1">
            <a:off x="2339752" y="2780928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رابط كسهم مستقيم 39"/>
          <p:cNvCxnSpPr/>
          <p:nvPr/>
        </p:nvCxnSpPr>
        <p:spPr>
          <a:xfrm>
            <a:off x="2339752" y="2780928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رابط مستقيم 46"/>
          <p:cNvCxnSpPr>
            <a:stCxn id="9" idx="3"/>
          </p:cNvCxnSpPr>
          <p:nvPr/>
        </p:nvCxnSpPr>
        <p:spPr>
          <a:xfrm>
            <a:off x="7668344" y="4257092"/>
            <a:ext cx="216024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رابط كسهم مستقيم 48"/>
          <p:cNvCxnSpPr/>
          <p:nvPr/>
        </p:nvCxnSpPr>
        <p:spPr>
          <a:xfrm flipH="1">
            <a:off x="7848364" y="4293096"/>
            <a:ext cx="3600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رابط مستقيم 51"/>
          <p:cNvCxnSpPr>
            <a:stCxn id="9" idx="1"/>
          </p:cNvCxnSpPr>
          <p:nvPr/>
        </p:nvCxnSpPr>
        <p:spPr>
          <a:xfrm flipH="1">
            <a:off x="5148064" y="4257092"/>
            <a:ext cx="1080120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كسهم مستقيم 53"/>
          <p:cNvCxnSpPr/>
          <p:nvPr/>
        </p:nvCxnSpPr>
        <p:spPr>
          <a:xfrm>
            <a:off x="5148064" y="429309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رابط مستقيم 55"/>
          <p:cNvCxnSpPr/>
          <p:nvPr/>
        </p:nvCxnSpPr>
        <p:spPr>
          <a:xfrm>
            <a:off x="2231740" y="3573016"/>
            <a:ext cx="36004" cy="3096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رابط كسهم مستقيم 57"/>
          <p:cNvCxnSpPr/>
          <p:nvPr/>
        </p:nvCxnSpPr>
        <p:spPr>
          <a:xfrm>
            <a:off x="2339752" y="6669360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رابط كسهم مستقيم 59"/>
          <p:cNvCxnSpPr/>
          <p:nvPr/>
        </p:nvCxnSpPr>
        <p:spPr>
          <a:xfrm>
            <a:off x="4572000" y="544522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رابط كسهم مستقيم 63"/>
          <p:cNvCxnSpPr/>
          <p:nvPr/>
        </p:nvCxnSpPr>
        <p:spPr>
          <a:xfrm flipH="1">
            <a:off x="5004048" y="6597352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رابط كسهم مستقيم 67"/>
          <p:cNvCxnSpPr/>
          <p:nvPr/>
        </p:nvCxnSpPr>
        <p:spPr>
          <a:xfrm flipH="1">
            <a:off x="7812360" y="5661248"/>
            <a:ext cx="360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رابط مستقيم 69"/>
          <p:cNvCxnSpPr/>
          <p:nvPr/>
        </p:nvCxnSpPr>
        <p:spPr>
          <a:xfrm flipH="1">
            <a:off x="7812360" y="6381328"/>
            <a:ext cx="3600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مربع نص 70"/>
          <p:cNvSpPr txBox="1"/>
          <p:nvPr/>
        </p:nvSpPr>
        <p:spPr>
          <a:xfrm>
            <a:off x="5724128" y="2420888"/>
            <a:ext cx="5760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true</a:t>
            </a:r>
            <a:endParaRPr lang="ar-SA" dirty="0"/>
          </a:p>
        </p:txBody>
      </p:sp>
      <p:sp>
        <p:nvSpPr>
          <p:cNvPr id="72" name="مربع نص 71"/>
          <p:cNvSpPr txBox="1"/>
          <p:nvPr/>
        </p:nvSpPr>
        <p:spPr>
          <a:xfrm>
            <a:off x="2872480" y="2483604"/>
            <a:ext cx="61940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false</a:t>
            </a:r>
            <a:endParaRPr lang="ar-SA" dirty="0"/>
          </a:p>
        </p:txBody>
      </p:sp>
      <p:sp>
        <p:nvSpPr>
          <p:cNvPr id="79" name="مربع نص 78"/>
          <p:cNvSpPr txBox="1"/>
          <p:nvPr/>
        </p:nvSpPr>
        <p:spPr>
          <a:xfrm>
            <a:off x="7308304" y="4005064"/>
            <a:ext cx="79208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true</a:t>
            </a:r>
            <a:endParaRPr lang="ar-SA" dirty="0"/>
          </a:p>
        </p:txBody>
      </p:sp>
      <p:sp>
        <p:nvSpPr>
          <p:cNvPr id="80" name="مربع نص 79"/>
          <p:cNvSpPr txBox="1"/>
          <p:nvPr/>
        </p:nvSpPr>
        <p:spPr>
          <a:xfrm>
            <a:off x="5148064" y="3933056"/>
            <a:ext cx="9361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false</a:t>
            </a:r>
            <a:endParaRPr lang="ar-SA" dirty="0"/>
          </a:p>
        </p:txBody>
      </p:sp>
      <p:sp>
        <p:nvSpPr>
          <p:cNvPr id="81" name="متوازي أضلاع 80"/>
          <p:cNvSpPr/>
          <p:nvPr/>
        </p:nvSpPr>
        <p:spPr>
          <a:xfrm>
            <a:off x="971600" y="2996952"/>
            <a:ext cx="2520280" cy="50405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Print “not quadratic solution”</a:t>
            </a:r>
            <a:endParaRPr lang="ar-SA" dirty="0"/>
          </a:p>
        </p:txBody>
      </p:sp>
      <p:sp>
        <p:nvSpPr>
          <p:cNvPr id="82" name="متوازي أضلاع 81"/>
          <p:cNvSpPr/>
          <p:nvPr/>
        </p:nvSpPr>
        <p:spPr>
          <a:xfrm>
            <a:off x="3275856" y="4941168"/>
            <a:ext cx="3096344" cy="43204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Print “ imaginary roots”</a:t>
            </a:r>
            <a:endParaRPr lang="ar-SA" dirty="0"/>
          </a:p>
        </p:txBody>
      </p:sp>
      <p:sp>
        <p:nvSpPr>
          <p:cNvPr id="84" name="متوازي أضلاع 83"/>
          <p:cNvSpPr/>
          <p:nvPr/>
        </p:nvSpPr>
        <p:spPr>
          <a:xfrm>
            <a:off x="6372200" y="5949280"/>
            <a:ext cx="2448272" cy="43204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Print root1,root2</a:t>
            </a:r>
            <a:endParaRPr lang="ar-SA" dirty="0"/>
          </a:p>
        </p:txBody>
      </p:sp>
      <p:sp>
        <p:nvSpPr>
          <p:cNvPr id="34" name="مستطيل 33"/>
          <p:cNvSpPr/>
          <p:nvPr/>
        </p:nvSpPr>
        <p:spPr>
          <a:xfrm>
            <a:off x="6516216" y="5013176"/>
            <a:ext cx="237626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Root1=(-b+√d)/2a</a:t>
            </a:r>
          </a:p>
          <a:p>
            <a:pPr algn="ctr"/>
            <a:r>
              <a:rPr lang="en-US" dirty="0" smtClean="0"/>
              <a:t>Root2=(-b-√d)/2a</a:t>
            </a:r>
          </a:p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0"/>
            <a:ext cx="8784976" cy="6669360"/>
          </a:xfrm>
        </p:spPr>
        <p:txBody>
          <a:bodyPr>
            <a:normAutofit fontScale="47500" lnSpcReduction="20000"/>
          </a:bodyPr>
          <a:lstStyle/>
          <a:p>
            <a:pPr algn="l" rtl="0">
              <a:buNone/>
            </a:pPr>
            <a:r>
              <a:rPr lang="en-US" b="1" dirty="0" smtClean="0"/>
              <a:t>import </a:t>
            </a:r>
            <a:r>
              <a:rPr lang="en-US" b="1" dirty="0" err="1" smtClean="0"/>
              <a:t>javax.swing</a:t>
            </a:r>
            <a:r>
              <a:rPr lang="en-US" b="1" dirty="0" smtClean="0"/>
              <a:t>.*;</a:t>
            </a:r>
          </a:p>
          <a:p>
            <a:pPr algn="l" rtl="0">
              <a:buNone/>
            </a:pPr>
            <a:r>
              <a:rPr lang="en-US" b="1" dirty="0" smtClean="0"/>
              <a:t> public class prog6{</a:t>
            </a:r>
          </a:p>
          <a:p>
            <a:pPr algn="l" rtl="0">
              <a:buNone/>
            </a:pPr>
            <a:r>
              <a:rPr lang="en-US" b="1" dirty="0" smtClean="0"/>
              <a:t> 	public static void main(String[ ] </a:t>
            </a:r>
            <a:r>
              <a:rPr lang="en-US" b="1" dirty="0" err="1" smtClean="0"/>
              <a:t>args</a:t>
            </a:r>
            <a:r>
              <a:rPr lang="en-US" b="1" dirty="0" smtClean="0"/>
              <a:t>){</a:t>
            </a:r>
          </a:p>
          <a:p>
            <a:pPr algn="l" rtl="0">
              <a:buNone/>
            </a:pPr>
            <a:r>
              <a:rPr lang="en-US" b="1" dirty="0" smtClean="0"/>
              <a:t> 		String s1,s2,s3;</a:t>
            </a:r>
          </a:p>
          <a:p>
            <a:pPr algn="l" rtl="0">
              <a:buNone/>
            </a:pPr>
            <a:r>
              <a:rPr lang="en-US" b="1" dirty="0" smtClean="0"/>
              <a:t> 		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a,b,c,d</a:t>
            </a:r>
            <a:r>
              <a:rPr lang="en-US" b="1" dirty="0" smtClean="0"/>
              <a:t>;</a:t>
            </a:r>
          </a:p>
          <a:p>
            <a:pPr algn="l" rtl="0">
              <a:buNone/>
            </a:pPr>
            <a:r>
              <a:rPr lang="en-US" b="1" dirty="0" smtClean="0"/>
              <a:t> 		double root1,root2;</a:t>
            </a:r>
          </a:p>
          <a:p>
            <a:pPr algn="l" rtl="0">
              <a:buNone/>
            </a:pPr>
            <a:r>
              <a:rPr lang="en-US" b="1" dirty="0" smtClean="0"/>
              <a:t> 		s1=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("a? ");</a:t>
            </a:r>
          </a:p>
          <a:p>
            <a:pPr algn="l" rtl="0">
              <a:buNone/>
            </a:pPr>
            <a:r>
              <a:rPr lang="en-US" b="1" dirty="0" smtClean="0"/>
              <a:t> 		s2=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("b? ");</a:t>
            </a:r>
          </a:p>
          <a:p>
            <a:pPr algn="l" rtl="0">
              <a:buNone/>
            </a:pPr>
            <a:r>
              <a:rPr lang="en-US" b="1" dirty="0" smtClean="0"/>
              <a:t> 		s3=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("c? ");</a:t>
            </a:r>
          </a:p>
          <a:p>
            <a:pPr algn="l" rtl="0">
              <a:buNone/>
            </a:pPr>
            <a:r>
              <a:rPr lang="en-US" b="1" dirty="0" smtClean="0"/>
              <a:t> 		a=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(s1);</a:t>
            </a:r>
          </a:p>
          <a:p>
            <a:pPr algn="l" rtl="0">
              <a:buNone/>
            </a:pPr>
            <a:r>
              <a:rPr lang="en-US" b="1" dirty="0" smtClean="0"/>
              <a:t> 		b=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(s2);</a:t>
            </a:r>
          </a:p>
          <a:p>
            <a:pPr algn="l" rtl="0">
              <a:buNone/>
            </a:pPr>
            <a:r>
              <a:rPr lang="en-US" b="1" dirty="0" smtClean="0"/>
              <a:t> 		c=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(s3);</a:t>
            </a:r>
          </a:p>
          <a:p>
            <a:pPr algn="l" rtl="0">
              <a:buNone/>
            </a:pPr>
            <a:r>
              <a:rPr lang="en-US" b="1" dirty="0" smtClean="0"/>
              <a:t> 		if(a!=0)</a:t>
            </a:r>
          </a:p>
          <a:p>
            <a:pPr algn="l" rtl="0">
              <a:buNone/>
            </a:pPr>
            <a:r>
              <a:rPr lang="en-US" b="1" dirty="0" smtClean="0"/>
              <a:t> 		{ d=b*b-4*a*c;</a:t>
            </a:r>
          </a:p>
          <a:p>
            <a:pPr algn="l" rtl="0">
              <a:buNone/>
            </a:pPr>
            <a:r>
              <a:rPr lang="en-US" b="1" dirty="0" smtClean="0"/>
              <a:t> 		  if(d&gt;=0){</a:t>
            </a:r>
          </a:p>
          <a:p>
            <a:pPr algn="l" rtl="0">
              <a:buNone/>
            </a:pPr>
            <a:r>
              <a:rPr lang="en-US" b="1" dirty="0" smtClean="0"/>
              <a:t>  		  root1=(-</a:t>
            </a:r>
            <a:r>
              <a:rPr lang="en-US" b="1" dirty="0" err="1" smtClean="0"/>
              <a:t>b+Math.sqrt</a:t>
            </a:r>
            <a:r>
              <a:rPr lang="en-US" b="1" dirty="0" smtClean="0"/>
              <a:t>(d))/2*a;</a:t>
            </a:r>
          </a:p>
          <a:p>
            <a:pPr algn="l" rtl="0">
              <a:buNone/>
            </a:pPr>
            <a:r>
              <a:rPr lang="en-US" b="1" dirty="0" smtClean="0"/>
              <a:t> 		  root2=(-b-</a:t>
            </a:r>
            <a:r>
              <a:rPr lang="en-US" b="1" dirty="0" err="1" smtClean="0"/>
              <a:t>Math.sqrt</a:t>
            </a:r>
            <a:r>
              <a:rPr lang="en-US" b="1" dirty="0" smtClean="0"/>
              <a:t>(d))/2*a;</a:t>
            </a:r>
          </a:p>
          <a:p>
            <a:pPr algn="l" rtl="0">
              <a:buNone/>
            </a:pPr>
            <a:r>
              <a:rPr lang="en-US" b="1" dirty="0" smtClean="0"/>
              <a:t> 		  	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(null,"root1="+root1,"results",JOptionPane.PLAIN_MESSAGE);</a:t>
            </a:r>
          </a:p>
          <a:p>
            <a:pPr algn="l" rtl="0">
              <a:buNone/>
            </a:pPr>
            <a:r>
              <a:rPr lang="en-US" b="1" dirty="0" smtClean="0"/>
              <a:t> 		  	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(null,"root2="+root2,"results",JOptionPane.PLAIN_MESSAGE);}</a:t>
            </a:r>
          </a:p>
          <a:p>
            <a:pPr algn="l" rtl="0">
              <a:buNone/>
            </a:pPr>
            <a:r>
              <a:rPr lang="en-US" b="1" dirty="0" smtClean="0"/>
              <a:t> 	else</a:t>
            </a:r>
          </a:p>
          <a:p>
            <a:pPr algn="l" rtl="0">
              <a:buNone/>
            </a:pPr>
            <a:r>
              <a:rPr lang="en-US" b="1" dirty="0" smtClean="0"/>
              <a:t> 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</a:t>
            </a:r>
            <a:r>
              <a:rPr lang="en-US" b="1" dirty="0" err="1" smtClean="0"/>
              <a:t>null,"Imaginary</a:t>
            </a:r>
            <a:r>
              <a:rPr lang="en-US" b="1" dirty="0" smtClean="0"/>
              <a:t> </a:t>
            </a:r>
            <a:r>
              <a:rPr lang="en-US" b="1" dirty="0" err="1" smtClean="0"/>
              <a:t>roots","results",JOptionPane.PLAIN_MESSAGE</a:t>
            </a:r>
            <a:r>
              <a:rPr lang="en-US" b="1" dirty="0" smtClean="0"/>
              <a:t>);}</a:t>
            </a:r>
          </a:p>
          <a:p>
            <a:pPr algn="l" rtl="0">
              <a:buNone/>
            </a:pPr>
            <a:r>
              <a:rPr lang="en-US" b="1" dirty="0" smtClean="0"/>
              <a:t> 	else</a:t>
            </a:r>
          </a:p>
          <a:p>
            <a:pPr algn="l" rtl="0">
              <a:buNone/>
            </a:pPr>
            <a:r>
              <a:rPr lang="en-US" b="1" dirty="0" smtClean="0"/>
              <a:t> 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</a:t>
            </a:r>
            <a:r>
              <a:rPr lang="en-US" b="1" dirty="0" err="1" smtClean="0"/>
              <a:t>null,"It</a:t>
            </a:r>
            <a:r>
              <a:rPr lang="en-US" b="1" dirty="0" smtClean="0"/>
              <a:t> is not Quadratic solution“ ,"results“  ,</a:t>
            </a:r>
            <a:r>
              <a:rPr lang="en-US" b="1" dirty="0" err="1" smtClean="0"/>
              <a:t>JOptionPane.PLAIN_MESSAGE</a:t>
            </a:r>
            <a:r>
              <a:rPr lang="en-US" b="1" dirty="0" smtClean="0"/>
              <a:t>);</a:t>
            </a:r>
          </a:p>
          <a:p>
            <a:pPr algn="l" rtl="0">
              <a:buNone/>
            </a:pPr>
            <a:r>
              <a:rPr lang="en-US" b="1" dirty="0" smtClean="0"/>
              <a:t> 	 </a:t>
            </a:r>
            <a:r>
              <a:rPr lang="en-US" b="1" dirty="0" err="1" smtClean="0"/>
              <a:t>System.exit</a:t>
            </a:r>
            <a:r>
              <a:rPr lang="en-US" b="1" dirty="0" smtClean="0"/>
              <a:t>(0);}}</a:t>
            </a:r>
            <a:endParaRPr lang="ar-SA" b="1" dirty="0" smtClean="0"/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عبارة</a:t>
            </a:r>
          </a:p>
          <a:p>
            <a:pPr algn="l" rtl="0">
              <a:buNone/>
            </a:pPr>
            <a:r>
              <a:rPr lang="en-US" b="1" dirty="0" smtClean="0"/>
              <a:t>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(“  “ )</a:t>
            </a:r>
          </a:p>
          <a:p>
            <a:pPr algn="r">
              <a:buNone/>
            </a:pPr>
            <a:r>
              <a:rPr lang="ar-SA" dirty="0" smtClean="0"/>
              <a:t>تطبع النص بين علامتي التنصيص وتستقبل قيمة من لوحة المفاتيح وتعيدها كنص </a:t>
            </a:r>
            <a:r>
              <a:rPr lang="en-US" dirty="0" smtClean="0"/>
              <a:t>(string)</a:t>
            </a:r>
            <a:r>
              <a:rPr lang="ar-SA" dirty="0" smtClean="0"/>
              <a:t> .</a:t>
            </a:r>
            <a:endParaRPr lang="en-US" b="1" dirty="0" smtClean="0"/>
          </a:p>
          <a:p>
            <a:pPr>
              <a:buNone/>
            </a:pPr>
            <a:r>
              <a:rPr lang="ar-SA" dirty="0" smtClean="0"/>
              <a:t>وعبارة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var</a:t>
            </a:r>
            <a:r>
              <a:rPr lang="en-US" b="1" dirty="0" smtClean="0"/>
              <a:t>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(s);</a:t>
            </a:r>
          </a:p>
          <a:p>
            <a:pPr algn="r">
              <a:buNone/>
            </a:pPr>
            <a:r>
              <a:rPr lang="ar-SA" dirty="0" smtClean="0"/>
              <a:t>تحول النص </a:t>
            </a:r>
            <a:r>
              <a:rPr lang="en-US" dirty="0" smtClean="0"/>
              <a:t>(string)</a:t>
            </a:r>
            <a:r>
              <a:rPr lang="ar-SA" dirty="0" smtClean="0"/>
              <a:t> لعدد صحيح </a:t>
            </a:r>
            <a:r>
              <a:rPr lang="en-US" dirty="0" smtClean="0"/>
              <a:t>(integer)</a:t>
            </a:r>
          </a:p>
          <a:p>
            <a:pPr>
              <a:buNone/>
            </a:pPr>
            <a:r>
              <a:rPr lang="ar-SA" dirty="0" smtClean="0"/>
              <a:t>و </a:t>
            </a:r>
            <a:r>
              <a:rPr lang="en-US" b="1" dirty="0" smtClean="0"/>
              <a:t>"</a:t>
            </a:r>
            <a:r>
              <a:rPr lang="en-US" b="1" dirty="0" err="1" smtClean="0"/>
              <a:t>results",JOptionPane.PLAIN_MESSAGE</a:t>
            </a:r>
            <a:endParaRPr lang="ar-SA" b="1" dirty="0" smtClean="0"/>
          </a:p>
          <a:p>
            <a:pPr>
              <a:buNone/>
            </a:pPr>
            <a:r>
              <a:rPr lang="ar-SA" dirty="0" smtClean="0"/>
              <a:t>لإظهار النتيجة </a:t>
            </a:r>
            <a:r>
              <a:rPr lang="en-US" dirty="0" smtClean="0"/>
              <a:t>result</a:t>
            </a:r>
            <a:r>
              <a:rPr lang="ar-SA" dirty="0" smtClean="0"/>
              <a:t> في إطار.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الحلقات التكرارية </a:t>
            </a:r>
            <a:r>
              <a:rPr lang="en-US" dirty="0" smtClean="0"/>
              <a:t>(Loops)</a:t>
            </a:r>
            <a:r>
              <a:rPr lang="ar-SA" dirty="0" smtClean="0"/>
              <a:t> :</a:t>
            </a:r>
          </a:p>
          <a:p>
            <a:pPr>
              <a:buNone/>
            </a:pPr>
            <a:r>
              <a:rPr lang="ar-SA" u="sng" dirty="0" smtClean="0"/>
              <a:t>1/ حلقة </a:t>
            </a:r>
            <a:r>
              <a:rPr lang="en-US" u="sng" dirty="0" smtClean="0"/>
              <a:t>for</a:t>
            </a:r>
            <a:r>
              <a:rPr lang="ar-SA" dirty="0" smtClean="0"/>
              <a:t> :الصيغة العامة لحلقة </a:t>
            </a:r>
            <a:r>
              <a:rPr lang="en-US" dirty="0" smtClean="0"/>
              <a:t>for</a:t>
            </a:r>
            <a:r>
              <a:rPr lang="ar-SA" dirty="0" smtClean="0"/>
              <a:t> البسيطة: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initialization;condition;iteration</a:t>
            </a:r>
            <a:r>
              <a:rPr lang="en-US" dirty="0" smtClean="0"/>
              <a:t>) statement;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346200" y="1776413"/>
            <a:ext cx="5486400" cy="4551362"/>
            <a:chOff x="918" y="1119"/>
            <a:chExt cx="3456" cy="2867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783" y="1119"/>
              <a:ext cx="46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/>
                <a:t>Start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66" y="2399"/>
              <a:ext cx="250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dirty="0"/>
                <a:t>Evaluate </a:t>
              </a:r>
              <a:r>
                <a:rPr lang="en-US" sz="2000" b="1" i="1" dirty="0" smtClean="0">
                  <a:latin typeface="Courier New" pitchFamily="49" charset="0"/>
                </a:rPr>
                <a:t>condition</a:t>
              </a:r>
              <a:endParaRPr lang="en-US" sz="2000" b="1" i="1" dirty="0">
                <a:latin typeface="Courier New" pitchFamily="49" charset="0"/>
              </a:endParaRPr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 rot="-5400000">
              <a:off x="866" y="2513"/>
              <a:ext cx="1432" cy="1327"/>
            </a:xfrm>
            <a:custGeom>
              <a:avLst/>
              <a:gdLst>
                <a:gd name="T0" fmla="*/ 722 w 21600"/>
                <a:gd name="T1" fmla="*/ 0 h 21600"/>
                <a:gd name="T2" fmla="*/ 78 w 21600"/>
                <a:gd name="T3" fmla="*/ 664 h 21600"/>
                <a:gd name="T4" fmla="*/ 720 w 21600"/>
                <a:gd name="T5" fmla="*/ 144 h 21600"/>
                <a:gd name="T6" fmla="*/ 1611 w 21600"/>
                <a:gd name="T7" fmla="*/ 676 h 21600"/>
                <a:gd name="T8" fmla="*/ 1350 w 21600"/>
                <a:gd name="T9" fmla="*/ 911 h 21600"/>
                <a:gd name="T10" fmla="*/ 1097 w 21600"/>
                <a:gd name="T11" fmla="*/ 669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8 w 21600"/>
                <a:gd name="T19" fmla="*/ 3158 h 21600"/>
                <a:gd name="T20" fmla="*/ 18432 w 21600"/>
                <a:gd name="T21" fmla="*/ 18442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9248" y="10930"/>
                  </a:moveTo>
                  <a:cubicBezTo>
                    <a:pt x="19249" y="10887"/>
                    <a:pt x="19250" y="10843"/>
                    <a:pt x="19250" y="10800"/>
                  </a:cubicBezTo>
                  <a:cubicBezTo>
                    <a:pt x="19250" y="6133"/>
                    <a:pt x="15466" y="2350"/>
                    <a:pt x="10800" y="2350"/>
                  </a:cubicBezTo>
                  <a:cubicBezTo>
                    <a:pt x="6133" y="2350"/>
                    <a:pt x="2350" y="6133"/>
                    <a:pt x="235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55"/>
                    <a:pt x="21599" y="10911"/>
                    <a:pt x="21598" y="10967"/>
                  </a:cubicBezTo>
                  <a:lnTo>
                    <a:pt x="24298" y="11009"/>
                  </a:lnTo>
                  <a:lnTo>
                    <a:pt x="20363" y="14823"/>
                  </a:lnTo>
                  <a:lnTo>
                    <a:pt x="16549" y="10889"/>
                  </a:lnTo>
                  <a:lnTo>
                    <a:pt x="19248" y="10930"/>
                  </a:lnTo>
                  <a:close/>
                </a:path>
              </a:pathLst>
            </a:cu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2888" y="1331"/>
              <a:ext cx="313" cy="369"/>
            </a:xfrm>
            <a:prstGeom prst="downArrow">
              <a:avLst>
                <a:gd name="adj1" fmla="val 32389"/>
                <a:gd name="adj2" fmla="val 41977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 rot="19014598" flipH="1">
              <a:off x="3266" y="2651"/>
              <a:ext cx="340" cy="419"/>
            </a:xfrm>
            <a:prstGeom prst="downArrow">
              <a:avLst>
                <a:gd name="adj1" fmla="val 32389"/>
                <a:gd name="adj2" fmla="val 43880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3480" y="3049"/>
              <a:ext cx="73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/>
                <a:t>End loop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657" y="2721"/>
              <a:ext cx="54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 b="1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762" y="3053"/>
              <a:ext cx="1572" cy="2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/>
                <a:t>Execute </a:t>
              </a:r>
              <a:r>
                <a:rPr lang="en-US" sz="2000" b="1" i="1" dirty="0" smtClean="0">
                  <a:latin typeface="Courier New" pitchFamily="49" charset="0"/>
                </a:rPr>
                <a:t>statement</a:t>
              </a:r>
              <a:endParaRPr lang="en-US" sz="2000" b="1" i="1" dirty="0">
                <a:latin typeface="Courier New" pitchFamily="49" charset="0"/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011" y="2743"/>
              <a:ext cx="460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 b="1">
                  <a:latin typeface="Courier New" pitchFamily="49" charset="0"/>
                </a:rPr>
                <a:t>true</a:t>
              </a: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1932" y="1726"/>
              <a:ext cx="2276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dirty="0"/>
                <a:t>Execute </a:t>
              </a:r>
              <a:r>
                <a:rPr lang="en-US" sz="2000" b="1" i="1" dirty="0">
                  <a:latin typeface="Courier New" pitchFamily="49" charset="0"/>
                </a:rPr>
                <a:t>Initialization</a:t>
              </a: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578" y="3728"/>
              <a:ext cx="2360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dirty="0"/>
                <a:t>Execute </a:t>
              </a:r>
              <a:r>
                <a:rPr lang="en-US" sz="2000" b="1" i="1" dirty="0" err="1" smtClean="0">
                  <a:latin typeface="Courier New" pitchFamily="49" charset="0"/>
                </a:rPr>
                <a:t>Update_iteration</a:t>
              </a:r>
              <a:endParaRPr lang="en-US" sz="2000" b="1" i="1" dirty="0">
                <a:latin typeface="Courier New" pitchFamily="49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2889" y="2008"/>
              <a:ext cx="313" cy="369"/>
            </a:xfrm>
            <a:prstGeom prst="downArrow">
              <a:avLst>
                <a:gd name="adj1" fmla="val 32389"/>
                <a:gd name="adj2" fmla="val 41977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AutoShape 17"/>
            <p:cNvSpPr>
              <a:spLocks noChangeArrowheads="1"/>
            </p:cNvSpPr>
            <p:nvPr/>
          </p:nvSpPr>
          <p:spPr bwMode="auto">
            <a:xfrm rot="2585402">
              <a:off x="2517" y="2651"/>
              <a:ext cx="340" cy="419"/>
            </a:xfrm>
            <a:prstGeom prst="downArrow">
              <a:avLst>
                <a:gd name="adj1" fmla="val 32389"/>
                <a:gd name="adj2" fmla="val 43880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AutoShape 18"/>
            <p:cNvSpPr>
              <a:spLocks noChangeArrowheads="1"/>
            </p:cNvSpPr>
            <p:nvPr/>
          </p:nvSpPr>
          <p:spPr bwMode="auto">
            <a:xfrm>
              <a:off x="2320" y="3332"/>
              <a:ext cx="313" cy="369"/>
            </a:xfrm>
            <a:prstGeom prst="downArrow">
              <a:avLst>
                <a:gd name="adj1" fmla="val 32389"/>
                <a:gd name="adj2" fmla="val 41977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964488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مثال1:</a:t>
            </a:r>
          </a:p>
          <a:p>
            <a:pPr algn="l" rtl="0">
              <a:buNone/>
            </a:pPr>
            <a:endParaRPr lang="ar-SA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28600" y="1295400"/>
            <a:ext cx="3429000" cy="163121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l" rtl="0"/>
            <a:r>
              <a:rPr lang="en-US" sz="2000" b="1" dirty="0" err="1"/>
              <a:t>int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;</a:t>
            </a:r>
          </a:p>
          <a:p>
            <a:pPr algn="l" rtl="0"/>
            <a:r>
              <a:rPr lang="en-US" sz="2000" b="1" dirty="0"/>
              <a:t>for (</a:t>
            </a:r>
            <a:r>
              <a:rPr lang="en-US" sz="2000" b="1" dirty="0" err="1"/>
              <a:t>i</a:t>
            </a:r>
            <a:r>
              <a:rPr lang="en-US" sz="2000" b="1" dirty="0"/>
              <a:t> = 0; </a:t>
            </a:r>
            <a:r>
              <a:rPr lang="en-US" sz="2000" b="1" dirty="0" err="1"/>
              <a:t>i</a:t>
            </a:r>
            <a:r>
              <a:rPr lang="en-US" sz="2000" b="1" dirty="0"/>
              <a:t>&lt;100; </a:t>
            </a:r>
            <a:r>
              <a:rPr lang="en-US" sz="2000" b="1" dirty="0" err="1"/>
              <a:t>i</a:t>
            </a:r>
            <a:r>
              <a:rPr lang="en-US" sz="2000" b="1" dirty="0"/>
              <a:t>++) {</a:t>
            </a:r>
          </a:p>
          <a:p>
            <a:pPr algn="l" rtl="0"/>
            <a:r>
              <a:rPr lang="en-US" sz="2000" b="1" dirty="0"/>
              <a:t>  </a:t>
            </a:r>
            <a:r>
              <a:rPr lang="en-US" sz="2000" b="1" dirty="0" err="1"/>
              <a:t>System.out.println</a:t>
            </a:r>
            <a:r>
              <a:rPr lang="en-US" sz="2000" b="1" dirty="0"/>
              <a:t>(</a:t>
            </a:r>
          </a:p>
          <a:p>
            <a:pPr algn="l" rtl="0"/>
            <a:r>
              <a:rPr lang="en-US" sz="2000" b="1" dirty="0"/>
              <a:t>     "Welcome to Java");</a:t>
            </a:r>
          </a:p>
          <a:p>
            <a:pPr algn="l" rtl="0"/>
            <a:r>
              <a:rPr lang="en-US" sz="2000" b="1" dirty="0"/>
              <a:t>}</a:t>
            </a: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3657600" y="1295400"/>
          <a:ext cx="5257800" cy="5113338"/>
        </p:xfrm>
        <a:graphic>
          <a:graphicData uri="http://schemas.openxmlformats.org/presentationml/2006/ole">
            <p:oleObj spid="_x0000_s1026" name="Picture" r:id="rId3" imgW="2458080" imgH="2743200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مثال2:</a:t>
            </a:r>
          </a:p>
          <a:p>
            <a:pPr algn="l" rtl="0">
              <a:buNone/>
            </a:pPr>
            <a:r>
              <a:rPr lang="en-US" dirty="0" smtClean="0"/>
              <a:t>public class prg15for{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</a:t>
            </a:r>
            <a:r>
              <a:rPr lang="en-US" dirty="0" smtClean="0"/>
              <a:t>=0;i&lt;=10;i++)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</a:p>
          <a:p>
            <a:pPr algn="l" rtl="0">
              <a:buNone/>
            </a:pPr>
            <a:r>
              <a:rPr lang="en-US" dirty="0" smtClean="0"/>
              <a:t>	}</a:t>
            </a:r>
          </a:p>
          <a:p>
            <a:pPr algn="l" rtl="0">
              <a:buNone/>
            </a:pPr>
            <a:r>
              <a:rPr lang="en-US" dirty="0" smtClean="0"/>
              <a:t>}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507288" cy="5937523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ar-SA" dirty="0" smtClean="0"/>
              <a:t>الشكل العام لتكرار كتلة(أكتر من جملة واحدة) بحلقة</a:t>
            </a:r>
            <a:r>
              <a:rPr lang="en-US" dirty="0" smtClean="0"/>
              <a:t>for</a:t>
            </a:r>
            <a:r>
              <a:rPr lang="ar-SA" dirty="0" smtClean="0"/>
              <a:t> :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initialization;condition;iteration</a:t>
            </a:r>
            <a:r>
              <a:rPr lang="en-US" dirty="0" smtClean="0"/>
              <a:t>) {</a:t>
            </a:r>
          </a:p>
          <a:p>
            <a:pPr algn="l" rtl="0">
              <a:buNone/>
            </a:pPr>
            <a:r>
              <a:rPr lang="en-US" dirty="0" smtClean="0"/>
              <a:t>	  statement1;</a:t>
            </a:r>
          </a:p>
          <a:p>
            <a:pPr algn="l" rtl="0">
              <a:buNone/>
            </a:pPr>
            <a:r>
              <a:rPr lang="en-US" dirty="0" smtClean="0"/>
              <a:t>	  statement2;</a:t>
            </a:r>
          </a:p>
          <a:p>
            <a:pPr algn="l" rtl="0">
              <a:buNone/>
            </a:pPr>
            <a:r>
              <a:rPr lang="en-US" dirty="0" smtClean="0"/>
              <a:t>	  .				       //</a:t>
            </a:r>
            <a:r>
              <a:rPr lang="en-US" sz="2800" dirty="0" smtClean="0"/>
              <a:t>Sequence of statements</a:t>
            </a:r>
          </a:p>
          <a:p>
            <a:pPr algn="l" rtl="0">
              <a:buNone/>
            </a:pPr>
            <a:r>
              <a:rPr lang="en-US" sz="2800" dirty="0" smtClean="0"/>
              <a:t>							(</a:t>
            </a:r>
            <a:r>
              <a:rPr lang="ar-SA" sz="2800" dirty="0" smtClean="0"/>
              <a:t>(سلسلة من الجمل</a:t>
            </a:r>
            <a:r>
              <a:rPr lang="en-US" sz="2800" dirty="0" smtClean="0"/>
              <a:t>  </a:t>
            </a:r>
            <a:r>
              <a:rPr lang="en-US" dirty="0" smtClean="0"/>
              <a:t>	</a:t>
            </a:r>
          </a:p>
          <a:p>
            <a:pPr algn="l" rtl="0">
              <a:buNone/>
            </a:pPr>
            <a:r>
              <a:rPr lang="en-US" dirty="0" smtClean="0"/>
              <a:t>	  .</a:t>
            </a:r>
          </a:p>
          <a:p>
            <a:pPr algn="l" rtl="0">
              <a:buNone/>
            </a:pPr>
            <a:r>
              <a:rPr lang="en-US" dirty="0" smtClean="0"/>
              <a:t>	  </a:t>
            </a:r>
            <a:r>
              <a:rPr lang="en-US" dirty="0" err="1" smtClean="0"/>
              <a:t>statement_n</a:t>
            </a:r>
            <a:r>
              <a:rPr lang="en-US" dirty="0" smtClean="0"/>
              <a:t>;}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	  </a:t>
            </a:r>
          </a:p>
          <a:p>
            <a:pPr>
              <a:buNone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3347864" y="1700808"/>
            <a:ext cx="72008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>
            <a:off x="4067944" y="1700808"/>
            <a:ext cx="0" cy="2304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3419872" y="4005064"/>
            <a:ext cx="64807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مثال1:</a:t>
            </a:r>
          </a:p>
          <a:p>
            <a:pPr algn="l" rtl="0"/>
            <a:r>
              <a:rPr lang="en-US" sz="2800" dirty="0" smtClean="0">
                <a:cs typeface="Arial" pitchFamily="34" charset="0"/>
              </a:rPr>
              <a:t>Count down from 3 to 1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for(</a:t>
            </a: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int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count = 3; count &gt;= 1; count--)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{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  </a:t>
            </a: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System.out.print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("T = " + count);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  </a:t>
            </a: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System.out.println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(" and counting");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}</a:t>
            </a:r>
          </a:p>
          <a:p>
            <a:pPr lvl="1" algn="l" rtl="0">
              <a:buFontTx/>
              <a:buNone/>
            </a:pP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System.out.println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(“ off!");</a:t>
            </a:r>
          </a:p>
          <a:p>
            <a:pPr lvl="1" algn="l" rtl="0">
              <a:buFontTx/>
              <a:buNone/>
            </a:pPr>
            <a:endParaRPr lang="en-US" sz="2400" dirty="0" smtClean="0">
              <a:latin typeface="Courier New" pitchFamily="49" charset="0"/>
              <a:cs typeface="Arial" pitchFamily="34" charset="0"/>
            </a:endParaRPr>
          </a:p>
          <a:p>
            <a:pPr lvl="1" algn="ctr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                   </a:t>
            </a:r>
            <a:r>
              <a:rPr lang="en-US" sz="2400" dirty="0" smtClean="0">
                <a:solidFill>
                  <a:srgbClr val="FF0000"/>
                </a:solidFill>
                <a:latin typeface="Courier New" pitchFamily="49" charset="0"/>
                <a:cs typeface="Arial" pitchFamily="34" charset="0"/>
              </a:rPr>
              <a:t>output:</a:t>
            </a:r>
          </a:p>
          <a:p>
            <a:pPr lvl="1">
              <a:buFontTx/>
              <a:buNone/>
            </a:pPr>
            <a:endParaRPr lang="en-US" sz="2400" dirty="0" smtClean="0">
              <a:latin typeface="Courier New" pitchFamily="49" charset="0"/>
              <a:cs typeface="Arial" pitchFamily="34" charset="0"/>
            </a:endParaRPr>
          </a:p>
          <a:p>
            <a:pPr algn="l" rtl="0">
              <a:buNone/>
            </a:pPr>
            <a:endParaRPr lang="ar-SA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192713" y="4799013"/>
            <a:ext cx="3522662" cy="1651000"/>
          </a:xfrm>
          <a:prstGeom prst="rect">
            <a:avLst/>
          </a:prstGeom>
          <a:solidFill>
            <a:srgbClr val="99CCFF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5311557" y="4959350"/>
            <a:ext cx="3108543" cy="13234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Courier New" pitchFamily="49" charset="0"/>
              </a:rPr>
              <a:t>T = 3 and counting</a:t>
            </a:r>
          </a:p>
          <a:p>
            <a:r>
              <a:rPr lang="en-US" sz="2000" b="1" dirty="0">
                <a:latin typeface="Courier New" pitchFamily="49" charset="0"/>
              </a:rPr>
              <a:t>T = 2 and counting</a:t>
            </a:r>
          </a:p>
          <a:p>
            <a:r>
              <a:rPr lang="en-US" sz="2000" b="1" dirty="0">
                <a:latin typeface="Courier New" pitchFamily="49" charset="0"/>
              </a:rPr>
              <a:t>T = 1 and counting</a:t>
            </a:r>
          </a:p>
          <a:p>
            <a:pPr algn="l" rtl="0"/>
            <a:r>
              <a:rPr lang="en-US" sz="2000" b="1" dirty="0" smtClean="0">
                <a:latin typeface="Courier New" pitchFamily="49" charset="0"/>
              </a:rPr>
              <a:t> off</a:t>
            </a:r>
            <a:r>
              <a:rPr lang="en-US" sz="2000" b="1" dirty="0">
                <a:latin typeface="Courier New" pitchFamily="49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4807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dirty="0" smtClean="0"/>
              <a:t>مثال2: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sqt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double </a:t>
            </a:r>
            <a:r>
              <a:rPr lang="en-US" dirty="0" err="1" smtClean="0"/>
              <a:t>n,st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for(n=1.0;n&lt;10.0;n++){</a:t>
            </a:r>
          </a:p>
          <a:p>
            <a:pPr algn="l" rtl="0">
              <a:buNone/>
            </a:pPr>
            <a:r>
              <a:rPr lang="en-US" dirty="0" smtClean="0"/>
              <a:t>		      </a:t>
            </a:r>
            <a:r>
              <a:rPr lang="en-US" dirty="0" err="1" smtClean="0"/>
              <a:t>st</a:t>
            </a:r>
            <a:r>
              <a:rPr lang="en-US" dirty="0" smtClean="0"/>
              <a:t>=</a:t>
            </a:r>
            <a:r>
              <a:rPr lang="en-US" dirty="0" err="1" smtClean="0"/>
              <a:t>Math.sqrt</a:t>
            </a:r>
            <a:r>
              <a:rPr lang="en-US" dirty="0" smtClean="0"/>
              <a:t>(n);</a:t>
            </a:r>
          </a:p>
          <a:p>
            <a:pPr algn="l" rtl="0">
              <a:buNone/>
            </a:pPr>
            <a:r>
              <a:rPr lang="en-US" dirty="0" smtClean="0"/>
              <a:t>		      </a:t>
            </a:r>
            <a:r>
              <a:rPr lang="en-US" dirty="0" err="1" smtClean="0"/>
              <a:t>System.out.println</a:t>
            </a:r>
            <a:r>
              <a:rPr lang="en-US" dirty="0" smtClean="0"/>
              <a:t>("square root of "+n+" = "+</a:t>
            </a:r>
            <a:r>
              <a:rPr lang="en-US" dirty="0" err="1" smtClean="0"/>
              <a:t>st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    	      </a:t>
            </a:r>
            <a:r>
              <a:rPr lang="en-US" dirty="0" err="1" smtClean="0"/>
              <a:t>System.out.println</a:t>
            </a:r>
            <a:r>
              <a:rPr lang="en-US" dirty="0" smtClean="0"/>
              <a:t>("-----------------------------");</a:t>
            </a:r>
          </a:p>
          <a:p>
            <a:pPr algn="l" rtl="0">
              <a:buNone/>
            </a:pPr>
            <a:r>
              <a:rPr lang="en-US" dirty="0" smtClean="0"/>
              <a:t>		}</a:t>
            </a:r>
          </a:p>
          <a:p>
            <a:pPr algn="l" rtl="0">
              <a:buNone/>
            </a:pPr>
            <a:r>
              <a:rPr lang="en-US" dirty="0" smtClean="0"/>
              <a:t>			</a:t>
            </a:r>
          </a:p>
          <a:p>
            <a:pPr algn="l" rtl="0">
              <a:buNone/>
            </a:pPr>
            <a:r>
              <a:rPr lang="en-US" dirty="0" smtClean="0"/>
              <a:t>	}</a:t>
            </a:r>
          </a:p>
          <a:p>
            <a:pPr algn="l" rtl="0">
              <a:buNone/>
            </a:pPr>
            <a:r>
              <a:rPr lang="en-US" dirty="0" smtClean="0"/>
              <a:t>}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336704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واجب يسلم بالمعمل:</a:t>
            </a:r>
          </a:p>
          <a:p>
            <a:pPr>
              <a:buNone/>
            </a:pPr>
            <a:r>
              <a:rPr lang="ar-SA" dirty="0" smtClean="0"/>
              <a:t>مستخدمة حلقة </a:t>
            </a:r>
            <a:r>
              <a:rPr lang="en-US" dirty="0" smtClean="0"/>
              <a:t>for</a:t>
            </a:r>
            <a:r>
              <a:rPr lang="ar-SA" dirty="0" smtClean="0"/>
              <a:t> :</a:t>
            </a:r>
          </a:p>
          <a:p>
            <a:pPr>
              <a:buNone/>
            </a:pPr>
            <a:r>
              <a:rPr lang="ar-SA" dirty="0" smtClean="0"/>
              <a:t>1- اكتبي برنامج لحساب مضروب </a:t>
            </a:r>
            <a:r>
              <a:rPr lang="en-US" dirty="0" smtClean="0"/>
              <a:t>:n</a:t>
            </a:r>
          </a:p>
          <a:p>
            <a:pPr algn="l" rtl="0">
              <a:buNone/>
            </a:pPr>
            <a:r>
              <a:rPr lang="en-US" i="1" dirty="0" smtClean="0">
                <a:latin typeface="TimesNewRoman,Italic" charset="0"/>
                <a:cs typeface="Arial" pitchFamily="34" charset="0"/>
              </a:rPr>
              <a:t>n! = 1 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2 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3 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…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n, n </a:t>
            </a:r>
            <a:r>
              <a:rPr lang="en-US" dirty="0" smtClean="0">
                <a:latin typeface="SymbolMT" charset="-78"/>
                <a:cs typeface="SymbolMT" charset="-78"/>
              </a:rPr>
              <a:t>&lt;=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10</a:t>
            </a:r>
          </a:p>
          <a:p>
            <a:pPr algn="l" rtl="0"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2- اكتبي برنامج لحساب</a:t>
            </a:r>
            <a:r>
              <a:rPr lang="en-US" dirty="0" smtClean="0">
                <a:latin typeface="TimesNewRoman" charset="0"/>
                <a:cs typeface="Arial" pitchFamily="34" charset="0"/>
              </a:rPr>
              <a:t> 1 + 2 + 3 + . . . + 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N </a:t>
            </a:r>
            <a:r>
              <a:rPr lang="en-US" dirty="0" smtClean="0">
                <a:latin typeface="TimesNewRoman" charset="0"/>
                <a:cs typeface="Arial" pitchFamily="34" charset="0"/>
              </a:rPr>
              <a:t>,N&lt;=10  :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u="sng" dirty="0" smtClean="0"/>
              <a:t>بعض التحويرات في حلقة </a:t>
            </a:r>
            <a:r>
              <a:rPr lang="en-US" u="sng" dirty="0" smtClean="0"/>
              <a:t>for</a:t>
            </a:r>
            <a:r>
              <a:rPr lang="ar-SA" u="sng" dirty="0" smtClean="0"/>
              <a:t> :</a:t>
            </a:r>
          </a:p>
          <a:p>
            <a:pPr>
              <a:buNone/>
            </a:pPr>
            <a:r>
              <a:rPr lang="ar-SA" dirty="0" smtClean="0"/>
              <a:t>(الفواصل تفصل بين جملتي التمهيد </a:t>
            </a:r>
            <a:r>
              <a:rPr lang="ar-SA" dirty="0" err="1" smtClean="0"/>
              <a:t>و</a:t>
            </a:r>
            <a:r>
              <a:rPr lang="ar-SA" dirty="0" smtClean="0"/>
              <a:t> تعبيري التكرار) 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commafor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i,j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</a:t>
            </a:r>
            <a:r>
              <a:rPr lang="en-US" dirty="0" smtClean="0"/>
              <a:t>=0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en-US" dirty="0" smtClean="0"/>
              <a:t>j=10;i&lt;</a:t>
            </a:r>
            <a:r>
              <a:rPr lang="en-US" dirty="0" err="1" smtClean="0"/>
              <a:t>j;i</a:t>
            </a:r>
            <a:r>
              <a:rPr lang="en-US" dirty="0" smtClean="0"/>
              <a:t>++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en-US" dirty="0" smtClean="0"/>
              <a:t>j--)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("</a:t>
            </a:r>
            <a:r>
              <a:rPr lang="en-US" dirty="0" err="1" smtClean="0"/>
              <a:t>i</a:t>
            </a:r>
            <a:r>
              <a:rPr lang="en-US" dirty="0" smtClean="0"/>
              <a:t> and j: "+</a:t>
            </a:r>
            <a:r>
              <a:rPr lang="en-US" dirty="0" err="1" smtClean="0"/>
              <a:t>i</a:t>
            </a:r>
            <a:r>
              <a:rPr lang="en-US" dirty="0" smtClean="0"/>
              <a:t>+"      "+j);}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r">
              <a:buNone/>
            </a:pPr>
            <a:r>
              <a:rPr lang="ar-SA" dirty="0" smtClean="0"/>
              <a:t>الأجزاء الناقصة:</a:t>
            </a:r>
          </a:p>
          <a:p>
            <a:pPr algn="r">
              <a:buNone/>
            </a:pPr>
            <a:r>
              <a:rPr lang="ar-SA" dirty="0" smtClean="0"/>
              <a:t>1) (متغير التحكم موجود داخل متن الحلقة)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</a:t>
            </a:r>
            <a:r>
              <a:rPr lang="en-US" dirty="0" smtClean="0"/>
              <a:t>=0;i&lt;10; ){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(“</a:t>
            </a:r>
            <a:r>
              <a:rPr lang="en-US" dirty="0" err="1" smtClean="0"/>
              <a:t>i</a:t>
            </a:r>
            <a:r>
              <a:rPr lang="en-US" dirty="0" smtClean="0"/>
              <a:t> : "+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i</a:t>
            </a:r>
            <a:r>
              <a:rPr lang="en-US" dirty="0" smtClean="0"/>
              <a:t>++;}</a:t>
            </a:r>
          </a:p>
          <a:p>
            <a:pPr algn="r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smtClean="0"/>
              <a:t>2) (إزالة قسم التمهيد من حلقة </a:t>
            </a:r>
            <a:r>
              <a:rPr lang="en-US" dirty="0" smtClean="0"/>
              <a:t>for</a:t>
            </a:r>
            <a:r>
              <a:rPr lang="ar-SA" dirty="0" smtClean="0"/>
              <a:t> ):</a:t>
            </a:r>
          </a:p>
          <a:p>
            <a:pPr algn="l" rtl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=0;</a:t>
            </a:r>
          </a:p>
          <a:p>
            <a:pPr algn="l" rtl="0">
              <a:buNone/>
            </a:pPr>
            <a:r>
              <a:rPr lang="en-US" dirty="0" smtClean="0"/>
              <a:t>		for( ;</a:t>
            </a:r>
            <a:r>
              <a:rPr lang="en-US" dirty="0" err="1" smtClean="0"/>
              <a:t>i</a:t>
            </a:r>
            <a:r>
              <a:rPr lang="en-US" dirty="0" smtClean="0"/>
              <a:t>&lt;10; ){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(“</a:t>
            </a:r>
            <a:r>
              <a:rPr lang="en-US" dirty="0" err="1" smtClean="0"/>
              <a:t>i</a:t>
            </a:r>
            <a:r>
              <a:rPr lang="en-US" dirty="0" smtClean="0"/>
              <a:t> : "+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i</a:t>
            </a:r>
            <a:r>
              <a:rPr lang="en-US" dirty="0" smtClean="0"/>
              <a:t>++;}</a:t>
            </a:r>
          </a:p>
          <a:p>
            <a:pPr algn="r">
              <a:buNone/>
            </a:pPr>
            <a:r>
              <a:rPr lang="ar-SA" dirty="0" smtClean="0"/>
              <a:t>الحلقة اللانهائية:</a:t>
            </a:r>
          </a:p>
          <a:p>
            <a:pPr algn="l" rtl="0">
              <a:buNone/>
            </a:pPr>
            <a:r>
              <a:rPr lang="en-US" dirty="0" smtClean="0"/>
              <a:t>for( ; ; ){</a:t>
            </a:r>
          </a:p>
          <a:p>
            <a:pPr algn="l" rtl="0">
              <a:buNone/>
            </a:pPr>
            <a:r>
              <a:rPr lang="en-US" dirty="0" smtClean="0"/>
              <a:t>…….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r">
              <a:buNone/>
            </a:pPr>
            <a:r>
              <a:rPr lang="ar-SA" dirty="0" smtClean="0"/>
              <a:t>(تستخدم جملة </a:t>
            </a:r>
            <a:r>
              <a:rPr lang="en-US" dirty="0" smtClean="0"/>
              <a:t>break</a:t>
            </a:r>
            <a:r>
              <a:rPr lang="ar-SA" dirty="0" smtClean="0"/>
              <a:t> لوقف هذا النوع من الحلقات)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حلقات بدون متن:</a:t>
            </a:r>
          </a:p>
          <a:p>
            <a:pPr algn="l" rtl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s=0;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</a:t>
            </a:r>
            <a:r>
              <a:rPr lang="en-US" dirty="0" smtClean="0"/>
              <a:t>=1;i&lt;=5;s+=</a:t>
            </a:r>
            <a:r>
              <a:rPr lang="en-US" dirty="0" err="1" smtClean="0"/>
              <a:t>i</a:t>
            </a:r>
            <a:r>
              <a:rPr lang="en-US" dirty="0" smtClean="0"/>
              <a:t>++);</a:t>
            </a:r>
          </a:p>
          <a:p>
            <a:pPr algn="l" rtl="0"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(“s : "+s);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s+=</a:t>
            </a:r>
            <a:r>
              <a:rPr lang="en-US" dirty="0" err="1" smtClean="0"/>
              <a:t>i</a:t>
            </a:r>
            <a:r>
              <a:rPr lang="en-US" dirty="0" smtClean="0"/>
              <a:t>++           s=</a:t>
            </a:r>
            <a:r>
              <a:rPr lang="en-US" dirty="0" err="1" smtClean="0"/>
              <a:t>s+i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	   </a:t>
            </a:r>
            <a:r>
              <a:rPr lang="en-US" dirty="0" err="1" smtClean="0"/>
              <a:t>i</a:t>
            </a:r>
            <a:r>
              <a:rPr lang="en-US" dirty="0" smtClean="0"/>
              <a:t>++;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ar-SA" dirty="0"/>
          </a:p>
        </p:txBody>
      </p:sp>
      <p:sp>
        <p:nvSpPr>
          <p:cNvPr id="6" name="سهم إلى اليمين 5"/>
          <p:cNvSpPr/>
          <p:nvPr/>
        </p:nvSpPr>
        <p:spPr>
          <a:xfrm>
            <a:off x="1835696" y="4005064"/>
            <a:ext cx="36004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رابط مستقيم 7"/>
          <p:cNvCxnSpPr/>
          <p:nvPr/>
        </p:nvCxnSpPr>
        <p:spPr>
          <a:xfrm>
            <a:off x="2411760" y="3933056"/>
            <a:ext cx="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الإعلان عن متغيرات التحكم في الحلقة داخل الحلقة:</a:t>
            </a:r>
          </a:p>
          <a:p>
            <a:pPr>
              <a:buNone/>
            </a:pPr>
            <a:r>
              <a:rPr lang="ar-SA" dirty="0" smtClean="0"/>
              <a:t>يمكن الإعلان عن متغير الحلقة داخل قسم التمهيد في حلقة </a:t>
            </a:r>
            <a:r>
              <a:rPr lang="en-US" dirty="0" smtClean="0"/>
              <a:t>for</a:t>
            </a:r>
            <a:r>
              <a:rPr lang="ar-SA" dirty="0" smtClean="0"/>
              <a:t>: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=0;i&lt;5;i++)</a:t>
            </a:r>
          </a:p>
          <a:p>
            <a:pPr algn="r">
              <a:buNone/>
            </a:pPr>
            <a:r>
              <a:rPr lang="ar-SA" dirty="0" smtClean="0"/>
              <a:t>المتغير المعرف داخل حلقة</a:t>
            </a:r>
            <a:r>
              <a:rPr lang="en-US" dirty="0" smtClean="0"/>
              <a:t>for</a:t>
            </a:r>
            <a:r>
              <a:rPr lang="ar-SA" dirty="0" smtClean="0"/>
              <a:t> ينتهي مجاله عندما تنتهي حلقة </a:t>
            </a:r>
            <a:r>
              <a:rPr lang="en-US" dirty="0" smtClean="0"/>
              <a:t>for</a:t>
            </a:r>
            <a:r>
              <a:rPr lang="ar-SA" dirty="0" smtClean="0"/>
              <a:t>. </a:t>
            </a:r>
          </a:p>
          <a:p>
            <a:pPr algn="r">
              <a:buNone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r>
              <a:rPr lang="en-US" dirty="0" smtClean="0"/>
              <a:t>public class prog16{</a:t>
            </a:r>
          </a:p>
          <a:p>
            <a:pPr algn="l" rtl="0">
              <a:buNone/>
            </a:pPr>
            <a:r>
              <a:rPr lang="en-US" dirty="0" smtClean="0"/>
              <a:t>	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=0;i&lt;10;i++)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endParaRPr lang="ar-SA" dirty="0" smtClean="0"/>
          </a:p>
          <a:p>
            <a:pPr algn="r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ar-SA" dirty="0" smtClean="0">
                <a:latin typeface="Tahoma" pitchFamily="34" charset="0"/>
                <a:cs typeface="Times New Roman" pitchFamily="18" charset="0"/>
              </a:rPr>
              <a:t>عبارتي</a:t>
            </a:r>
            <a:r>
              <a:rPr lang="en-US" dirty="0" smtClean="0">
                <a:latin typeface="Tahoma" pitchFamily="34" charset="0"/>
                <a:cs typeface="Times New Roman" pitchFamily="18" charset="0"/>
              </a:rPr>
              <a:t> break </a:t>
            </a:r>
            <a:r>
              <a:rPr lang="ar-SA" dirty="0" smtClean="0">
                <a:latin typeface="Tahoma" pitchFamily="34" charset="0"/>
                <a:cs typeface="Times New Roman" pitchFamily="18" charset="0"/>
              </a:rPr>
              <a:t> و  </a:t>
            </a:r>
            <a:r>
              <a:rPr lang="en-US" dirty="0" smtClean="0">
                <a:latin typeface="Tahoma" pitchFamily="34" charset="0"/>
                <a:cs typeface="Times New Roman" pitchFamily="18" charset="0"/>
              </a:rPr>
              <a:t>continue </a:t>
            </a:r>
            <a:r>
              <a:rPr lang="ar-SA" dirty="0" smtClean="0">
                <a:latin typeface="Tahoma" pitchFamily="34" charset="0"/>
                <a:cs typeface="Times New Roman" pitchFamily="18" charset="0"/>
              </a:rPr>
              <a:t>:</a:t>
            </a:r>
            <a:endParaRPr lang="en-US" dirty="0" smtClean="0">
              <a:latin typeface="Tahoma" pitchFamily="34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en-US" u="sng" dirty="0" smtClean="0">
                <a:latin typeface="Tahoma" pitchFamily="34" charset="0"/>
                <a:cs typeface="Times New Roman" pitchFamily="18" charset="0"/>
              </a:rPr>
              <a:t>Break and Continue Statements:</a:t>
            </a:r>
          </a:p>
          <a:p>
            <a:pPr marL="514350" indent="-514350">
              <a:buAutoNum type="arabicParenR"/>
            </a:pPr>
            <a:r>
              <a:rPr lang="ar-SA" u="sng" dirty="0" smtClean="0">
                <a:latin typeface="Tahoma" pitchFamily="34" charset="0"/>
                <a:cs typeface="Times New Roman" pitchFamily="18" charset="0"/>
              </a:rPr>
              <a:t>عبارة </a:t>
            </a:r>
            <a:r>
              <a:rPr lang="en-US" u="sng" dirty="0" smtClean="0">
                <a:latin typeface="Tahoma" pitchFamily="34" charset="0"/>
                <a:cs typeface="Times New Roman" pitchFamily="18" charset="0"/>
              </a:rPr>
              <a:t>break</a:t>
            </a:r>
            <a:r>
              <a:rPr lang="ar-SA" u="sng" dirty="0" smtClean="0">
                <a:latin typeface="Tahoma" pitchFamily="34" charset="0"/>
                <a:cs typeface="Times New Roman" pitchFamily="18" charset="0"/>
              </a:rPr>
              <a:t>:</a:t>
            </a:r>
          </a:p>
          <a:p>
            <a:pPr marL="514350" indent="-514350">
              <a:buNone/>
            </a:pPr>
            <a:endParaRPr lang="en-US" u="sng" dirty="0" smtClean="0">
              <a:latin typeface="Tahoma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ar-SA" dirty="0" smtClean="0">
                <a:latin typeface="Tahoma" pitchFamily="34" charset="0"/>
                <a:cs typeface="Times New Roman" pitchFamily="18" charset="0"/>
              </a:rPr>
              <a:t>عبارة </a:t>
            </a:r>
            <a:r>
              <a:rPr lang="en-US" dirty="0" smtClean="0">
                <a:latin typeface="Tahoma" pitchFamily="34" charset="0"/>
                <a:cs typeface="Times New Roman" pitchFamily="18" charset="0"/>
              </a:rPr>
              <a:t>break</a:t>
            </a:r>
            <a:r>
              <a:rPr lang="ar-SA" dirty="0" smtClean="0">
                <a:latin typeface="Tahoma" pitchFamily="34" charset="0"/>
                <a:cs typeface="Times New Roman" pitchFamily="18" charset="0"/>
              </a:rPr>
              <a:t> داخل الحلقة تنهي الحلقة ثم يتم تنفيذ بقية البرنامج من الجملة التي تلي الحلقة.</a:t>
            </a:r>
          </a:p>
          <a:p>
            <a:pPr>
              <a:buNone/>
            </a:pPr>
            <a:r>
              <a:rPr lang="ar-SA" u="sng" dirty="0" smtClean="0">
                <a:latin typeface="Tahoma" pitchFamily="34" charset="0"/>
                <a:cs typeface="Times New Roman" pitchFamily="18" charset="0"/>
              </a:rPr>
              <a:t>مثال بسيط:</a:t>
            </a:r>
          </a:p>
          <a:p>
            <a:pPr algn="l" rtl="0">
              <a:buNone/>
            </a:pPr>
            <a:r>
              <a:rPr lang="en-US" dirty="0" smtClean="0"/>
              <a:t>public class Break1{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num=100;</a:t>
            </a:r>
          </a:p>
          <a:p>
            <a:pPr algn="l" rtl="0">
              <a:buNone/>
            </a:pPr>
            <a:r>
              <a:rPr lang="en-US" dirty="0" smtClean="0"/>
              <a:t>		for 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=0;i&lt;=</a:t>
            </a:r>
            <a:r>
              <a:rPr lang="en-US" dirty="0" err="1" smtClean="0"/>
              <a:t>num;i</a:t>
            </a:r>
            <a:r>
              <a:rPr lang="en-US" dirty="0" smtClean="0"/>
              <a:t>++){</a:t>
            </a:r>
          </a:p>
          <a:p>
            <a:pPr algn="l" rtl="0">
              <a:buNone/>
            </a:pPr>
            <a:r>
              <a:rPr lang="en-US" dirty="0" smtClean="0"/>
              <a:t>			if(</a:t>
            </a:r>
            <a:r>
              <a:rPr lang="en-US" dirty="0" err="1" smtClean="0"/>
              <a:t>i</a:t>
            </a:r>
            <a:r>
              <a:rPr lang="en-US" dirty="0" smtClean="0"/>
              <a:t>*</a:t>
            </a:r>
            <a:r>
              <a:rPr lang="en-US" dirty="0" err="1" smtClean="0"/>
              <a:t>i</a:t>
            </a:r>
            <a:r>
              <a:rPr lang="en-US" dirty="0" smtClean="0"/>
              <a:t>&gt;= num)break;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+"   ");</a:t>
            </a:r>
          </a:p>
          <a:p>
            <a:pPr algn="l" rtl="0">
              <a:buNone/>
            </a:pPr>
            <a:r>
              <a:rPr lang="en-US" dirty="0" smtClean="0"/>
              <a:t>		}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System.out.print</a:t>
            </a:r>
            <a:r>
              <a:rPr lang="en-US" dirty="0" smtClean="0"/>
              <a:t>(" Loop complete.  ");</a:t>
            </a:r>
          </a:p>
          <a:p>
            <a:pPr algn="l" rtl="0">
              <a:buNone/>
            </a:pPr>
            <a:r>
              <a:rPr lang="en-US" dirty="0" smtClean="0"/>
              <a:t>	}</a:t>
            </a:r>
          </a:p>
          <a:p>
            <a:pPr algn="l" rtl="0">
              <a:buNone/>
            </a:pPr>
            <a:r>
              <a:rPr lang="en-US" dirty="0" smtClean="0"/>
              <a:t>	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nl-NL" dirty="0" smtClean="0">
                <a:solidFill>
                  <a:srgbClr val="FF0000"/>
                </a:solidFill>
              </a:rPr>
              <a:t>0   1   2   3   4   5   6   7   8   9    Loop complete.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5" name="رابط مستقيم 4"/>
          <p:cNvCxnSpPr/>
          <p:nvPr/>
        </p:nvCxnSpPr>
        <p:spPr>
          <a:xfrm>
            <a:off x="1403648" y="6093296"/>
            <a:ext cx="36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/>
          <a:lstStyle/>
          <a:p>
            <a:pPr algn="r">
              <a:buNone/>
            </a:pPr>
            <a:r>
              <a:rPr lang="ar-SA" dirty="0" smtClean="0">
                <a:latin typeface="Tahoma" pitchFamily="34" charset="0"/>
                <a:cs typeface="Arial" pitchFamily="34" charset="0"/>
              </a:rPr>
              <a:t>ما هي مخرجات الكود التالي:</a:t>
            </a:r>
            <a:endParaRPr lang="en-US" dirty="0" smtClean="0">
              <a:latin typeface="Tahoma" pitchFamily="34" charset="0"/>
              <a:cs typeface="Arial" pitchFamily="34" charset="0"/>
            </a:endParaRPr>
          </a:p>
          <a:p>
            <a:pPr algn="l" rtl="0">
              <a:buNone/>
            </a:pPr>
            <a:r>
              <a:rPr lang="en-US" dirty="0" err="1" smtClean="0">
                <a:latin typeface="Tahoma" pitchFamily="34" charset="0"/>
                <a:cs typeface="Arial" pitchFamily="34" charset="0"/>
              </a:rPr>
              <a:t>int</a:t>
            </a:r>
            <a:r>
              <a:rPr lang="en-US" dirty="0" smtClean="0">
                <a:latin typeface="Tahoma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Tahoma" pitchFamily="34" charset="0"/>
                <a:cs typeface="Arial" pitchFamily="34" charset="0"/>
              </a:rPr>
              <a:t>, j, k;</a:t>
            </a:r>
          </a:p>
          <a:p>
            <a:pPr algn="l" rtl="0">
              <a:buNone/>
            </a:pPr>
            <a:r>
              <a:rPr lang="en-US" dirty="0" smtClean="0">
                <a:latin typeface="Tahoma" pitchFamily="34" charset="0"/>
                <a:cs typeface="Arial" pitchFamily="34" charset="0"/>
              </a:rPr>
              <a:t>for (</a:t>
            </a:r>
            <a:r>
              <a:rPr lang="en-US" dirty="0" err="1" smtClean="0">
                <a:latin typeface="Tahoma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Tahoma" pitchFamily="34" charset="0"/>
                <a:cs typeface="Arial" pitchFamily="34" charset="0"/>
              </a:rPr>
              <a:t>=0; </a:t>
            </a:r>
            <a:r>
              <a:rPr lang="en-US" dirty="0" err="1" smtClean="0">
                <a:latin typeface="Tahoma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Tahoma" pitchFamily="34" charset="0"/>
                <a:cs typeface="Arial" pitchFamily="34" charset="0"/>
              </a:rPr>
              <a:t>&lt;10; ++</a:t>
            </a:r>
            <a:r>
              <a:rPr lang="en-US" dirty="0" err="1" smtClean="0">
                <a:latin typeface="Tahoma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Tahoma" pitchFamily="34" charset="0"/>
                <a:cs typeface="Arial" pitchFamily="34" charset="0"/>
              </a:rPr>
              <a:t>) {</a:t>
            </a:r>
          </a:p>
          <a:p>
            <a:pPr algn="l" rtl="0">
              <a:buNone/>
            </a:pPr>
            <a:r>
              <a:rPr lang="en-US" dirty="0" smtClean="0">
                <a:latin typeface="Tahoma" pitchFamily="34" charset="0"/>
                <a:cs typeface="Arial" pitchFamily="34" charset="0"/>
              </a:rPr>
              <a:t>	j = </a:t>
            </a:r>
            <a:r>
              <a:rPr lang="en-US" dirty="0" err="1" smtClean="0">
                <a:latin typeface="Tahoma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Tahoma" pitchFamily="34" charset="0"/>
                <a:cs typeface="Arial" pitchFamily="34" charset="0"/>
              </a:rPr>
              <a:t> + 1;</a:t>
            </a:r>
          </a:p>
          <a:p>
            <a:pPr algn="l" rtl="0">
              <a:buNone/>
            </a:pPr>
            <a:r>
              <a:rPr lang="en-US" dirty="0" smtClean="0">
                <a:latin typeface="Tahoma" pitchFamily="34" charset="0"/>
                <a:cs typeface="Arial" pitchFamily="34" charset="0"/>
              </a:rPr>
              <a:t>	k = </a:t>
            </a:r>
            <a:r>
              <a:rPr lang="en-US" dirty="0" err="1" smtClean="0">
                <a:latin typeface="Tahoma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Tahoma" pitchFamily="34" charset="0"/>
                <a:cs typeface="Arial" pitchFamily="34" charset="0"/>
              </a:rPr>
              <a:t> + 2;</a:t>
            </a:r>
          </a:p>
          <a:p>
            <a:pPr algn="l" rtl="0">
              <a:buNone/>
            </a:pPr>
            <a:r>
              <a:rPr lang="en-US" dirty="0" smtClean="0">
                <a:latin typeface="Tahoma" pitchFamily="34" charset="0"/>
                <a:cs typeface="Arial" pitchFamily="34" charset="0"/>
              </a:rPr>
              <a:t>	if (</a:t>
            </a:r>
            <a:r>
              <a:rPr lang="en-US" dirty="0" err="1" smtClean="0">
                <a:latin typeface="Tahoma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Tahoma" pitchFamily="34" charset="0"/>
                <a:cs typeface="Arial" pitchFamily="34" charset="0"/>
              </a:rPr>
              <a:t>*</a:t>
            </a:r>
            <a:r>
              <a:rPr lang="en-US" dirty="0" err="1" smtClean="0">
                <a:latin typeface="Tahoma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Tahoma" pitchFamily="34" charset="0"/>
                <a:cs typeface="Arial" pitchFamily="34" charset="0"/>
              </a:rPr>
              <a:t> + j*j == k*k) break ;</a:t>
            </a:r>
          </a:p>
          <a:p>
            <a:pPr algn="l" rtl="0">
              <a:buNone/>
            </a:pPr>
            <a:r>
              <a:rPr lang="en-US" dirty="0" smtClean="0">
                <a:latin typeface="Tahoma" pitchFamily="34" charset="0"/>
                <a:cs typeface="Arial" pitchFamily="34" charset="0"/>
              </a:rPr>
              <a:t>}</a:t>
            </a:r>
          </a:p>
          <a:p>
            <a:pPr algn="l" rtl="0">
              <a:buNone/>
            </a:pPr>
            <a:r>
              <a:rPr lang="en-US" dirty="0" err="1" smtClean="0">
                <a:latin typeface="Tahoma" pitchFamily="34" charset="0"/>
                <a:cs typeface="Arial" pitchFamily="34" charset="0"/>
              </a:rPr>
              <a:t>System.out.println</a:t>
            </a:r>
            <a:r>
              <a:rPr lang="en-US" dirty="0" smtClean="0">
                <a:latin typeface="Tahoma" pitchFamily="34" charset="0"/>
                <a:cs typeface="Arial" pitchFamily="34" charset="0"/>
              </a:rPr>
              <a:t>( </a:t>
            </a:r>
            <a:r>
              <a:rPr lang="en-US" dirty="0" err="1" smtClean="0">
                <a:latin typeface="Tahoma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Tahoma" pitchFamily="34" charset="0"/>
                <a:cs typeface="Arial" pitchFamily="34" charset="0"/>
              </a:rPr>
              <a:t>);</a:t>
            </a:r>
            <a:endParaRPr lang="en-US" dirty="0" smtClean="0">
              <a:latin typeface="TimesNewRoman" charset="0"/>
              <a:cs typeface="Arial" pitchFamily="34" charset="0"/>
            </a:endParaRPr>
          </a:p>
          <a:p>
            <a:pPr algn="l" rtl="0">
              <a:buNone/>
            </a:pPr>
            <a:endParaRPr lang="en-US" dirty="0" smtClean="0">
              <a:cs typeface="Arial" pitchFamily="34" charset="0"/>
            </a:endParaRP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ar-SA" dirty="0" smtClean="0"/>
              <a:t>استخدام </a:t>
            </a:r>
            <a:r>
              <a:rPr lang="en-US" dirty="0" smtClean="0"/>
              <a:t>break</a:t>
            </a:r>
            <a:r>
              <a:rPr lang="ar-SA" dirty="0" smtClean="0"/>
              <a:t> كجزء من </a:t>
            </a:r>
            <a:r>
              <a:rPr lang="en-US" dirty="0" err="1" smtClean="0"/>
              <a:t>goto</a:t>
            </a:r>
            <a:r>
              <a:rPr lang="ar-SA" dirty="0" smtClean="0"/>
              <a:t> :</a:t>
            </a:r>
          </a:p>
          <a:p>
            <a:pPr>
              <a:buNone/>
            </a:pPr>
            <a:r>
              <a:rPr lang="ar-SA" dirty="0" smtClean="0"/>
              <a:t>الشكل العام لجملة </a:t>
            </a:r>
            <a:r>
              <a:rPr lang="en-US" dirty="0" smtClean="0"/>
              <a:t>break</a:t>
            </a:r>
            <a:r>
              <a:rPr lang="ar-SA" dirty="0" smtClean="0"/>
              <a:t> المعنونة:</a:t>
            </a:r>
          </a:p>
          <a:p>
            <a:pPr algn="l" rtl="0">
              <a:buNone/>
            </a:pPr>
            <a:r>
              <a:rPr lang="en-US" dirty="0" smtClean="0"/>
              <a:t>Break label;</a:t>
            </a:r>
          </a:p>
          <a:p>
            <a:pPr>
              <a:buNone/>
            </a:pPr>
            <a:r>
              <a:rPr lang="en-US" dirty="0" smtClean="0"/>
              <a:t>Label</a:t>
            </a:r>
            <a:r>
              <a:rPr lang="ar-SA" dirty="0" smtClean="0"/>
              <a:t> هنا اسم يحدد كتلة من الكود، وعندما ينفذ هذا الشكل من </a:t>
            </a:r>
            <a:r>
              <a:rPr lang="en-US" dirty="0" smtClean="0"/>
              <a:t>break</a:t>
            </a:r>
            <a:r>
              <a:rPr lang="ar-SA" dirty="0" smtClean="0"/>
              <a:t> ينتقل التحكم </a:t>
            </a:r>
            <a:r>
              <a:rPr lang="ar-SA" dirty="0" err="1" smtClean="0"/>
              <a:t>الى</a:t>
            </a:r>
            <a:r>
              <a:rPr lang="ar-SA" dirty="0" smtClean="0"/>
              <a:t> خارج الكتلة المسماة .</a:t>
            </a:r>
          </a:p>
          <a:p>
            <a:pPr>
              <a:buNone/>
            </a:pPr>
            <a:r>
              <a:rPr lang="ar-SA" dirty="0" smtClean="0"/>
              <a:t>مثال: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</p:spPr>
        <p:txBody>
          <a:bodyPr>
            <a:normAutofit fontScale="55000" lnSpcReduction="20000"/>
          </a:bodyPr>
          <a:lstStyle/>
          <a:p>
            <a:pPr algn="l" rtl="0">
              <a:buNone/>
            </a:pPr>
            <a:r>
              <a:rPr lang="en-US" dirty="0" smtClean="0"/>
              <a:t>public class Break2  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  {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</a:t>
            </a:r>
            <a:r>
              <a:rPr lang="en-US" dirty="0" smtClean="0"/>
              <a:t>=1;i&lt;4;i++) {</a:t>
            </a:r>
          </a:p>
          <a:p>
            <a:pPr algn="l" rtl="0">
              <a:buNone/>
            </a:pPr>
            <a:r>
              <a:rPr lang="en-US" dirty="0" smtClean="0"/>
              <a:t>	one:</a:t>
            </a:r>
            <a:r>
              <a:rPr lang="en-US" sz="3600" b="1" dirty="0" smtClean="0">
                <a:solidFill>
                  <a:srgbClr val="C00000"/>
                </a:solidFill>
              </a:rPr>
              <a:t>{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l" rtl="0">
              <a:buNone/>
            </a:pPr>
            <a:r>
              <a:rPr lang="en-US" dirty="0" smtClean="0"/>
              <a:t>	two</a:t>
            </a:r>
            <a:r>
              <a:rPr lang="en-US" sz="3600" dirty="0" smtClean="0"/>
              <a:t>:  </a:t>
            </a:r>
            <a:r>
              <a:rPr lang="en-US" sz="3600" b="1" dirty="0" smtClean="0">
                <a:solidFill>
                  <a:srgbClr val="00B050"/>
                </a:solidFill>
              </a:rPr>
              <a:t>{</a:t>
            </a:r>
            <a:endParaRPr lang="en-US" b="1" dirty="0" smtClean="0">
              <a:solidFill>
                <a:srgbClr val="00B050"/>
              </a:solidFill>
            </a:endParaRPr>
          </a:p>
          <a:p>
            <a:pPr algn="l" rtl="0">
              <a:buNone/>
            </a:pPr>
            <a:r>
              <a:rPr lang="en-US" dirty="0" smtClean="0"/>
              <a:t>	three:  </a:t>
            </a:r>
            <a:r>
              <a:rPr lang="en-US" sz="3600" b="1" dirty="0" smtClean="0">
                <a:solidFill>
                  <a:srgbClr val="7030A0"/>
                </a:solidFill>
              </a:rPr>
              <a:t>{</a:t>
            </a:r>
            <a:endParaRPr lang="en-US" b="1" dirty="0" smtClean="0">
              <a:solidFill>
                <a:srgbClr val="7030A0"/>
              </a:solidFill>
            </a:endParaRPr>
          </a:p>
          <a:p>
            <a:pPr algn="l" rtl="0">
              <a:buNone/>
            </a:pPr>
            <a:r>
              <a:rPr lang="en-US" dirty="0" smtClean="0"/>
              <a:t>				</a:t>
            </a:r>
            <a:r>
              <a:rPr lang="en-US" dirty="0" err="1" smtClean="0"/>
              <a:t>System.out.println</a:t>
            </a:r>
            <a:r>
              <a:rPr lang="en-US" dirty="0" smtClean="0"/>
              <a:t>("\n </a:t>
            </a:r>
            <a:r>
              <a:rPr lang="en-US" dirty="0" err="1" smtClean="0"/>
              <a:t>i</a:t>
            </a:r>
            <a:r>
              <a:rPr lang="en-US" dirty="0" smtClean="0"/>
              <a:t> is   "+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	if(</a:t>
            </a:r>
            <a:r>
              <a:rPr lang="en-US" dirty="0" err="1" smtClean="0"/>
              <a:t>i</a:t>
            </a:r>
            <a:r>
              <a:rPr lang="en-US" dirty="0" smtClean="0"/>
              <a:t>==1) break one;</a:t>
            </a:r>
          </a:p>
          <a:p>
            <a:pPr algn="l" rtl="0">
              <a:buNone/>
            </a:pPr>
            <a:r>
              <a:rPr lang="en-US" dirty="0" smtClean="0"/>
              <a:t>				if(</a:t>
            </a:r>
            <a:r>
              <a:rPr lang="en-US" dirty="0" err="1" smtClean="0"/>
              <a:t>i</a:t>
            </a:r>
            <a:r>
              <a:rPr lang="en-US" dirty="0" smtClean="0"/>
              <a:t>==2) break two;</a:t>
            </a:r>
          </a:p>
          <a:p>
            <a:pPr algn="l" rtl="0">
              <a:buNone/>
            </a:pPr>
            <a:r>
              <a:rPr lang="en-US" dirty="0" smtClean="0"/>
              <a:t>				if(</a:t>
            </a:r>
            <a:r>
              <a:rPr lang="en-US" dirty="0" err="1" smtClean="0"/>
              <a:t>i</a:t>
            </a:r>
            <a:r>
              <a:rPr lang="en-US" dirty="0" smtClean="0"/>
              <a:t>==3) break three;</a:t>
            </a:r>
          </a:p>
          <a:p>
            <a:pPr algn="l" rtl="0">
              <a:buNone/>
            </a:pPr>
            <a:r>
              <a:rPr lang="en-US" dirty="0" smtClean="0"/>
              <a:t>				</a:t>
            </a:r>
            <a:r>
              <a:rPr lang="en-US" dirty="0" err="1" smtClean="0"/>
              <a:t>System.out.print</a:t>
            </a:r>
            <a:r>
              <a:rPr lang="en-US" dirty="0" smtClean="0"/>
              <a:t>("  this is won't print");</a:t>
            </a:r>
          </a:p>
          <a:p>
            <a:pPr algn="l" rtl="0">
              <a:buNone/>
            </a:pPr>
            <a:r>
              <a:rPr lang="en-US" dirty="0" smtClean="0"/>
              <a:t>        	</a:t>
            </a:r>
            <a:r>
              <a:rPr lang="en-US" b="1" dirty="0" smtClean="0">
                <a:solidFill>
                  <a:srgbClr val="7030A0"/>
                </a:solidFill>
              </a:rPr>
              <a:t>   </a:t>
            </a:r>
            <a:r>
              <a:rPr lang="en-US" sz="3600" b="1" dirty="0" smtClean="0">
                <a:solidFill>
                  <a:srgbClr val="7030A0"/>
                </a:solidFill>
              </a:rPr>
              <a:t>}</a:t>
            </a:r>
            <a:endParaRPr lang="en-US" b="1" dirty="0" smtClean="0">
              <a:solidFill>
                <a:srgbClr val="7030A0"/>
              </a:solidFill>
            </a:endParaRPr>
          </a:p>
          <a:p>
            <a:pPr algn="l" rtl="0">
              <a:buNone/>
            </a:pPr>
            <a:r>
              <a:rPr lang="en-US" dirty="0" smtClean="0"/>
              <a:t>        	</a:t>
            </a:r>
            <a:r>
              <a:rPr lang="en-US" dirty="0" err="1" smtClean="0"/>
              <a:t>System.out.println</a:t>
            </a:r>
            <a:r>
              <a:rPr lang="en-US" dirty="0" smtClean="0"/>
              <a:t>("    after block three");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00B050"/>
                </a:solidFill>
              </a:rPr>
              <a:t>                }</a:t>
            </a:r>
          </a:p>
          <a:p>
            <a:pPr algn="l" rtl="0">
              <a:buNone/>
            </a:pPr>
            <a:r>
              <a:rPr lang="en-US" dirty="0" smtClean="0"/>
              <a:t>       	  </a:t>
            </a:r>
            <a:r>
              <a:rPr lang="en-US" dirty="0" err="1" smtClean="0"/>
              <a:t>System.out.println</a:t>
            </a:r>
            <a:r>
              <a:rPr lang="en-US" dirty="0" smtClean="0"/>
              <a:t>("    after block two");</a:t>
            </a:r>
          </a:p>
          <a:p>
            <a:pPr algn="l" rtl="0">
              <a:buNone/>
            </a:pPr>
            <a:r>
              <a:rPr lang="en-US" dirty="0" smtClean="0"/>
              <a:t>	</a:t>
            </a:r>
            <a:r>
              <a:rPr lang="en-US" sz="3600" b="1" dirty="0" smtClean="0">
                <a:solidFill>
                  <a:srgbClr val="C00000"/>
                </a:solidFill>
              </a:rPr>
              <a:t>      }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l" rtl="0">
              <a:buNone/>
            </a:pPr>
            <a:r>
              <a:rPr lang="en-US" dirty="0" smtClean="0"/>
              <a:t>	    </a:t>
            </a:r>
            <a:r>
              <a:rPr lang="en-US" dirty="0" err="1" smtClean="0"/>
              <a:t>System.out.println</a:t>
            </a:r>
            <a:r>
              <a:rPr lang="en-US" dirty="0" smtClean="0"/>
              <a:t>("    after block one");</a:t>
            </a:r>
          </a:p>
          <a:p>
            <a:pPr algn="l" rtl="0">
              <a:buNone/>
            </a:pPr>
            <a:r>
              <a:rPr lang="en-US" dirty="0" smtClean="0"/>
              <a:t>		}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System.out.println</a:t>
            </a:r>
            <a:r>
              <a:rPr lang="en-US" dirty="0" smtClean="0"/>
              <a:t>("    after for");</a:t>
            </a:r>
          </a:p>
          <a:p>
            <a:pPr algn="l" rtl="0">
              <a:buNone/>
            </a:pPr>
            <a:r>
              <a:rPr lang="en-US" dirty="0" smtClean="0"/>
              <a:t>    }</a:t>
            </a:r>
          </a:p>
          <a:p>
            <a:pPr algn="l" rtl="0">
              <a:buNone/>
            </a:pPr>
            <a:r>
              <a:rPr lang="en-US" dirty="0" smtClean="0"/>
              <a:t>}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5508104" y="3600400"/>
            <a:ext cx="3456384" cy="3212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dirty="0" err="1" smtClean="0"/>
              <a:t>i</a:t>
            </a:r>
            <a:r>
              <a:rPr lang="en-US" dirty="0" smtClean="0"/>
              <a:t> is   1</a:t>
            </a:r>
          </a:p>
          <a:p>
            <a:pPr algn="l"/>
            <a:r>
              <a:rPr lang="en-US" dirty="0" smtClean="0"/>
              <a:t>    after block one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is   2</a:t>
            </a:r>
          </a:p>
          <a:p>
            <a:pPr algn="l"/>
            <a:r>
              <a:rPr lang="en-US" dirty="0" smtClean="0"/>
              <a:t>    after block two</a:t>
            </a:r>
          </a:p>
          <a:p>
            <a:pPr algn="l"/>
            <a:r>
              <a:rPr lang="en-US" dirty="0" smtClean="0"/>
              <a:t>    after block one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is   3</a:t>
            </a:r>
          </a:p>
          <a:p>
            <a:pPr algn="l"/>
            <a:r>
              <a:rPr lang="en-US" dirty="0" smtClean="0"/>
              <a:t>    after block three</a:t>
            </a:r>
          </a:p>
          <a:p>
            <a:pPr algn="l"/>
            <a:r>
              <a:rPr lang="en-US" dirty="0" smtClean="0"/>
              <a:t>    after block two</a:t>
            </a:r>
          </a:p>
          <a:p>
            <a:pPr algn="l"/>
            <a:r>
              <a:rPr lang="en-US" dirty="0" smtClean="0"/>
              <a:t>    after block one</a:t>
            </a:r>
          </a:p>
          <a:p>
            <a:pPr algn="l"/>
            <a:r>
              <a:rPr lang="en-US" dirty="0" smtClean="0"/>
              <a:t>    after for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2) عبارة </a:t>
            </a:r>
            <a:r>
              <a:rPr lang="en-US" dirty="0" smtClean="0"/>
              <a:t>continue</a:t>
            </a:r>
            <a:r>
              <a:rPr lang="ar-SA" dirty="0" smtClean="0"/>
              <a:t> :</a:t>
            </a:r>
          </a:p>
          <a:p>
            <a:pPr>
              <a:buNone/>
            </a:pPr>
            <a:r>
              <a:rPr lang="ar-SA" dirty="0" smtClean="0"/>
              <a:t>تفرض الجملة </a:t>
            </a:r>
            <a:r>
              <a:rPr lang="en-US" dirty="0" smtClean="0"/>
              <a:t>continue </a:t>
            </a:r>
            <a:r>
              <a:rPr lang="ar-SA" dirty="0" smtClean="0"/>
              <a:t> حدوث التكرار التالي للحلقة وتجاوز أي كود بينها وبين الجملة الشرطية التي تتحكم بالحلقة.</a:t>
            </a:r>
          </a:p>
          <a:p>
            <a:pPr>
              <a:buNone/>
            </a:pPr>
            <a:r>
              <a:rPr lang="ar-SA" dirty="0" smtClean="0"/>
              <a:t>مثال:</a:t>
            </a:r>
            <a:endParaRPr lang="en-US" dirty="0" smtClean="0"/>
          </a:p>
          <a:p>
            <a:pPr algn="l">
              <a:buNone/>
            </a:pPr>
            <a:r>
              <a:rPr lang="en-US" dirty="0" err="1" smtClean="0">
                <a:cs typeface="Arial" pitchFamily="34" charset="0"/>
              </a:rPr>
              <a:t>int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en-US" dirty="0" err="1" smtClean="0">
                <a:cs typeface="Arial" pitchFamily="34" charset="0"/>
              </a:rPr>
              <a:t>i</a:t>
            </a:r>
            <a:r>
              <a:rPr lang="en-US" dirty="0" smtClean="0">
                <a:cs typeface="Arial" pitchFamily="34" charset="0"/>
              </a:rPr>
              <a:t>;</a:t>
            </a:r>
          </a:p>
          <a:p>
            <a:pPr algn="l">
              <a:buNone/>
            </a:pPr>
            <a:r>
              <a:rPr lang="en-US" dirty="0" smtClean="0">
                <a:cs typeface="Arial" pitchFamily="34" charset="0"/>
              </a:rPr>
              <a:t>for ( </a:t>
            </a:r>
            <a:r>
              <a:rPr lang="en-US" dirty="0" err="1" smtClean="0">
                <a:cs typeface="Arial" pitchFamily="34" charset="0"/>
              </a:rPr>
              <a:t>i</a:t>
            </a:r>
            <a:r>
              <a:rPr lang="en-US" dirty="0" smtClean="0">
                <a:cs typeface="Arial" pitchFamily="34" charset="0"/>
              </a:rPr>
              <a:t>= 1; </a:t>
            </a:r>
            <a:r>
              <a:rPr lang="en-US" dirty="0" err="1" smtClean="0">
                <a:cs typeface="Arial" pitchFamily="34" charset="0"/>
              </a:rPr>
              <a:t>i</a:t>
            </a:r>
            <a:r>
              <a:rPr lang="en-US" dirty="0" smtClean="0">
                <a:cs typeface="Arial" pitchFamily="34" charset="0"/>
              </a:rPr>
              <a:t>&lt;= 5; </a:t>
            </a:r>
            <a:r>
              <a:rPr lang="en-US" dirty="0" err="1" smtClean="0">
                <a:cs typeface="Arial" pitchFamily="34" charset="0"/>
              </a:rPr>
              <a:t>i</a:t>
            </a:r>
            <a:r>
              <a:rPr lang="en-US" dirty="0" smtClean="0">
                <a:cs typeface="Arial" pitchFamily="34" charset="0"/>
              </a:rPr>
              <a:t>++){</a:t>
            </a:r>
          </a:p>
          <a:p>
            <a:pPr algn="l">
              <a:buNone/>
            </a:pPr>
            <a:r>
              <a:rPr lang="en-US" dirty="0" smtClean="0">
                <a:cs typeface="Arial" pitchFamily="34" charset="0"/>
              </a:rPr>
              <a:t>	if (</a:t>
            </a:r>
            <a:r>
              <a:rPr lang="en-US" dirty="0" err="1" smtClean="0">
                <a:cs typeface="Arial" pitchFamily="34" charset="0"/>
              </a:rPr>
              <a:t>i</a:t>
            </a:r>
            <a:r>
              <a:rPr lang="en-US" dirty="0" smtClean="0">
                <a:cs typeface="Arial" pitchFamily="34" charset="0"/>
              </a:rPr>
              <a:t>= =3) continue;</a:t>
            </a:r>
          </a:p>
          <a:p>
            <a:pPr algn="l">
              <a:buNone/>
            </a:pPr>
            <a:r>
              <a:rPr lang="en-US" dirty="0" smtClean="0">
                <a:cs typeface="Arial" pitchFamily="34" charset="0"/>
              </a:rPr>
              <a:t>	</a:t>
            </a:r>
            <a:r>
              <a:rPr lang="en-US" dirty="0" err="1" smtClean="0">
                <a:cs typeface="Arial" pitchFamily="34" charset="0"/>
              </a:rPr>
              <a:t>System.out.println</a:t>
            </a:r>
            <a:r>
              <a:rPr lang="en-US" dirty="0" smtClean="0">
                <a:cs typeface="Arial" pitchFamily="34" charset="0"/>
              </a:rPr>
              <a:t>(“</a:t>
            </a:r>
            <a:r>
              <a:rPr lang="en-US" dirty="0" err="1" smtClean="0">
                <a:cs typeface="Arial" pitchFamily="34" charset="0"/>
              </a:rPr>
              <a:t>i</a:t>
            </a:r>
            <a:r>
              <a:rPr lang="en-US" dirty="0" smtClean="0">
                <a:cs typeface="Arial" pitchFamily="34" charset="0"/>
              </a:rPr>
              <a:t> =“ + </a:t>
            </a:r>
            <a:r>
              <a:rPr lang="en-US" dirty="0" err="1" smtClean="0">
                <a:cs typeface="Arial" pitchFamily="34" charset="0"/>
              </a:rPr>
              <a:t>i</a:t>
            </a:r>
            <a:r>
              <a:rPr lang="en-US" dirty="0" smtClean="0">
                <a:cs typeface="Arial" pitchFamily="34" charset="0"/>
              </a:rPr>
              <a:t>);</a:t>
            </a:r>
          </a:p>
          <a:p>
            <a:pPr algn="l">
              <a:buNone/>
            </a:pPr>
            <a:r>
              <a:rPr lang="en-US" dirty="0" smtClean="0">
                <a:cs typeface="Arial" pitchFamily="34" charset="0"/>
              </a:rPr>
              <a:t>}</a:t>
            </a:r>
          </a:p>
          <a:p>
            <a:pPr algn="l">
              <a:buNone/>
            </a:pPr>
            <a:r>
              <a:rPr lang="en-US" dirty="0" err="1" smtClean="0">
                <a:cs typeface="Arial" pitchFamily="34" charset="0"/>
              </a:rPr>
              <a:t>System.out.println</a:t>
            </a:r>
            <a:r>
              <a:rPr lang="en-US" dirty="0" smtClean="0">
                <a:cs typeface="Arial" pitchFamily="34" charset="0"/>
              </a:rPr>
              <a:t>(“End of loop”);</a:t>
            </a:r>
          </a:p>
          <a:p>
            <a:pPr algn="l" rtl="0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مثال2:</a:t>
            </a:r>
          </a:p>
          <a:p>
            <a:pPr algn="l" rtl="0">
              <a:buNone/>
            </a:pPr>
            <a:r>
              <a:rPr lang="en-US" dirty="0" smtClean="0"/>
              <a:t>public class Contin2{</a:t>
            </a:r>
          </a:p>
          <a:p>
            <a:pPr algn="l" rtl="0">
              <a:buNone/>
            </a:pPr>
            <a:r>
              <a:rPr lang="en-US" dirty="0" smtClean="0"/>
              <a:t>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 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for ( </a:t>
            </a:r>
            <a:r>
              <a:rPr lang="en-US" dirty="0" err="1" smtClean="0"/>
              <a:t>i</a:t>
            </a:r>
            <a:r>
              <a:rPr lang="en-US" dirty="0" smtClean="0"/>
              <a:t>= 1; </a:t>
            </a:r>
            <a:r>
              <a:rPr lang="en-US" dirty="0" err="1" smtClean="0"/>
              <a:t>i</a:t>
            </a:r>
            <a:r>
              <a:rPr lang="en-US" dirty="0" smtClean="0"/>
              <a:t>&lt;= 10; </a:t>
            </a:r>
            <a:r>
              <a:rPr lang="en-US" dirty="0" err="1" smtClean="0"/>
              <a:t>i</a:t>
            </a:r>
            <a:r>
              <a:rPr lang="en-US" dirty="0" smtClean="0"/>
              <a:t>++){</a:t>
            </a:r>
          </a:p>
          <a:p>
            <a:pPr algn="l" rtl="0">
              <a:buNone/>
            </a:pPr>
            <a:r>
              <a:rPr lang="en-US" dirty="0" smtClean="0"/>
              <a:t>	if ((i%2)!=0) continue;</a:t>
            </a:r>
          </a:p>
          <a:p>
            <a:pPr algn="l" rtl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);}</a:t>
            </a:r>
          </a:p>
          <a:p>
            <a:pPr algn="l" rtl="0">
              <a:buNone/>
            </a:pPr>
            <a:r>
              <a:rPr lang="en-US" dirty="0" smtClean="0"/>
              <a:t>}}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5940152" y="3789040"/>
            <a:ext cx="1728192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000" b="1" dirty="0" smtClean="0"/>
              <a:t>2</a:t>
            </a:r>
            <a:endParaRPr lang="ar-SA" sz="2000" b="1" dirty="0" smtClean="0"/>
          </a:p>
          <a:p>
            <a:pPr algn="ctr" rtl="0"/>
            <a:r>
              <a:rPr lang="en-US" sz="2000" b="1" dirty="0" smtClean="0"/>
              <a:t>4</a:t>
            </a:r>
            <a:endParaRPr lang="ar-SA" sz="2000" b="1" dirty="0" smtClean="0"/>
          </a:p>
          <a:p>
            <a:pPr algn="ctr" rtl="0"/>
            <a:r>
              <a:rPr lang="en-US" sz="2000" b="1" dirty="0" smtClean="0"/>
              <a:t>6</a:t>
            </a:r>
            <a:endParaRPr lang="ar-SA" sz="2000" b="1" dirty="0" smtClean="0"/>
          </a:p>
          <a:p>
            <a:pPr algn="ctr" rtl="0"/>
            <a:r>
              <a:rPr lang="en-US" sz="2000" b="1" dirty="0" smtClean="0"/>
              <a:t>8</a:t>
            </a:r>
            <a:endParaRPr lang="ar-SA" sz="2000" b="1" dirty="0" smtClean="0"/>
          </a:p>
          <a:p>
            <a:pPr algn="ctr" rtl="0"/>
            <a:r>
              <a:rPr lang="en-US" sz="2000" b="1" dirty="0" smtClean="0"/>
              <a:t>10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>
              <a:buNone/>
            </a:pPr>
            <a:r>
              <a:rPr lang="ar-SA" u="sng" dirty="0" smtClean="0"/>
              <a:t>حلقة </a:t>
            </a:r>
            <a:r>
              <a:rPr lang="en-US" u="sng" dirty="0" smtClean="0"/>
              <a:t>for </a:t>
            </a:r>
            <a:r>
              <a:rPr lang="ar-SA" u="sng" dirty="0" smtClean="0"/>
              <a:t> المتداخلة </a:t>
            </a:r>
            <a:r>
              <a:rPr lang="en-US" u="sng" dirty="0" smtClean="0">
                <a:cs typeface="Times New Roman" pitchFamily="18" charset="0"/>
              </a:rPr>
              <a:t>Nested For Loop</a:t>
            </a:r>
            <a:r>
              <a:rPr lang="ar-SA" u="sng" dirty="0" smtClean="0"/>
              <a:t>:</a:t>
            </a:r>
          </a:p>
          <a:p>
            <a:pPr algn="l" rtl="0">
              <a:buNone/>
            </a:pPr>
            <a:endParaRPr lang="ar-SA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ar-SA" dirty="0"/>
          </a:p>
        </p:txBody>
      </p:sp>
      <p:grpSp>
        <p:nvGrpSpPr>
          <p:cNvPr id="4" name="مجموعة 3"/>
          <p:cNvGrpSpPr/>
          <p:nvPr/>
        </p:nvGrpSpPr>
        <p:grpSpPr>
          <a:xfrm>
            <a:off x="598488" y="984449"/>
            <a:ext cx="7667625" cy="1868487"/>
            <a:chOff x="598488" y="2439988"/>
            <a:chExt cx="7667625" cy="1868487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598488" y="2568575"/>
              <a:ext cx="5014912" cy="17399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tabLst>
                  <a:tab pos="461963" algn="l"/>
                  <a:tab pos="914400" algn="l"/>
                </a:tabLst>
              </a:pPr>
              <a:r>
                <a:rPr lang="en-US" sz="1800" dirty="0">
                  <a:latin typeface="Courier New" pitchFamily="49" charset="0"/>
                </a:rPr>
                <a:t>for (line = 0; line &lt; 4; line++)</a:t>
              </a:r>
            </a:p>
            <a:p>
              <a:pPr>
                <a:tabLst>
                  <a:tab pos="461963" algn="l"/>
                  <a:tab pos="914400" algn="l"/>
                </a:tabLst>
              </a:pPr>
              <a:r>
                <a:rPr lang="en-US" sz="1800" dirty="0">
                  <a:latin typeface="Courier New" pitchFamily="49" charset="0"/>
                </a:rPr>
                <a:t>{</a:t>
              </a:r>
            </a:p>
            <a:p>
              <a:pPr>
                <a:tabLst>
                  <a:tab pos="461963" algn="l"/>
                  <a:tab pos="914400" algn="l"/>
                </a:tabLst>
              </a:pPr>
              <a:r>
                <a:rPr lang="en-US" sz="1800" dirty="0">
                  <a:latin typeface="Courier New" pitchFamily="49" charset="0"/>
                </a:rPr>
                <a:t>	for (star = 0; star &lt; 5; star++)</a:t>
              </a:r>
            </a:p>
            <a:p>
              <a:pPr>
                <a:tabLst>
                  <a:tab pos="461963" algn="l"/>
                  <a:tab pos="914400" algn="l"/>
                </a:tabLst>
              </a:pPr>
              <a:r>
                <a:rPr lang="en-US" sz="1800" dirty="0">
                  <a:latin typeface="Courier New" pitchFamily="49" charset="0"/>
                </a:rPr>
                <a:t>		</a:t>
              </a:r>
              <a:r>
                <a:rPr lang="en-US" sz="1800" dirty="0" err="1">
                  <a:latin typeface="Courier New" pitchFamily="49" charset="0"/>
                </a:rPr>
                <a:t>System.out.print</a:t>
              </a:r>
              <a:r>
                <a:rPr lang="en-US" sz="1800" dirty="0">
                  <a:latin typeface="Courier New" pitchFamily="49" charset="0"/>
                </a:rPr>
                <a:t>('*');</a:t>
              </a:r>
            </a:p>
            <a:p>
              <a:pPr>
                <a:tabLst>
                  <a:tab pos="461963" algn="l"/>
                  <a:tab pos="914400" algn="l"/>
                </a:tabLst>
              </a:pPr>
              <a:r>
                <a:rPr lang="en-US" sz="1800" dirty="0">
                  <a:latin typeface="Courier New" pitchFamily="49" charset="0"/>
                </a:rPr>
                <a:t>	</a:t>
              </a:r>
              <a:r>
                <a:rPr lang="en-US" sz="1800" dirty="0" err="1">
                  <a:latin typeface="Courier New" pitchFamily="49" charset="0"/>
                </a:rPr>
                <a:t>System.out.println</a:t>
              </a:r>
              <a:r>
                <a:rPr lang="en-US" sz="1800" dirty="0">
                  <a:latin typeface="Courier New" pitchFamily="49" charset="0"/>
                </a:rPr>
                <a:t>();</a:t>
              </a:r>
            </a:p>
            <a:p>
              <a:pPr>
                <a:tabLst>
                  <a:tab pos="461963" algn="l"/>
                  <a:tab pos="914400" algn="l"/>
                </a:tabLst>
              </a:pPr>
              <a:r>
                <a:rPr lang="en-US" sz="1800" dirty="0">
                  <a:latin typeface="Courier New" pitchFamily="49" charset="0"/>
                </a:rPr>
                <a:t>}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998538" y="2992438"/>
              <a:ext cx="5335587" cy="1028700"/>
            </a:xfrm>
            <a:prstGeom prst="rect">
              <a:avLst/>
            </a:prstGeom>
            <a:noFill/>
            <a:ln w="12700">
              <a:solidFill>
                <a:srgbClr val="0033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>
              <a:off x="6648450" y="3251200"/>
              <a:ext cx="1425575" cy="647700"/>
            </a:xfrm>
            <a:prstGeom prst="wedgeRectCallout">
              <a:avLst>
                <a:gd name="adj1" fmla="val -84185"/>
                <a:gd name="adj2" fmla="val -3014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solidFill>
                    <a:schemeClr val="tx2"/>
                  </a:solidFill>
                  <a:latin typeface="Arial" pitchFamily="34" charset="0"/>
                </a:rPr>
                <a:t>body of inner loop</a:t>
              </a:r>
              <a:endParaRPr lang="en-US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6840538" y="2439988"/>
              <a:ext cx="1425575" cy="661987"/>
            </a:xfrm>
            <a:prstGeom prst="wedgeRectCallout">
              <a:avLst>
                <a:gd name="adj1" fmla="val -85412"/>
                <a:gd name="adj2" fmla="val 34894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body of outer loop</a:t>
              </a:r>
            </a:p>
          </p:txBody>
        </p:sp>
      </p:grpSp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6858000" y="3434184"/>
            <a:ext cx="1160463" cy="1651000"/>
            <a:chOff x="7831138" y="4419600"/>
            <a:chExt cx="1160462" cy="1651000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7831138" y="4419600"/>
              <a:ext cx="1160462" cy="1651000"/>
            </a:xfrm>
            <a:prstGeom prst="rect">
              <a:avLst/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7954963" y="4538662"/>
              <a:ext cx="884237" cy="140335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7924800" y="4572000"/>
              <a:ext cx="946150" cy="13112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Courier New" pitchFamily="49" charset="0"/>
                </a:rPr>
                <a:t>*****</a:t>
              </a:r>
            </a:p>
            <a:p>
              <a:r>
                <a:rPr lang="en-US" sz="2000" b="1">
                  <a:latin typeface="Courier New" pitchFamily="49" charset="0"/>
                </a:rPr>
                <a:t>*****</a:t>
              </a:r>
            </a:p>
            <a:p>
              <a:r>
                <a:rPr lang="en-US" sz="2000" b="1">
                  <a:latin typeface="Courier New" pitchFamily="49" charset="0"/>
                </a:rPr>
                <a:t>*****</a:t>
              </a:r>
            </a:p>
            <a:p>
              <a:r>
                <a:rPr lang="en-US" sz="2000" b="1">
                  <a:latin typeface="Courier New" pitchFamily="49" charset="0"/>
                </a:rPr>
                <a:t>*****</a:t>
              </a:r>
            </a:p>
          </p:txBody>
        </p:sp>
      </p:grpSp>
      <p:sp>
        <p:nvSpPr>
          <p:cNvPr id="13" name="مستطيل 12"/>
          <p:cNvSpPr/>
          <p:nvPr/>
        </p:nvSpPr>
        <p:spPr>
          <a:xfrm>
            <a:off x="1619672" y="3284984"/>
            <a:ext cx="4680520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400" dirty="0" smtClean="0"/>
              <a:t>في كل مرة يتم فيها تنفيذ الحلقة الخارجية يتم تنفيذ الحلقة الداخلية 5 مرات، وهذا يعني أن مجموع مرات التنفيذ ستكون 20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/>
          <a:lstStyle/>
          <a:p>
            <a:r>
              <a:rPr lang="ar-SA" dirty="0" smtClean="0"/>
              <a:t>مثال2: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NestFor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for (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 2; </a:t>
            </a:r>
            <a:r>
              <a:rPr lang="en-US" dirty="0" err="1" smtClean="0"/>
              <a:t>i</a:t>
            </a:r>
            <a:r>
              <a:rPr lang="en-US" dirty="0" smtClean="0"/>
              <a:t>&lt;= 10; </a:t>
            </a:r>
            <a:r>
              <a:rPr lang="en-US" dirty="0" err="1" smtClean="0"/>
              <a:t>i</a:t>
            </a:r>
            <a:r>
              <a:rPr lang="en-US" dirty="0" smtClean="0"/>
              <a:t>++){</a:t>
            </a:r>
          </a:p>
          <a:p>
            <a:pPr algn="l" rtl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System.out.print</a:t>
            </a:r>
            <a:r>
              <a:rPr lang="en-US" dirty="0" smtClean="0"/>
              <a:t>("Factors of  "+</a:t>
            </a:r>
            <a:r>
              <a:rPr lang="en-US" dirty="0" err="1" smtClean="0"/>
              <a:t>i</a:t>
            </a:r>
            <a:r>
              <a:rPr lang="en-US" dirty="0" smtClean="0"/>
              <a:t>+"  is : ");</a:t>
            </a:r>
          </a:p>
          <a:p>
            <a:pPr algn="l" rtl="0">
              <a:buNone/>
            </a:pPr>
            <a:r>
              <a:rPr lang="en-US" dirty="0" smtClean="0"/>
              <a:t>	for ( </a:t>
            </a:r>
            <a:r>
              <a:rPr lang="en-US" dirty="0" err="1" smtClean="0"/>
              <a:t>int</a:t>
            </a:r>
            <a:r>
              <a:rPr lang="en-US" dirty="0" smtClean="0"/>
              <a:t> j= 2; j&lt;</a:t>
            </a:r>
            <a:r>
              <a:rPr lang="en-US" dirty="0" err="1" smtClean="0"/>
              <a:t>i</a:t>
            </a:r>
            <a:r>
              <a:rPr lang="en-US" dirty="0" smtClean="0"/>
              <a:t>; j++)</a:t>
            </a:r>
          </a:p>
          <a:p>
            <a:pPr algn="l" rtl="0">
              <a:buNone/>
            </a:pPr>
            <a:r>
              <a:rPr lang="en-US" dirty="0" smtClean="0"/>
              <a:t>	if ((</a:t>
            </a:r>
            <a:r>
              <a:rPr lang="en-US" dirty="0" err="1" smtClean="0"/>
              <a:t>i%j</a:t>
            </a:r>
            <a:r>
              <a:rPr lang="en-US" dirty="0" smtClean="0"/>
              <a:t>) ==0) </a:t>
            </a:r>
            <a:r>
              <a:rPr lang="en-US" dirty="0" err="1" smtClean="0"/>
              <a:t>System.out.print</a:t>
            </a:r>
            <a:r>
              <a:rPr lang="en-US" dirty="0" smtClean="0"/>
              <a:t>(j+"  ");</a:t>
            </a:r>
          </a:p>
          <a:p>
            <a:pPr algn="l" rtl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System.out.println</a:t>
            </a:r>
            <a:r>
              <a:rPr lang="en-US" dirty="0" smtClean="0"/>
              <a:t>();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r>
              <a:rPr lang="en-US" dirty="0" smtClean="0"/>
              <a:t>}}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4932040" y="4293096"/>
            <a:ext cx="3672408" cy="2492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b="1" dirty="0" smtClean="0"/>
              <a:t>Factors of  2  is : </a:t>
            </a:r>
          </a:p>
          <a:p>
            <a:pPr algn="l" rtl="0"/>
            <a:r>
              <a:rPr lang="en-US" b="1" dirty="0" smtClean="0"/>
              <a:t>Factors of  3  is : </a:t>
            </a:r>
          </a:p>
          <a:p>
            <a:pPr algn="l" rtl="0"/>
            <a:r>
              <a:rPr lang="en-US" b="1" dirty="0" smtClean="0"/>
              <a:t>Factors of  4  is : 2  </a:t>
            </a:r>
          </a:p>
          <a:p>
            <a:pPr algn="l" rtl="0"/>
            <a:r>
              <a:rPr lang="en-US" b="1" dirty="0" smtClean="0"/>
              <a:t>Factors of  5  is : </a:t>
            </a:r>
          </a:p>
          <a:p>
            <a:pPr algn="l" rtl="0"/>
            <a:r>
              <a:rPr lang="en-US" b="1" dirty="0" smtClean="0"/>
              <a:t>Factors of  6  is : 2  3  </a:t>
            </a:r>
          </a:p>
          <a:p>
            <a:pPr algn="l" rtl="0"/>
            <a:r>
              <a:rPr lang="en-US" b="1" dirty="0" smtClean="0"/>
              <a:t>Factors of  7  is : </a:t>
            </a:r>
          </a:p>
          <a:p>
            <a:pPr algn="l" rtl="0"/>
            <a:r>
              <a:rPr lang="en-US" b="1" dirty="0" smtClean="0"/>
              <a:t>Factors of  8  is : 2  4  </a:t>
            </a:r>
          </a:p>
          <a:p>
            <a:pPr algn="l" rtl="0"/>
            <a:r>
              <a:rPr lang="en-US" b="1" dirty="0" smtClean="0"/>
              <a:t>Factors of  9  is : 3  </a:t>
            </a:r>
          </a:p>
          <a:p>
            <a:pPr algn="l" rtl="0"/>
            <a:r>
              <a:rPr lang="en-US" b="1" dirty="0" smtClean="0"/>
              <a:t>Factors of  10  is : 2  5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 fontScale="62500" lnSpcReduction="20000"/>
          </a:bodyPr>
          <a:lstStyle/>
          <a:p>
            <a:r>
              <a:rPr lang="ar-SA" dirty="0" smtClean="0"/>
              <a:t>عندما تستخدم </a:t>
            </a:r>
            <a:r>
              <a:rPr lang="en-US" dirty="0" smtClean="0"/>
              <a:t>break  </a:t>
            </a:r>
            <a:r>
              <a:rPr lang="ar-SA" dirty="0" smtClean="0"/>
              <a:t> في الحلقات المتداخلة، فأنها توقف عمل الحلقة الداخلية فقط. </a:t>
            </a:r>
          </a:p>
          <a:p>
            <a:pPr>
              <a:buNone/>
            </a:pPr>
            <a:r>
              <a:rPr lang="ar-SA" dirty="0" smtClean="0"/>
              <a:t>مثال :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BreakNesFor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done:</a:t>
            </a:r>
          </a:p>
          <a:p>
            <a:pPr algn="l" rtl="0">
              <a:buNone/>
            </a:pPr>
            <a:r>
              <a:rPr lang="en-US" dirty="0" smtClean="0"/>
              <a:t>			for(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=0;i&lt;10;i++){</a:t>
            </a:r>
          </a:p>
          <a:p>
            <a:pPr algn="l" rtl="0">
              <a:buNone/>
            </a:pPr>
            <a:r>
              <a:rPr lang="en-US" dirty="0" smtClean="0"/>
              <a:t>				for(</a:t>
            </a:r>
            <a:r>
              <a:rPr lang="en-US" dirty="0" err="1" smtClean="0"/>
              <a:t>int</a:t>
            </a:r>
            <a:r>
              <a:rPr lang="en-US" dirty="0" smtClean="0"/>
              <a:t> j=0;j&lt;10;j++){</a:t>
            </a:r>
          </a:p>
          <a:p>
            <a:pPr algn="l" rtl="0">
              <a:buNone/>
            </a:pPr>
            <a:r>
              <a:rPr lang="en-US" dirty="0" smtClean="0"/>
              <a:t>					for(</a:t>
            </a:r>
            <a:r>
              <a:rPr lang="en-US" dirty="0" err="1" smtClean="0"/>
              <a:t>int</a:t>
            </a:r>
            <a:r>
              <a:rPr lang="en-US" dirty="0" smtClean="0"/>
              <a:t> k=0;k&lt;10;k++){</a:t>
            </a:r>
          </a:p>
          <a:p>
            <a:pPr algn="l" rtl="0">
              <a:buNone/>
            </a:pPr>
            <a:r>
              <a:rPr lang="en-US" dirty="0" smtClean="0"/>
              <a:t>						</a:t>
            </a:r>
            <a:r>
              <a:rPr lang="en-US" dirty="0" err="1" smtClean="0"/>
              <a:t>System.out.println</a:t>
            </a:r>
            <a:r>
              <a:rPr lang="en-US" dirty="0" smtClean="0"/>
              <a:t>(k);</a:t>
            </a:r>
          </a:p>
          <a:p>
            <a:pPr algn="l" rtl="0">
              <a:buNone/>
            </a:pPr>
            <a:r>
              <a:rPr lang="en-US" dirty="0" smtClean="0"/>
              <a:t>						if(k==5)break done;</a:t>
            </a:r>
          </a:p>
          <a:p>
            <a:pPr algn="l" rtl="0">
              <a:buNone/>
            </a:pPr>
            <a:r>
              <a:rPr lang="en-US" dirty="0" smtClean="0"/>
              <a:t>					}</a:t>
            </a:r>
          </a:p>
          <a:p>
            <a:pPr algn="l" rtl="0">
              <a:buNone/>
            </a:pPr>
            <a:r>
              <a:rPr lang="en-US" dirty="0" smtClean="0"/>
              <a:t>					</a:t>
            </a:r>
            <a:r>
              <a:rPr lang="en-US" dirty="0" err="1" smtClean="0"/>
              <a:t>System.out.print</a:t>
            </a:r>
            <a:r>
              <a:rPr lang="en-US" dirty="0" smtClean="0"/>
              <a:t>("after k loop:  ");</a:t>
            </a:r>
          </a:p>
          <a:p>
            <a:pPr algn="l" rtl="0">
              <a:buNone/>
            </a:pPr>
            <a:r>
              <a:rPr lang="en-US" dirty="0" smtClean="0"/>
              <a:t>				}</a:t>
            </a:r>
          </a:p>
          <a:p>
            <a:pPr algn="l" rtl="0">
              <a:buNone/>
            </a:pPr>
            <a:r>
              <a:rPr lang="en-US" dirty="0" smtClean="0"/>
              <a:t>				</a:t>
            </a:r>
            <a:r>
              <a:rPr lang="en-US" dirty="0" err="1" smtClean="0"/>
              <a:t>System.out.print</a:t>
            </a:r>
            <a:r>
              <a:rPr lang="en-US" dirty="0" smtClean="0"/>
              <a:t>("after j loop:  ");</a:t>
            </a:r>
          </a:p>
          <a:p>
            <a:pPr algn="l" rtl="0">
              <a:buNone/>
            </a:pPr>
            <a:r>
              <a:rPr lang="en-US" dirty="0" smtClean="0"/>
              <a:t>			}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</a:t>
            </a:r>
            <a:r>
              <a:rPr lang="en-US" dirty="0" smtClean="0"/>
              <a:t>("after </a:t>
            </a:r>
            <a:r>
              <a:rPr lang="en-US" dirty="0" err="1" smtClean="0"/>
              <a:t>i</a:t>
            </a:r>
            <a:r>
              <a:rPr lang="en-US" dirty="0" smtClean="0"/>
              <a:t> loop:  ");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</a:p>
          <a:p>
            <a:pPr algn="l" rtl="0">
              <a:buNone/>
            </a:pPr>
            <a:r>
              <a:rPr lang="en-US" dirty="0" smtClean="0"/>
              <a:t>	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endParaRPr lang="ar-SA" dirty="0" smtClean="0"/>
          </a:p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6876256" y="4509120"/>
            <a:ext cx="1728192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b="1" dirty="0" smtClean="0"/>
              <a:t>0</a:t>
            </a:r>
          </a:p>
          <a:p>
            <a:pPr algn="l" rtl="0"/>
            <a:r>
              <a:rPr lang="en-US" b="1" dirty="0" smtClean="0"/>
              <a:t>1</a:t>
            </a:r>
          </a:p>
          <a:p>
            <a:pPr algn="l" rtl="0"/>
            <a:r>
              <a:rPr lang="en-US" b="1" dirty="0" smtClean="0"/>
              <a:t>2</a:t>
            </a:r>
          </a:p>
          <a:p>
            <a:pPr algn="l" rtl="0"/>
            <a:r>
              <a:rPr lang="en-US" b="1" dirty="0" smtClean="0"/>
              <a:t>3</a:t>
            </a:r>
          </a:p>
          <a:p>
            <a:pPr algn="l" rtl="0"/>
            <a:r>
              <a:rPr lang="en-US" b="1" dirty="0" smtClean="0"/>
              <a:t>4</a:t>
            </a:r>
          </a:p>
          <a:p>
            <a:pPr algn="l" rtl="0"/>
            <a:r>
              <a:rPr lang="en-US" b="1" dirty="0" smtClean="0"/>
              <a:t>5</a:t>
            </a:r>
          </a:p>
          <a:p>
            <a:pPr algn="l" rtl="0"/>
            <a:r>
              <a:rPr lang="en-US" b="1" dirty="0" smtClean="0"/>
              <a:t>after </a:t>
            </a:r>
            <a:r>
              <a:rPr lang="en-US" b="1" dirty="0" err="1" smtClean="0"/>
              <a:t>i</a:t>
            </a:r>
            <a:r>
              <a:rPr lang="en-US" b="1" dirty="0" smtClean="0"/>
              <a:t> loop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BreakNFor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x,y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stop1:</a:t>
            </a:r>
          </a:p>
          <a:p>
            <a:pPr algn="l" rtl="0">
              <a:buNone/>
            </a:pPr>
            <a:r>
              <a:rPr lang="en-US" dirty="0" smtClean="0"/>
              <a:t>			for( x=0;x&lt;5;x++){</a:t>
            </a:r>
          </a:p>
          <a:p>
            <a:pPr algn="l" rtl="0">
              <a:buNone/>
            </a:pPr>
            <a:r>
              <a:rPr lang="en-US" dirty="0" smtClean="0"/>
              <a:t>				for(y=0;y&lt;5;y++){</a:t>
            </a:r>
          </a:p>
          <a:p>
            <a:pPr algn="l" rtl="0">
              <a:buNone/>
            </a:pPr>
            <a:r>
              <a:rPr lang="en-US" dirty="0" smtClean="0"/>
              <a:t>					if(y==2)break stop1;</a:t>
            </a:r>
          </a:p>
          <a:p>
            <a:pPr algn="l" rtl="0">
              <a:buNone/>
            </a:pPr>
            <a:r>
              <a:rPr lang="en-US" dirty="0" smtClean="0"/>
              <a:t>					</a:t>
            </a:r>
            <a:r>
              <a:rPr lang="en-US" dirty="0" err="1" smtClean="0"/>
              <a:t>System.out.println</a:t>
            </a:r>
            <a:r>
              <a:rPr lang="en-US" dirty="0" smtClean="0"/>
              <a:t>("x and y : "+x+"  "+y);</a:t>
            </a:r>
          </a:p>
          <a:p>
            <a:pPr algn="l" rtl="0">
              <a:buNone/>
            </a:pPr>
            <a:r>
              <a:rPr lang="en-US" dirty="0" smtClean="0"/>
              <a:t>				}</a:t>
            </a:r>
          </a:p>
          <a:p>
            <a:pPr algn="l" rtl="0">
              <a:buNone/>
            </a:pPr>
            <a:r>
              <a:rPr lang="en-US" dirty="0" smtClean="0"/>
              <a:t>			}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();</a:t>
            </a:r>
          </a:p>
          <a:p>
            <a:pPr algn="l" rtl="0">
              <a:buNone/>
            </a:pPr>
            <a:r>
              <a:rPr lang="en-US" dirty="0" smtClean="0"/>
              <a:t>			for( x=0;x&lt;5;x++){</a:t>
            </a:r>
          </a:p>
          <a:p>
            <a:pPr algn="l" rtl="0">
              <a:buNone/>
            </a:pPr>
            <a:r>
              <a:rPr lang="en-US" dirty="0" smtClean="0"/>
              <a:t>			stop2:{</a:t>
            </a:r>
          </a:p>
          <a:p>
            <a:pPr algn="l" rtl="0">
              <a:buNone/>
            </a:pPr>
            <a:r>
              <a:rPr lang="en-US" dirty="0" smtClean="0"/>
              <a:t>				for(y=0;y&lt;5;y++){</a:t>
            </a:r>
          </a:p>
          <a:p>
            <a:pPr algn="l" rtl="0">
              <a:buNone/>
            </a:pPr>
            <a:r>
              <a:rPr lang="en-US" dirty="0" smtClean="0"/>
              <a:t>					if(y==2)break stop2;</a:t>
            </a:r>
          </a:p>
          <a:p>
            <a:pPr algn="l" rtl="0">
              <a:buNone/>
            </a:pPr>
            <a:r>
              <a:rPr lang="en-US" dirty="0" smtClean="0"/>
              <a:t>				</a:t>
            </a:r>
            <a:r>
              <a:rPr lang="en-US" dirty="0" err="1" smtClean="0"/>
              <a:t>System.out.println</a:t>
            </a:r>
            <a:r>
              <a:rPr lang="en-US" dirty="0" smtClean="0"/>
              <a:t>("x and y : "+x+"  "+y);</a:t>
            </a:r>
          </a:p>
          <a:p>
            <a:pPr algn="l" rtl="0">
              <a:buNone/>
            </a:pPr>
            <a:r>
              <a:rPr lang="en-US" dirty="0" smtClean="0"/>
              <a:t>				}</a:t>
            </a:r>
          </a:p>
          <a:p>
            <a:pPr algn="l" rtl="0">
              <a:buNone/>
            </a:pPr>
            <a:r>
              <a:rPr lang="en-US" dirty="0" smtClean="0"/>
              <a:t>			}</a:t>
            </a:r>
          </a:p>
          <a:p>
            <a:pPr algn="l" rtl="0">
              <a:buNone/>
            </a:pPr>
            <a:r>
              <a:rPr lang="en-US" dirty="0" smtClean="0"/>
              <a:t>			}</a:t>
            </a:r>
          </a:p>
          <a:p>
            <a:pPr algn="l" rtl="0">
              <a:buNone/>
            </a:pPr>
            <a:r>
              <a:rPr lang="en-US" dirty="0" smtClean="0"/>
              <a:t>	}}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7452320" y="2996952"/>
            <a:ext cx="1368152" cy="3861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x and y : 0  0</a:t>
            </a:r>
          </a:p>
          <a:p>
            <a:pPr algn="ctr"/>
            <a:r>
              <a:rPr lang="en-US" dirty="0" smtClean="0"/>
              <a:t>x and y : 0  1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x and y : 0  0</a:t>
            </a:r>
          </a:p>
          <a:p>
            <a:pPr algn="ctr"/>
            <a:r>
              <a:rPr lang="en-US" dirty="0" smtClean="0"/>
              <a:t>x and y : 0  1</a:t>
            </a:r>
          </a:p>
          <a:p>
            <a:pPr algn="ctr"/>
            <a:r>
              <a:rPr lang="en-US" dirty="0" smtClean="0"/>
              <a:t>x and y : 1  0</a:t>
            </a:r>
          </a:p>
          <a:p>
            <a:pPr algn="ctr"/>
            <a:r>
              <a:rPr lang="en-US" dirty="0" smtClean="0"/>
              <a:t>x and y : 1  1</a:t>
            </a:r>
          </a:p>
          <a:p>
            <a:pPr algn="ctr"/>
            <a:r>
              <a:rPr lang="en-US" dirty="0" smtClean="0"/>
              <a:t>x and y : 2  0</a:t>
            </a:r>
          </a:p>
          <a:p>
            <a:pPr algn="ctr"/>
            <a:r>
              <a:rPr lang="en-US" dirty="0" smtClean="0"/>
              <a:t>x and y : 2  1</a:t>
            </a:r>
          </a:p>
          <a:p>
            <a:pPr algn="ctr"/>
            <a:r>
              <a:rPr lang="en-US" dirty="0" smtClean="0"/>
              <a:t>x and y : 3  0</a:t>
            </a:r>
          </a:p>
          <a:p>
            <a:pPr algn="ctr"/>
            <a:r>
              <a:rPr lang="en-US" dirty="0" smtClean="0"/>
              <a:t>x and y : 3  1</a:t>
            </a:r>
          </a:p>
          <a:p>
            <a:pPr algn="ctr"/>
            <a:r>
              <a:rPr lang="en-US" dirty="0" smtClean="0"/>
              <a:t>x and y : 4  0</a:t>
            </a:r>
          </a:p>
          <a:p>
            <a:pPr algn="ctr"/>
            <a:r>
              <a:rPr lang="en-US" dirty="0" smtClean="0"/>
              <a:t>x and y : 4  1</a:t>
            </a:r>
          </a:p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ar-SA" dirty="0" smtClean="0"/>
              <a:t>ما هي مخرجات البرنامج التالي:</a:t>
            </a:r>
          </a:p>
          <a:p>
            <a:pPr algn="l" rtl="0">
              <a:buNone/>
            </a:pPr>
            <a:r>
              <a:rPr lang="en-US" dirty="0" smtClean="0"/>
              <a:t>public class grade{</a:t>
            </a:r>
          </a:p>
          <a:p>
            <a:pPr algn="l" rtl="0">
              <a:buNone/>
            </a:pPr>
            <a:r>
              <a:rPr lang="en-US" smtClean="0"/>
              <a:t>public </a:t>
            </a:r>
            <a:r>
              <a:rPr lang="en-US" dirty="0" smtClean="0"/>
              <a:t>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score=60;</a:t>
            </a:r>
          </a:p>
          <a:p>
            <a:pPr algn="l" rtl="0">
              <a:buNone/>
            </a:pPr>
            <a:r>
              <a:rPr lang="en-US" dirty="0" smtClean="0"/>
              <a:t>char g;</a:t>
            </a:r>
          </a:p>
          <a:p>
            <a:pPr algn="l" rtl="0">
              <a:buNone/>
            </a:pPr>
            <a:r>
              <a:rPr lang="en-US" dirty="0" err="1" smtClean="0"/>
              <a:t>boolean</a:t>
            </a:r>
            <a:r>
              <a:rPr lang="en-US" dirty="0" smtClean="0"/>
              <a:t> honors;</a:t>
            </a:r>
          </a:p>
          <a:p>
            <a:pPr algn="l" rtl="0">
              <a:buNone/>
            </a:pPr>
            <a:r>
              <a:rPr lang="en-US" dirty="0" smtClean="0"/>
              <a:t>honors = (score &gt;= 80);</a:t>
            </a:r>
          </a:p>
          <a:p>
            <a:pPr algn="l" rtl="0">
              <a:buNone/>
            </a:pPr>
            <a:r>
              <a:rPr lang="en-US" dirty="0" smtClean="0"/>
              <a:t>if(score &gt;= 90)</a:t>
            </a:r>
          </a:p>
          <a:p>
            <a:pPr algn="l" rtl="0">
              <a:buNone/>
            </a:pPr>
            <a:r>
              <a:rPr lang="en-US" dirty="0" smtClean="0"/>
              <a:t>   g = 'A';</a:t>
            </a:r>
          </a:p>
          <a:p>
            <a:pPr algn="l" rtl="0">
              <a:buNone/>
            </a:pPr>
            <a:r>
              <a:rPr lang="en-US" dirty="0" smtClean="0"/>
              <a:t>else if (score &gt;= 80)</a:t>
            </a:r>
          </a:p>
          <a:p>
            <a:pPr algn="l" rtl="0">
              <a:buNone/>
            </a:pPr>
            <a:r>
              <a:rPr lang="en-US" dirty="0" smtClean="0"/>
              <a:t>   g = 'B';</a:t>
            </a:r>
          </a:p>
          <a:p>
            <a:pPr algn="l" rtl="0">
              <a:buNone/>
            </a:pPr>
            <a:r>
              <a:rPr lang="en-US" dirty="0" smtClean="0"/>
              <a:t>else if (score &gt;= 70)</a:t>
            </a:r>
          </a:p>
          <a:p>
            <a:pPr algn="l" rtl="0">
              <a:buNone/>
            </a:pPr>
            <a:r>
              <a:rPr lang="en-US" dirty="0" smtClean="0"/>
              <a:t>   g = 'C';</a:t>
            </a:r>
          </a:p>
          <a:p>
            <a:pPr algn="l" rtl="0">
              <a:buNone/>
            </a:pPr>
            <a:r>
              <a:rPr lang="en-US" dirty="0" smtClean="0"/>
              <a:t>else if (score &gt;= 60)</a:t>
            </a:r>
          </a:p>
          <a:p>
            <a:pPr algn="l" rtl="0">
              <a:buNone/>
            </a:pPr>
            <a:r>
              <a:rPr lang="en-US" dirty="0" smtClean="0"/>
              <a:t>   g = 'D';</a:t>
            </a:r>
          </a:p>
          <a:p>
            <a:pPr algn="l" rtl="0">
              <a:buNone/>
            </a:pPr>
            <a:r>
              <a:rPr lang="en-US" dirty="0" smtClean="0"/>
              <a:t>else</a:t>
            </a:r>
          </a:p>
          <a:p>
            <a:pPr algn="l" rtl="0">
              <a:buNone/>
            </a:pPr>
            <a:r>
              <a:rPr lang="en-US" dirty="0" smtClean="0"/>
              <a:t>   g = 'F';</a:t>
            </a:r>
          </a:p>
          <a:p>
            <a:pPr algn="l" rtl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System.out.println</a:t>
            </a:r>
            <a:r>
              <a:rPr lang="en-US" dirty="0" smtClean="0"/>
              <a:t>("grade of this student is: ");</a:t>
            </a:r>
          </a:p>
          <a:p>
            <a:pPr algn="l" rtl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System.out.println</a:t>
            </a:r>
            <a:r>
              <a:rPr lang="en-US" dirty="0" smtClean="0"/>
              <a:t>(g);}}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1065</Words>
  <Application>Microsoft Office PowerPoint</Application>
  <PresentationFormat>عرض على الشاشة (3:4)‏</PresentationFormat>
  <Paragraphs>436</Paragraphs>
  <Slides>29</Slides>
  <Notes>2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1" baseType="lpstr">
      <vt:lpstr>سمة Office</vt:lpstr>
      <vt:lpstr>Picture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kfu</dc:creator>
  <cp:lastModifiedBy>kfu</cp:lastModifiedBy>
  <cp:revision>36</cp:revision>
  <dcterms:created xsi:type="dcterms:W3CDTF">2013-02-09T16:36:30Z</dcterms:created>
  <dcterms:modified xsi:type="dcterms:W3CDTF">2013-02-23T06:31:20Z</dcterms:modified>
</cp:coreProperties>
</file>