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083E0BA-5FA6-4703-BB94-6D9F78B4E042}" type="datetimeFigureOut">
              <a:rPr lang="ar-SA" smtClean="0"/>
              <a:t>02/04/33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1C4877E-63C2-4FD4-A5E1-B3CCCA45D68A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6FBA3-EA3E-4E00-8BA3-00622624AB3D}" type="datetimeFigureOut">
              <a:rPr lang="ar-SA" smtClean="0"/>
              <a:t>02/04/33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AEB97-D7C0-4779-87D3-D03E5BE7186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6FBA3-EA3E-4E00-8BA3-00622624AB3D}" type="datetimeFigureOut">
              <a:rPr lang="ar-SA" smtClean="0"/>
              <a:t>02/04/33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AEB97-D7C0-4779-87D3-D03E5BE7186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6FBA3-EA3E-4E00-8BA3-00622624AB3D}" type="datetimeFigureOut">
              <a:rPr lang="ar-SA" smtClean="0"/>
              <a:t>02/04/33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AEB97-D7C0-4779-87D3-D03E5BE7186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6FBA3-EA3E-4E00-8BA3-00622624AB3D}" type="datetimeFigureOut">
              <a:rPr lang="ar-SA" smtClean="0"/>
              <a:t>02/04/33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AEB97-D7C0-4779-87D3-D03E5BE7186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6FBA3-EA3E-4E00-8BA3-00622624AB3D}" type="datetimeFigureOut">
              <a:rPr lang="ar-SA" smtClean="0"/>
              <a:t>02/04/33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AEB97-D7C0-4779-87D3-D03E5BE7186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6FBA3-EA3E-4E00-8BA3-00622624AB3D}" type="datetimeFigureOut">
              <a:rPr lang="ar-SA" smtClean="0"/>
              <a:t>02/04/33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AEB97-D7C0-4779-87D3-D03E5BE7186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6FBA3-EA3E-4E00-8BA3-00622624AB3D}" type="datetimeFigureOut">
              <a:rPr lang="ar-SA" smtClean="0"/>
              <a:t>02/04/33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AEB97-D7C0-4779-87D3-D03E5BE7186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6FBA3-EA3E-4E00-8BA3-00622624AB3D}" type="datetimeFigureOut">
              <a:rPr lang="ar-SA" smtClean="0"/>
              <a:t>02/04/33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AEB97-D7C0-4779-87D3-D03E5BE7186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6FBA3-EA3E-4E00-8BA3-00622624AB3D}" type="datetimeFigureOut">
              <a:rPr lang="ar-SA" smtClean="0"/>
              <a:t>02/04/33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AEB97-D7C0-4779-87D3-D03E5BE7186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6FBA3-EA3E-4E00-8BA3-00622624AB3D}" type="datetimeFigureOut">
              <a:rPr lang="ar-SA" smtClean="0"/>
              <a:t>02/04/33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AEB97-D7C0-4779-87D3-D03E5BE7186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6FBA3-EA3E-4E00-8BA3-00622624AB3D}" type="datetimeFigureOut">
              <a:rPr lang="ar-SA" smtClean="0"/>
              <a:t>02/04/33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AEB97-D7C0-4779-87D3-D03E5BE7186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36FBA3-EA3E-4E00-8BA3-00622624AB3D}" type="datetimeFigureOut">
              <a:rPr lang="ar-SA" smtClean="0"/>
              <a:t>02/04/33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AEB97-D7C0-4779-87D3-D03E5BE7186C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683568" y="332656"/>
            <a:ext cx="747852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قـانون دالتون للضغوط الجزيئية</a:t>
            </a:r>
            <a:endParaRPr lang="ar-SA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251520" y="1412777"/>
            <a:ext cx="8840499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الضغط الكلي لمزيج من الغازات يساوي مجموع الضغوط الجزيئية لهذهـ الغازات </a:t>
            </a:r>
            <a:endParaRPr lang="ar-SA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2195737" y="2204864"/>
            <a:ext cx="463448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</a:t>
            </a:r>
            <a:r>
              <a:rPr lang="en-U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</a:t>
            </a:r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= P </a:t>
            </a:r>
            <a:r>
              <a:rPr lang="en-U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total</a:t>
            </a:r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X</a:t>
            </a:r>
            <a:r>
              <a:rPr lang="en-U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</a:t>
            </a:r>
            <a:endParaRPr lang="ar-SA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581171" y="2967335"/>
            <a:ext cx="79816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النظرية الحركية الجزيئية للغازات :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0" y="4005064"/>
            <a:ext cx="9144000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1/ يتكون الغاز من عدد كبير من الجزيئات </a:t>
            </a:r>
            <a:r>
              <a:rPr lang="ar-SA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متناهية الصغر والتي تكون في حركة خطية </a:t>
            </a:r>
            <a:r>
              <a:rPr lang="ar-SA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عشوائية دائمة </a:t>
            </a:r>
          </a:p>
          <a:p>
            <a:pPr algn="ctr"/>
            <a:r>
              <a:rPr lang="ar-SA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2/ جزيئات الغاز مفصولة بمسافات هائلة عن بعضها ( جسيمات الغاز تُعتبر</a:t>
            </a:r>
          </a:p>
          <a:p>
            <a:pPr algn="ctr"/>
            <a:r>
              <a:rPr lang="ar-SA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كأنها نقطية وبالتالي فإن لهذه الجسيمات كتل وليس لها حجم )</a:t>
            </a:r>
          </a:p>
          <a:p>
            <a:pPr algn="ctr"/>
            <a:r>
              <a:rPr lang="ar-SA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3/ هنالك تصادمات قليلة ( نادرة ) مابين جزيئات الغاز والجدار الداخلي للوعاء</a:t>
            </a:r>
          </a:p>
          <a:p>
            <a:pPr algn="ctr"/>
            <a:r>
              <a:rPr lang="ar-SA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وفي معظم الوقت لاتكون هنالك تصادمات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23528" y="260648"/>
            <a:ext cx="828092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4/ لاتوجد قوة مابين جزيئات الغاز إلأ في حالة التصادم </a:t>
            </a:r>
          </a:p>
          <a:p>
            <a:pPr algn="ctr"/>
            <a:r>
              <a:rPr lang="ar-S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5/ جزيئات الغاز قد تكتسب أو تفقد طاقة خلال التصادم إلأ أن الطاقة الكلية تكون ثابتة</a:t>
            </a:r>
            <a:endParaRPr lang="ar-SA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0" y="1772816"/>
            <a:ext cx="9144000" cy="120032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# الانتشار : الإمتزاج التلقائي للغازات</a:t>
            </a:r>
          </a:p>
          <a:p>
            <a:pPr algn="ctr"/>
            <a:r>
              <a:rPr lang="ar-SA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# الانبثاق : مرور الغاز عبر ثقب صغير تحت تأثير الضغط</a:t>
            </a:r>
            <a:endParaRPr lang="ar-SA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611560" y="3140968"/>
            <a:ext cx="756084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الغـازات </a:t>
            </a:r>
            <a:r>
              <a:rPr lang="ar-SA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الحقيقيـة</a:t>
            </a:r>
            <a:endParaRPr lang="ar-SA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395536" y="4077072"/>
            <a:ext cx="8424936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FontTx/>
              <a:buChar char="-"/>
            </a:pPr>
            <a:r>
              <a:rPr lang="ar-SA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هي تلك الغازات التي لاينطبق عليها قانون الغاز المثالي</a:t>
            </a:r>
          </a:p>
          <a:p>
            <a:pPr algn="ctr">
              <a:buFontTx/>
              <a:buChar char="-"/>
            </a:pPr>
            <a:r>
              <a:rPr lang="ar-S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الغازات التي تسلك مثاليًا عند درجات الحرارة المرتفعة والضغوط المنخفضة</a:t>
            </a:r>
          </a:p>
          <a:p>
            <a:pPr algn="ctr">
              <a:buFontTx/>
              <a:buChar char="-"/>
            </a:pPr>
            <a:r>
              <a:rPr lang="ar-S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تسلك الغازات بشكل غير مثالي ( حقيقي ) عند درجات الحرارة المنخفضة والضغوط المرتفة </a:t>
            </a:r>
            <a:endParaRPr lang="ar-SA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239822" y="332656"/>
            <a:ext cx="25551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</a:t>
            </a:r>
            <a:r>
              <a:rPr lang="en-US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</a:t>
            </a:r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= </a:t>
            </a:r>
            <a:r>
              <a:rPr lang="en-US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nRT</a:t>
            </a:r>
            <a:endParaRPr lang="ar-SA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755576" y="1196752"/>
            <a:ext cx="739829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يكون الضغط المقاس للغازات الحقيقية أقل </a:t>
            </a:r>
          </a:p>
          <a:p>
            <a:pPr algn="ctr"/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من الضغط للغاز المثالي :</a:t>
            </a:r>
            <a:endParaRPr lang="ar-SA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2123728" y="2564904"/>
            <a:ext cx="4690707" cy="181588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النقصان في الضغط يعتمد على عاملين:</a:t>
            </a:r>
          </a:p>
          <a:p>
            <a:pPr algn="ctr"/>
            <a:endParaRPr lang="ar-S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ar-SA" sz="2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1/ عدد التصادمات</a:t>
            </a:r>
          </a:p>
          <a:p>
            <a:pPr algn="ctr"/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2/ النقص في قوة التصادم</a:t>
            </a:r>
            <a:endParaRPr lang="ar-SA" sz="28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251520" y="4581128"/>
            <a:ext cx="844532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 P + an^2</a:t>
            </a:r>
            <a:r>
              <a:rPr lang="en-US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/V^2 ) ( V – </a:t>
            </a:r>
            <a:r>
              <a:rPr lang="en-US" sz="4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nb</a:t>
            </a:r>
            <a:r>
              <a:rPr lang="en-US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) = </a:t>
            </a:r>
            <a:r>
              <a:rPr lang="en-US" sz="4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nRT</a:t>
            </a:r>
            <a:endParaRPr lang="ar-SA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815123" y="5517232"/>
            <a:ext cx="73532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معادلة فاندرفال للغازات الحقيقية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059832" y="188640"/>
            <a:ext cx="31854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إسالة الغازات</a:t>
            </a:r>
            <a:endParaRPr lang="ar-SA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571612" y="1052736"/>
            <a:ext cx="8220520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تحويل الغازات إلى الحالة السائلة ويمكن عمل ذلك بواسطة : </a:t>
            </a:r>
          </a:p>
          <a:p>
            <a:pPr algn="ctr"/>
            <a:r>
              <a:rPr lang="ar-SA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1/ زيادة الضغط</a:t>
            </a:r>
          </a:p>
          <a:p>
            <a:pPr algn="ctr"/>
            <a:r>
              <a:rPr lang="ar-SA" sz="32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2/ التبريد من خلال إنقاص درجة الحرارة</a:t>
            </a:r>
          </a:p>
          <a:p>
            <a:pPr algn="ctr"/>
            <a:r>
              <a:rPr lang="ar-SA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- تأثير درجة الحرارة يكون سائدًا على الضغط</a:t>
            </a:r>
            <a:endParaRPr lang="ar-SA" sz="3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187624" y="2996952"/>
            <a:ext cx="68139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* درجة الحرارة الحرجة </a:t>
            </a:r>
            <a:r>
              <a:rPr lang="en-US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</a:t>
            </a:r>
            <a:r>
              <a:rPr lang="en-US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</a:t>
            </a:r>
            <a:r>
              <a:rPr lang="ar-S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ar-S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:</a:t>
            </a:r>
            <a:endParaRPr lang="ar-SA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0" y="3861048"/>
            <a:ext cx="8945077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32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هي درجة الحرارة التي </a:t>
            </a:r>
            <a:r>
              <a:rPr lang="ar-SA" sz="32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لايمكن</a:t>
            </a:r>
            <a:r>
              <a:rPr lang="ar-SA" sz="32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إسالة الغاز عند درجة الحرارة أعلى</a:t>
            </a:r>
          </a:p>
          <a:p>
            <a:pPr algn="ctr"/>
            <a:r>
              <a:rPr lang="ar-SA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منها كلما كان الضغط المؤثر كبيرًا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2555776" y="4869160"/>
            <a:ext cx="387477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charset="0"/>
              <a:buChar char="•"/>
            </a:pPr>
            <a:r>
              <a:rPr lang="ar-S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الضغط الحرج :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0" y="5780782"/>
            <a:ext cx="889248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32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هو أقل ضغط ضروري ( يجب أن يبذل ) لإسالة الغاز عند درجة </a:t>
            </a:r>
          </a:p>
          <a:p>
            <a:pPr algn="ctr"/>
            <a:r>
              <a:rPr lang="ar-SA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الحرارة الحرجة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411760" y="188640"/>
            <a:ext cx="42643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الكيميـاء الحراريـة</a:t>
            </a:r>
            <a:endParaRPr lang="ar-SA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971600" y="1196752"/>
            <a:ext cx="72008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32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هي فرع من فروع الكيمياء التي تعنى </a:t>
            </a:r>
          </a:p>
          <a:p>
            <a:pPr algn="ctr"/>
            <a:r>
              <a:rPr lang="ar-SA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بتأثيرات الحرارة المصاحبة للتفاعل الكيميائي</a:t>
            </a:r>
            <a:endParaRPr lang="ar-SA" sz="32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547664" y="2420888"/>
            <a:ext cx="594585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الكون = النظام + المحيط</a:t>
            </a:r>
            <a:endParaRPr lang="ar-SA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0" y="2996952"/>
            <a:ext cx="9169497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ar-SA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- </a:t>
            </a:r>
            <a:r>
              <a:rPr lang="ar-SA" sz="32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الإنتقال</a:t>
            </a:r>
            <a:r>
              <a:rPr lang="ar-SA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الحراري قد يكون من النظام المحيط ويسمى :</a:t>
            </a:r>
          </a:p>
          <a:p>
            <a:pPr algn="ctr"/>
            <a:r>
              <a:rPr lang="ar-SA" sz="32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تفاعلًا طاردًا للحرارة ( النظام خسر )</a:t>
            </a:r>
          </a:p>
          <a:p>
            <a:pPr algn="ctr"/>
            <a:endParaRPr lang="ar-SA" sz="3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>
              <a:buFontTx/>
              <a:buChar char="-"/>
            </a:pPr>
            <a:r>
              <a:rPr lang="ar-SA" sz="32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الإنتقال</a:t>
            </a:r>
            <a:r>
              <a:rPr lang="ar-SA" sz="32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الحراري من المحيط إلى النظام ويسمى التفاعل لهذه الحالة</a:t>
            </a:r>
          </a:p>
          <a:p>
            <a:pPr algn="ctr"/>
            <a:r>
              <a:rPr lang="ar-SA" sz="32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بـ</a:t>
            </a:r>
            <a:r>
              <a:rPr lang="ar-SA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ماص للحرارة ( النظام كسب )</a:t>
            </a:r>
            <a:endParaRPr lang="ar-SA" sz="32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251521" y="5733256"/>
            <a:ext cx="424847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إعــدآد : نُوفمبّر !</a:t>
            </a:r>
          </a:p>
          <a:p>
            <a:pPr algn="ctr"/>
            <a:r>
              <a:rPr lang="ar-S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لآتنسونـآ من دعوآتكم ,’</a:t>
            </a:r>
            <a:endParaRPr lang="ar-SA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348</Words>
  <Application>Microsoft Office PowerPoint</Application>
  <PresentationFormat>عرض على الشاشة (3:4)‏</PresentationFormat>
  <Paragraphs>48</Paragraphs>
  <Slides>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user</cp:lastModifiedBy>
  <cp:revision>8</cp:revision>
  <dcterms:created xsi:type="dcterms:W3CDTF">2012-02-24T16:08:37Z</dcterms:created>
  <dcterms:modified xsi:type="dcterms:W3CDTF">2012-02-24T17:18:09Z</dcterms:modified>
</cp:coreProperties>
</file>