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0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121"/>
    <a:srgbClr val="DA006D"/>
    <a:srgbClr val="C40091"/>
    <a:srgbClr val="F600B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03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3995-BB36-4A7E-A078-F6C276E5F13A}" type="datetimeFigureOut">
              <a:rPr lang="ar-SA" smtClean="0"/>
              <a:t>05/04/1433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9F944-4C18-4FA5-88B3-7E2B75B36195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3995-BB36-4A7E-A078-F6C276E5F13A}" type="datetimeFigureOut">
              <a:rPr lang="ar-SA" smtClean="0"/>
              <a:t>05/04/1433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9F944-4C18-4FA5-88B3-7E2B75B36195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3995-BB36-4A7E-A078-F6C276E5F13A}" type="datetimeFigureOut">
              <a:rPr lang="ar-SA" smtClean="0"/>
              <a:t>05/04/1433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9F944-4C18-4FA5-88B3-7E2B75B36195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3995-BB36-4A7E-A078-F6C276E5F13A}" type="datetimeFigureOut">
              <a:rPr lang="ar-SA" smtClean="0"/>
              <a:t>05/04/1433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9F944-4C18-4FA5-88B3-7E2B75B36195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3995-BB36-4A7E-A078-F6C276E5F13A}" type="datetimeFigureOut">
              <a:rPr lang="ar-SA" smtClean="0"/>
              <a:t>05/04/1433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9F944-4C18-4FA5-88B3-7E2B75B36195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3995-BB36-4A7E-A078-F6C276E5F13A}" type="datetimeFigureOut">
              <a:rPr lang="ar-SA" smtClean="0"/>
              <a:t>05/04/1433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9F944-4C18-4FA5-88B3-7E2B75B36195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3995-BB36-4A7E-A078-F6C276E5F13A}" type="datetimeFigureOut">
              <a:rPr lang="ar-SA" smtClean="0"/>
              <a:t>05/04/1433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9F944-4C18-4FA5-88B3-7E2B75B36195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3995-BB36-4A7E-A078-F6C276E5F13A}" type="datetimeFigureOut">
              <a:rPr lang="ar-SA" smtClean="0"/>
              <a:t>05/04/1433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9F944-4C18-4FA5-88B3-7E2B75B36195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3995-BB36-4A7E-A078-F6C276E5F13A}" type="datetimeFigureOut">
              <a:rPr lang="ar-SA" smtClean="0"/>
              <a:t>05/04/1433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9F944-4C18-4FA5-88B3-7E2B75B36195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3995-BB36-4A7E-A078-F6C276E5F13A}" type="datetimeFigureOut">
              <a:rPr lang="ar-SA" smtClean="0"/>
              <a:t>05/04/1433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9F944-4C18-4FA5-88B3-7E2B75B36195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3995-BB36-4A7E-A078-F6C276E5F13A}" type="datetimeFigureOut">
              <a:rPr lang="ar-SA" smtClean="0"/>
              <a:t>05/04/1433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9F944-4C18-4FA5-88B3-7E2B75B36195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43995-BB36-4A7E-A078-F6C276E5F13A}" type="datetimeFigureOut">
              <a:rPr lang="ar-SA" smtClean="0"/>
              <a:t>05/04/1433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9F944-4C18-4FA5-88B3-7E2B75B36195}" type="slidenum">
              <a:rPr lang="ar-SA" smtClean="0"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gif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 descr="get-7-2010-o2dfqcw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صورة 9" descr="tgrfewsqa (21)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404664"/>
            <a:ext cx="2088232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صورة 10" descr="082010120834rssqbw3shknu6mwf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5229200"/>
            <a:ext cx="2377555" cy="1556792"/>
          </a:xfrm>
          <a:prstGeom prst="rect">
            <a:avLst/>
          </a:prstGeom>
        </p:spPr>
      </p:pic>
      <p:sp>
        <p:nvSpPr>
          <p:cNvPr id="12" name="مستطيل 11"/>
          <p:cNvSpPr/>
          <p:nvPr/>
        </p:nvSpPr>
        <p:spPr>
          <a:xfrm>
            <a:off x="-36512" y="5457418"/>
            <a:ext cx="103586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إعداد</a:t>
            </a:r>
            <a:endParaRPr lang="ar-SA" sz="4000" b="1" cap="none" spc="0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3" name="صورة 12" descr="rose3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776240">
            <a:off x="3168365" y="4606697"/>
            <a:ext cx="1438275" cy="2256111"/>
          </a:xfrm>
          <a:prstGeom prst="rect">
            <a:avLst/>
          </a:prstGeom>
        </p:spPr>
      </p:pic>
      <p:pic>
        <p:nvPicPr>
          <p:cNvPr id="15" name="صورة 14" descr="rose3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776240">
            <a:off x="5760653" y="4030633"/>
            <a:ext cx="1438275" cy="2256111"/>
          </a:xfrm>
          <a:prstGeom prst="rect">
            <a:avLst/>
          </a:prstGeom>
        </p:spPr>
      </p:pic>
      <p:pic>
        <p:nvPicPr>
          <p:cNvPr id="17" name="صورة 16" descr="image41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4669645">
            <a:off x="5652215" y="3392490"/>
            <a:ext cx="1120077" cy="5147788"/>
          </a:xfrm>
          <a:prstGeom prst="rect">
            <a:avLst/>
          </a:prstGeom>
        </p:spPr>
      </p:pic>
      <p:pic>
        <p:nvPicPr>
          <p:cNvPr id="18" name="صورة 17" descr="pic_1302557370_751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808362">
            <a:off x="2985402" y="404799"/>
            <a:ext cx="3888432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صورة 18" descr="5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622686">
            <a:off x="3212545" y="706677"/>
            <a:ext cx="3421770" cy="2214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302aad1048ac00b62cbd3baa41a7733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23011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-754932" y="836712"/>
            <a:ext cx="10653879" cy="54014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11500" b="0" cap="none" spc="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المحاضرة (1 )</a:t>
            </a:r>
          </a:p>
          <a:p>
            <a:pPr algn="ctr"/>
            <a:r>
              <a:rPr lang="ar-SA" sz="11500" b="0" cap="none" spc="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التحرير</a:t>
            </a:r>
          </a:p>
          <a:p>
            <a:pPr algn="ctr"/>
            <a:r>
              <a:rPr lang="ar-SA" sz="11500" b="0" cap="none" spc="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العربي</a:t>
            </a:r>
            <a:endParaRPr lang="ar-SA" sz="11500" b="0" cap="none" spc="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get-11-2008-dv9qwnyk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76672" y="-747464"/>
            <a:ext cx="12025336" cy="1010850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صورة 4" descr="78997rcj60tvyuu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1844824"/>
            <a:ext cx="2088232" cy="2304256"/>
          </a:xfrm>
          <a:prstGeom prst="rect">
            <a:avLst/>
          </a:prstGeom>
        </p:spPr>
      </p:pic>
      <p:pic>
        <p:nvPicPr>
          <p:cNvPr id="6" name="صورة 5" descr="brooonzyah-54808d873c.gif"/>
          <p:cNvPicPr>
            <a:picLocks noChangeAspect="1"/>
          </p:cNvPicPr>
          <p:nvPr/>
        </p:nvPicPr>
        <p:blipFill>
          <a:blip r:embed="rId4" cstate="print"/>
          <a:srcRect l="6155"/>
          <a:stretch>
            <a:fillRect/>
          </a:stretch>
        </p:blipFill>
        <p:spPr>
          <a:xfrm>
            <a:off x="5364088" y="4293096"/>
            <a:ext cx="2699792" cy="28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6516216" y="5301208"/>
            <a:ext cx="864096" cy="215444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800" b="1" dirty="0" smtClean="0">
                <a:solidFill>
                  <a:srgbClr val="FF0000"/>
                </a:solidFill>
              </a:rPr>
              <a:t>صديقتي</a:t>
            </a:r>
            <a:endParaRPr lang="ar-SA" sz="800" b="1" dirty="0">
              <a:solidFill>
                <a:srgbClr val="FF0000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699894" y="2276872"/>
            <a:ext cx="4992072" cy="43396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3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بسم الله </a:t>
            </a:r>
          </a:p>
          <a:p>
            <a:pPr algn="ctr"/>
            <a:r>
              <a:rPr lang="ar-SA" sz="13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نبدأ</a:t>
            </a:r>
            <a:endParaRPr lang="ar-SA" sz="13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مستطيل 8"/>
          <p:cNvSpPr/>
          <p:nvPr/>
        </p:nvSpPr>
        <p:spPr>
          <a:xfrm flipV="1">
            <a:off x="7020272" y="6669360"/>
            <a:ext cx="792088" cy="2343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7020272" y="5373216"/>
            <a:ext cx="21602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6012160" y="5301208"/>
            <a:ext cx="1368152" cy="230832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900" b="1" dirty="0" smtClean="0">
                <a:solidFill>
                  <a:srgbClr val="FF0000"/>
                </a:solidFill>
              </a:rPr>
              <a:t>صديقتي</a:t>
            </a:r>
            <a:endParaRPr lang="ar-SA" sz="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BG%20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صورة 7" descr="pic_1302557366_30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836842">
            <a:off x="6187881" y="4448737"/>
            <a:ext cx="1783813" cy="1743939"/>
          </a:xfrm>
          <a:prstGeom prst="rect">
            <a:avLst/>
          </a:prstGeom>
        </p:spPr>
      </p:pic>
      <p:pic>
        <p:nvPicPr>
          <p:cNvPr id="9" name="صورة 8" descr="124512fdsfsd2fd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15490">
            <a:off x="7817582" y="4581128"/>
            <a:ext cx="476361" cy="432048"/>
          </a:xfrm>
          <a:prstGeom prst="rect">
            <a:avLst/>
          </a:prstGeom>
        </p:spPr>
      </p:pic>
      <p:sp>
        <p:nvSpPr>
          <p:cNvPr id="10" name="مستطيل 9"/>
          <p:cNvSpPr/>
          <p:nvPr/>
        </p:nvSpPr>
        <p:spPr>
          <a:xfrm>
            <a:off x="875210" y="-27384"/>
            <a:ext cx="729719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0" cap="none" spc="0" dirty="0" smtClean="0">
                <a:ln w="18415" cmpd="sng">
                  <a:solidFill>
                    <a:srgbClr val="C40091"/>
                  </a:solidFill>
                  <a:prstDash val="solid"/>
                </a:ln>
                <a:solidFill>
                  <a:srgbClr val="DA006D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همزة الوصل وهمزة القطع</a:t>
            </a:r>
            <a:endParaRPr lang="ar-SA" sz="6600" b="0" cap="none" spc="0" dirty="0">
              <a:ln w="18415" cmpd="sng">
                <a:solidFill>
                  <a:srgbClr val="C40091"/>
                </a:solidFill>
                <a:prstDash val="solid"/>
              </a:ln>
              <a:solidFill>
                <a:srgbClr val="DA006D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51520" y="952852"/>
            <a:ext cx="881683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dirty="0" smtClean="0">
                <a:ln w="18415" cmpd="sng">
                  <a:solidFill>
                    <a:srgbClr val="C40091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* كان استغفار الشاب طاعة لربه</a:t>
            </a:r>
            <a:endParaRPr lang="ar-SA" sz="6600" b="0" cap="none" spc="0" dirty="0">
              <a:ln w="18415" cmpd="sng">
                <a:solidFill>
                  <a:srgbClr val="C40091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51520" y="1844824"/>
            <a:ext cx="868539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استفغار . همزة وصل .لأنة يتوصل بها</a:t>
            </a:r>
          </a:p>
          <a:p>
            <a:pPr algn="ctr"/>
            <a:r>
              <a:rPr lang="ar-SA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للنطق بالحروف الساكنة...</a:t>
            </a:r>
            <a:endParaRPr lang="ar-SA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-79699" y="3429000"/>
            <a:ext cx="616386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600" dirty="0" smtClean="0">
                <a:ln w="18415" cmpd="sng">
                  <a:solidFill>
                    <a:srgbClr val="C40091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* جاء محمد وأحمد ...</a:t>
            </a:r>
            <a:endParaRPr lang="ar-SA" sz="6600" dirty="0"/>
          </a:p>
        </p:txBody>
      </p:sp>
      <p:sp>
        <p:nvSpPr>
          <p:cNvPr id="14" name="مستطيل 13"/>
          <p:cNvSpPr/>
          <p:nvPr/>
        </p:nvSpPr>
        <p:spPr>
          <a:xfrm>
            <a:off x="491965" y="4365104"/>
            <a:ext cx="5112297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أحمد . همزة قطع .لأن</a:t>
            </a:r>
          </a:p>
          <a:p>
            <a:r>
              <a:rPr lang="ar-SA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الصوت ينقطع عند </a:t>
            </a:r>
          </a:p>
          <a:p>
            <a:r>
              <a:rPr lang="ar-SA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البدء بها ...</a:t>
            </a:r>
            <a:endParaRPr lang="ar-SA" sz="5400" dirty="0"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56" y="0"/>
            <a:ext cx="9139944" cy="685800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-1" y="15577"/>
            <a:ext cx="9144001" cy="75405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SA" sz="8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تعريف همزة </a:t>
            </a:r>
            <a:r>
              <a:rPr lang="ar-SA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القطع...</a:t>
            </a:r>
          </a:p>
          <a:p>
            <a:pPr algn="ctr"/>
            <a:r>
              <a:rPr lang="ar-SA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هي همزة متحركة تقع بأول الكلام وينطق بها بأبتداء الكلام وفي وسطه وتكتب هكذا (أ ُ)،(أ َ)،(أ ِ)</a:t>
            </a:r>
          </a:p>
          <a:p>
            <a:r>
              <a:rPr lang="ar-SA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تعريف همزة الوصل ...</a:t>
            </a:r>
          </a:p>
          <a:p>
            <a:pPr algn="ctr"/>
            <a:r>
              <a:rPr lang="ar-SA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هي همزة تنطق بإبتداء الكلام ولا تنطق عند وصلة بما قبلها وتكتب هكذا (ا)</a:t>
            </a:r>
          </a:p>
          <a:p>
            <a:pPr algn="ctr"/>
            <a:r>
              <a:rPr lang="ar-SA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ar-SA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صورة 5" descr="f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17032"/>
            <a:ext cx="1666875" cy="1323975"/>
          </a:xfrm>
          <a:prstGeom prst="rect">
            <a:avLst/>
          </a:prstGeom>
        </p:spPr>
      </p:pic>
      <p:pic>
        <p:nvPicPr>
          <p:cNvPr id="7" name="صورة 6" descr="f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-27384"/>
            <a:ext cx="1810891" cy="136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n00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0" y="116632"/>
            <a:ext cx="9144000" cy="65556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الفريق الأول من العلماء يسمونها   ( ألف الوصل ) وليس همزة الوصل...</a:t>
            </a:r>
          </a:p>
          <a:p>
            <a:pPr algn="ctr"/>
            <a:r>
              <a:rPr lang="ar-SA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لأنة ليس بها همزة...</a:t>
            </a:r>
          </a:p>
          <a:p>
            <a:pPr algn="ctr"/>
            <a:r>
              <a:rPr lang="ar-SA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الفريق الثاني من العلماء يسمونها </a:t>
            </a:r>
          </a:p>
          <a:p>
            <a:pPr algn="ctr"/>
            <a:r>
              <a:rPr lang="ar-SA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( همزة وصل ) ...</a:t>
            </a:r>
          </a:p>
          <a:p>
            <a:pPr algn="ctr"/>
            <a:r>
              <a:rPr lang="ar-SA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لأنها تنطق همزة بأول الكلام ...</a:t>
            </a:r>
            <a:endParaRPr lang="ar-SA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noway_nov_07_baby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3717032"/>
            <a:ext cx="3203848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مستطيل 7"/>
          <p:cNvSpPr/>
          <p:nvPr/>
        </p:nvSpPr>
        <p:spPr>
          <a:xfrm>
            <a:off x="0" y="108496"/>
            <a:ext cx="9144000" cy="46166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SA" sz="4800" b="0" cap="none" spc="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عللي : تسمية همزة الوصل وهمزة القطع بهذا الأسم...</a:t>
            </a:r>
          </a:p>
          <a:p>
            <a:r>
              <a:rPr lang="ar-SA" sz="4800" dirty="0" smtClean="0">
                <a:ln w="18415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القطع /لأن الصوت ينقطع عند النطق بها ... </a:t>
            </a:r>
          </a:p>
          <a:p>
            <a:r>
              <a:rPr lang="ar-SA" sz="4800" b="0" cap="none" spc="0" dirty="0" smtClean="0">
                <a:ln w="18415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الوصل /لأنة يتوصل بها إلى النطق بالحروف الساكنة ...</a:t>
            </a:r>
          </a:p>
          <a:p>
            <a:pPr algn="ctr"/>
            <a:endParaRPr lang="ar-SA" sz="5400" b="0" cap="none" spc="0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2" name="صورة 11" descr="HH50-COM-308b860738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4005064"/>
            <a:ext cx="1009650" cy="433958"/>
          </a:xfrm>
          <a:prstGeom prst="rect">
            <a:avLst/>
          </a:prstGeom>
        </p:spPr>
      </p:pic>
      <p:pic>
        <p:nvPicPr>
          <p:cNvPr id="15" name="صورة 14" descr="2418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8" y="3573016"/>
            <a:ext cx="2520280" cy="2155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1981a7aa50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صورة 4" descr="07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577455">
            <a:off x="4585858" y="3159685"/>
            <a:ext cx="1822180" cy="1660223"/>
          </a:xfrm>
          <a:prstGeom prst="rect">
            <a:avLst/>
          </a:prstGeom>
        </p:spPr>
      </p:pic>
      <p:pic>
        <p:nvPicPr>
          <p:cNvPr id="7" name="صورة 6" descr="78997rcj60tvyuu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144" y="188640"/>
            <a:ext cx="1528564" cy="2592288"/>
          </a:xfrm>
          <a:prstGeom prst="rect">
            <a:avLst/>
          </a:prstGeom>
        </p:spPr>
      </p:pic>
      <p:pic>
        <p:nvPicPr>
          <p:cNvPr id="8" name="صورة 7" descr="n040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56176" y="3976350"/>
            <a:ext cx="2056631" cy="2332970"/>
          </a:xfrm>
          <a:prstGeom prst="rect">
            <a:avLst/>
          </a:prstGeom>
        </p:spPr>
      </p:pic>
      <p:sp>
        <p:nvSpPr>
          <p:cNvPr id="9" name="مستطيل 8"/>
          <p:cNvSpPr/>
          <p:nvPr/>
        </p:nvSpPr>
        <p:spPr>
          <a:xfrm>
            <a:off x="0" y="677009"/>
            <a:ext cx="4795141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000" b="1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212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ما طريقة التمييز بين همزتي الوصل والقطع...</a:t>
            </a:r>
          </a:p>
          <a:p>
            <a:pPr algn="ctr"/>
            <a:r>
              <a:rPr lang="ar-SA" sz="40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212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نسبق الكلمة بالواو والفاء، أول الكلمة وتقرأها ونكرر القراءة فإذا بقي الصوت الهمزة كانت همزة قطع فإذا انقطع كانت همزة وصل مثل كلمة (اذهب)..خذ النقود واذهب.همزة وصل </a:t>
            </a:r>
            <a:endParaRPr lang="ar-SA" sz="40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212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1\سطح المكتب\مجلة\العدد الثاني\صور\126200851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مستطيل 4"/>
          <p:cNvSpPr/>
          <p:nvPr/>
        </p:nvSpPr>
        <p:spPr>
          <a:xfrm>
            <a:off x="4355976" y="4015224"/>
            <a:ext cx="359425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15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الخاتمة</a:t>
            </a:r>
            <a:endParaRPr lang="ar-SA" sz="115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C0099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-23894" y="6088559"/>
            <a:ext cx="91678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6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إعداد </a:t>
            </a:r>
            <a:r>
              <a:rPr lang="ar-S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طالبة كلية العلوم (أمل سعود الحربي ).قسم رياضيات .</a:t>
            </a:r>
            <a:endParaRPr lang="ar-SA" sz="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218</Words>
  <Application>Microsoft Office PowerPoint</Application>
  <PresentationFormat>عرض على الشاشة (3:4)‏</PresentationFormat>
  <Paragraphs>33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Company>edlm83@hotmail.com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ABUMADA</dc:creator>
  <cp:lastModifiedBy>ABUMADA</cp:lastModifiedBy>
  <cp:revision>1</cp:revision>
  <dcterms:created xsi:type="dcterms:W3CDTF">2012-02-27T15:57:31Z</dcterms:created>
  <dcterms:modified xsi:type="dcterms:W3CDTF">2012-02-27T17:31:27Z</dcterms:modified>
</cp:coreProperties>
</file>