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559B6B-BA6D-4666-9438-FDB8CED6A031}" type="datetimeFigureOut">
              <a:rPr lang="en-US" smtClean="0"/>
              <a:t>6/19/2012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23002-8800-4C70-ABDE-8690E464B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606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ADE8-C2C1-4502-AA56-3C5626B67105}" type="datetime1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A762E-A1A7-42A3-BFE2-C288DA3A8FFF}" type="datetime1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ADC-A275-4BE9-A79A-668B12967393}" type="datetime1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592F3-7F28-4A92-9390-2F135E8FD267}" type="datetime1">
              <a:rPr lang="en-US" smtClean="0"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6BF6-1E6E-4D71-B251-E9D5457FC80D}" type="datetime1">
              <a:rPr lang="en-US" smtClean="0"/>
              <a:t>6/19/2012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140C-E3C5-40E9-9A15-B3FCA799B214}" type="datetime1">
              <a:rPr lang="en-US" smtClean="0"/>
              <a:t>6/19/2012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1B333-0C59-446C-B18C-450BEA968ABF}" type="datetime1">
              <a:rPr lang="en-US" smtClean="0"/>
              <a:t>6/19/2012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2FFFB-E004-48CC-997C-F92BC05D672B}" type="datetime1">
              <a:rPr lang="en-US" smtClean="0"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14ACE-BE9B-4A48-AD57-965590F59D0B}" type="datetime1">
              <a:rPr lang="en-US" smtClean="0"/>
              <a:t>6/19/2012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B6D8-403E-43AB-A2E4-5A0C196AAED3}" type="datetime1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E152-1C7E-4BAF-871D-8EC262B57026}" type="datetime1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0F7AD87-62E4-4C25-AA0C-937807CB961F}" type="datetime1">
              <a:rPr lang="en-US" smtClean="0"/>
              <a:t>6/19/2012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1"/>
            <a:ext cx="7543800" cy="1596008"/>
          </a:xfrm>
        </p:spPr>
        <p:txBody>
          <a:bodyPr/>
          <a:lstStyle/>
          <a:p>
            <a:pPr algn="ctr" rtl="1"/>
            <a:r>
              <a:rPr lang="ar-SA" dirty="0"/>
              <a:t>ا</a:t>
            </a:r>
            <a:r>
              <a:rPr lang="ar-SA" dirty="0" smtClean="0"/>
              <a:t>لدرس </a:t>
            </a:r>
            <a:r>
              <a:rPr lang="ar-SA" dirty="0"/>
              <a:t>الثاني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581128"/>
            <a:ext cx="6461760" cy="1066800"/>
          </a:xfrm>
        </p:spPr>
        <p:txBody>
          <a:bodyPr>
            <a:normAutofit/>
          </a:bodyPr>
          <a:lstStyle/>
          <a:p>
            <a:pPr algn="ctr"/>
            <a:r>
              <a:rPr lang="ar-SA" sz="5400" dirty="0"/>
              <a:t>مقاييس </a:t>
            </a:r>
            <a:r>
              <a:rPr lang="ar-SA" sz="5400" dirty="0" smtClean="0"/>
              <a:t>النزعة </a:t>
            </a:r>
            <a:r>
              <a:rPr lang="ar-SA" sz="5400" dirty="0"/>
              <a:t>المركزية</a:t>
            </a:r>
            <a:endParaRPr lang="en-US" sz="5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812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r" rtl="1"/>
            <a:r>
              <a:rPr lang="ar-SA" dirty="0"/>
              <a:t>أنواع مقاييس النزعة المركزية: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2736"/>
                <a:ext cx="7620000" cy="5348064"/>
              </a:xfrm>
            </p:spPr>
            <p:txBody>
              <a:bodyPr/>
              <a:lstStyle/>
              <a:p>
                <a:pPr marL="571500" indent="-457200" algn="r" rtl="1">
                  <a:buFont typeface="+mj-lt"/>
                  <a:buAutoNum type="arabicPeriod"/>
                </a:pPr>
                <a:r>
                  <a:rPr lang="ar-SA" sz="4000" b="1" dirty="0"/>
                  <a:t>الوسط الحسابي</a:t>
                </a:r>
                <a:r>
                  <a:rPr lang="ar-SA" sz="4000" b="1" dirty="0" smtClean="0"/>
                  <a:t>:</a:t>
                </a:r>
              </a:p>
              <a:p>
                <a:pPr lvl="0" algn="r" rtl="1"/>
                <a:r>
                  <a:rPr lang="ar-SA" dirty="0"/>
                  <a:t>بشكل عام فإن</a:t>
                </a:r>
                <a:endParaRPr lang="en-US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/>
                        <m:t>الحسابي</m:t>
                      </m:r>
                      <m:r>
                        <a:rPr lang="ar-SA"/>
                        <m:t> </m:t>
                      </m:r>
                      <m:r>
                        <a:rPr lang="ar-SA"/>
                        <m:t>الوسط</m:t>
                      </m:r>
                      <m:r>
                        <a:rPr lang="ar-SA"/>
                        <m:t>=</m:t>
                      </m:r>
                      <m:f>
                        <m:fPr>
                          <m:ctrlPr>
                            <a:rPr lang="en-US" i="1"/>
                          </m:ctrlPr>
                        </m:fPr>
                        <m:num>
                          <m:r>
                            <a:rPr lang="ar-SA"/>
                            <m:t>المشاهدات</m:t>
                          </m:r>
                          <m:r>
                            <a:rPr lang="ar-SA" smtClean="0"/>
                            <m:t> </m:t>
                          </m:r>
                          <m:r>
                            <a:rPr lang="ar-SA"/>
                            <m:t>مجموع</m:t>
                          </m:r>
                        </m:num>
                        <m:den>
                          <m:r>
                            <a:rPr lang="ar-SA"/>
                            <m:t>المشاهدات</m:t>
                          </m:r>
                          <m:r>
                            <a:rPr lang="ar-SA"/>
                            <m:t> </m:t>
                          </m:r>
                          <m:r>
                            <a:rPr lang="ar-SA"/>
                            <m:t>عدد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algn="r" rtl="1"/>
                <a:r>
                  <a:rPr lang="ar-SA" dirty="0"/>
                  <a:t>أما رياضيا فيكتب</a:t>
                </a:r>
                <a:endParaRPr lang="en-US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/>
                          </m:ctrlPr>
                        </m:accPr>
                        <m:e>
                          <m:r>
                            <a:rPr lang="en-US" i="1"/>
                            <m:t>𝑋</m:t>
                          </m:r>
                        </m:e>
                      </m:acc>
                      <m:r>
                        <a:rPr lang="en-US" i="1"/>
                        <m:t>=</m:t>
                      </m:r>
                      <m:f>
                        <m:fPr>
                          <m:ctrlPr>
                            <a:rPr lang="en-US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i="1"/>
                              </m:ctrlPr>
                            </m:naryPr>
                            <m:sub>
                              <m:r>
                                <a:rPr lang="en-US" i="1"/>
                                <m:t>𝑖</m:t>
                              </m:r>
                              <m:r>
                                <a:rPr lang="en-US" i="1"/>
                                <m:t>=</m:t>
                              </m:r>
                              <m:r>
                                <a:rPr lang="en-US" i="1"/>
                                <m:t>1</m:t>
                              </m:r>
                            </m:sub>
                            <m:sup>
                              <m:r>
                                <a:rPr lang="en-US" i="1"/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/>
                                  </m:ctrlPr>
                                </m:sSubPr>
                                <m:e>
                                  <m:r>
                                    <a:rPr lang="en-US" i="1"/>
                                    <m:t>𝑋</m:t>
                                  </m:r>
                                </m:e>
                                <m:sub>
                                  <m:r>
                                    <a:rPr lang="en-US" i="1"/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US" i="1"/>
                            <m:t>𝑛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algn="r" rtl="1"/>
                <a:r>
                  <a:rPr lang="ar-SA" dirty="0"/>
                  <a:t>حيث: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/>
                        </m:ctrlPr>
                      </m:accPr>
                      <m:e>
                        <m:r>
                          <a:rPr lang="en-US" i="1"/>
                          <m:t>𝑋</m:t>
                        </m:r>
                      </m:e>
                    </m:acc>
                    <m:r>
                      <a:rPr lang="en-US" i="1"/>
                      <m:t> </m:t>
                    </m:r>
                  </m:oMath>
                </a14:m>
                <a:r>
                  <a:rPr lang="ar-SA" dirty="0"/>
                  <a:t> هي المتوسط الحسابي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𝑋</m:t>
                        </m:r>
                      </m:e>
                      <m:sub>
                        <m:r>
                          <a:rPr lang="en-US" i="1"/>
                          <m:t>𝑖</m:t>
                        </m:r>
                      </m:sub>
                    </m:sSub>
                  </m:oMath>
                </a14:m>
                <a:r>
                  <a:rPr lang="ar-SA" dirty="0"/>
                  <a:t> هي المشاهدة رقم </a:t>
                </a:r>
                <a:r>
                  <a:rPr lang="en-US" dirty="0"/>
                  <a:t>i</a:t>
                </a:r>
              </a:p>
              <a:p>
                <a:pPr algn="r" rtl="1"/>
                <a14:m>
                  <m:oMath xmlns:m="http://schemas.openxmlformats.org/officeDocument/2006/math">
                    <m:r>
                      <a:rPr lang="en-US" i="1"/>
                      <m:t>𝑛</m:t>
                    </m:r>
                  </m:oMath>
                </a14:m>
                <a:r>
                  <a:rPr lang="ar-SA" dirty="0"/>
                  <a:t>  هي عدد المشاهدات</a:t>
                </a:r>
                <a:endParaRPr lang="en-US" dirty="0"/>
              </a:p>
              <a:p>
                <a:pPr algn="r" rtl="1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736"/>
                <a:ext cx="7620000" cy="5348064"/>
              </a:xfrm>
              <a:blipFill rotWithShape="1">
                <a:blip r:embed="rId2"/>
                <a:stretch>
                  <a:fillRect t="-2052" r="-14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53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r"/>
            <a:r>
              <a:rPr lang="ar-SA" dirty="0"/>
              <a:t>الوسط الحسابي للتوزيعات التكرارية: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3600" i="1"/>
                          </m:ctrlPr>
                        </m:accPr>
                        <m:e>
                          <m:r>
                            <a:rPr lang="en-US" sz="3600" i="1"/>
                            <m:t>𝑋</m:t>
                          </m:r>
                        </m:e>
                      </m:acc>
                      <m:r>
                        <a:rPr lang="en-US" sz="3600" i="1"/>
                        <m:t>=</m:t>
                      </m:r>
                      <m:f>
                        <m:fPr>
                          <m:ctrlPr>
                            <a:rPr lang="en-US" sz="3600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3600" i="1"/>
                              </m:ctrlPr>
                            </m:naryPr>
                            <m:sub>
                              <m:r>
                                <a:rPr lang="en-US" sz="3600" i="1"/>
                                <m:t>𝑖</m:t>
                              </m:r>
                              <m:r>
                                <a:rPr lang="en-US" sz="3600" i="1"/>
                                <m:t>=</m:t>
                              </m:r>
                              <m:r>
                                <a:rPr lang="en-US" sz="3600" i="1"/>
                                <m:t>1</m:t>
                              </m:r>
                            </m:sub>
                            <m:sup>
                              <m:r>
                                <a:rPr lang="en-US" sz="3600" i="1"/>
                                <m:t>h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3600" i="1"/>
                                  </m:ctrlPr>
                                </m:sSubPr>
                                <m:e>
                                  <m:r>
                                    <a:rPr lang="en-US" sz="3600" i="1"/>
                                    <m:t>𝑋</m:t>
                                  </m:r>
                                </m:e>
                                <m:sub>
                                  <m:r>
                                    <a:rPr lang="en-US" sz="3600" i="1"/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600" i="1"/>
                                  </m:ctrlPr>
                                </m:sSubPr>
                                <m:e>
                                  <m:r>
                                    <a:rPr lang="en-US" sz="3600" i="1"/>
                                    <m:t>𝑓</m:t>
                                  </m:r>
                                </m:e>
                                <m:sub>
                                  <m:r>
                                    <a:rPr lang="en-US" sz="3600" i="1"/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US" sz="3600" i="1"/>
                            <m:t>𝑛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  <a:p>
                <a:pPr algn="r" rtl="1"/>
                <a:r>
                  <a:rPr lang="ar-SA" dirty="0"/>
                  <a:t>حيث: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i="1"/>
                      <m:t>h</m:t>
                    </m:r>
                  </m:oMath>
                </a14:m>
                <a:r>
                  <a:rPr lang="en-US" dirty="0"/>
                  <a:t> </a:t>
                </a:r>
                <a:r>
                  <a:rPr lang="ar-SA" dirty="0"/>
                  <a:t>هي عدد الفئات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/>
                        </m:ctrlPr>
                      </m:accPr>
                      <m:e>
                        <m:r>
                          <a:rPr lang="en-US" i="1"/>
                          <m:t>𝑋</m:t>
                        </m:r>
                      </m:e>
                    </m:acc>
                    <m:r>
                      <a:rPr lang="en-US" i="1"/>
                      <m:t> </m:t>
                    </m:r>
                  </m:oMath>
                </a14:m>
                <a:r>
                  <a:rPr lang="ar-SA" dirty="0"/>
                  <a:t> هي المتوسط الحسابي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𝑋</m:t>
                        </m:r>
                      </m:e>
                      <m:sub>
                        <m:r>
                          <a:rPr lang="en-US" i="1"/>
                          <m:t>𝑖</m:t>
                        </m:r>
                      </m:sub>
                    </m:sSub>
                  </m:oMath>
                </a14:m>
                <a:r>
                  <a:rPr lang="ar-SA" dirty="0"/>
                  <a:t> هي المشاهدة رقم </a:t>
                </a:r>
                <a:r>
                  <a:rPr lang="en-US" dirty="0"/>
                  <a:t>i</a:t>
                </a:r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𝑓</m:t>
                        </m:r>
                      </m:e>
                      <m:sub>
                        <m:r>
                          <a:rPr lang="en-US" i="1"/>
                          <m:t>𝑖</m:t>
                        </m:r>
                      </m:sub>
                    </m:sSub>
                  </m:oMath>
                </a14:m>
                <a:r>
                  <a:rPr lang="ar-SA" dirty="0"/>
                  <a:t>  هي التكرار المقابل ل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𝑋</m:t>
                        </m:r>
                      </m:e>
                      <m:sub>
                        <m:r>
                          <a:rPr lang="en-US" i="1"/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i="1"/>
                      <m:t>𝑛</m:t>
                    </m:r>
                  </m:oMath>
                </a14:m>
                <a:r>
                  <a:rPr lang="ar-SA" dirty="0"/>
                  <a:t>  هي مجموع التكرارات</a:t>
                </a:r>
                <a:endParaRPr lang="en-US" dirty="0"/>
              </a:p>
              <a:p>
                <a:pPr algn="r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r="-1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3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0910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683568" y="921709"/>
                <a:ext cx="7200800" cy="5293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lnSpc>
                    <a:spcPct val="150000"/>
                  </a:lnSpc>
                </a:pPr>
                <a:r>
                  <a:rPr lang="ar-SA" sz="2800" b="1" dirty="0"/>
                  <a:t>مثال (6)</a:t>
                </a:r>
                <a:endParaRPr lang="en-US" sz="2800" b="1" dirty="0"/>
              </a:p>
              <a:p>
                <a:pPr lvl="0" algn="r" rtl="1">
                  <a:lnSpc>
                    <a:spcPct val="150000"/>
                  </a:lnSpc>
                </a:pPr>
                <a:r>
                  <a:rPr lang="ar-SA" sz="2800" dirty="0" smtClean="0"/>
                  <a:t>أ- أوجد </a:t>
                </a:r>
                <a:r>
                  <a:rPr lang="ar-SA" sz="2800" dirty="0"/>
                  <a:t>الوسط الحسابي للعلامات التالية:</a:t>
                </a:r>
                <a:endParaRPr lang="en-US" sz="2800" dirty="0"/>
              </a:p>
              <a:p>
                <a:pPr algn="r" rtl="1">
                  <a:lnSpc>
                    <a:spcPct val="150000"/>
                  </a:lnSpc>
                </a:pPr>
                <a:r>
                  <a:rPr lang="en-US" sz="2800" dirty="0"/>
                  <a:t>37,43,42,46,37,44,38,39,37,42,38,45,38,48,43</a:t>
                </a:r>
              </a:p>
              <a:p>
                <a:pPr algn="r" rtl="1">
                  <a:lnSpc>
                    <a:spcPct val="150000"/>
                  </a:lnSpc>
                </a:pPr>
                <a:r>
                  <a:rPr lang="ar-SA" sz="2800" dirty="0"/>
                  <a:t>الحل:</a:t>
                </a:r>
                <a:endParaRPr lang="en-US" sz="2800" dirty="0"/>
              </a:p>
              <a:p>
                <a:pPr algn="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i="1"/>
                          </m:ctrlPr>
                        </m:accPr>
                        <m:e>
                          <m:r>
                            <a:rPr lang="en-US" sz="2800" i="1"/>
                            <m:t>𝑋</m:t>
                          </m:r>
                        </m:e>
                      </m:acc>
                      <m:r>
                        <a:rPr lang="en-US" sz="2800" i="1"/>
                        <m:t>=</m:t>
                      </m:r>
                      <m:f>
                        <m:fPr>
                          <m:ctrlPr>
                            <a:rPr lang="en-US" sz="2800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2800" i="1"/>
                              </m:ctrlPr>
                            </m:naryPr>
                            <m:sub>
                              <m:r>
                                <a:rPr lang="en-US" sz="2800" i="1"/>
                                <m:t>𝑖</m:t>
                              </m:r>
                              <m:r>
                                <a:rPr lang="en-US" sz="2800" i="1"/>
                                <m:t>=</m:t>
                              </m:r>
                              <m:r>
                                <a:rPr lang="en-US" sz="2800" i="1"/>
                                <m:t>1</m:t>
                              </m:r>
                            </m:sub>
                            <m:sup>
                              <m:r>
                                <a:rPr lang="en-US" sz="2800" i="1"/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800" i="1"/>
                                  </m:ctrlPr>
                                </m:sSubPr>
                                <m:e>
                                  <m:r>
                                    <a:rPr lang="en-US" sz="2800" i="1"/>
                                    <m:t>𝑋</m:t>
                                  </m:r>
                                </m:e>
                                <m:sub>
                                  <m:r>
                                    <a:rPr lang="en-US" sz="2800" i="1"/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US" sz="2800" i="1"/>
                            <m:t>𝑛</m:t>
                          </m:r>
                        </m:den>
                      </m:f>
                      <m:r>
                        <a:rPr lang="en-US" sz="2800" i="1"/>
                        <m:t>=</m:t>
                      </m:r>
                      <m:f>
                        <m:fPr>
                          <m:ctrlPr>
                            <a:rPr lang="en-US" sz="2800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2800" i="1"/>
                              </m:ctrlPr>
                            </m:naryPr>
                            <m:sub>
                              <m:r>
                                <a:rPr lang="en-US" sz="2800" i="1"/>
                                <m:t>𝑖</m:t>
                              </m:r>
                              <m:r>
                                <a:rPr lang="en-US" sz="2800" i="1"/>
                                <m:t>=</m:t>
                              </m:r>
                              <m:r>
                                <a:rPr lang="en-US" sz="2800" i="1"/>
                                <m:t>1</m:t>
                              </m:r>
                            </m:sub>
                            <m:sup>
                              <m:r>
                                <a:rPr lang="en-US" sz="2800" i="1"/>
                                <m:t>15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800" i="1"/>
                                  </m:ctrlPr>
                                </m:sSubPr>
                                <m:e>
                                  <m:r>
                                    <a:rPr lang="en-US" sz="2800" i="1"/>
                                    <m:t>𝑋</m:t>
                                  </m:r>
                                </m:e>
                                <m:sub>
                                  <m:r>
                                    <a:rPr lang="en-US" sz="2800" i="1"/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US" sz="2800" i="1"/>
                            <m:t>15</m:t>
                          </m:r>
                        </m:den>
                      </m:f>
                      <m:r>
                        <a:rPr lang="en-US" sz="2800" i="1"/>
                        <m:t>=</m:t>
                      </m:r>
                      <m:f>
                        <m:fPr>
                          <m:ctrlPr>
                            <a:rPr lang="en-US" sz="2800" i="1"/>
                          </m:ctrlPr>
                        </m:fPr>
                        <m:num>
                          <m:r>
                            <a:rPr lang="en-US" sz="2800" i="1"/>
                            <m:t>617</m:t>
                          </m:r>
                        </m:num>
                        <m:den>
                          <m:r>
                            <a:rPr lang="en-US" sz="2800" i="1"/>
                            <m:t>15</m:t>
                          </m:r>
                        </m:den>
                      </m:f>
                      <m:r>
                        <a:rPr lang="en-US" sz="2800" i="1"/>
                        <m:t>=</m:t>
                      </m:r>
                      <m:r>
                        <a:rPr lang="en-US" sz="2800" i="1"/>
                        <m:t>41</m:t>
                      </m:r>
                      <m:r>
                        <a:rPr lang="en-US" sz="2800" i="1"/>
                        <m:t>.</m:t>
                      </m:r>
                      <m:r>
                        <a:rPr lang="en-US" sz="2800" i="1"/>
                        <m:t>13</m:t>
                      </m:r>
                    </m:oMath>
                  </m:oMathPara>
                </a14:m>
                <a:endParaRPr lang="en-US" sz="2800" dirty="0"/>
              </a:p>
              <a:p>
                <a:pPr lvl="0" algn="r" rtl="1"/>
                <a:endParaRPr lang="ar-SA" sz="2800" dirty="0" smtClean="0"/>
              </a:p>
              <a:p>
                <a:pPr lvl="0" algn="r" rtl="1"/>
                <a:r>
                  <a:rPr lang="ar-SA" sz="2800" dirty="0" smtClean="0"/>
                  <a:t>ب- أوجد </a:t>
                </a:r>
                <a:r>
                  <a:rPr lang="ar-SA" sz="2800" dirty="0"/>
                  <a:t>الوسط الحسابي للعلامات السابقة في حال وضعها في جدول تكراري</a:t>
                </a:r>
                <a:r>
                  <a:rPr lang="ar-SA" sz="2800" dirty="0" smtClean="0"/>
                  <a:t>:</a:t>
                </a:r>
                <a:endParaRPr lang="en-US" sz="28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921709"/>
                <a:ext cx="7200800" cy="5293693"/>
              </a:xfrm>
              <a:prstGeom prst="rect">
                <a:avLst/>
              </a:prstGeom>
              <a:blipFill rotWithShape="1">
                <a:blip r:embed="rId2"/>
                <a:stretch>
                  <a:fillRect l="-2456" r="-1863" b="-2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570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574253"/>
                  </p:ext>
                </p:extLst>
              </p:nvPr>
            </p:nvGraphicFramePr>
            <p:xfrm>
              <a:off x="467543" y="476672"/>
              <a:ext cx="7488833" cy="5288852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2457494"/>
                    <a:gridCol w="2516550"/>
                    <a:gridCol w="2514789"/>
                  </a:tblGrid>
                  <a:tr h="652173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التكرار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العلامة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692802"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111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114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0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0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84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86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44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46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0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48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0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0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0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37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38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40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43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44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46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47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48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839601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المجموع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n= 15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limLoc m:val="undOvr"/>
                                    <m:ctrlPr>
                                      <a:rPr lang="en-US" sz="1800">
                                        <a:effectLst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1800">
                                        <a:effectLst/>
                                      </a:rPr>
                                      <m:t>𝑖</m:t>
                                    </m:r>
                                    <m:r>
                                      <a:rPr lang="en-US" sz="1800">
                                        <a:effectLst/>
                                      </a:rPr>
                                      <m:t>=</m:t>
                                    </m:r>
                                    <m:r>
                                      <a:rPr lang="en-US" sz="1800">
                                        <a:effectLst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1800">
                                        <a:effectLst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1800">
                                            <a:effectLst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>
                                            <a:effectLst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sz="1800">
                                            <a:effectLst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1800">
                                            <a:effectLst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>
                                            <a:effectLst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sz="1800">
                                            <a:effectLst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1800">
                                        <a:effectLst/>
                                      </a:rPr>
                                      <m:t>=</m:t>
                                    </m:r>
                                    <m:r>
                                      <a:rPr lang="en-US" sz="1800">
                                        <a:effectLst/>
                                      </a:rPr>
                                      <m:t>617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574253"/>
                  </p:ext>
                </p:extLst>
              </p:nvPr>
            </p:nvGraphicFramePr>
            <p:xfrm>
              <a:off x="467543" y="476672"/>
              <a:ext cx="7488833" cy="5288852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2457494"/>
                    <a:gridCol w="2516550"/>
                    <a:gridCol w="2514789"/>
                  </a:tblGrid>
                  <a:tr h="6652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48" t="-8257" r="-204963" b="-6963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97821" t="-8257" r="-100000" b="-6963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98301" t="-8257" r="-243" b="-696330"/>
                          </a:stretch>
                        </a:blipFill>
                      </a:tcPr>
                    </a:tc>
                  </a:tr>
                  <a:tr h="3767074"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111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114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0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0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84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86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44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46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0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48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0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0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0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37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38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40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43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44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46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47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48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856488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المجموع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n= 15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98301" t="-521986" r="-24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763688" y="5842972"/>
                <a:ext cx="4104456" cy="706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000" b="1" i="1"/>
                          </m:ctrlPr>
                        </m:accPr>
                        <m:e>
                          <m:r>
                            <a:rPr lang="en-US" sz="2000" b="1" i="1"/>
                            <m:t>𝑿</m:t>
                          </m:r>
                        </m:e>
                      </m:acc>
                      <m:r>
                        <a:rPr lang="en-US" sz="2000" b="1" i="1"/>
                        <m:t>=</m:t>
                      </m:r>
                      <m:f>
                        <m:fPr>
                          <m:ctrlPr>
                            <a:rPr lang="en-US" sz="2000" b="1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2000" b="1" i="1"/>
                              </m:ctrlPr>
                            </m:naryPr>
                            <m:sub>
                              <m:r>
                                <a:rPr lang="en-US" sz="2000" b="1" i="1"/>
                                <m:t>𝒊</m:t>
                              </m:r>
                              <m:r>
                                <a:rPr lang="en-US" sz="2000" b="1" i="1"/>
                                <m:t>=</m:t>
                              </m:r>
                              <m:r>
                                <a:rPr lang="en-US" sz="2000" b="1" i="1"/>
                                <m:t>𝟏</m:t>
                              </m:r>
                            </m:sub>
                            <m:sup>
                              <m:r>
                                <a:rPr lang="en-US" sz="2000" b="1" i="1"/>
                                <m:t>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000" b="1" i="1"/>
                                  </m:ctrlPr>
                                </m:sSubPr>
                                <m:e>
                                  <m:r>
                                    <a:rPr lang="en-US" sz="2000" b="1" i="1"/>
                                    <m:t>𝑿</m:t>
                                  </m:r>
                                </m:e>
                                <m:sub>
                                  <m:r>
                                    <a:rPr lang="en-US" sz="2000" b="1" i="1"/>
                                    <m:t>𝒊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b="1" i="1"/>
                                  </m:ctrlPr>
                                </m:sSubPr>
                                <m:e>
                                  <m:r>
                                    <a:rPr lang="en-US" sz="2000" b="1" i="1"/>
                                    <m:t>𝒇</m:t>
                                  </m:r>
                                </m:e>
                                <m:sub>
                                  <m:r>
                                    <a:rPr lang="en-US" sz="2000" b="1" i="1"/>
                                    <m:t>𝒊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US" sz="2000" b="1" i="1"/>
                            <m:t>𝒏</m:t>
                          </m:r>
                        </m:den>
                      </m:f>
                      <m:r>
                        <a:rPr lang="en-US" sz="2000" b="1" i="1"/>
                        <m:t>=</m:t>
                      </m:r>
                      <m:f>
                        <m:fPr>
                          <m:ctrlPr>
                            <a:rPr lang="en-US" sz="2000" b="1" i="1"/>
                          </m:ctrlPr>
                        </m:fPr>
                        <m:num>
                          <m:r>
                            <a:rPr lang="en-US" sz="2000" b="1" i="1"/>
                            <m:t>𝟔𝟏𝟕</m:t>
                          </m:r>
                        </m:num>
                        <m:den>
                          <m:r>
                            <a:rPr lang="en-US" sz="2000" b="1" i="1"/>
                            <m:t>𝟏𝟓</m:t>
                          </m:r>
                        </m:den>
                      </m:f>
                      <m:r>
                        <a:rPr lang="en-US" sz="2000" b="1" i="1"/>
                        <m:t>=</m:t>
                      </m:r>
                      <m:r>
                        <a:rPr lang="en-US" sz="2000" b="1" i="1"/>
                        <m:t>𝟒𝟏</m:t>
                      </m:r>
                      <m:r>
                        <a:rPr lang="en-US" sz="2000" b="1" i="1"/>
                        <m:t>.</m:t>
                      </m:r>
                      <m:r>
                        <a:rPr lang="en-US" sz="2000" b="1" i="1"/>
                        <m:t>𝟏𝟑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842972"/>
                <a:ext cx="4104456" cy="70615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3511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51520" y="476672"/>
                <a:ext cx="7776864" cy="62880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SA" sz="2400" dirty="0"/>
                  <a:t>نلاحظ أننا حصلنا على نفس النتيجة (علل)؟</a:t>
                </a:r>
                <a:endParaRPr lang="en-US" sz="2400" dirty="0"/>
              </a:p>
              <a:p>
                <a:pPr algn="r" rtl="1"/>
                <a:r>
                  <a:rPr lang="ar-SA" sz="2400" dirty="0"/>
                  <a:t> </a:t>
                </a:r>
                <a:endParaRPr lang="en-US" sz="2400" dirty="0"/>
              </a:p>
              <a:p>
                <a:pPr algn="r" rtl="1"/>
                <a:r>
                  <a:rPr lang="ar-SA" sz="2400" dirty="0"/>
                  <a:t>ج- أوجد الوسط الحسابي للعلامات السابقة في حال وضعها في جدول تكراري </a:t>
                </a:r>
                <a:r>
                  <a:rPr lang="ar-SA" sz="2400" dirty="0" smtClean="0"/>
                  <a:t>   ذي </a:t>
                </a:r>
                <a:r>
                  <a:rPr lang="ar-SA" sz="2400" dirty="0"/>
                  <a:t>فئات متساوية عددها 4</a:t>
                </a:r>
                <a:r>
                  <a:rPr lang="ar-SA" sz="2400" dirty="0" smtClean="0"/>
                  <a:t>؟</a:t>
                </a:r>
              </a:p>
              <a:p>
                <a:pPr algn="r" rtl="1"/>
                <a:endParaRPr lang="en-US" sz="2400" dirty="0"/>
              </a:p>
              <a:p>
                <a:pPr algn="r" rtl="1"/>
                <a:r>
                  <a:rPr lang="ar-SA" sz="2400" dirty="0"/>
                  <a:t>الحل:</a:t>
                </a:r>
                <a:endParaRPr lang="en-US" sz="2400" dirty="0"/>
              </a:p>
              <a:p>
                <a:pPr lvl="0" algn="r" rtl="1"/>
                <a:r>
                  <a:rPr lang="ar-SA" sz="2400" dirty="0" smtClean="0"/>
                  <a:t>1- عدد </a:t>
                </a:r>
                <a:r>
                  <a:rPr lang="ar-SA" sz="2400" dirty="0"/>
                  <a:t>الفئات المتساوية هو 4</a:t>
                </a:r>
                <a:endParaRPr lang="en-US" sz="2400" dirty="0"/>
              </a:p>
              <a:p>
                <a:pPr lvl="0" algn="r" rtl="1"/>
                <a:r>
                  <a:rPr lang="ar-SA" sz="2400" dirty="0" smtClean="0"/>
                  <a:t>2-	11 </a:t>
                </a:r>
                <a:r>
                  <a:rPr lang="ar-SA" sz="2400" dirty="0"/>
                  <a:t>= 37 - 48 = </a:t>
                </a:r>
                <a:r>
                  <a:rPr lang="ar-SA" sz="2400" dirty="0" smtClean="0"/>
                  <a:t>المدى</a:t>
                </a:r>
              </a:p>
              <a:p>
                <a:pPr algn="r" rtl="1"/>
                <a:r>
                  <a:rPr lang="ar-SA" sz="2400" dirty="0" smtClean="0"/>
                  <a:t>3- 	</a:t>
                </a:r>
                <a14:m>
                  <m:oMath xmlns:m="http://schemas.openxmlformats.org/officeDocument/2006/math">
                    <m:r>
                      <a:rPr lang="ar-SA" sz="2400" smtClean="0">
                        <a:latin typeface="Cambria Math"/>
                      </a:rPr>
                      <m:t>الفئة</m:t>
                    </m:r>
                    <m:r>
                      <a:rPr lang="ar-SA" sz="2400" smtClean="0">
                        <a:latin typeface="Cambria Math"/>
                      </a:rPr>
                      <m:t> </m:t>
                    </m:r>
                    <m:r>
                      <a:rPr lang="ar-SA" sz="2400" smtClean="0">
                        <a:latin typeface="Cambria Math"/>
                      </a:rPr>
                      <m:t>طول</m:t>
                    </m:r>
                    <m:r>
                      <a:rPr lang="ar-SA" sz="2400" smtClean="0">
                        <a:latin typeface="Cambria Math"/>
                      </a:rPr>
                      <m:t> 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ar-SA" sz="2400">
                            <a:latin typeface="Cambria Math"/>
                          </a:rPr>
                          <m:t>المدى</m:t>
                        </m:r>
                      </m:num>
                      <m:den>
                        <m:r>
                          <a:rPr lang="ar-SA" sz="2400">
                            <a:latin typeface="Cambria Math"/>
                          </a:rPr>
                          <m:t>الفئات</m:t>
                        </m:r>
                        <m:r>
                          <a:rPr lang="ar-SA" sz="2400">
                            <a:latin typeface="Cambria Math"/>
                          </a:rPr>
                          <m:t> </m:t>
                        </m:r>
                        <m:r>
                          <a:rPr lang="ar-SA" sz="2400">
                            <a:latin typeface="Cambria Math"/>
                          </a:rPr>
                          <m:t>عدد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2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  <m:r>
                      <a:rPr lang="en-US" sz="2400" i="1">
                        <a:latin typeface="Cambria Math"/>
                      </a:rPr>
                      <m:t>75</m:t>
                    </m:r>
                    <m:r>
                      <a:rPr lang="en-US" sz="2400" i="1">
                        <a:latin typeface="Cambria Math"/>
                      </a:rPr>
                      <m:t>≃</m:t>
                    </m:r>
                    <m:r>
                      <a:rPr lang="en-US" sz="2400" i="1">
                        <a:latin typeface="Cambria Math"/>
                      </a:rPr>
                      <m:t>3</m:t>
                    </m:r>
                  </m:oMath>
                </a14:m>
                <a:endParaRPr lang="en-US" sz="2400" dirty="0"/>
              </a:p>
              <a:p>
                <a:pPr lvl="0" algn="r" rtl="1"/>
                <a:endParaRPr lang="en-US" sz="2400" dirty="0"/>
              </a:p>
              <a:p>
                <a:pPr lvl="0" algn="r" rtl="1"/>
                <a:r>
                  <a:rPr lang="ar-SA" sz="2400" dirty="0" smtClean="0"/>
                  <a:t>4- الحد </a:t>
                </a:r>
                <a:r>
                  <a:rPr lang="ar-SA" sz="2400" dirty="0"/>
                  <a:t>الأدنى للفئة الأولى = </a:t>
                </a:r>
                <a:r>
                  <a:rPr lang="en-US" sz="2400" dirty="0"/>
                  <a:t>37</a:t>
                </a:r>
              </a:p>
              <a:p>
                <a:pPr algn="r" rtl="1"/>
                <a:r>
                  <a:rPr lang="ar-SA" sz="2400" dirty="0" smtClean="0"/>
                  <a:t>    الحد </a:t>
                </a:r>
                <a:r>
                  <a:rPr lang="ar-SA" sz="2400" dirty="0"/>
                  <a:t>الأدنى الفعلي للفئة الأولى = </a:t>
                </a:r>
                <a:r>
                  <a:rPr lang="en-US" sz="2400" dirty="0"/>
                  <a:t>37 – 0.5 </a:t>
                </a:r>
                <a:r>
                  <a:rPr lang="ar-SA" sz="2400" dirty="0"/>
                  <a:t>=</a:t>
                </a:r>
                <a:r>
                  <a:rPr lang="en-US" sz="2400" dirty="0"/>
                  <a:t>36.5</a:t>
                </a:r>
              </a:p>
              <a:p>
                <a:pPr lvl="0" algn="r" rtl="1"/>
                <a:r>
                  <a:rPr lang="ar-SA" sz="2400" dirty="0" smtClean="0"/>
                  <a:t>    الحد </a:t>
                </a:r>
                <a:r>
                  <a:rPr lang="ar-SA" sz="2400" dirty="0"/>
                  <a:t>الأعلى الفعلي للفئة الأولى = </a:t>
                </a:r>
                <a:r>
                  <a:rPr lang="en-US" sz="2400" dirty="0"/>
                  <a:t>36.5 + 3</a:t>
                </a:r>
                <a:r>
                  <a:rPr lang="ar-SA" sz="2400" dirty="0"/>
                  <a:t> = </a:t>
                </a:r>
                <a:r>
                  <a:rPr lang="en-US" sz="2400" dirty="0"/>
                  <a:t>39.5</a:t>
                </a:r>
              </a:p>
              <a:p>
                <a:pPr algn="r" rtl="1"/>
                <a:r>
                  <a:rPr lang="ar-SA" sz="2400" dirty="0" smtClean="0"/>
                  <a:t>    الحد </a:t>
                </a:r>
                <a:r>
                  <a:rPr lang="ar-SA" sz="2400" dirty="0"/>
                  <a:t>الأعلى للفئة الأولى =  </a:t>
                </a:r>
                <a:r>
                  <a:rPr lang="en-US" sz="2400" dirty="0"/>
                  <a:t>39.5 - 0.5</a:t>
                </a:r>
                <a:r>
                  <a:rPr lang="ar-SA" sz="2400" dirty="0"/>
                  <a:t> = </a:t>
                </a:r>
                <a:r>
                  <a:rPr lang="en-US" sz="2400" dirty="0"/>
                  <a:t>39</a:t>
                </a:r>
              </a:p>
              <a:p>
                <a:pPr lvl="0" algn="r" rtl="1"/>
                <a:r>
                  <a:rPr lang="ar-SA" sz="2400" dirty="0" smtClean="0"/>
                  <a:t>5- نعين </a:t>
                </a:r>
                <a:r>
                  <a:rPr lang="ar-SA" sz="2400" dirty="0"/>
                  <a:t>الحدود الدنيا والحدود الدنيا الفعلية والحدود العليا والحدود العليا الفعلية </a:t>
                </a:r>
                <a:r>
                  <a:rPr lang="ar-SA" sz="2400" dirty="0" smtClean="0"/>
                  <a:t>    للفئات </a:t>
                </a:r>
                <a:r>
                  <a:rPr lang="ar-SA" sz="2400" dirty="0"/>
                  <a:t>الباقية وذلك وذلك بإضافة طول الفئة لكل حد على التوالي</a:t>
                </a:r>
                <a:r>
                  <a:rPr lang="ar-SA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76672"/>
                <a:ext cx="7776864" cy="6288003"/>
              </a:xfrm>
              <a:prstGeom prst="rect">
                <a:avLst/>
              </a:prstGeom>
              <a:blipFill rotWithShape="1">
                <a:blip r:embed="rId2"/>
                <a:stretch>
                  <a:fillRect l="-5251" t="-872" r="-1332" b="-1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793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51520" y="332656"/>
                <a:ext cx="7920880" cy="1683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/>
                <a:r>
                  <a:rPr lang="ar-SA" dirty="0" smtClean="0"/>
                  <a:t>7- 	</a:t>
                </a:r>
                <a14:m>
                  <m:oMath xmlns:m="http://schemas.openxmlformats.org/officeDocument/2006/math">
                    <m:r>
                      <a:rPr lang="ar-SA" smtClean="0">
                        <a:latin typeface="Cambria Math"/>
                      </a:rPr>
                      <m:t>أولى</m:t>
                    </m:r>
                    <m:r>
                      <a:rPr lang="ar-SA" smtClean="0">
                        <a:latin typeface="Cambria Math"/>
                      </a:rPr>
                      <m:t> </m:t>
                    </m:r>
                    <m:r>
                      <a:rPr lang="ar-SA" smtClean="0">
                        <a:latin typeface="Cambria Math"/>
                      </a:rPr>
                      <m:t>الفئة</m:t>
                    </m:r>
                    <m:r>
                      <a:rPr lang="ar-SA" smtClean="0">
                        <a:latin typeface="Cambria Math"/>
                      </a:rPr>
                      <m:t> </m:t>
                    </m:r>
                    <m:r>
                      <a:rPr lang="ar-SA" smtClean="0">
                        <a:latin typeface="Cambria Math"/>
                      </a:rPr>
                      <m:t>مركز</m:t>
                    </m:r>
                    <m:r>
                      <a:rPr lang="ar-SA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ar-SA">
                            <a:latin typeface="Cambria Math"/>
                          </a:rPr>
                          <m:t>حديها</m:t>
                        </m:r>
                        <m:r>
                          <a:rPr lang="ar-SA">
                            <a:latin typeface="Cambria Math"/>
                          </a:rPr>
                          <m:t> </m:t>
                        </m:r>
                        <m:r>
                          <a:rPr lang="ar-SA">
                            <a:latin typeface="Cambria Math"/>
                          </a:rPr>
                          <m:t>مجموع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37</m:t>
                        </m:r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</a:rPr>
                          <m:t>39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38</m:t>
                    </m:r>
                  </m:oMath>
                </a14:m>
                <a:endParaRPr lang="en-US" dirty="0"/>
              </a:p>
              <a:p>
                <a:pPr algn="r" rtl="1"/>
                <a:endParaRPr lang="ar-SA" dirty="0" smtClean="0"/>
              </a:p>
              <a:p>
                <a:pPr lvl="0" algn="r" rtl="1"/>
                <a:r>
                  <a:rPr lang="ar-SA" dirty="0" smtClean="0"/>
                  <a:t>8- نعين </a:t>
                </a:r>
                <a:r>
                  <a:rPr lang="ar-SA" dirty="0"/>
                  <a:t>مراكز الفئات التالية بإضافة طول الفئة على التوالي.</a:t>
                </a:r>
                <a:endParaRPr lang="en-US" dirty="0"/>
              </a:p>
              <a:p>
                <a:pPr lvl="0" algn="r" rtl="1"/>
                <a:r>
                  <a:rPr lang="ar-SA" dirty="0" smtClean="0"/>
                  <a:t>9- نفرغ </a:t>
                </a:r>
                <a:r>
                  <a:rPr lang="ar-SA" dirty="0"/>
                  <a:t>البيانات على الفئات</a:t>
                </a:r>
                <a:r>
                  <a:rPr lang="en-US" dirty="0"/>
                  <a:t>:</a:t>
                </a:r>
              </a:p>
              <a:p>
                <a:pPr algn="r" rtl="1"/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32656"/>
                <a:ext cx="7920880" cy="1683089"/>
              </a:xfrm>
              <a:prstGeom prst="rect">
                <a:avLst/>
              </a:prstGeom>
              <a:blipFill rotWithShape="1">
                <a:blip r:embed="rId2"/>
                <a:stretch>
                  <a:fillRect r="-692" b="-2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9502464"/>
                  </p:ext>
                </p:extLst>
              </p:nvPr>
            </p:nvGraphicFramePr>
            <p:xfrm>
              <a:off x="755576" y="1772816"/>
              <a:ext cx="7272807" cy="3088837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1005759"/>
                    <a:gridCol w="1179430"/>
                    <a:gridCol w="1492288"/>
                    <a:gridCol w="1570668"/>
                    <a:gridCol w="1675095"/>
                    <a:gridCol w="349567"/>
                  </a:tblGrid>
                  <a:tr h="1548581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التكرار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مركز الفئة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الحدود الفعلية للفئة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حدود الفئة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914578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266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82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176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94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7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38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41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44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47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36.5-39.5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39.5-42.5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42.5-45.5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45.5-48.5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37-39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40-42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43-45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46-48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154858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618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15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3"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المجموع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9502464"/>
                  </p:ext>
                </p:extLst>
              </p:nvPr>
            </p:nvGraphicFramePr>
            <p:xfrm>
              <a:off x="755576" y="1772816"/>
              <a:ext cx="7272807" cy="3088837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1005759"/>
                    <a:gridCol w="1179430"/>
                    <a:gridCol w="1492288"/>
                    <a:gridCol w="1570668"/>
                    <a:gridCol w="1675095"/>
                    <a:gridCol w="349567"/>
                  </a:tblGrid>
                  <a:tr h="15485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5088" marR="55088" marT="0" marB="0">
                        <a:blipFill rotWithShape="1">
                          <a:blip r:embed="rId3"/>
                          <a:stretch>
                            <a:fillRect l="-606" t="-3937" r="-623030" b="-1086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5088" marR="55088" marT="0" marB="0">
                        <a:blipFill rotWithShape="1">
                          <a:blip r:embed="rId3"/>
                          <a:stretch>
                            <a:fillRect l="-86010" t="-3937" r="-432642" b="-1086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5088" marR="55088" marT="0" marB="0">
                        <a:blipFill rotWithShape="1">
                          <a:blip r:embed="rId3"/>
                          <a:stretch>
                            <a:fillRect l="-146531" t="-3937" r="-240816" b="-1086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الحدود الفعلية للفئة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حدود الفئة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1243330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266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82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176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94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7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38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41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44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47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36.5-39.5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39.5-42.5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42.5-45.5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45.5-48.5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37-39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40-42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43-45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46-48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618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15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3"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المجموع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1763688" y="4968653"/>
                <a:ext cx="6264696" cy="161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/>
                          </m:ctrlPr>
                        </m:accPr>
                        <m:e>
                          <m:r>
                            <a:rPr lang="en-US" sz="2400" i="1"/>
                            <m:t>𝑋</m:t>
                          </m:r>
                        </m:e>
                      </m:acc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2400" i="1"/>
                              </m:ctrlPr>
                            </m:naryPr>
                            <m:sub>
                              <m:r>
                                <a:rPr lang="en-US" sz="2400" i="1"/>
                                <m:t>𝑖</m:t>
                              </m:r>
                              <m:r>
                                <a:rPr lang="en-US" sz="2400" i="1"/>
                                <m:t>=</m:t>
                              </m:r>
                              <m:r>
                                <a:rPr lang="en-US" sz="2400" i="1"/>
                                <m:t>1</m:t>
                              </m:r>
                            </m:sub>
                            <m:sup>
                              <m:r>
                                <a:rPr lang="en-US" sz="2400" i="1"/>
                                <m:t>h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/>
                                  </m:ctrlPr>
                                </m:sSubPr>
                                <m:e>
                                  <m:r>
                                    <a:rPr lang="en-US" sz="2400" i="1"/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/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/>
                                  </m:ctrlPr>
                                </m:sSubPr>
                                <m:e>
                                  <m:r>
                                    <a:rPr lang="en-US" sz="2400" i="1"/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/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US" sz="2400" i="1"/>
                            <m:t>𝑛</m:t>
                          </m:r>
                        </m:den>
                      </m:f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2400" i="1"/>
                              </m:ctrlPr>
                            </m:naryPr>
                            <m:sub>
                              <m:r>
                                <a:rPr lang="en-US" sz="2400" i="1"/>
                                <m:t>𝑖</m:t>
                              </m:r>
                              <m:r>
                                <a:rPr lang="en-US" sz="2400" i="1"/>
                                <m:t>=</m:t>
                              </m:r>
                              <m:r>
                                <a:rPr lang="en-US" sz="2400" i="1"/>
                                <m:t>1</m:t>
                              </m:r>
                            </m:sub>
                            <m:sup>
                              <m:r>
                                <a:rPr lang="en-US" sz="2400" i="1"/>
                                <m:t>4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/>
                                  </m:ctrlPr>
                                </m:sSubPr>
                                <m:e>
                                  <m:r>
                                    <a:rPr lang="en-US" sz="2400" i="1"/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/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/>
                                  </m:ctrlPr>
                                </m:sSubPr>
                                <m:e>
                                  <m:r>
                                    <a:rPr lang="en-US" sz="2400" i="1"/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/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US" sz="2400" i="1"/>
                            <m:t>15</m:t>
                          </m:r>
                        </m:den>
                      </m:f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618</m:t>
                          </m:r>
                        </m:num>
                        <m:den>
                          <m:r>
                            <a:rPr lang="en-US" sz="2400" i="1"/>
                            <m:t>15</m:t>
                          </m:r>
                        </m:den>
                      </m:f>
                      <m:r>
                        <a:rPr lang="en-US" sz="2400" i="1"/>
                        <m:t>=</m:t>
                      </m:r>
                      <m:r>
                        <a:rPr lang="en-US" sz="2400" i="1"/>
                        <m:t>41</m:t>
                      </m:r>
                      <m:r>
                        <a:rPr lang="en-US" sz="2400" i="1"/>
                        <m:t>.</m:t>
                      </m:r>
                      <m:r>
                        <a:rPr lang="en-US" sz="2400" i="1"/>
                        <m:t>2</m:t>
                      </m:r>
                    </m:oMath>
                  </m:oMathPara>
                </a14:m>
                <a:endParaRPr lang="ar-SA" sz="2400" dirty="0" smtClean="0"/>
              </a:p>
              <a:p>
                <a:pPr algn="r"/>
                <a:endParaRPr lang="ar-SA" sz="2400" dirty="0" smtClean="0"/>
              </a:p>
              <a:p>
                <a:pPr algn="r"/>
                <a:r>
                  <a:rPr lang="ar-SA" sz="2400" dirty="0" smtClean="0"/>
                  <a:t> مختلف </a:t>
                </a:r>
                <a:r>
                  <a:rPr lang="ar-SA" sz="2400" dirty="0"/>
                  <a:t>عن النتيجتين السابقتين (علل</a:t>
                </a:r>
                <a:r>
                  <a:rPr lang="ar-SA" sz="2400" dirty="0" smtClean="0"/>
                  <a:t>) ؟</a:t>
                </a:r>
                <a:endParaRPr lang="en-US" sz="2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4968653"/>
                <a:ext cx="6264696" cy="1610505"/>
              </a:xfrm>
              <a:prstGeom prst="rect">
                <a:avLst/>
              </a:prstGeom>
              <a:blipFill rotWithShape="1">
                <a:blip r:embed="rId4"/>
                <a:stretch>
                  <a:fillRect r="-2918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7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7604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الوسط الحسابي المرجح لأوساط حسابية: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algn="r" rtl="1"/>
                <a:endParaRPr lang="en-US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i="1"/>
                          </m:ctrlPr>
                        </m:accPr>
                        <m:e>
                          <m:r>
                            <a:rPr lang="en-US" sz="2800" i="1"/>
                            <m:t>𝑋</m:t>
                          </m:r>
                        </m:e>
                      </m:acc>
                      <m:r>
                        <a:rPr lang="en-US" sz="2800" i="1"/>
                        <m:t>=</m:t>
                      </m:r>
                      <m:f>
                        <m:fPr>
                          <m:ctrlPr>
                            <a:rPr lang="en-US" sz="2800" i="1"/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/>
                              </m:ctrlPr>
                            </m:sSubPr>
                            <m:e>
                              <m:r>
                                <a:rPr lang="en-US" sz="2800" i="1"/>
                                <m:t>𝑁</m:t>
                              </m:r>
                            </m:e>
                            <m:sub>
                              <m:r>
                                <a:rPr lang="en-US" sz="2800" i="1"/>
                                <m:t>1</m:t>
                              </m:r>
                            </m:sub>
                          </m:sSub>
                          <m:acc>
                            <m:accPr>
                              <m:chr m:val="̅"/>
                              <m:ctrlPr>
                                <a:rPr lang="en-US" sz="2800" i="1"/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800" i="1"/>
                                  </m:ctrlPr>
                                </m:sSubPr>
                                <m:e>
                                  <m:r>
                                    <a:rPr lang="en-US" sz="2800" i="1"/>
                                    <m:t>𝑋</m:t>
                                  </m:r>
                                </m:e>
                                <m:sub>
                                  <m:r>
                                    <a:rPr lang="en-US" sz="2800" i="1"/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800" i="1"/>
                            <m:t>+</m:t>
                          </m:r>
                          <m:sSub>
                            <m:sSubPr>
                              <m:ctrlPr>
                                <a:rPr lang="en-US" sz="2800" i="1"/>
                              </m:ctrlPr>
                            </m:sSubPr>
                            <m:e>
                              <m:r>
                                <a:rPr lang="en-US" sz="2800" i="1"/>
                                <m:t>𝑁</m:t>
                              </m:r>
                            </m:e>
                            <m:sub>
                              <m:r>
                                <a:rPr lang="en-US" sz="2800" i="1"/>
                                <m:t>2</m:t>
                              </m:r>
                            </m:sub>
                          </m:sSub>
                          <m:acc>
                            <m:accPr>
                              <m:chr m:val="̅"/>
                              <m:ctrlPr>
                                <a:rPr lang="en-US" sz="2800" i="1"/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800" i="1"/>
                                  </m:ctrlPr>
                                </m:sSubPr>
                                <m:e>
                                  <m:r>
                                    <a:rPr lang="en-US" sz="2800" i="1"/>
                                    <m:t>𝑋</m:t>
                                  </m:r>
                                </m:e>
                                <m:sub>
                                  <m:r>
                                    <a:rPr lang="en-US" sz="2800" i="1"/>
                                    <m:t>2</m:t>
                                  </m:r>
                                </m:sub>
                              </m:sSub>
                            </m:e>
                          </m:acc>
                        </m:num>
                        <m:den>
                          <m:sSub>
                            <m:sSubPr>
                              <m:ctrlPr>
                                <a:rPr lang="en-US" sz="2800" i="1"/>
                              </m:ctrlPr>
                            </m:sSubPr>
                            <m:e>
                              <m:r>
                                <a:rPr lang="en-US" sz="2800" i="1"/>
                                <m:t>𝑁</m:t>
                              </m:r>
                            </m:e>
                            <m:sub>
                              <m:r>
                                <a:rPr lang="en-US" sz="2800" i="1"/>
                                <m:t>1</m:t>
                              </m:r>
                            </m:sub>
                          </m:sSub>
                          <m:r>
                            <a:rPr lang="en-US" sz="2800" i="1"/>
                            <m:t>+</m:t>
                          </m:r>
                          <m:sSub>
                            <m:sSubPr>
                              <m:ctrlPr>
                                <a:rPr lang="en-US" sz="2800" i="1"/>
                              </m:ctrlPr>
                            </m:sSubPr>
                            <m:e>
                              <m:r>
                                <a:rPr lang="en-US" sz="2800" i="1"/>
                                <m:t>𝑁</m:t>
                              </m:r>
                            </m:e>
                            <m:sub>
                              <m:r>
                                <a:rPr lang="en-US" sz="2800" i="1"/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SA" sz="2800" dirty="0" smtClean="0"/>
              </a:p>
              <a:p>
                <a:pPr marL="114300" indent="0" algn="r" rtl="1">
                  <a:buNone/>
                </a:pPr>
                <a:endParaRPr lang="en-US" sz="2800" dirty="0"/>
              </a:p>
              <a:p>
                <a:pPr algn="r" rtl="1"/>
                <a:r>
                  <a:rPr lang="ar-SA" dirty="0"/>
                  <a:t>حيث: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/>
                        </m:ctrlPr>
                      </m:accPr>
                      <m:e>
                        <m:r>
                          <a:rPr lang="en-US" i="1"/>
                          <m:t>𝑋</m:t>
                        </m:r>
                      </m:e>
                    </m:acc>
                  </m:oMath>
                </a14:m>
                <a:r>
                  <a:rPr lang="ar-SA" dirty="0"/>
                  <a:t>  هو الوسط الحسابي المرجح </a:t>
                </a:r>
                <a:r>
                  <a:rPr lang="ar-SA" dirty="0" smtClean="0"/>
                  <a:t>(الموزون</a:t>
                </a:r>
                <a:r>
                  <a:rPr lang="ar-SA" dirty="0"/>
                  <a:t>) لأوساط حسابية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𝑁</m:t>
                        </m:r>
                      </m:e>
                      <m:sub>
                        <m:r>
                          <a:rPr lang="en-US" i="1"/>
                          <m:t>1</m:t>
                        </m:r>
                      </m:sub>
                    </m:sSub>
                  </m:oMath>
                </a14:m>
                <a:r>
                  <a:rPr lang="ar-SA" dirty="0"/>
                  <a:t>  هي مجموع قيم المجموعة الأولى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/>
                        </m:ctrlPr>
                      </m:accPr>
                      <m:e>
                        <m:sSub>
                          <m:sSubPr>
                            <m:ctrlPr>
                              <a:rPr lang="en-US" i="1"/>
                            </m:ctrlPr>
                          </m:sSubPr>
                          <m:e>
                            <m:r>
                              <a:rPr lang="en-US" i="1"/>
                              <m:t>𝑋</m:t>
                            </m:r>
                          </m:e>
                          <m:sub>
                            <m:r>
                              <a:rPr lang="en-US" i="1"/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ar-SA" dirty="0"/>
                  <a:t>  هو المتوسط الحسابي للمجموعة الأولى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𝑁</m:t>
                        </m:r>
                      </m:e>
                      <m:sub>
                        <m:r>
                          <a:rPr lang="en-US" i="1"/>
                          <m:t>2</m:t>
                        </m:r>
                      </m:sub>
                    </m:sSub>
                  </m:oMath>
                </a14:m>
                <a:r>
                  <a:rPr lang="ar-SA" dirty="0"/>
                  <a:t>  هي مجموع قيم المجموعة الثانية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/>
                        </m:ctrlPr>
                      </m:accPr>
                      <m:e>
                        <m:sSub>
                          <m:sSubPr>
                            <m:ctrlPr>
                              <a:rPr lang="en-US" i="1"/>
                            </m:ctrlPr>
                          </m:sSubPr>
                          <m:e>
                            <m:r>
                              <a:rPr lang="en-US" i="1"/>
                              <m:t>𝑋</m:t>
                            </m:r>
                          </m:e>
                          <m:sub>
                            <m:r>
                              <a:rPr lang="en-US" i="1"/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ar-SA" dirty="0"/>
                  <a:t>  هو المتوسط الحسابي للمجموعة الثانية</a:t>
                </a:r>
                <a:endParaRPr lang="en-US" dirty="0"/>
              </a:p>
              <a:p>
                <a:pPr algn="r" rtl="1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762" r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604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2- الوسيط: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b="1" dirty="0"/>
              <a:t>تعريف:</a:t>
            </a:r>
            <a:endParaRPr lang="en-US" b="1" dirty="0"/>
          </a:p>
          <a:p>
            <a:pPr marL="114300" indent="0" algn="r" rtl="1">
              <a:buNone/>
            </a:pPr>
            <a:r>
              <a:rPr lang="ar-SA" dirty="0"/>
              <a:t>الوسيط لمجموعة من الأعداد المرتبة ترتيبا تصاعديا أو تنازليا هو العدد الأوسط منها إذا كان عددها فرديا, وهو الوسط الحسابي للعددين الأوسطين إذا كان العدد زوجيا</a:t>
            </a:r>
            <a:r>
              <a:rPr lang="ar-SA" dirty="0" smtClean="0"/>
              <a:t>.</a:t>
            </a:r>
          </a:p>
          <a:p>
            <a:pPr marL="114300" indent="0" algn="r" rtl="1">
              <a:buNone/>
            </a:pP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2540062"/>
                  </p:ext>
                </p:extLst>
              </p:nvPr>
            </p:nvGraphicFramePr>
            <p:xfrm>
              <a:off x="539552" y="3212976"/>
              <a:ext cx="7200800" cy="1224136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3625606"/>
                    <a:gridCol w="3575194"/>
                  </a:tblGrid>
                  <a:tr h="495543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>
                              <a:effectLst/>
                            </a:rPr>
                            <a:t>المشاهدات عددها فردي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>
                              <a:effectLst/>
                            </a:rPr>
                            <a:t>المشاهدات عددها زوجي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728593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</a:rPr>
                                  <m:t>𝑀</m:t>
                                </m:r>
                                <m:r>
                                  <a:rPr lang="en-US" sz="2000">
                                    <a:effectLst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</a:rPr>
                                      <m:t>𝑋</m:t>
                                    </m:r>
                                  </m:e>
                                  <m:sub>
                                    <m:f>
                                      <m:fPr>
                                        <m:type m:val="skw"/>
                                        <m:ctrlPr>
                                          <a:rPr lang="en-US" sz="2000">
                                            <a:effectLst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>
                                            <a:effectLst/>
                                          </a:rPr>
                                          <m:t>(</m:t>
                                        </m:r>
                                        <m:r>
                                          <a:rPr lang="en-US" sz="2000">
                                            <a:effectLst/>
                                          </a:rPr>
                                          <m:t>𝑁</m:t>
                                        </m:r>
                                        <m:r>
                                          <a:rPr lang="en-US" sz="2000">
                                            <a:effectLst/>
                                          </a:rPr>
                                          <m:t>+</m:t>
                                        </m:r>
                                        <m:r>
                                          <a:rPr lang="en-US" sz="2000">
                                            <a:effectLst/>
                                          </a:rPr>
                                          <m:t>1</m:t>
                                        </m:r>
                                        <m:r>
                                          <a:rPr lang="en-US" sz="2000">
                                            <a:effectLst/>
                                          </a:rPr>
                                          <m:t>)</m:t>
                                        </m:r>
                                      </m:num>
                                      <m:den>
                                        <m:r>
                                          <a:rPr lang="en-US" sz="2000">
                                            <a:effectLst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b>
                                </m:sSub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</a:rPr>
                                  <m:t>𝑀</m:t>
                                </m:r>
                                <m:r>
                                  <a:rPr lang="en-US" sz="2000">
                                    <a:effectLst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</a:rPr>
                                      <m:t>𝑋</m:t>
                                    </m:r>
                                  </m:e>
                                  <m:sub>
                                    <m:f>
                                      <m:fPr>
                                        <m:type m:val="skw"/>
                                        <m:ctrlPr>
                                          <a:rPr lang="en-US" sz="2000">
                                            <a:effectLst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>
                                            <a:effectLst/>
                                          </a:rPr>
                                          <m:t>𝑁</m:t>
                                        </m:r>
                                      </m:num>
                                      <m:den>
                                        <m:r>
                                          <a:rPr lang="en-US" sz="2000">
                                            <a:effectLst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b>
                                </m:sSub>
                                <m:r>
                                  <a:rPr lang="en-US" sz="2000">
                                    <a:effectLst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00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</a:rPr>
                                      <m:t>𝑋</m:t>
                                    </m:r>
                                  </m:e>
                                  <m:sub>
                                    <m:f>
                                      <m:fPr>
                                        <m:type m:val="skw"/>
                                        <m:ctrlPr>
                                          <a:rPr lang="en-US" sz="2000">
                                            <a:effectLst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>
                                            <a:effectLst/>
                                          </a:rPr>
                                          <m:t>(</m:t>
                                        </m:r>
                                        <m:r>
                                          <a:rPr lang="en-US" sz="2000">
                                            <a:effectLst/>
                                          </a:rPr>
                                          <m:t>𝑁</m:t>
                                        </m:r>
                                        <m:r>
                                          <a:rPr lang="en-US" sz="2000">
                                            <a:effectLst/>
                                          </a:rPr>
                                          <m:t>+</m:t>
                                        </m:r>
                                        <m:r>
                                          <a:rPr lang="en-US" sz="2000">
                                            <a:effectLst/>
                                          </a:rPr>
                                          <m:t>2</m:t>
                                        </m:r>
                                        <m:r>
                                          <a:rPr lang="en-US" sz="2000">
                                            <a:effectLst/>
                                          </a:rPr>
                                          <m:t>)</m:t>
                                        </m:r>
                                      </m:num>
                                      <m:den>
                                        <m:r>
                                          <a:rPr lang="en-US" sz="2000">
                                            <a:effectLst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2540062"/>
                  </p:ext>
                </p:extLst>
              </p:nvPr>
            </p:nvGraphicFramePr>
            <p:xfrm>
              <a:off x="539552" y="3212976"/>
              <a:ext cx="7200800" cy="1224136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3625606"/>
                    <a:gridCol w="3575194"/>
                  </a:tblGrid>
                  <a:tr h="495543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>
                              <a:effectLst/>
                            </a:rPr>
                            <a:t>المشاهدات عددها فردي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>
                              <a:effectLst/>
                            </a:rPr>
                            <a:t>المشاهدات عددها زوجي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7285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68" t="-75000" r="-984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1706" t="-75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11560" y="4581128"/>
                <a:ext cx="7200800" cy="20451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SA" sz="2400" dirty="0"/>
                  <a:t>حيث:</a:t>
                </a:r>
                <a:endParaRPr lang="en-US" sz="2400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sz="2400" i="1"/>
                      <m:t>𝑀</m:t>
                    </m:r>
                  </m:oMath>
                </a14:m>
                <a:r>
                  <a:rPr lang="ar-SA" sz="2400" dirty="0"/>
                  <a:t> هو الوسيط</a:t>
                </a:r>
                <a:endParaRPr lang="en-US" sz="2400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sz="2400" i="1"/>
                      <m:t>𝑁</m:t>
                    </m:r>
                  </m:oMath>
                </a14:m>
                <a:r>
                  <a:rPr lang="ar-SA" sz="2400" dirty="0"/>
                  <a:t> عدد المشاهدات</a:t>
                </a:r>
                <a:endParaRPr lang="en-US" sz="2400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𝑋</m:t>
                        </m:r>
                      </m:e>
                      <m:sub>
                        <m:f>
                          <m:fPr>
                            <m:type m:val="skw"/>
                            <m:ctrlPr>
                              <a:rPr lang="en-US" sz="2400" i="1"/>
                            </m:ctrlPr>
                          </m:fPr>
                          <m:num>
                            <m:r>
                              <a:rPr lang="en-US" sz="2400" i="1"/>
                              <m:t>(</m:t>
                            </m:r>
                            <m:r>
                              <a:rPr lang="en-US" sz="2400" i="1"/>
                              <m:t>𝑁</m:t>
                            </m:r>
                            <m:r>
                              <a:rPr lang="en-US" sz="2400" i="1"/>
                              <m:t>+</m:t>
                            </m:r>
                            <m:r>
                              <a:rPr lang="en-US" sz="2400" i="1"/>
                              <m:t>1</m:t>
                            </m:r>
                            <m:r>
                              <a:rPr lang="en-US" sz="2400" i="1"/>
                              <m:t>)</m:t>
                            </m:r>
                          </m:num>
                          <m:den>
                            <m:r>
                              <a:rPr lang="en-US" sz="2400" i="1"/>
                              <m:t>2</m:t>
                            </m:r>
                          </m:den>
                        </m:f>
                      </m:sub>
                    </m:sSub>
                  </m:oMath>
                </a14:m>
                <a:r>
                  <a:rPr lang="ar-SA" sz="2400" dirty="0"/>
                  <a:t> هي المشاهدة رقم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/>
                        </m:ctrlPr>
                      </m:fPr>
                      <m:num>
                        <m:r>
                          <a:rPr lang="en-US" sz="2400" i="1"/>
                          <m:t>(</m:t>
                        </m:r>
                        <m:r>
                          <a:rPr lang="en-US" sz="2400" i="1"/>
                          <m:t>𝑁</m:t>
                        </m:r>
                        <m:r>
                          <a:rPr lang="en-US" sz="2400" i="1"/>
                          <m:t>+</m:t>
                        </m:r>
                        <m:r>
                          <a:rPr lang="en-US" sz="2400" i="1"/>
                          <m:t>1</m:t>
                        </m:r>
                        <m:r>
                          <a:rPr lang="en-US" sz="2400" i="1"/>
                          <m:t>)</m:t>
                        </m:r>
                      </m:num>
                      <m:den>
                        <m:r>
                          <a:rPr lang="en-US" sz="2400" i="1"/>
                          <m:t>2</m:t>
                        </m:r>
                      </m:den>
                    </m:f>
                  </m:oMath>
                </a14:m>
                <a:r>
                  <a:rPr lang="ar-SA" sz="2400" dirty="0"/>
                  <a:t> بعد الترتيب</a:t>
                </a:r>
                <a:endParaRPr lang="en-US" sz="2400" dirty="0"/>
              </a:p>
              <a:p>
                <a:pPr algn="r" rtl="1"/>
                <a:endParaRPr lang="en-US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581128"/>
                <a:ext cx="7200800" cy="2045175"/>
              </a:xfrm>
              <a:prstGeom prst="rect">
                <a:avLst/>
              </a:prstGeom>
              <a:blipFill rotWithShape="1">
                <a:blip r:embed="rId3"/>
                <a:stretch>
                  <a:fillRect t="-2679" r="-8968" b="-32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9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8306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الوسيط للتوزيع التكراري ذي الفئات: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lvl="0" indent="0" algn="r" rtl="1">
                  <a:buNone/>
                </a:pPr>
                <a:endParaRPr lang="en-US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/>
                        <m:t>𝑀</m:t>
                      </m:r>
                      <m:r>
                        <a:rPr lang="en-US" sz="2800" i="1"/>
                        <m:t>=</m:t>
                      </m:r>
                      <m:r>
                        <a:rPr lang="en-US" sz="2800" i="1"/>
                        <m:t>𝑎</m:t>
                      </m:r>
                      <m:r>
                        <a:rPr lang="en-US" sz="2800" i="1"/>
                        <m:t>+(</m:t>
                      </m:r>
                      <m:f>
                        <m:fPr>
                          <m:ctrlPr>
                            <a:rPr lang="en-US" sz="2800" i="1"/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sz="2800" i="1"/>
                              </m:ctrlPr>
                            </m:fPr>
                            <m:num>
                              <m:r>
                                <a:rPr lang="en-US" sz="2800" i="1"/>
                                <m:t>𝑁</m:t>
                              </m:r>
                            </m:num>
                            <m:den>
                              <m:r>
                                <a:rPr lang="en-US" sz="2800" i="1"/>
                                <m:t>2</m:t>
                              </m:r>
                            </m:den>
                          </m:f>
                          <m:r>
                            <a:rPr lang="en-US" sz="2800" i="1"/>
                            <m:t>−</m:t>
                          </m:r>
                          <m:sSub>
                            <m:sSubPr>
                              <m:ctrlPr>
                                <a:rPr lang="en-US" sz="2800" i="1"/>
                              </m:ctrlPr>
                            </m:sSubPr>
                            <m:e>
                              <m:r>
                                <a:rPr lang="en-US" sz="2800" i="1"/>
                                <m:t>𝑁</m:t>
                              </m:r>
                            </m:e>
                            <m:sub>
                              <m:r>
                                <a:rPr lang="en-US" sz="2800" i="1"/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i="1"/>
                              </m:ctrlPr>
                            </m:sSubPr>
                            <m:e>
                              <m:r>
                                <a:rPr lang="en-US" sz="2800" i="1"/>
                                <m:t>𝑓</m:t>
                              </m:r>
                            </m:e>
                            <m:sub>
                              <m:r>
                                <a:rPr lang="en-US" sz="2800" i="1"/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en-US" sz="2800" i="1"/>
                        <m:t>)</m:t>
                      </m:r>
                      <m:r>
                        <a:rPr lang="en-US" sz="2800" b="1" i="1"/>
                        <m:t>𝜟</m:t>
                      </m:r>
                    </m:oMath>
                  </m:oMathPara>
                </a14:m>
                <a:endParaRPr lang="en-US" sz="2800" dirty="0"/>
              </a:p>
              <a:p>
                <a:pPr algn="r" rtl="1"/>
                <a:r>
                  <a:rPr lang="ar-SA" dirty="0"/>
                  <a:t>حيث: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b="1" i="1"/>
                      <m:t>𝜟</m:t>
                    </m:r>
                  </m:oMath>
                </a14:m>
                <a:r>
                  <a:rPr lang="ar-SA" b="1" dirty="0"/>
                  <a:t> طول الفئة الوسطية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i="1"/>
                      <m:t>𝑎</m:t>
                    </m:r>
                  </m:oMath>
                </a14:m>
                <a:r>
                  <a:rPr lang="ar-SA" dirty="0"/>
                  <a:t> الحد الأدنى الفعلي للفئة الوسطية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𝑓</m:t>
                        </m:r>
                      </m:e>
                      <m:sub>
                        <m:r>
                          <a:rPr lang="en-US" i="1"/>
                          <m:t>𝑚</m:t>
                        </m:r>
                      </m:sub>
                    </m:sSub>
                  </m:oMath>
                </a14:m>
                <a:r>
                  <a:rPr lang="ar-SA" dirty="0"/>
                  <a:t> تكرار الفئة الوسطية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𝑁</m:t>
                        </m:r>
                      </m:e>
                      <m:sub>
                        <m:r>
                          <a:rPr lang="en-US" i="1"/>
                          <m:t>1</m:t>
                        </m:r>
                      </m:sub>
                    </m:sSub>
                  </m:oMath>
                </a14:m>
                <a:r>
                  <a:rPr lang="ar-SA" dirty="0"/>
                  <a:t> التكرار المتجمع للفئة الوسطية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i="1"/>
                      <m:t>𝑁</m:t>
                    </m:r>
                  </m:oMath>
                </a14:m>
                <a:r>
                  <a:rPr lang="ar-SA" dirty="0"/>
                  <a:t> مجموع التكرارت</a:t>
                </a:r>
                <a:endParaRPr lang="en-US" dirty="0"/>
              </a:p>
              <a:p>
                <a:pPr algn="r" rtl="1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10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2645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92696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b="1" dirty="0"/>
              <a:t>مثال (7)</a:t>
            </a:r>
            <a:endParaRPr lang="en-US" sz="2400" b="1" dirty="0"/>
          </a:p>
          <a:p>
            <a:pPr algn="r" rtl="1"/>
            <a:r>
              <a:rPr lang="ar-SA" sz="2400" dirty="0"/>
              <a:t>أوجد الوسيط للتوزيع التكراري </a:t>
            </a:r>
            <a:r>
              <a:rPr lang="ar-SA" sz="2400" dirty="0" smtClean="0"/>
              <a:t>لعمر البطاريات </a:t>
            </a:r>
            <a:r>
              <a:rPr lang="ar-SA" sz="2400" dirty="0"/>
              <a:t>الواردة في مثال (5</a:t>
            </a:r>
            <a:r>
              <a:rPr lang="ar-SA" sz="2400" dirty="0" smtClean="0"/>
              <a:t>)؟</a:t>
            </a:r>
          </a:p>
          <a:p>
            <a:pPr algn="r" rtl="1"/>
            <a:endParaRPr lang="en-US" sz="2400" dirty="0"/>
          </a:p>
          <a:p>
            <a:pPr algn="r" rtl="1"/>
            <a:r>
              <a:rPr lang="ar-SA" sz="2400" b="1" dirty="0"/>
              <a:t>الحل</a:t>
            </a:r>
            <a:r>
              <a:rPr lang="ar-SA" sz="2400" b="1" dirty="0" smtClean="0"/>
              <a:t>:</a:t>
            </a:r>
            <a:endParaRPr lang="en-US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6275530"/>
                  </p:ext>
                </p:extLst>
              </p:nvPr>
            </p:nvGraphicFramePr>
            <p:xfrm>
              <a:off x="467545" y="2420888"/>
              <a:ext cx="7488830" cy="3189224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1050994"/>
                    <a:gridCol w="1740158"/>
                    <a:gridCol w="2293870"/>
                    <a:gridCol w="1975616"/>
                    <a:gridCol w="428192"/>
                  </a:tblGrid>
                  <a:tr h="1333500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dirty="0">
                              <a:effectLst/>
                            </a:rPr>
                            <a:t>التكرار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مركز الفئة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الحدود الفعلية للفئة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حدود الفئة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1050792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7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19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14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7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3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27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32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37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42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47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24.0-29.5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29.5-34.5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34.5-39.5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39.5-44.5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44.5-49.5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25-29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30-34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35-39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40-44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45-49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133350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50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 gridSpan="3"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dirty="0">
                              <a:effectLst/>
                            </a:rPr>
                            <a:t>المجموع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6275530"/>
                  </p:ext>
                </p:extLst>
              </p:nvPr>
            </p:nvGraphicFramePr>
            <p:xfrm>
              <a:off x="467545" y="2420888"/>
              <a:ext cx="7488830" cy="3189224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1050994"/>
                    <a:gridCol w="1740158"/>
                    <a:gridCol w="2293870"/>
                    <a:gridCol w="1975616"/>
                    <a:gridCol w="428192"/>
                  </a:tblGrid>
                  <a:tr h="1333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437" marR="47437" marT="0" marB="0">
                        <a:blipFill rotWithShape="1">
                          <a:blip r:embed="rId2"/>
                          <a:stretch>
                            <a:fillRect l="-581" t="-4110" r="-614535" b="-1497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437" marR="47437" marT="0" marB="0">
                        <a:blipFill rotWithShape="1">
                          <a:blip r:embed="rId2"/>
                          <a:stretch>
                            <a:fillRect l="-60490" t="-4110" r="-269580" b="-1497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الحدود الفعلية للفئة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حدود الفئة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1558798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7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19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14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7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3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27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32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37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42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47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24.0-29.5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29.5-34.5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34.5-39.5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39.5-44.5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44.5-49.5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25-29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30-34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35-39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40-44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45-49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50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 gridSpan="3"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dirty="0">
                              <a:effectLst/>
                            </a:rPr>
                            <a:t>المجموع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47437" marR="47437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TextBox 3"/>
          <p:cNvSpPr txBox="1"/>
          <p:nvPr/>
        </p:nvSpPr>
        <p:spPr>
          <a:xfrm>
            <a:off x="1403648" y="6165304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/>
              <a:t>راجع المثال (5) لمعرفة كيفية الحصول على الجدول أعلاه.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11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2381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51520" y="476672"/>
                <a:ext cx="7848872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2000" b="1" dirty="0" smtClean="0"/>
                  <a:t>N=50</a:t>
                </a:r>
                <a:endParaRPr lang="en-US" sz="2000" b="1" dirty="0"/>
              </a:p>
              <a:p>
                <a:pPr algn="ct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/>
                        <m:t>𝜟</m:t>
                      </m:r>
                      <m:r>
                        <a:rPr lang="en-US" sz="2000" b="1" i="1"/>
                        <m:t>=</m:t>
                      </m:r>
                      <m:r>
                        <a:rPr lang="en-US" sz="2000" b="1" i="1"/>
                        <m:t>𝟓</m:t>
                      </m:r>
                    </m:oMath>
                  </m:oMathPara>
                </a14:m>
                <a:endParaRPr lang="en-US" sz="2000" b="1" dirty="0"/>
              </a:p>
              <a:p>
                <a:pPr algn="ctr" rtl="1">
                  <a:lnSpc>
                    <a:spcPct val="150000"/>
                  </a:lnSpc>
                </a:pPr>
                <a:r>
                  <a:rPr lang="ar-SA" sz="2000" b="1" dirty="0"/>
                  <a:t>الفئة الوسطية هي </a:t>
                </a:r>
                <a:r>
                  <a:rPr lang="en-US" sz="2000" b="1" dirty="0"/>
                  <a:t>35-39</a:t>
                </a:r>
              </a:p>
              <a:p>
                <a:pPr algn="ctr" rtl="1">
                  <a:lnSpc>
                    <a:spcPct val="150000"/>
                  </a:lnSpc>
                </a:pPr>
                <a:r>
                  <a:rPr lang="ar-SA" sz="2000" b="1" dirty="0"/>
                  <a:t>إذا</a:t>
                </a:r>
                <a:endParaRPr lang="en-US" sz="2000" b="1" dirty="0"/>
              </a:p>
              <a:p>
                <a:pPr algn="ct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/>
                        <m:t>𝒂</m:t>
                      </m:r>
                      <m:r>
                        <a:rPr lang="en-US" sz="2000" b="1" i="1"/>
                        <m:t>=</m:t>
                      </m:r>
                      <m:r>
                        <a:rPr lang="en-US" sz="2000" b="1" i="1"/>
                        <m:t>𝟑𝟒</m:t>
                      </m:r>
                      <m:r>
                        <a:rPr lang="en-US" sz="2000" b="1" i="1"/>
                        <m:t>.</m:t>
                      </m:r>
                      <m:r>
                        <a:rPr lang="en-US" sz="2000" b="1" i="1"/>
                        <m:t>𝟓</m:t>
                      </m:r>
                    </m:oMath>
                  </m:oMathPara>
                </a14:m>
                <a:endParaRPr lang="en-US" sz="2000" b="1" dirty="0"/>
              </a:p>
              <a:p>
                <a:pPr algn="ct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/>
                          </m:ctrlPr>
                        </m:sSubPr>
                        <m:e>
                          <m:r>
                            <a:rPr lang="en-US" sz="2000" b="1" i="1"/>
                            <m:t>𝑵</m:t>
                          </m:r>
                        </m:e>
                        <m:sub>
                          <m:r>
                            <a:rPr lang="en-US" sz="2000" b="1" i="1"/>
                            <m:t>𝟏</m:t>
                          </m:r>
                        </m:sub>
                      </m:sSub>
                      <m:r>
                        <a:rPr lang="en-US" sz="2000" b="1" i="1"/>
                        <m:t>=</m:t>
                      </m:r>
                      <m:r>
                        <a:rPr lang="en-US" sz="2000" b="1" i="1"/>
                        <m:t>𝟐𝟔</m:t>
                      </m:r>
                    </m:oMath>
                  </m:oMathPara>
                </a14:m>
                <a:endParaRPr lang="en-US" sz="2000" b="1" dirty="0"/>
              </a:p>
              <a:p>
                <a:pPr algn="ctr" rtl="1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/>
                        </m:ctrlPr>
                      </m:sSubPr>
                      <m:e>
                        <m:r>
                          <a:rPr lang="en-US" sz="2000" b="1" i="1"/>
                          <m:t>𝒇</m:t>
                        </m:r>
                      </m:e>
                      <m:sub>
                        <m:r>
                          <a:rPr lang="en-US" sz="2000" b="1" i="1"/>
                          <m:t>𝒎</m:t>
                        </m:r>
                      </m:sub>
                    </m:sSub>
                    <m:r>
                      <a:rPr lang="en-US" sz="2000" b="1" i="1"/>
                      <m:t>=</m:t>
                    </m:r>
                    <m:r>
                      <a:rPr lang="en-US" sz="2000" b="1" i="1"/>
                      <m:t>𝟏𝟒</m:t>
                    </m:r>
                  </m:oMath>
                </a14:m>
                <a:r>
                  <a:rPr lang="ar-SA" sz="2000" b="1" i="1" dirty="0"/>
                  <a:t> </a:t>
                </a:r>
                <a:endParaRPr lang="en-US" sz="2000" b="1" dirty="0"/>
              </a:p>
              <a:p>
                <a:pPr algn="ct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/>
                        <m:t>𝑴</m:t>
                      </m:r>
                      <m:r>
                        <a:rPr lang="en-US" sz="2000" b="1" i="1"/>
                        <m:t>=</m:t>
                      </m:r>
                      <m:r>
                        <a:rPr lang="en-US" sz="2000" b="1" i="1"/>
                        <m:t>𝒂</m:t>
                      </m:r>
                      <m:r>
                        <a:rPr lang="en-US" sz="2000" b="1" i="1"/>
                        <m:t>+(</m:t>
                      </m:r>
                      <m:f>
                        <m:fPr>
                          <m:ctrlPr>
                            <a:rPr lang="en-US" sz="2000" b="1" i="1"/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sz="2000" b="1" i="1"/>
                              </m:ctrlPr>
                            </m:fPr>
                            <m:num>
                              <m:r>
                                <a:rPr lang="en-US" sz="2000" b="1" i="1"/>
                                <m:t>𝑵</m:t>
                              </m:r>
                            </m:num>
                            <m:den>
                              <m:r>
                                <a:rPr lang="en-US" sz="2000" b="1" i="1"/>
                                <m:t>𝟐</m:t>
                              </m:r>
                            </m:den>
                          </m:f>
                          <m:r>
                            <a:rPr lang="en-US" sz="2000" b="1" i="1"/>
                            <m:t>−</m:t>
                          </m:r>
                          <m:sSub>
                            <m:sSubPr>
                              <m:ctrlPr>
                                <a:rPr lang="en-US" sz="2000" b="1" i="1"/>
                              </m:ctrlPr>
                            </m:sSubPr>
                            <m:e>
                              <m:r>
                                <a:rPr lang="en-US" sz="2000" b="1" i="1"/>
                                <m:t>𝑵</m:t>
                              </m:r>
                            </m:e>
                            <m:sub>
                              <m:r>
                                <a:rPr lang="en-US" sz="2000" b="1" i="1"/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b="1" i="1"/>
                              </m:ctrlPr>
                            </m:sSubPr>
                            <m:e>
                              <m:r>
                                <a:rPr lang="en-US" sz="2000" b="1" i="1"/>
                                <m:t>𝒇</m:t>
                              </m:r>
                            </m:e>
                            <m:sub>
                              <m:r>
                                <a:rPr lang="en-US" sz="2000" b="1" i="1"/>
                                <m:t>𝒎</m:t>
                              </m:r>
                            </m:sub>
                          </m:sSub>
                        </m:den>
                      </m:f>
                      <m:r>
                        <a:rPr lang="en-US" sz="2000" b="1" i="1"/>
                        <m:t>)</m:t>
                      </m:r>
                      <m:r>
                        <a:rPr lang="en-US" sz="2000" b="1" i="1"/>
                        <m:t>𝜟</m:t>
                      </m:r>
                    </m:oMath>
                  </m:oMathPara>
                </a14:m>
                <a:endParaRPr lang="en-US" sz="2000" b="1" dirty="0"/>
              </a:p>
              <a:p>
                <a:pPr algn="ct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/>
                        <m:t>𝑴</m:t>
                      </m:r>
                      <m:r>
                        <a:rPr lang="en-US" sz="2000" b="1" i="1"/>
                        <m:t>=</m:t>
                      </m:r>
                      <m:r>
                        <a:rPr lang="en-US" sz="2000" b="1" i="1"/>
                        <m:t>𝟑𝟒</m:t>
                      </m:r>
                      <m:r>
                        <a:rPr lang="en-US" sz="2000" b="1" i="1"/>
                        <m:t>.</m:t>
                      </m:r>
                      <m:r>
                        <a:rPr lang="en-US" sz="2000" b="1" i="1"/>
                        <m:t>𝟓</m:t>
                      </m:r>
                      <m:r>
                        <a:rPr lang="en-US" sz="2000" b="1" i="1"/>
                        <m:t>+</m:t>
                      </m:r>
                      <m:d>
                        <m:dPr>
                          <m:ctrlPr>
                            <a:rPr lang="en-US" sz="2000" b="1" i="1"/>
                          </m:ctrlPr>
                        </m:dPr>
                        <m:e>
                          <m:f>
                            <m:fPr>
                              <m:ctrlPr>
                                <a:rPr lang="en-US" sz="2000" b="1" i="1"/>
                              </m:ctrlPr>
                            </m:fPr>
                            <m:num>
                              <m:f>
                                <m:fPr>
                                  <m:type m:val="skw"/>
                                  <m:ctrlPr>
                                    <a:rPr lang="en-US" sz="2000" b="1" i="1"/>
                                  </m:ctrlPr>
                                </m:fPr>
                                <m:num>
                                  <m:r>
                                    <a:rPr lang="en-US" sz="2000" b="1" i="1"/>
                                    <m:t>𝟓𝟎</m:t>
                                  </m:r>
                                </m:num>
                                <m:den>
                                  <m:r>
                                    <a:rPr lang="en-US" sz="2000" b="1" i="1"/>
                                    <m:t>𝟐</m:t>
                                  </m:r>
                                </m:den>
                              </m:f>
                              <m:r>
                                <a:rPr lang="en-US" sz="2000" b="1" i="1"/>
                                <m:t>−</m:t>
                              </m:r>
                              <m:r>
                                <a:rPr lang="en-US" sz="2000" b="1" i="1"/>
                                <m:t>𝟐𝟔</m:t>
                              </m:r>
                            </m:num>
                            <m:den>
                              <m:r>
                                <a:rPr lang="en-US" sz="2000" b="1" i="1"/>
                                <m:t>𝟏𝟒</m:t>
                              </m:r>
                            </m:den>
                          </m:f>
                        </m:e>
                      </m:d>
                      <m:r>
                        <a:rPr lang="en-US" sz="2000" b="1" i="1"/>
                        <m:t>𝟓</m:t>
                      </m:r>
                      <m:r>
                        <a:rPr lang="en-US" sz="2000" b="1" i="1"/>
                        <m:t>=</m:t>
                      </m:r>
                      <m:r>
                        <a:rPr lang="en-US" sz="2000" b="1" i="1"/>
                        <m:t>𝟑𝟒</m:t>
                      </m:r>
                      <m:r>
                        <a:rPr lang="en-US" sz="2000" b="1" i="1"/>
                        <m:t>.</m:t>
                      </m:r>
                      <m:r>
                        <a:rPr lang="en-US" sz="2000" b="1" i="1"/>
                        <m:t>𝟏𝟒</m:t>
                      </m:r>
                    </m:oMath>
                  </m:oMathPara>
                </a14:m>
                <a:endParaRPr lang="en-US" sz="2000" b="1" dirty="0"/>
              </a:p>
              <a:p>
                <a:pPr algn="ctr">
                  <a:lnSpc>
                    <a:spcPct val="150000"/>
                  </a:lnSpc>
                </a:pPr>
                <a:endParaRPr lang="en-US" sz="2000" b="1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76672"/>
                <a:ext cx="7848872" cy="6001643"/>
              </a:xfrm>
              <a:prstGeom prst="rect">
                <a:avLst/>
              </a:prstGeom>
              <a:blipFill rotWithShape="1">
                <a:blip r:embed="rId2"/>
                <a:stretch>
                  <a:fillRect b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707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r" rtl="1"/>
            <a:r>
              <a:rPr lang="ar-SA" dirty="0" smtClean="0"/>
              <a:t>3- المنوال: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2400" b="1" dirty="0"/>
              <a:t>هو القيمة الأكثر تكرارا في المشاهدات</a:t>
            </a:r>
            <a:r>
              <a:rPr lang="ar-SA" sz="2400" b="1" dirty="0" smtClean="0"/>
              <a:t>.</a:t>
            </a:r>
          </a:p>
          <a:p>
            <a:pPr algn="r" rtl="1"/>
            <a:endParaRPr lang="en-US" sz="2400" b="1" dirty="0"/>
          </a:p>
          <a:p>
            <a:pPr algn="r" rtl="1"/>
            <a:r>
              <a:rPr lang="ar-SA" sz="2400" dirty="0"/>
              <a:t>مثلا:</a:t>
            </a:r>
            <a:endParaRPr lang="en-US" sz="2400" dirty="0"/>
          </a:p>
          <a:p>
            <a:pPr marL="114300" indent="0" algn="r" rtl="1">
              <a:buNone/>
            </a:pPr>
            <a:r>
              <a:rPr lang="ar-SA" sz="2400" dirty="0"/>
              <a:t>المنوال في المشاهدات التالية:</a:t>
            </a:r>
            <a:endParaRPr lang="en-US" sz="2400" dirty="0"/>
          </a:p>
          <a:p>
            <a:pPr marL="114300" indent="0" algn="r" rtl="1">
              <a:buNone/>
            </a:pPr>
            <a:r>
              <a:rPr lang="en-US" sz="2400" dirty="0"/>
              <a:t>3, 3, 3.5, 4, 4, 4, 4.5, 5, 5.5</a:t>
            </a:r>
          </a:p>
          <a:p>
            <a:pPr marL="114300" indent="0" algn="r" rtl="1">
              <a:buNone/>
            </a:pPr>
            <a:r>
              <a:rPr lang="ar-SA" sz="2400" dirty="0"/>
              <a:t>هو 	4</a:t>
            </a:r>
            <a:endParaRPr lang="en-US" sz="2400" dirty="0"/>
          </a:p>
          <a:p>
            <a:pPr algn="r" rtl="1"/>
            <a:endParaRPr lang="en-US" sz="2400" dirty="0"/>
          </a:p>
          <a:p>
            <a:pPr lvl="0" algn="r" rtl="1"/>
            <a:r>
              <a:rPr lang="ar-SA" sz="2400" b="1" dirty="0"/>
              <a:t>في التوزيعات التكرارية ذات الفئات:</a:t>
            </a:r>
            <a:endParaRPr lang="en-US" sz="2400" b="1" dirty="0"/>
          </a:p>
          <a:p>
            <a:pPr marL="571500" lvl="0" indent="-457200" algn="r" rtl="1">
              <a:buFont typeface="+mj-lt"/>
              <a:buAutoNum type="arabicPeriod"/>
            </a:pPr>
            <a:r>
              <a:rPr lang="ar-SA" sz="2400" dirty="0"/>
              <a:t>الفئة التي يقابلها أكبر تكرار تسمى الفئة المنوالية.</a:t>
            </a:r>
            <a:endParaRPr lang="en-US" sz="2400" dirty="0"/>
          </a:p>
          <a:p>
            <a:pPr marL="571500" indent="-457200" algn="r" rtl="1">
              <a:buFont typeface="+mj-lt"/>
              <a:buAutoNum type="arabicPeriod"/>
            </a:pPr>
            <a:r>
              <a:rPr lang="ar-SA" sz="2400" dirty="0"/>
              <a:t>مركز الفئة المنوالية يسمى المنوال التقريبي.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13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3228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sz="4000" dirty="0"/>
              <a:t>مقارنة بين الوسط الحسابي والوسيط والمنوال: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3222052"/>
              </p:ext>
            </p:extLst>
          </p:nvPr>
        </p:nvGraphicFramePr>
        <p:xfrm>
          <a:off x="395536" y="1412776"/>
          <a:ext cx="7920879" cy="451167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640293"/>
                <a:gridCol w="2640293"/>
                <a:gridCol w="2640293"/>
              </a:tblGrid>
              <a:tr h="28976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الوسط الحسابي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الوسيط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المنوال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766964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ar-SA" sz="2000" dirty="0">
                          <a:effectLst/>
                        </a:rPr>
                        <a:t>يأخذ بعين الإعتبار جميع القيم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ar-SA" sz="2000" dirty="0">
                          <a:effectLst/>
                        </a:rPr>
                        <a:t>أكثر ثباتا (</a:t>
                      </a:r>
                      <a:r>
                        <a:rPr lang="ar-SA" sz="2000" dirty="0" smtClean="0">
                          <a:effectLst/>
                        </a:rPr>
                        <a:t>لا يتغير </a:t>
                      </a:r>
                      <a:r>
                        <a:rPr lang="ar-SA" sz="2000" dirty="0">
                          <a:effectLst/>
                        </a:rPr>
                        <a:t>من عينة لأخرى من نفس المجتمع)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ar-SA" sz="2000" dirty="0">
                          <a:effectLst/>
                        </a:rPr>
                        <a:t>يتأثر بالقيم المتطرفة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ar-SA" sz="2000" dirty="0">
                          <a:effectLst/>
                        </a:rPr>
                        <a:t>الأكثر إستخداما في </a:t>
                      </a:r>
                      <a:r>
                        <a:rPr lang="ar-SA" sz="2000" dirty="0" smtClean="0">
                          <a:effectLst/>
                        </a:rPr>
                        <a:t>الإحصاء</a:t>
                      </a: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ar-SA" sz="2000" dirty="0">
                          <a:effectLst/>
                        </a:rPr>
                        <a:t>لا يمكن حسابه إلا للمشاهدات الرقمية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ar-SA" sz="2000" dirty="0">
                          <a:effectLst/>
                        </a:rPr>
                        <a:t>لا يأخذ بعين الإعتبار جميع القيم 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ar-SA" sz="2000" dirty="0">
                          <a:effectLst/>
                        </a:rPr>
                        <a:t>أقل  ثباتا (يتغير من عينة لأخرى من نفس المجتمع</a:t>
                      </a:r>
                      <a:r>
                        <a:rPr lang="ar-SA" sz="2000" dirty="0" smtClean="0">
                          <a:effectLst/>
                        </a:rPr>
                        <a:t>)</a:t>
                      </a: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endParaRPr lang="en-US" sz="2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ar-SA" sz="2000" dirty="0">
                          <a:effectLst/>
                        </a:rPr>
                        <a:t>لا يتأثر بالقيم المتطرفة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ar-SA" sz="2000" dirty="0">
                          <a:effectLst/>
                        </a:rPr>
                        <a:t>أقل من الوسيط إستخداما في الإحصاء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ar-SA" sz="2000" dirty="0">
                          <a:effectLst/>
                        </a:rPr>
                        <a:t>يمكن حسابه  للمشاهدات غير الرقمية بشرط أن تكون قابلة للترتيب (تصاعديا أو تنازيا)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ar-SA" sz="2000" dirty="0">
                          <a:effectLst/>
                        </a:rPr>
                        <a:t>لا يأخذ بعين الإعتبار جميع القيم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ar-SA" sz="2000" dirty="0">
                          <a:effectLst/>
                        </a:rPr>
                        <a:t>أقل  ثباتا (يتغير من عينة لأخرى من نفس المجتمع</a:t>
                      </a:r>
                      <a:r>
                        <a:rPr lang="ar-SA" sz="2000" dirty="0" smtClean="0">
                          <a:effectLst/>
                        </a:rPr>
                        <a:t>)</a:t>
                      </a: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endParaRPr lang="en-US" sz="2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ar-SA" sz="2000" dirty="0">
                          <a:effectLst/>
                        </a:rPr>
                        <a:t>لا يتأثر بالقيم المتطرفة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ar-SA" sz="2000" dirty="0">
                          <a:effectLst/>
                        </a:rPr>
                        <a:t>الأقل  إستخداما في </a:t>
                      </a:r>
                      <a:r>
                        <a:rPr lang="ar-SA" sz="2000" dirty="0" smtClean="0">
                          <a:effectLst/>
                        </a:rPr>
                        <a:t>الإحصاء</a:t>
                      </a:r>
                      <a:r>
                        <a:rPr lang="ar-SA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ar-SA" sz="2000" dirty="0">
                          <a:effectLst/>
                        </a:rPr>
                        <a:t>يمكن معرفته لجميع المشاهدات .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900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76</TotalTime>
  <Words>927</Words>
  <Application>Microsoft Office PowerPoint</Application>
  <PresentationFormat>On-screen Show (4:3)</PresentationFormat>
  <Paragraphs>257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Adjacency</vt:lpstr>
      <vt:lpstr>الدرس الثاني</vt:lpstr>
      <vt:lpstr>أنواع مقاييس النزعة المركزية: </vt:lpstr>
      <vt:lpstr>الوسط الحسابي للتوزيعات التكرارية: </vt:lpstr>
      <vt:lpstr>PowerPoint Presentation</vt:lpstr>
      <vt:lpstr>PowerPoint Presentation</vt:lpstr>
      <vt:lpstr>PowerPoint Presentation</vt:lpstr>
      <vt:lpstr>PowerPoint Presentation</vt:lpstr>
      <vt:lpstr>الوسط الحسابي المرجح لأوساط حسابية:</vt:lpstr>
      <vt:lpstr>2- الوسيط:</vt:lpstr>
      <vt:lpstr>الوسيط للتوزيع التكراري ذي الفئات:</vt:lpstr>
      <vt:lpstr>PowerPoint Presentation</vt:lpstr>
      <vt:lpstr>PowerPoint Presentation</vt:lpstr>
      <vt:lpstr>3- المنوال:</vt:lpstr>
      <vt:lpstr>مقارنة بين الوسط الحسابي والوسيط والمنوال: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الدرس الثاني</dc:title>
  <dc:creator>Toshiba</dc:creator>
  <cp:lastModifiedBy>Toshiba</cp:lastModifiedBy>
  <cp:revision>19</cp:revision>
  <dcterms:created xsi:type="dcterms:W3CDTF">2012-06-19T01:00:53Z</dcterms:created>
  <dcterms:modified xsi:type="dcterms:W3CDTF">2012-06-19T02:17:25Z</dcterms:modified>
</cp:coreProperties>
</file>