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51317-5373-4E29-9FE5-3D3C3F4FCBE9}" type="datetimeFigureOut">
              <a:rPr lang="en-US" smtClean="0"/>
              <a:t>6/25/2012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94710-9CAC-412A-9B44-C4B8B5E52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19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CA5E-8B2F-4DB2-94FB-D2A31768FA41}" type="datetime1">
              <a:rPr lang="en-US" smtClean="0"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879A-E52D-4EDF-A0F1-2188F8C312D6}" type="datetime1">
              <a:rPr lang="en-US" smtClean="0"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873E3-33C4-465C-BFE0-34C932AEB195}" type="datetime1">
              <a:rPr lang="en-US" smtClean="0"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A1A2-C9D0-4029-9575-2294C7846AB0}" type="datetime1">
              <a:rPr lang="en-US" smtClean="0"/>
              <a:t>6/25/2012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8C88F-A67E-43DB-9CF2-D9CF8204D6C6}" type="datetime1">
              <a:rPr lang="en-US" smtClean="0"/>
              <a:t>6/25/2012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6884-0253-4647-B7E7-B036B859FDEE}" type="datetime1">
              <a:rPr lang="en-US" smtClean="0"/>
              <a:t>6/25/2012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0C80-40C2-4418-9B0C-1A2B85DE0347}" type="datetime1">
              <a:rPr lang="en-US" smtClean="0"/>
              <a:t>6/25/2012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D877-88B5-4FD1-85C5-1A09F462BFEB}" type="datetime1">
              <a:rPr lang="en-US" smtClean="0"/>
              <a:t>6/25/2012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E63F-E179-48C8-BF0F-B28D86586D13}" type="datetime1">
              <a:rPr lang="en-US" smtClean="0"/>
              <a:t>6/25/2012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5BE0-CAAF-4B6C-BA69-8D86B0EF032A}" type="datetime1">
              <a:rPr lang="en-US" smtClean="0"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201D4-9E9A-4C12-A2F8-860937C916DC}" type="datetime1">
              <a:rPr lang="en-US" smtClean="0"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CDA609B-D262-40AB-BFC0-A3ABB12E3D2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مقدمة في الإحصلء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39603B6-82E2-4501-A442-83223F2E6C17}" type="datetime1">
              <a:rPr lang="en-US" smtClean="0"/>
              <a:t>6/25/2012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543800" cy="2593975"/>
          </a:xfrm>
        </p:spPr>
        <p:txBody>
          <a:bodyPr/>
          <a:lstStyle/>
          <a:p>
            <a:pPr algn="ctr" rtl="1"/>
            <a:r>
              <a:rPr lang="ar-SA" dirty="0" smtClean="0"/>
              <a:t>الدرس الثالث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1088"/>
            <a:ext cx="7342584" cy="1417712"/>
          </a:xfrm>
        </p:spPr>
        <p:txBody>
          <a:bodyPr>
            <a:normAutofit/>
          </a:bodyPr>
          <a:lstStyle/>
          <a:p>
            <a:pPr algn="ctr" rtl="1"/>
            <a:r>
              <a:rPr lang="ar-SA" sz="4800" dirty="0"/>
              <a:t>مقاييس التشتت و مقاييس الإلتواء</a:t>
            </a:r>
            <a:endParaRPr lang="en-US" sz="4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3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مقدمة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4392488"/>
          </a:xfrm>
        </p:spPr>
        <p:txBody>
          <a:bodyPr/>
          <a:lstStyle/>
          <a:p>
            <a:pPr algn="r" rtl="1"/>
            <a:r>
              <a:rPr lang="ar-SA" dirty="0"/>
              <a:t>درجات الحرارة في بلدين مختلفين كالتالي</a:t>
            </a:r>
            <a:r>
              <a:rPr lang="ar-SA" dirty="0" smtClean="0"/>
              <a:t>:</a:t>
            </a:r>
          </a:p>
          <a:p>
            <a:pPr algn="r" rt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16097"/>
              </p:ext>
            </p:extLst>
          </p:nvPr>
        </p:nvGraphicFramePr>
        <p:xfrm>
          <a:off x="1259632" y="1700808"/>
          <a:ext cx="6080760" cy="336499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040380"/>
                <a:gridCol w="3040380"/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</a:rPr>
                        <a:t>البلد الأول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</a:rPr>
                        <a:t>البلد الثاني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22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36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23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35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20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34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17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40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16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42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20</a:t>
                      </a:r>
                      <a:endParaRPr lang="en-US" sz="24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>
                          <a:effectLst/>
                        </a:rPr>
                        <a:t>35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</a:rPr>
                        <a:t>الوسط الحسابي= </a:t>
                      </a:r>
                      <a:r>
                        <a:rPr lang="en-US" sz="2400" dirty="0">
                          <a:effectLst/>
                        </a:rPr>
                        <a:t>28.3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</a:rPr>
                        <a:t>الوسط الحسابي= </a:t>
                      </a:r>
                      <a:r>
                        <a:rPr lang="en-US" sz="2400" dirty="0">
                          <a:effectLst/>
                        </a:rPr>
                        <a:t>28.3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3568" y="5343599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dirty="0" smtClean="0"/>
              <a:t>نلاحظ تطابق الوسط الحسابي لكليهما مع الإختلاف الكبير بين مفرداتهما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4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مقاييس التشتت</a:t>
            </a:r>
            <a:r>
              <a:rPr lang="en-US" dirty="0"/>
              <a:t/>
            </a:r>
            <a:br>
              <a:rPr lang="en-US" dirty="0"/>
            </a:br>
            <a:r>
              <a:rPr lang="ar-SA" dirty="0" smtClean="0"/>
              <a:t>1- المدى</a:t>
            </a:r>
            <a:r>
              <a:rPr lang="ar-SA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200000"/>
              </a:lnSpc>
            </a:pPr>
            <a:r>
              <a:rPr lang="ar-SA" sz="2800" dirty="0"/>
              <a:t>هو الفرق بين أعلى قيمة وأصغر قيمة.</a:t>
            </a:r>
            <a:endParaRPr lang="en-US" sz="2800" dirty="0"/>
          </a:p>
          <a:p>
            <a:pPr algn="r" rtl="1">
              <a:lnSpc>
                <a:spcPct val="200000"/>
              </a:lnSpc>
            </a:pPr>
            <a:r>
              <a:rPr lang="ar-SA" sz="2800" dirty="0"/>
              <a:t>ملاحظة: </a:t>
            </a:r>
            <a:r>
              <a:rPr lang="ar-SA" sz="2800" dirty="0" smtClean="0"/>
              <a:t>يعتمد </a:t>
            </a:r>
            <a:r>
              <a:rPr lang="ar-SA" sz="2800" dirty="0"/>
              <a:t>المدى على أكبر قيمة وأصغر قيمة مع إهمال البقية وهذا يقلل من أهميته.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6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2- الإنحراف </a:t>
            </a:r>
            <a:r>
              <a:rPr lang="ar-SA" dirty="0"/>
              <a:t>المتوسط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lvl="0" indent="0" algn="r" rtl="1">
                  <a:buNone/>
                </a:pPr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𝑀</m:t>
                      </m:r>
                      <m:r>
                        <a:rPr lang="en-US" sz="3200" i="1">
                          <a:latin typeface="Cambria Math"/>
                        </a:rPr>
                        <m:t>.</m:t>
                      </m:r>
                      <m:r>
                        <a:rPr lang="en-US" sz="3200" i="1">
                          <a:latin typeface="Cambria Math"/>
                        </a:rPr>
                        <m:t>𝐷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2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𝑋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ar-SA" sz="3200" dirty="0" smtClean="0"/>
              </a:p>
              <a:p>
                <a:pPr marL="114300" indent="0" algn="r" rtl="1">
                  <a:buNone/>
                </a:pPr>
                <a:endParaRPr lang="ar-SA" dirty="0"/>
              </a:p>
              <a:p>
                <a:pPr marL="114300" indent="0" algn="r" rtl="1">
                  <a:buNone/>
                </a:pP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.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</m:oMath>
                </a14:m>
                <a:r>
                  <a:rPr lang="ar-SA" dirty="0"/>
                  <a:t> الإنحراف المتوسط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ar-SA" dirty="0"/>
                  <a:t> الوسط الحسابي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المشاهدة رقم </a:t>
                </a:r>
                <a:r>
                  <a:rPr lang="en-US" dirty="0"/>
                  <a:t>i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ar-SA" dirty="0"/>
                  <a:t> مجموع التكرارات</a:t>
                </a:r>
                <a:endParaRPr lang="en-US" dirty="0"/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762"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0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مثال (8):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600200"/>
                <a:ext cx="7753672" cy="4800600"/>
              </a:xfrm>
            </p:spPr>
            <p:txBody>
              <a:bodyPr>
                <a:noAutofit/>
              </a:bodyPr>
              <a:lstStyle/>
              <a:p>
                <a:pPr algn="r" rtl="1"/>
                <a:r>
                  <a:rPr lang="ar-SA" sz="2000" b="1" dirty="0"/>
                  <a:t>أوجد الإنحراف المتوسط للبيانات </a:t>
                </a:r>
                <a:r>
                  <a:rPr lang="en-US" sz="2000" b="1" dirty="0" smtClean="0"/>
                  <a:t>7,9,4,5,8,10,7,6</a:t>
                </a:r>
                <a:endParaRPr lang="ar-SA" sz="2000" b="1" dirty="0" smtClean="0"/>
              </a:p>
              <a:p>
                <a:pPr algn="r" rtl="1"/>
                <a:endParaRPr lang="ar-SA" sz="2000" b="1" dirty="0"/>
              </a:p>
              <a:p>
                <a:pPr algn="r" rtl="1"/>
                <a:r>
                  <a:rPr lang="ar-SA" sz="2000" b="1" dirty="0" smtClean="0"/>
                  <a:t>الحل</a:t>
                </a:r>
                <a:endParaRPr lang="en-US" sz="2000" b="1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/>
                            </a:rPr>
                            <m:t>𝑿</m:t>
                          </m:r>
                        </m:e>
                      </m:acc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𝟔</m:t>
                          </m:r>
                          <m:r>
                            <a:rPr lang="en-US" sz="2000" b="1" i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𝟕</m:t>
                          </m:r>
                          <m:r>
                            <a:rPr lang="en-US" sz="2000" b="1" i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𝟏𝟎</m:t>
                          </m:r>
                          <m:r>
                            <a:rPr lang="en-US" sz="2000" b="1" i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𝟖</m:t>
                          </m:r>
                          <m:r>
                            <a:rPr lang="en-US" sz="2000" b="1" i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𝟓</m:t>
                          </m:r>
                          <m:r>
                            <a:rPr lang="en-US" sz="2000" b="1" i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𝟒</m:t>
                          </m:r>
                          <m:r>
                            <a:rPr lang="en-US" sz="2000" b="1" i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𝟗</m:t>
                          </m:r>
                          <m:r>
                            <a:rPr lang="en-US" sz="2000" b="1" i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𝟕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𝟓𝟔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r>
                        <a:rPr lang="en-US" sz="2000" b="1" i="1"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ar-SA" sz="2000" b="1" dirty="0" smtClean="0"/>
              </a:p>
              <a:p>
                <a:pPr marL="114300" indent="0" algn="r" rtl="1">
                  <a:buNone/>
                </a:pPr>
                <a:endParaRPr lang="ar-SA" sz="2000" b="1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/>
                        </a:rPr>
                        <m:t>𝑴</m:t>
                      </m:r>
                      <m:r>
                        <a:rPr lang="en-US" sz="2000" b="1" i="1">
                          <a:latin typeface="Cambria Math"/>
                        </a:rPr>
                        <m:t>.</m:t>
                      </m:r>
                      <m:r>
                        <a:rPr lang="en-US" sz="2000" b="1" i="1">
                          <a:latin typeface="Cambria Math"/>
                        </a:rPr>
                        <m:t>𝑫</m:t>
                      </m:r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sz="2000" b="1" i="1">
                                  <a:latin typeface="Cambria Math"/>
                                </a:rPr>
                                <m:t>𝒏</m:t>
                              </m:r>
                            </m:sup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000" b="1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𝑿</m:t>
                                  </m:r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𝒏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  <a:p>
                <a:pPr marL="114300" indent="0" algn="r" rtl="1">
                  <a:buNone/>
                </a:pPr>
                <a:endParaRPr lang="ar-SA" sz="1800" b="1" i="1" dirty="0" smtClean="0"/>
              </a:p>
              <a:p>
                <a:pPr marL="114300" indent="0" algn="r" rtl="1">
                  <a:buNone/>
                </a:pPr>
                <a:endParaRPr lang="ar-SA" sz="1800" b="1" i="1" dirty="0" smtClean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</m:e>
                          </m:d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</m:e>
                          </m:d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</m:e>
                          </m:d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𝟖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</m:e>
                          </m:d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</m:e>
                          </m:d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</m:e>
                          </m:d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𝟗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/>
                                </a:rPr>
                                <m:t>𝟕</m:t>
                              </m:r>
                            </m:e>
                          </m:d>
                          <m:r>
                            <a:rPr lang="en-US" sz="1800" b="1" i="1">
                              <a:latin typeface="Cambria Math"/>
                            </a:rPr>
                            <m:t>+|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𝟕</m:t>
                          </m:r>
                          <m:r>
                            <a:rPr lang="en-US" sz="1800" b="1" i="1">
                              <a:latin typeface="Cambria Math"/>
                            </a:rPr>
                            <m:t>−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𝟕</m:t>
                          </m:r>
                          <m:r>
                            <a:rPr lang="en-US" sz="1800" b="1" i="1">
                              <a:latin typeface="Cambria Math"/>
                            </a:rPr>
                            <m:t>|</m:t>
                          </m:r>
                        </m:num>
                        <m:den>
                          <m:r>
                            <a:rPr lang="en-US" sz="1800" b="1" i="1"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en-US" sz="18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𝟑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𝟐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𝟑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𝟐</m:t>
                          </m:r>
                          <m:r>
                            <a:rPr lang="en-US" sz="1800" b="1" i="1">
                              <a:latin typeface="Cambria Math"/>
                            </a:rPr>
                            <m:t>+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𝟎</m:t>
                          </m:r>
                        </m:num>
                        <m:den>
                          <m:r>
                            <a:rPr lang="en-US" sz="1800" b="1" i="1"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en-US" sz="1800" b="1" i="1">
                          <a:latin typeface="Cambria Math"/>
                        </a:rPr>
                        <m:t>=</m:t>
                      </m:r>
                      <m:r>
                        <a:rPr lang="en-US" sz="1800" b="1" i="1">
                          <a:latin typeface="Cambria Math"/>
                        </a:rPr>
                        <m:t>𝟏</m:t>
                      </m:r>
                      <m:r>
                        <a:rPr lang="en-US" sz="1800" b="1" i="1">
                          <a:latin typeface="Cambria Math"/>
                        </a:rPr>
                        <m:t>.</m:t>
                      </m:r>
                      <m:r>
                        <a:rPr lang="en-US" sz="1800" b="1" i="1"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600200"/>
                <a:ext cx="7753672" cy="4800600"/>
              </a:xfrm>
              <a:blipFill rotWithShape="1">
                <a:blip r:embed="rId2"/>
                <a:stretch>
                  <a:fillRect t="-762" r="-3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4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الإنحراف المتوسط للتوزيعات </a:t>
            </a:r>
            <a:r>
              <a:rPr lang="ar-SA" dirty="0" smtClean="0"/>
              <a:t>التكرارية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/>
                        </a:rPr>
                        <m:t>𝑀</m:t>
                      </m:r>
                      <m:r>
                        <a:rPr lang="en-US" sz="3200" i="1" smtClean="0">
                          <a:latin typeface="Cambria Math"/>
                        </a:rPr>
                        <m:t>.</m:t>
                      </m:r>
                      <m:r>
                        <a:rPr lang="en-US" sz="3200" i="1" smtClean="0">
                          <a:latin typeface="Cambria Math"/>
                        </a:rPr>
                        <m:t>𝐷</m:t>
                      </m:r>
                      <m:r>
                        <a:rPr lang="en-US" sz="32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2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i="1">
                                      <a:latin typeface="Cambria Math"/>
                                    </a:rPr>
                                    <m:t>𝑋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</m:acc>
                            </m:e>
                          </m:nary>
                          <m:sSub>
                            <m:sSubPr>
                              <m:ctrlPr>
                                <a:rPr lang="en-US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ar-SA" sz="3200" dirty="0" smtClean="0"/>
              </a:p>
              <a:p>
                <a:pPr marL="114300" indent="0" algn="r" rtl="1">
                  <a:buNone/>
                </a:pPr>
                <a:endParaRPr lang="en-US" sz="3200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.</m:t>
                    </m:r>
                    <m:r>
                      <a:rPr lang="en-US" i="1">
                        <a:latin typeface="Cambria Math"/>
                      </a:rPr>
                      <m:t>𝐷</m:t>
                    </m:r>
                  </m:oMath>
                </a14:m>
                <a:r>
                  <a:rPr lang="ar-SA" dirty="0"/>
                  <a:t> الإنحراف المتوسط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ar-SA" dirty="0"/>
                  <a:t> الوسط الحسابي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المشاهدة رقم </a:t>
                </a:r>
                <a:r>
                  <a:rPr lang="en-US" dirty="0"/>
                  <a:t>i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ar-SA" dirty="0"/>
                  <a:t> مجموع التكرارات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التكرار المقابل للمشاهدة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مثال (9)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7620000" cy="4800600"/>
          </a:xfrm>
        </p:spPr>
        <p:txBody>
          <a:bodyPr/>
          <a:lstStyle/>
          <a:p>
            <a:pPr algn="r" rtl="1"/>
            <a:r>
              <a:rPr lang="ar-SA" dirty="0"/>
              <a:t>إحسب الإنحراف المتوسط للجدول التالي</a:t>
            </a:r>
            <a:r>
              <a:rPr lang="ar-SA" dirty="0" smtClean="0"/>
              <a:t>:</a:t>
            </a:r>
          </a:p>
          <a:p>
            <a:pPr algn="r" rt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2298008"/>
                  </p:ext>
                </p:extLst>
              </p:nvPr>
            </p:nvGraphicFramePr>
            <p:xfrm>
              <a:off x="1691680" y="2276872"/>
              <a:ext cx="5623560" cy="2523744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2811780"/>
                    <a:gridCol w="2811780"/>
                  </a:tblGrid>
                  <a:tr h="382676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1705556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 smtClean="0">
                              <a:effectLst/>
                            </a:rPr>
                            <a:t>3</a:t>
                          </a:r>
                          <a:endParaRPr lang="en-US" sz="24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19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2298008"/>
                  </p:ext>
                </p:extLst>
              </p:nvPr>
            </p:nvGraphicFramePr>
            <p:xfrm>
              <a:off x="1691680" y="2276872"/>
              <a:ext cx="5623560" cy="2544763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2811780"/>
                    <a:gridCol w="2811780"/>
                  </a:tblGrid>
                  <a:tr h="4663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17" t="-14474" r="-100217" b="-4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217" t="-14474" r="-217" b="-489474"/>
                          </a:stretch>
                        </a:blipFill>
                      </a:tcPr>
                    </a:tc>
                  </a:tr>
                  <a:tr h="2078419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 smtClean="0">
                              <a:effectLst/>
                            </a:rPr>
                            <a:t>3</a:t>
                          </a:r>
                          <a:endParaRPr lang="en-US" sz="2400" dirty="0">
                            <a:effectLst/>
                          </a:endParaRP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19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0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548680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 smtClean="0"/>
              <a:t>الحل: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498455"/>
                  </p:ext>
                </p:extLst>
              </p:nvPr>
            </p:nvGraphicFramePr>
            <p:xfrm>
              <a:off x="395536" y="938782"/>
              <a:ext cx="7848872" cy="2462340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776144"/>
                    <a:gridCol w="1550910"/>
                    <a:gridCol w="1322796"/>
                    <a:gridCol w="1062188"/>
                    <a:gridCol w="938580"/>
                    <a:gridCol w="1198254"/>
                  </a:tblGrid>
                  <a:tr h="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|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16.64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21.6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2.88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25.76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15.36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8.32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4.32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0.32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3.68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7.68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-8.32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-4.32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-0.32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3.68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7.68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105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82.24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283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25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 dirty="0">
                              <a:effectLst/>
                            </a:rPr>
                            <a:t>المجوع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498455"/>
                  </p:ext>
                </p:extLst>
              </p:nvPr>
            </p:nvGraphicFramePr>
            <p:xfrm>
              <a:off x="395536" y="938782"/>
              <a:ext cx="7848872" cy="2508504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776144"/>
                    <a:gridCol w="1550910"/>
                    <a:gridCol w="1322796"/>
                    <a:gridCol w="1062188"/>
                    <a:gridCol w="938580"/>
                    <a:gridCol w="1198254"/>
                  </a:tblGrid>
                  <a:tr h="4053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44" t="-12121" r="-342612" b="-55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14510" t="-12121" r="-290980" b="-55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53241" t="-12121" r="-243519" b="-55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36000" t="-12121" r="-200571" b="-55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609091" t="-12121" r="-127922" b="-55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557143" t="-12121" r="-510" b="-556061"/>
                          </a:stretch>
                        </a:blipFill>
                      </a:tcPr>
                    </a:tc>
                  </a:tr>
                  <a:tr h="175260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16.64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21.6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2.88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25.76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>
                              <a:effectLst/>
                            </a:rPr>
                            <a:t>15.36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8.32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4.32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0.32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3.68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7.68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-8.32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-4.32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-0.32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3.68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7.68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105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82.24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283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25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 dirty="0">
                              <a:effectLst/>
                            </a:rPr>
                            <a:t>المجوع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33749" y="3789040"/>
                <a:ext cx="4572000" cy="261135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i="1" dirty="0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dirty="0" smtClean="0"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283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25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11</m:t>
                      </m:r>
                      <m:r>
                        <a:rPr lang="en-US" sz="2800" i="1">
                          <a:latin typeface="Cambria Math"/>
                        </a:rPr>
                        <m:t>.</m:t>
                      </m:r>
                      <m:r>
                        <a:rPr lang="en-US" sz="2800" i="1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en-US" sz="2800" dirty="0"/>
              </a:p>
              <a:p>
                <a:pPr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𝑀</m:t>
                      </m:r>
                      <m:r>
                        <a:rPr lang="en-US" sz="2800" i="1">
                          <a:latin typeface="Cambria Math"/>
                        </a:rPr>
                        <m:t>.</m:t>
                      </m:r>
                      <m:r>
                        <a:rPr lang="en-US" sz="2800" i="1">
                          <a:latin typeface="Cambria Math"/>
                        </a:rPr>
                        <m:t>𝐷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𝑋</m:t>
                                  </m:r>
                                  <m:r>
                                    <a:rPr lang="en-US" sz="2800" i="1">
                                      <a:latin typeface="Cambria Math"/>
                                    </a:rPr>
                                    <m:t>|</m:t>
                                  </m:r>
                                </m:e>
                              </m:acc>
                            </m:e>
                          </m:nary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𝑀</m:t>
                      </m:r>
                      <m:r>
                        <a:rPr lang="en-US" sz="2800" i="1">
                          <a:latin typeface="Cambria Math"/>
                        </a:rPr>
                        <m:t>.</m:t>
                      </m:r>
                      <m:r>
                        <a:rPr lang="en-US" sz="2800" i="1">
                          <a:latin typeface="Cambria Math"/>
                        </a:rPr>
                        <m:t>𝐷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82</m:t>
                          </m:r>
                          <m:r>
                            <a:rPr lang="en-US" sz="2800" i="1">
                              <a:latin typeface="Cambria Math"/>
                            </a:rPr>
                            <m:t>.</m:t>
                          </m:r>
                          <m:r>
                            <a:rPr lang="en-US" sz="2800" i="1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25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3</m:t>
                      </m:r>
                      <m:r>
                        <a:rPr lang="en-US" sz="2800" i="1">
                          <a:latin typeface="Cambria Math"/>
                        </a:rPr>
                        <m:t>.</m:t>
                      </m:r>
                      <m:r>
                        <a:rPr lang="en-US" sz="2800" i="1">
                          <a:latin typeface="Cambria Math"/>
                        </a:rPr>
                        <m:t>29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49" y="3789040"/>
                <a:ext cx="4572000" cy="2611356"/>
              </a:xfrm>
              <a:prstGeom prst="rect">
                <a:avLst/>
              </a:prstGeom>
              <a:blipFill rotWithShape="1">
                <a:blip r:embed="rId3"/>
                <a:stretch>
                  <a:fillRect b="-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9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052736"/>
            <a:ext cx="69847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Arial" pitchFamily="34" charset="0"/>
              <a:buChar char="•"/>
            </a:pPr>
            <a:r>
              <a:rPr lang="ar-SA" sz="3200" dirty="0"/>
              <a:t>يتميز اٌلإنحراف المتوسط بأنه يعتمد على جميع مفردات البيانات وهو سهل التعريف </a:t>
            </a:r>
            <a:r>
              <a:rPr lang="ar-SA" sz="3200" dirty="0" smtClean="0"/>
              <a:t>والحساب.</a:t>
            </a:r>
          </a:p>
          <a:p>
            <a:pPr marL="285750" indent="-285750" algn="r" rtl="1">
              <a:buFont typeface="Arial" pitchFamily="34" charset="0"/>
              <a:buChar char="•"/>
            </a:pPr>
            <a:endParaRPr lang="en-US" sz="3200" dirty="0"/>
          </a:p>
          <a:p>
            <a:pPr marL="285750" indent="-285750" algn="r" rtl="1">
              <a:buFont typeface="Arial" pitchFamily="34" charset="0"/>
              <a:buChar char="•"/>
            </a:pPr>
            <a:r>
              <a:rPr lang="ar-SA" sz="3200" dirty="0"/>
              <a:t>ويعاب عليه أنه لا يمكن حساب الإنحراف المتوسط للمجموعة الناتجة من </a:t>
            </a:r>
            <a:r>
              <a:rPr lang="ar-SA" sz="3200" dirty="0" smtClean="0"/>
              <a:t>دمج مجموعتين من </a:t>
            </a:r>
            <a:r>
              <a:rPr lang="ar-SA" sz="3200" dirty="0"/>
              <a:t>البيانات حتى ولو علم عدد مفردات كل منهما </a:t>
            </a:r>
            <a:r>
              <a:rPr lang="ar-SA" sz="3200" dirty="0" smtClean="0"/>
              <a:t>ووسطها </a:t>
            </a:r>
            <a:r>
              <a:rPr lang="ar-SA" sz="3200" dirty="0"/>
              <a:t>الحسابي وانحرافها المتوسط.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2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3- التباين</a:t>
            </a:r>
            <a:r>
              <a:rPr lang="ar-SA" dirty="0"/>
              <a:t>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𝑋</m:t>
                                      </m:r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𝑛</m:t>
                          </m:r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≡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𝑛</m:t>
                          </m:r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sz="2800" i="1">
                          <a:latin typeface="Cambria Math"/>
                        </a:rPr>
                        <m:t>[</m:t>
                      </m:r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en-US" sz="28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ar-SA" sz="2800" dirty="0" smtClean="0"/>
              </a:p>
              <a:p>
                <a:pPr marL="114300" indent="0" algn="r" rtl="1">
                  <a:buNone/>
                </a:pP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SA" dirty="0"/>
                  <a:t> التباين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ar-SA" dirty="0"/>
                  <a:t> الوسط الحسابي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المشاهدة رقم </a:t>
                </a:r>
                <a:r>
                  <a:rPr lang="en-US" dirty="0"/>
                  <a:t>i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التكرار المقابل للمشاهدة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ar-SA" dirty="0"/>
                  <a:t> مجموع التكرارات</a:t>
                </a:r>
                <a:endParaRPr lang="en-US" dirty="0"/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6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مثال (12)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/>
              <a:t>احسب التباين للتوزيع التكراري: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282705"/>
                  </p:ext>
                </p:extLst>
              </p:nvPr>
            </p:nvGraphicFramePr>
            <p:xfrm>
              <a:off x="1547664" y="2492896"/>
              <a:ext cx="5623560" cy="2523744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2811780"/>
                    <a:gridCol w="2811780"/>
                  </a:tblGrid>
                  <a:tr h="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19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282705"/>
                  </p:ext>
                </p:extLst>
              </p:nvPr>
            </p:nvGraphicFramePr>
            <p:xfrm>
              <a:off x="1547664" y="2492896"/>
              <a:ext cx="5623560" cy="2544763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2811780"/>
                    <a:gridCol w="2811780"/>
                  </a:tblGrid>
                  <a:tr h="4663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17" t="-14474" r="-100217" b="-4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217" t="-14474" r="-217" b="-489474"/>
                          </a:stretch>
                        </a:blipFill>
                      </a:tcPr>
                    </a:tc>
                  </a:tr>
                  <a:tr h="2078419">
                    <a:tc>
                      <a:txBody>
                        <a:bodyPr/>
                        <a:lstStyle/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>
                              <a:effectLst/>
                            </a:rPr>
                            <a:t>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3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7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11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15</a:t>
                          </a:r>
                        </a:p>
                        <a:p>
                          <a:pPr marL="457200"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400" dirty="0">
                              <a:effectLst/>
                            </a:rPr>
                            <a:t>19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92280" y="548680"/>
            <a:ext cx="894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/>
              <a:t>الحل: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0478077"/>
                  </p:ext>
                </p:extLst>
              </p:nvPr>
            </p:nvGraphicFramePr>
            <p:xfrm>
              <a:off x="611561" y="1268760"/>
              <a:ext cx="7375517" cy="2474722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482024"/>
                    <a:gridCol w="1482024"/>
                    <a:gridCol w="1482024"/>
                    <a:gridCol w="1462251"/>
                    <a:gridCol w="1467194"/>
                  </a:tblGrid>
                  <a:tr h="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245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1089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1575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722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49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121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225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361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105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3649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382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25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 dirty="0">
                              <a:effectLst/>
                            </a:rPr>
                            <a:t>المجوع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0478077"/>
                  </p:ext>
                </p:extLst>
              </p:nvPr>
            </p:nvGraphicFramePr>
            <p:xfrm>
              <a:off x="611561" y="1268760"/>
              <a:ext cx="7375517" cy="2520887"/>
            </p:xfrm>
            <a:graphic>
              <a:graphicData uri="http://schemas.openxmlformats.org/drawingml/2006/table">
                <a:tbl>
                  <a:tblPr rtl="1" firstRow="1" firstCol="1" bandRow="1">
                    <a:tableStyleId>{5C22544A-7EE6-4342-B048-85BDC9FD1C3A}</a:tableStyleId>
                  </a:tblPr>
                  <a:tblGrid>
                    <a:gridCol w="1482024"/>
                    <a:gridCol w="1482024"/>
                    <a:gridCol w="1482024"/>
                    <a:gridCol w="1462251"/>
                    <a:gridCol w="1467194"/>
                  </a:tblGrid>
                  <a:tr h="4177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11594" r="-398354" b="-5318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000" t="-11594" r="-298354" b="-5318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0000" t="-11594" r="-198354" b="-5318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3750" t="-11594" r="-100833" b="-5318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02075" t="-11594" r="-415" b="-531884"/>
                          </a:stretch>
                        </a:blipFill>
                      </a:tcPr>
                    </a:tc>
                  </a:tr>
                  <a:tr h="175260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18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245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1089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1575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722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49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121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225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361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105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38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7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11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15</a:t>
                          </a:r>
                        </a:p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>
                              <a:effectLst/>
                            </a:rPr>
                            <a:t>19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3649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382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en-US" sz="2000" dirty="0" smtClean="0">
                              <a:effectLst/>
                            </a:rPr>
                            <a:t>25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704850" algn="l"/>
                            </a:tabLst>
                          </a:pPr>
                          <a:r>
                            <a:rPr lang="ar-SA" sz="2000" dirty="0">
                              <a:effectLst/>
                            </a:rPr>
                            <a:t>المجوع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683568" y="3933056"/>
                <a:ext cx="7128792" cy="20498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[</m:t>
                      </m:r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  <a:p>
                <a:pPr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25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[</m:t>
                      </m:r>
                      <m:r>
                        <a:rPr lang="ar-SA" sz="2400">
                          <a:latin typeface="Cambria Math"/>
                        </a:rPr>
                        <m:t>3649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25</m:t>
                      </m:r>
                      <m:r>
                        <a:rPr lang="en-US" sz="2400" i="1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11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32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]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18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56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933056"/>
                <a:ext cx="7128792" cy="2049857"/>
              </a:xfrm>
              <a:prstGeom prst="rect">
                <a:avLst/>
              </a:prstGeom>
              <a:blipFill rotWithShape="1">
                <a:blip r:embed="rId3"/>
                <a:stretch>
                  <a:fillRect l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7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5- الإنحراف </a:t>
            </a:r>
            <a:r>
              <a:rPr lang="ar-SA" dirty="0"/>
              <a:t>المعياري: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𝑆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8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800" i="1">
                                      <a:latin typeface="Cambria Math"/>
                                    </a:rPr>
                                    <m:t>𝑛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8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800" dirty="0"/>
              </a:p>
              <a:p>
                <a:pPr algn="r" rtl="1"/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𝑆</m:t>
                    </m:r>
                  </m:oMath>
                </a14:m>
                <a:r>
                  <a:rPr lang="ar-SA" dirty="0"/>
                  <a:t> الإنحراف المعياري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ar-SA" dirty="0"/>
                  <a:t> الوسط الحسابي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المشاهدة رقم </a:t>
                </a:r>
                <a:r>
                  <a:rPr lang="en-US" dirty="0"/>
                  <a:t>i</a:t>
                </a:r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/>
                  <a:t> التكرار المقابل للمشاهدة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ar-SA" dirty="0"/>
                  <a:t> مجموع التكرارات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3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مثال: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SA" sz="3200" dirty="0"/>
                  <a:t>إحسب الإنحراف المعياري للبيانات السابقة</a:t>
                </a:r>
                <a:r>
                  <a:rPr lang="ar-SA" sz="3200" dirty="0" smtClean="0"/>
                  <a:t>:</a:t>
                </a:r>
              </a:p>
              <a:p>
                <a:pPr algn="r" rtl="1"/>
                <a:r>
                  <a:rPr lang="ar-SA" sz="3200" dirty="0" smtClean="0"/>
                  <a:t>الحل</a:t>
                </a:r>
                <a:endParaRPr lang="en-US" sz="3200" dirty="0"/>
              </a:p>
              <a:p>
                <a:pPr algn="r" rtl="1"/>
                <a:endParaRPr lang="en-US" sz="3200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𝑆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32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200" i="1">
                                  <a:latin typeface="Cambria Math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32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sz="3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3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US" sz="32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2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3200" i="1">
                                      <a:latin typeface="Cambria Math"/>
                                    </a:rPr>
                                    <m:t>𝑛</m:t>
                                  </m:r>
                                  <m:sSup>
                                    <m:sSupPr>
                                      <m:ctrlPr>
                                        <a:rPr lang="en-US" sz="3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32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3200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sz="32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rad>
                      <m:r>
                        <a:rPr lang="en-US" sz="32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latin typeface="Cambria Math"/>
                            </a:rPr>
                            <m:t>18</m:t>
                          </m:r>
                          <m:r>
                            <a:rPr lang="en-US" sz="3200" i="1">
                              <a:latin typeface="Cambria Math"/>
                            </a:rPr>
                            <m:t>.</m:t>
                          </m:r>
                          <m:r>
                            <a:rPr lang="en-US" sz="3200" i="1">
                              <a:latin typeface="Cambria Math"/>
                            </a:rPr>
                            <m:t>56</m:t>
                          </m:r>
                        </m:e>
                      </m:rad>
                      <m:r>
                        <a:rPr lang="en-US" sz="3200" i="1">
                          <a:latin typeface="Cambria Math"/>
                        </a:rPr>
                        <m:t>=</m:t>
                      </m:r>
                      <m:r>
                        <a:rPr lang="en-US" sz="3200" i="1">
                          <a:latin typeface="Cambria Math"/>
                        </a:rPr>
                        <m:t>4</m:t>
                      </m:r>
                      <m:r>
                        <a:rPr lang="en-US" sz="3200" i="1">
                          <a:latin typeface="Cambria Math"/>
                        </a:rPr>
                        <m:t>.</m:t>
                      </m:r>
                      <m:r>
                        <a:rPr lang="en-US" sz="3200" i="1">
                          <a:latin typeface="Cambria Math"/>
                        </a:rPr>
                        <m:t>31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652" r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4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620688"/>
                <a:ext cx="7416824" cy="5452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800" dirty="0"/>
                  <a:t>من أهم خواص التباين أنه يمكن حساب التباين الناتج من دمج مجموعتين أو أكثر بشرط معرفة تباين وعدد مفردات كل منهما على حدى وذلك باستخدام القانون التالي</a:t>
                </a:r>
                <a:r>
                  <a:rPr lang="ar-SA" sz="2800" dirty="0" smtClean="0"/>
                  <a:t>:</a:t>
                </a:r>
              </a:p>
              <a:p>
                <a:pPr algn="r" rtl="1"/>
                <a:endParaRPr lang="en-US" sz="2800" dirty="0"/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  <m:r>
                            <a:rPr lang="en-US" sz="2800" i="1">
                              <a:latin typeface="Cambria Math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>
                              <a:latin typeface="Cambria Math"/>
                            </a:rPr>
                            <m:t>+(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  <m:r>
                            <a:rPr lang="en-US" sz="2800" i="1">
                              <a:latin typeface="Cambria Math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 algn="r" rtl="1"/>
                <a:r>
                  <a:rPr lang="ar-SA" sz="2800" dirty="0"/>
                  <a:t> </a:t>
                </a:r>
                <a:endParaRPr lang="en-US" sz="2800" dirty="0"/>
              </a:p>
              <a:p>
                <a:pPr algn="r" rtl="1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SA" sz="2800" dirty="0"/>
                  <a:t> التباين الناتج من الدمج</a:t>
                </a:r>
                <a:endParaRPr lang="en-US" sz="2800" dirty="0"/>
              </a:p>
              <a:p>
                <a:pPr algn="r" rtl="1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SA" sz="2800" dirty="0"/>
                  <a:t> تباين المجموعة الأولى</a:t>
                </a:r>
                <a:endParaRPr lang="en-US" sz="2800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SA" sz="2800" dirty="0"/>
                  <a:t> عدد أفراد المجموعة الأولى</a:t>
                </a:r>
                <a:endParaRPr lang="en-US" sz="2800" dirty="0"/>
              </a:p>
              <a:p>
                <a:pPr algn="r" rtl="1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SA" sz="2800" dirty="0"/>
                  <a:t> تباين المجموعة الثانية</a:t>
                </a:r>
                <a:endParaRPr lang="en-US" sz="2800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ar-SA" sz="2800" dirty="0"/>
                  <a:t> عدد أفراد المجموعة الثانية</a:t>
                </a:r>
                <a:endParaRPr lang="en-US" sz="28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20688"/>
                <a:ext cx="7416824" cy="5452198"/>
              </a:xfrm>
              <a:prstGeom prst="rect">
                <a:avLst/>
              </a:prstGeom>
              <a:blipFill rotWithShape="1">
                <a:blip r:embed="rId2"/>
                <a:stretch>
                  <a:fillRect t="-1119" r="-1561" b="-2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مثال(13)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US" dirty="0"/>
              </a:p>
              <a:p>
                <a:pPr algn="r" rtl="1"/>
                <a:r>
                  <a:rPr lang="ar-SA" dirty="0"/>
                  <a:t>إحسب التباين الناتج من دمجهما؟</a:t>
                </a:r>
                <a:endParaRPr lang="en-US" dirty="0"/>
              </a:p>
              <a:p>
                <a:pPr algn="r" rtl="1"/>
                <a:r>
                  <a:rPr lang="ar-SA" dirty="0"/>
                  <a:t>الحل</a:t>
                </a:r>
                <a:endParaRPr lang="en-US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114300" indent="0" algn="r" rtl="1">
                  <a:buNone/>
                </a:pPr>
                <a:endParaRPr lang="en-US" dirty="0"/>
              </a:p>
              <a:p>
                <a:pPr marL="114300" indent="0" algn="l" rtl="1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10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10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7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5- معامل </a:t>
            </a:r>
            <a:r>
              <a:rPr lang="ar-SA" dirty="0"/>
              <a:t>التغير: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ar-SA" sz="2400" b="1" dirty="0"/>
                  <a:t>يستخدم معامل التغير للمقارنة بين التغير في عدة مجموعات أو توزيعات تكرارية.</a:t>
                </a:r>
                <a:endParaRPr lang="en-US" sz="2400" b="1" dirty="0"/>
              </a:p>
              <a:p>
                <a:pPr marL="114300" indent="0" algn="r" rtl="1">
                  <a:buNone/>
                </a:pPr>
                <a:r>
                  <a:rPr lang="ar-SA" sz="2400" dirty="0"/>
                  <a:t> </a:t>
                </a:r>
                <a:endParaRPr lang="en-US" sz="2400" dirty="0"/>
              </a:p>
              <a:p>
                <a:pPr algn="r" rtl="1"/>
                <a:r>
                  <a:rPr lang="ar-SA" sz="2400" b="1" dirty="0"/>
                  <a:t>مثال (14)</a:t>
                </a:r>
                <a:endParaRPr lang="en-US" sz="2400" b="1" dirty="0"/>
              </a:p>
              <a:p>
                <a:pPr marL="114300" indent="0" algn="r" rtl="1">
                  <a:buNone/>
                </a:pPr>
                <a:r>
                  <a:rPr lang="ar-SA" sz="2400" dirty="0"/>
                  <a:t>في المجموعة الأولى إذا كان:</a:t>
                </a:r>
                <a:endParaRPr lang="en-US" sz="2400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ar-SA" sz="2400" dirty="0" smtClean="0"/>
              </a:p>
              <a:p>
                <a:pPr marL="114300" indent="0" algn="r" rtl="1">
                  <a:buNone/>
                </a:pPr>
                <a:r>
                  <a:rPr lang="ar-SA" sz="2400" dirty="0"/>
                  <a:t>وفي المجموعة الثانية:</a:t>
                </a:r>
                <a:endParaRPr lang="en-US" sz="2400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18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56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11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en-US" sz="2400" dirty="0"/>
              </a:p>
              <a:p>
                <a:pPr marL="114300" indent="0" algn="r" rtl="1">
                  <a:buNone/>
                </a:pPr>
                <a:r>
                  <a:rPr lang="ar-SA" sz="2400" dirty="0"/>
                  <a:t>فأوجد أيهما أكثر تغيرا؟</a:t>
                </a:r>
                <a:endParaRPr lang="en-US" sz="2400" dirty="0"/>
              </a:p>
              <a:p>
                <a:pPr algn="r" rtl="1"/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0" t="-889" b="-7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3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88842" y="1052736"/>
                <a:ext cx="7704856" cy="42496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400" b="1" dirty="0" smtClean="0"/>
                  <a:t>الحل:</a:t>
                </a:r>
              </a:p>
              <a:p>
                <a:pPr algn="r" rtl="1"/>
                <a:endParaRPr lang="ar-SA" sz="2400" b="1" dirty="0" smtClean="0"/>
              </a:p>
              <a:p>
                <a:pPr algn="r" rtl="1"/>
                <a:r>
                  <a:rPr lang="ar-SA" sz="2400" b="1" dirty="0" smtClean="0"/>
                  <a:t>في </a:t>
                </a:r>
                <a:r>
                  <a:rPr lang="ar-SA" sz="2400" b="1" dirty="0"/>
                  <a:t>المجموعة الأولى:</a:t>
                </a:r>
                <a:endParaRPr lang="en-US" sz="2400" b="1" dirty="0"/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𝑪</m:t>
                      </m:r>
                      <m:r>
                        <a:rPr lang="en-US" sz="2400" b="1" i="1">
                          <a:latin typeface="Cambria Math"/>
                        </a:rPr>
                        <m:t>.</m:t>
                      </m:r>
                      <m:r>
                        <a:rPr lang="en-US" sz="2400" b="1" i="1">
                          <a:latin typeface="Cambria Math"/>
                        </a:rPr>
                        <m:t>𝑽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𝑺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𝑿</m:t>
                              </m:r>
                            </m:e>
                          </m:acc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∗</m:t>
                      </m:r>
                      <m:r>
                        <a:rPr lang="en-US" sz="2400" b="1" i="1">
                          <a:latin typeface="Cambria Math"/>
                        </a:rPr>
                        <m:t>𝟏𝟎𝟎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𝟔</m:t>
                              </m:r>
                            </m:e>
                          </m:rad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𝟔</m:t>
                          </m:r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∗</m:t>
                      </m:r>
                      <m:r>
                        <a:rPr lang="en-US" sz="2400" b="1" i="1">
                          <a:latin typeface="Cambria Math"/>
                        </a:rPr>
                        <m:t>𝟏𝟎𝟎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𝟒𝟎</m:t>
                      </m:r>
                      <m:r>
                        <a:rPr lang="en-US" sz="2400" b="1" i="1">
                          <a:latin typeface="Cambria Math"/>
                        </a:rPr>
                        <m:t>.</m:t>
                      </m:r>
                      <m:r>
                        <a:rPr lang="en-US" sz="2400" b="1" i="1">
                          <a:latin typeface="Cambria Math"/>
                        </a:rPr>
                        <m:t>𝟑𝟖</m:t>
                      </m:r>
                    </m:oMath>
                  </m:oMathPara>
                </a14:m>
                <a:endParaRPr lang="ar-SA" sz="2400" b="1" dirty="0" smtClean="0"/>
              </a:p>
              <a:p>
                <a:pPr algn="r" rtl="1"/>
                <a:endParaRPr lang="en-US" sz="2400" b="1" dirty="0"/>
              </a:p>
              <a:p>
                <a:pPr algn="r" rtl="1"/>
                <a:r>
                  <a:rPr lang="ar-SA" sz="2400" b="1" dirty="0"/>
                  <a:t>وفي المجموعة الثانية:</a:t>
                </a:r>
                <a:endParaRPr lang="en-US" sz="2400" b="1" dirty="0"/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𝑪</m:t>
                      </m:r>
                      <m:r>
                        <a:rPr lang="en-US" sz="2400" b="1" i="1">
                          <a:latin typeface="Cambria Math"/>
                        </a:rPr>
                        <m:t>.</m:t>
                      </m:r>
                      <m:r>
                        <a:rPr lang="en-US" sz="2400" b="1" i="1">
                          <a:latin typeface="Cambria Math"/>
                        </a:rPr>
                        <m:t>𝑽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𝑺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𝑿</m:t>
                              </m:r>
                            </m:e>
                          </m:acc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∗</m:t>
                      </m:r>
                      <m:r>
                        <a:rPr lang="en-US" sz="2400" b="1" i="1">
                          <a:latin typeface="Cambria Math"/>
                        </a:rPr>
                        <m:t>𝟏𝟎𝟎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𝟏𝟖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𝟓𝟔</m:t>
                              </m:r>
                            </m:e>
                          </m:rad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𝟏𝟏</m:t>
                          </m:r>
                          <m:r>
                            <a:rPr lang="en-US" sz="2400" b="1" i="1">
                              <a:latin typeface="Cambria Math"/>
                            </a:rPr>
                            <m:t>.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𝟑𝟐</m:t>
                          </m:r>
                        </m:den>
                      </m:f>
                      <m:r>
                        <a:rPr lang="en-US" sz="2400" b="1" i="1">
                          <a:latin typeface="Cambria Math"/>
                        </a:rPr>
                        <m:t>∗</m:t>
                      </m:r>
                      <m:r>
                        <a:rPr lang="en-US" sz="2400" b="1" i="1">
                          <a:latin typeface="Cambria Math"/>
                        </a:rPr>
                        <m:t>𝟏𝟎𝟎</m:t>
                      </m:r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𝟑𝟖</m:t>
                      </m:r>
                      <m:r>
                        <a:rPr lang="en-US" sz="2400" b="1" i="1">
                          <a:latin typeface="Cambria Math"/>
                        </a:rPr>
                        <m:t>.</m:t>
                      </m:r>
                      <m:r>
                        <a:rPr lang="en-US" sz="2400" b="1" i="1">
                          <a:latin typeface="Cambria Math"/>
                        </a:rPr>
                        <m:t>𝟎𝟕</m:t>
                      </m:r>
                    </m:oMath>
                  </m:oMathPara>
                </a14:m>
                <a:endParaRPr lang="ar-SA" sz="2400" b="1" dirty="0" smtClean="0"/>
              </a:p>
              <a:p>
                <a:pPr algn="r" rtl="1"/>
                <a:endParaRPr lang="en-US" sz="2400" b="1" dirty="0"/>
              </a:p>
              <a:p>
                <a:pPr algn="r" rtl="1"/>
                <a:r>
                  <a:rPr lang="ar-SA" sz="2400" b="1" dirty="0"/>
                  <a:t>وعليه فإن التغير في المجموعة الأولى أكبر من التغير في الثانية.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42" y="1052736"/>
                <a:ext cx="7704856" cy="4249625"/>
              </a:xfrm>
              <a:prstGeom prst="rect">
                <a:avLst/>
              </a:prstGeom>
              <a:blipFill rotWithShape="1">
                <a:blip r:embed="rId2"/>
                <a:stretch>
                  <a:fillRect t="-1004" r="-1187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8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مقياس الإلتواء: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𝛾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3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acc>
                              <m:r>
                                <a:rPr lang="en-US" sz="2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 algn="r" rtl="1"/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SA" dirty="0"/>
                  <a:t> مقياس الإلتواء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ar-SA" dirty="0"/>
                  <a:t> الوسط الحسابي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</m:oMath>
                </a14:m>
                <a:r>
                  <a:rPr lang="ar-SA" dirty="0"/>
                  <a:t> الوسيط</a:t>
                </a:r>
                <a:endParaRPr lang="en-US" dirty="0"/>
              </a:p>
              <a:p>
                <a:pPr algn="r" rt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𝑆</m:t>
                    </m:r>
                  </m:oMath>
                </a14:m>
                <a:r>
                  <a:rPr lang="ar-SA" dirty="0"/>
                  <a:t> الإنحراف المعياري</a:t>
                </a:r>
                <a:endParaRPr lang="en-US" dirty="0"/>
              </a:p>
              <a:p>
                <a:pPr algn="r" rtl="1"/>
                <a:endParaRPr lang="en-US" dirty="0"/>
              </a:p>
              <a:p>
                <a:pPr algn="r" rtl="1"/>
                <a:r>
                  <a:rPr lang="ar-SA" b="1" dirty="0"/>
                  <a:t>ملاحظة: عندما يكون التوزيع ملتويا نحو اليمين يكون الوسط الحسابي أكبر من الوسيط والعكس بالعكس.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00"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609B-D262-40AB-BFC0-A3ABB12E3D21}" type="slidenum">
              <a:rPr lang="en-US" smtClean="0"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مقدمة في الإحصلء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81</TotalTime>
  <Words>1198</Words>
  <Application>Microsoft Office PowerPoint</Application>
  <PresentationFormat>On-screen Show (4:3)</PresentationFormat>
  <Paragraphs>274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Adjacency</vt:lpstr>
      <vt:lpstr>الدرس الثالث</vt:lpstr>
      <vt:lpstr>مقدمة</vt:lpstr>
      <vt:lpstr>مقاييس التشتت 1- المدى:</vt:lpstr>
      <vt:lpstr>2- الإنحراف المتوسط</vt:lpstr>
      <vt:lpstr>مثال (8):</vt:lpstr>
      <vt:lpstr>الإنحراف المتوسط للتوزيعات التكرارية</vt:lpstr>
      <vt:lpstr>مثال (9)</vt:lpstr>
      <vt:lpstr>PowerPoint Presentation</vt:lpstr>
      <vt:lpstr>PowerPoint Presentation</vt:lpstr>
      <vt:lpstr>3- التباين:</vt:lpstr>
      <vt:lpstr>مثال (12)</vt:lpstr>
      <vt:lpstr>PowerPoint Presentation</vt:lpstr>
      <vt:lpstr>5- الإنحراف المعياري:</vt:lpstr>
      <vt:lpstr>مثال:</vt:lpstr>
      <vt:lpstr>PowerPoint Presentation</vt:lpstr>
      <vt:lpstr>مثال(13)</vt:lpstr>
      <vt:lpstr>5- معامل التغير:</vt:lpstr>
      <vt:lpstr>PowerPoint Presentation</vt:lpstr>
      <vt:lpstr>مقياس الإلتواء: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الثالث</dc:title>
  <dc:creator>Toshiba</dc:creator>
  <cp:lastModifiedBy>Toshiba</cp:lastModifiedBy>
  <cp:revision>28</cp:revision>
  <dcterms:created xsi:type="dcterms:W3CDTF">2012-06-22T18:50:45Z</dcterms:created>
  <dcterms:modified xsi:type="dcterms:W3CDTF">2012-06-24T21:34:22Z</dcterms:modified>
</cp:coreProperties>
</file>