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61" r:id="rId9"/>
    <p:sldId id="262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أعضاء هيئة التدريس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76/1977</c:v>
                </c:pt>
                <c:pt idx="1">
                  <c:v>77/1978</c:v>
                </c:pt>
                <c:pt idx="2">
                  <c:v>78/1979</c:v>
                </c:pt>
                <c:pt idx="3">
                  <c:v>79/1980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77</c:v>
                </c:pt>
                <c:pt idx="2">
                  <c:v>103</c:v>
                </c:pt>
                <c:pt idx="3">
                  <c:v>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أعضاء هيئة التدريس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76/1977</c:v>
                </c:pt>
                <c:pt idx="1">
                  <c:v>77/1978</c:v>
                </c:pt>
                <c:pt idx="2">
                  <c:v>78/1979</c:v>
                </c:pt>
                <c:pt idx="3">
                  <c:v>79/1980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77</c:v>
                </c:pt>
                <c:pt idx="2">
                  <c:v>103</c:v>
                </c:pt>
                <c:pt idx="3">
                  <c:v>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395008"/>
        <c:axId val="76294400"/>
      </c:barChart>
      <c:catAx>
        <c:axId val="74395008"/>
        <c:scaling>
          <c:orientation val="minMax"/>
        </c:scaling>
        <c:delete val="0"/>
        <c:axPos val="b"/>
        <c:majorTickMark val="out"/>
        <c:minorTickMark val="none"/>
        <c:tickLblPos val="nextTo"/>
        <c:crossAx val="76294400"/>
        <c:crosses val="autoZero"/>
        <c:auto val="1"/>
        <c:lblAlgn val="ctr"/>
        <c:lblOffset val="100"/>
        <c:noMultiLvlLbl val="0"/>
      </c:catAx>
      <c:valAx>
        <c:axId val="7629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395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أعضاء هيئة التدريس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76/1977</c:v>
                </c:pt>
                <c:pt idx="1">
                  <c:v>77/1978</c:v>
                </c:pt>
                <c:pt idx="2">
                  <c:v>78/1979</c:v>
                </c:pt>
                <c:pt idx="3">
                  <c:v>79/1980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77</c:v>
                </c:pt>
                <c:pt idx="2">
                  <c:v>103</c:v>
                </c:pt>
                <c:pt idx="3">
                  <c:v>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820928"/>
        <c:axId val="107822464"/>
      </c:lineChart>
      <c:catAx>
        <c:axId val="107820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822464"/>
        <c:crosses val="autoZero"/>
        <c:auto val="1"/>
        <c:lblAlgn val="ctr"/>
        <c:lblOffset val="100"/>
        <c:noMultiLvlLbl val="0"/>
      </c:catAx>
      <c:valAx>
        <c:axId val="107822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820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59B6B-BA6D-4666-9438-FDB8CED6A031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23002-8800-4C70-ABDE-8690E464B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0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ADE8-C2C1-4502-AA56-3C5626B67105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762E-A1A7-42A3-BFE2-C288DA3A8FFF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ADC-A275-4BE9-A79A-668B12967393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92F3-7F28-4A92-9390-2F135E8FD267}" type="datetime1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6BF6-1E6E-4D71-B251-E9D5457FC80D}" type="datetime1">
              <a:rPr lang="en-US" smtClean="0"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140C-E3C5-40E9-9A15-B3FCA799B214}" type="datetime1">
              <a:rPr lang="en-US" smtClean="0"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B333-0C59-446C-B18C-450BEA968ABF}" type="datetime1">
              <a:rPr lang="en-US" smtClean="0"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FFFB-E004-48CC-997C-F92BC05D672B}" type="datetime1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4ACE-BE9B-4A48-AD57-965590F59D0B}" type="datetime1">
              <a:rPr lang="en-US" smtClean="0"/>
              <a:t>6/19/2012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B6D8-403E-43AB-A2E4-5A0C196AAED3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E152-1C7E-4BAF-871D-8EC262B57026}" type="datetime1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744A0D1-2A24-48B4-8D9B-344E6A3C93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0F7AD87-62E4-4C25-AA0C-937807CB961F}" type="datetime1">
              <a:rPr lang="en-US" smtClean="0"/>
              <a:t>6/19/2012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543800" cy="1596008"/>
          </a:xfrm>
        </p:spPr>
        <p:txBody>
          <a:bodyPr/>
          <a:lstStyle/>
          <a:p>
            <a:pPr algn="ctr" rtl="1"/>
            <a:r>
              <a:rPr lang="ar-SA" dirty="0" smtClean="0"/>
              <a:t>حل التمارين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861048"/>
            <a:ext cx="6461760" cy="1786880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/>
              <a:t>عرض البيانات الإحصائية ووصفها</a:t>
            </a:r>
          </a:p>
          <a:p>
            <a:pPr algn="ctr"/>
            <a:r>
              <a:rPr lang="ar-SA" sz="4400" dirty="0" smtClean="0"/>
              <a:t>مقاييس </a:t>
            </a:r>
            <a:r>
              <a:rPr lang="ar-SA" sz="4400" dirty="0" smtClean="0"/>
              <a:t>النزعة </a:t>
            </a:r>
            <a:r>
              <a:rPr lang="ar-SA" sz="4400" dirty="0"/>
              <a:t>المركزية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812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تمرين 4 ص 52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636023"/>
              </p:ext>
            </p:extLst>
          </p:nvPr>
        </p:nvGraphicFramePr>
        <p:xfrm>
          <a:off x="457200" y="1600200"/>
          <a:ext cx="7620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أعضاء</a:t>
                      </a:r>
                      <a:r>
                        <a:rPr lang="ar-SA" baseline="0" dirty="0" smtClean="0"/>
                        <a:t> هيئة التدريس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العام الجامعي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76/1977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77/1978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78/1979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79/1980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5800" y="3877194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إعرض هذه البيانات بثلاث طرق مناسبة؟</a:t>
            </a:r>
          </a:p>
          <a:p>
            <a:pPr algn="r" rtl="1"/>
            <a:endParaRPr lang="ar-SA" sz="2400" dirty="0"/>
          </a:p>
          <a:p>
            <a:pPr algn="r" rtl="1"/>
            <a:r>
              <a:rPr lang="ar-SA" sz="2400" dirty="0" smtClean="0"/>
              <a:t>الحل:</a:t>
            </a:r>
            <a:endParaRPr lang="en-US" sz="2400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057143876"/>
              </p:ext>
            </p:extLst>
          </p:nvPr>
        </p:nvGraphicFramePr>
        <p:xfrm>
          <a:off x="539086" y="3861048"/>
          <a:ext cx="3528858" cy="2707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32040" y="5517232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800" dirty="0" smtClean="0"/>
              <a:t>1- طريقة الدائرة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1118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3- طريقة المستطيلات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40642569"/>
              </p:ext>
            </p:extLst>
          </p:nvPr>
        </p:nvGraphicFramePr>
        <p:xfrm>
          <a:off x="457200" y="2174875"/>
          <a:ext cx="3657600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ar-SA" dirty="0" smtClean="0"/>
              <a:t>2- طريقة الخط النكسر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25605455"/>
              </p:ext>
            </p:extLst>
          </p:nvPr>
        </p:nvGraphicFramePr>
        <p:xfrm>
          <a:off x="4419600" y="2174875"/>
          <a:ext cx="3657600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7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9" grpId="0">
        <p:bldAsOne/>
      </p:bldGraphic>
      <p:bldP spid="5" grpId="0" build="p"/>
      <p:bldGraphic spid="1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/>
              <a:t>تمرين </a:t>
            </a:r>
            <a:r>
              <a:rPr lang="ar-SA" dirty="0" smtClean="0"/>
              <a:t>5 </a:t>
            </a:r>
            <a:r>
              <a:rPr lang="ar-SA" dirty="0"/>
              <a:t>ص 52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154840"/>
              </p:ext>
            </p:extLst>
          </p:nvPr>
        </p:nvGraphicFramePr>
        <p:xfrm>
          <a:off x="2411760" y="1556792"/>
          <a:ext cx="3744416" cy="32537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2208"/>
                <a:gridCol w="1872208"/>
              </a:tblGrid>
              <a:tr h="424832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2000" u="none" strike="noStrike">
                          <a:effectLst/>
                        </a:rPr>
                        <a:t>الأجرة الأسبوعية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2000" u="none" strike="noStrike">
                          <a:effectLst/>
                        </a:rPr>
                        <a:t>عدد العمال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16-20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21-25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26-30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31-35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180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36-40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41-45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46-50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51-55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4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56-60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8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أ- إحسب الوسط الحسابي؟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الحل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3447571"/>
                  </p:ext>
                </p:extLst>
              </p:nvPr>
            </p:nvGraphicFramePr>
            <p:xfrm>
              <a:off x="683568" y="2060848"/>
              <a:ext cx="7056784" cy="3946768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244695"/>
                    <a:gridCol w="1459625"/>
                    <a:gridCol w="1846808"/>
                    <a:gridCol w="2073043"/>
                    <a:gridCol w="432613"/>
                  </a:tblGrid>
                  <a:tr h="79208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التكرار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مركز الفئة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حدود الفئة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91457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36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161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2828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5940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4560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2150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1200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530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290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101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180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120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18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23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28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38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48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58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16-20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21-25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26-30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31-35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36-40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41-45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46-50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51-55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56-60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5485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17695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500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المجموع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3447571"/>
                  </p:ext>
                </p:extLst>
              </p:nvPr>
            </p:nvGraphicFramePr>
            <p:xfrm>
              <a:off x="683568" y="2060848"/>
              <a:ext cx="7056784" cy="3946768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244695"/>
                    <a:gridCol w="1459625"/>
                    <a:gridCol w="1846808"/>
                    <a:gridCol w="2073043"/>
                    <a:gridCol w="432613"/>
                  </a:tblGrid>
                  <a:tr h="7920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2"/>
                          <a:stretch>
                            <a:fillRect t="-6923" r="-467647" b="-4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2"/>
                          <a:stretch>
                            <a:fillRect l="-85000" t="-6923" r="-297500" b="-4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2"/>
                          <a:stretch>
                            <a:fillRect l="-146535" t="-6923" r="-135644" b="-413846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حدود الفئة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2839212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36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161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2828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5940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4560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2150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1200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530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290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101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180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120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18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23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28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38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48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58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16-20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21-25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26-30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31-35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36-40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41-45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46-50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51-55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56-60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17695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500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المجموع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952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تابع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 txBox="1">
                <a:spLocks noGrp="1"/>
              </p:cNvSpPr>
              <p:nvPr>
                <p:ph idx="1"/>
              </p:nvPr>
            </p:nvSpPr>
            <p:spPr>
              <a:xfrm>
                <a:off x="467544" y="1268760"/>
                <a:ext cx="7620000" cy="693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 b="1" dirty="0"/>
                            <m:t>17695</m:t>
                          </m:r>
                        </m:num>
                        <m:den>
                          <m:r>
                            <a:rPr lang="ar-SA" sz="2000" b="1" i="1" smtClean="0">
                              <a:latin typeface="Cambria Math"/>
                            </a:rPr>
                            <m:t>𝟓𝟎𝟎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r>
                        <a:rPr lang="ar-SA" sz="2000" b="1" i="1" smtClean="0">
                          <a:latin typeface="Cambria Math"/>
                        </a:rPr>
                        <m:t>𝟑𝟓</m:t>
                      </m:r>
                      <m:r>
                        <a:rPr lang="en-US" sz="2000" b="1" i="1" smtClean="0">
                          <a:latin typeface="Cambria Math"/>
                        </a:rPr>
                        <m:t>.</m:t>
                      </m:r>
                      <m:r>
                        <a:rPr lang="en-US" sz="2000" b="1" i="1" smtClean="0">
                          <a:latin typeface="Cambria Math"/>
                        </a:rPr>
                        <m:t>𝟑𝟗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6" name="Content Placeholder 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268760"/>
                <a:ext cx="7620000" cy="693651"/>
              </a:xfrm>
              <a:prstGeom prst="rect">
                <a:avLst/>
              </a:prstGeom>
              <a:blipFill rotWithShape="1">
                <a:blip r:embed="rId2"/>
                <a:stretch>
                  <a:fillRect r="-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984663" y="2147217"/>
                <a:ext cx="6984776" cy="4329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SA" b="1" dirty="0" smtClean="0"/>
                  <a:t>ب- إحسب الوسيط؟</a:t>
                </a:r>
                <a:endParaRPr lang="en-US" b="1" dirty="0" smtClean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𝑴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𝒂</m:t>
                      </m:r>
                      <m:r>
                        <a:rPr lang="en-US" b="1" i="1">
                          <a:latin typeface="Cambria Math"/>
                        </a:rPr>
                        <m:t>+(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/>
                                </a:rPr>
                                <m:t>𝑵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𝒎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)</m:t>
                      </m:r>
                      <m:r>
                        <a:rPr lang="en-US" b="1" i="1">
                          <a:latin typeface="Cambria Math"/>
                        </a:rPr>
                        <m:t>𝜟</m:t>
                      </m:r>
                    </m:oMath>
                  </m:oMathPara>
                </a14:m>
                <a:endParaRPr lang="en-US" b="1" dirty="0"/>
              </a:p>
              <a:p>
                <a:pPr algn="r" rtl="1"/>
                <a:endParaRPr lang="ar-SA" dirty="0" smtClean="0"/>
              </a:p>
              <a:p>
                <a:pPr algn="ctr" rtl="1">
                  <a:lnSpc>
                    <a:spcPct val="150000"/>
                  </a:lnSpc>
                </a:pPr>
                <a:r>
                  <a:rPr lang="en-US" b="1" dirty="0" smtClean="0"/>
                  <a:t>N=500	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𝜟</m:t>
                    </m:r>
                    <m:r>
                      <a:rPr lang="en-US" b="1" i="1" smtClean="0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𝟓</m:t>
                    </m:r>
                  </m:oMath>
                </a14:m>
                <a:endParaRPr lang="en-US" b="1" dirty="0"/>
              </a:p>
              <a:p>
                <a:pPr algn="r" rtl="1">
                  <a:lnSpc>
                    <a:spcPct val="150000"/>
                  </a:lnSpc>
                </a:pPr>
                <a:r>
                  <a:rPr lang="ar-SA" b="1" dirty="0" smtClean="0"/>
                  <a:t>الفئة </a:t>
                </a:r>
                <a:r>
                  <a:rPr lang="ar-SA" b="1" dirty="0"/>
                  <a:t>الوسطية هي </a:t>
                </a:r>
                <a:r>
                  <a:rPr lang="en-US" b="1" dirty="0" smtClean="0"/>
                  <a:t>36-40	</a:t>
                </a:r>
                <a:r>
                  <a:rPr lang="ar-SA" b="1" dirty="0" smtClean="0"/>
                  <a:t>إذا</a:t>
                </a:r>
                <a:endParaRPr lang="en-US" b="1" dirty="0" smtClean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𝒂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𝟑𝟓</m:t>
                      </m:r>
                      <m:r>
                        <a:rPr lang="en-US" b="1" i="1">
                          <a:latin typeface="Cambria Math"/>
                        </a:rPr>
                        <m:t>.</m:t>
                      </m:r>
                      <m:r>
                        <a:rPr lang="en-US" b="1" i="1"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en-US" b="1" dirty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𝑵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𝟏𝟖𝟎</m:t>
                      </m:r>
                      <m:r>
                        <a:rPr lang="en-US" b="1" i="1" smtClean="0">
                          <a:latin typeface="Cambria Math"/>
                        </a:rPr>
                        <m:t>+</m:t>
                      </m:r>
                      <m:r>
                        <a:rPr lang="en-US" b="1" i="1" smtClean="0">
                          <a:latin typeface="Cambria Math"/>
                        </a:rPr>
                        <m:t>𝟏𝟎𝟏</m:t>
                      </m:r>
                      <m:r>
                        <a:rPr lang="en-US" b="1" i="1" smtClean="0">
                          <a:latin typeface="Cambria Math"/>
                        </a:rPr>
                        <m:t>+</m:t>
                      </m:r>
                      <m:r>
                        <a:rPr lang="en-US" b="1" i="1" smtClean="0">
                          <a:latin typeface="Cambria Math"/>
                        </a:rPr>
                        <m:t>𝟕</m:t>
                      </m:r>
                      <m:r>
                        <a:rPr lang="en-US" b="1" i="1" smtClean="0">
                          <a:latin typeface="Cambria Math"/>
                        </a:rPr>
                        <m:t>+</m:t>
                      </m:r>
                      <m:r>
                        <a:rPr lang="en-US" b="1" i="1" smtClean="0">
                          <a:latin typeface="Cambria Math"/>
                        </a:rPr>
                        <m:t>𝟐</m:t>
                      </m:r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𝟐𝟗𝟎</m:t>
                      </m:r>
                    </m:oMath>
                  </m:oMathPara>
                </a14:m>
                <a:endParaRPr lang="en-US" b="1" dirty="0"/>
              </a:p>
              <a:p>
                <a:pPr algn="ctr" rtl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 smtClean="0">
                        <a:latin typeface="Cambria Math"/>
                      </a:rPr>
                      <m:t>𝟏𝟐𝟎</m:t>
                    </m:r>
                  </m:oMath>
                </a14:m>
                <a:r>
                  <a:rPr lang="ar-SA" b="1" i="1" dirty="0"/>
                  <a:t> </a:t>
                </a:r>
                <a:endParaRPr lang="en-US" b="1" dirty="0"/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𝑴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𝟑𝟓</m:t>
                      </m:r>
                      <m:r>
                        <a:rPr lang="en-US" b="1" i="1">
                          <a:latin typeface="Cambria Math"/>
                        </a:rPr>
                        <m:t>.</m:t>
                      </m:r>
                      <m:r>
                        <a:rPr lang="en-US" b="1" i="1">
                          <a:latin typeface="Cambria Math"/>
                        </a:rPr>
                        <m:t>𝟓</m:t>
                      </m:r>
                      <m:r>
                        <a:rPr lang="en-US" b="1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fPr>
                            <m:num>
                              <m:f>
                                <m:fPr>
                                  <m:type m:val="skw"/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latin typeface="Cambria Math"/>
                                    </a:rPr>
                                    <m:t>𝟓</m:t>
                                  </m:r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𝟎</m:t>
                                  </m:r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num>
                                <m:den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𝟐𝟗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𝟎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/>
                                </a:rPr>
                                <m:t>𝟏𝟐𝟎</m:t>
                              </m:r>
                            </m:den>
                          </m:f>
                        </m:e>
                      </m:d>
                      <m:r>
                        <a:rPr lang="en-US" b="1" i="1">
                          <a:latin typeface="Cambria Math"/>
                        </a:rPr>
                        <m:t>𝟓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𝟑𝟑</m:t>
                      </m:r>
                      <m:r>
                        <a:rPr lang="en-US" b="1" i="1">
                          <a:latin typeface="Cambria Math"/>
                        </a:rPr>
                        <m:t>.</m:t>
                      </m:r>
                      <m:r>
                        <a:rPr lang="en-US" b="1" i="1" smtClean="0">
                          <a:latin typeface="Cambria Math"/>
                        </a:rPr>
                        <m:t>𝟖𝟑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63" y="2147217"/>
                <a:ext cx="6984776" cy="4329455"/>
              </a:xfrm>
              <a:prstGeom prst="rect">
                <a:avLst/>
              </a:prstGeom>
              <a:blipFill rotWithShape="1">
                <a:blip r:embed="rId3"/>
                <a:stretch>
                  <a:fillRect t="-845" r="-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48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ج- إحسب المنوال التقريبي؟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 smtClean="0"/>
              <a:t>من الجدول نلاحظ أن الفئة التي يقابلها أكبر تكرار هي </a:t>
            </a:r>
            <a:r>
              <a:rPr lang="en-US" sz="3200" dirty="0" smtClean="0"/>
              <a:t>31-35</a:t>
            </a:r>
          </a:p>
          <a:p>
            <a:pPr algn="r" rtl="1">
              <a:lnSpc>
                <a:spcPct val="150000"/>
              </a:lnSpc>
            </a:pPr>
            <a:r>
              <a:rPr lang="ar-SA" sz="3200" dirty="0" smtClean="0"/>
              <a:t>المنوال التقريبي = مركز هذه الفئة = 33</a:t>
            </a:r>
          </a:p>
          <a:p>
            <a:pPr algn="r" rtl="1">
              <a:lnSpc>
                <a:spcPct val="150000"/>
              </a:lnSpc>
            </a:pPr>
            <a:endParaRPr lang="en-US" sz="3200" dirty="0"/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6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476672"/>
                <a:ext cx="7776864" cy="5857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SA" sz="4400" dirty="0" smtClean="0"/>
                  <a:t>تمرين 9 ص53</a:t>
                </a:r>
                <a:r>
                  <a:rPr lang="ar-SA" sz="2400" dirty="0"/>
                  <a:t> </a:t>
                </a:r>
                <a:endParaRPr lang="en-US" sz="2400" dirty="0"/>
              </a:p>
              <a:p>
                <a:pPr algn="r" rtl="1"/>
                <a:r>
                  <a:rPr lang="ar-SA" sz="2400" dirty="0" smtClean="0"/>
                  <a:t>أ- ضع البيانات في توزيع تكراري ذي </a:t>
                </a:r>
                <a:r>
                  <a:rPr lang="ar-SA" sz="2400" dirty="0"/>
                  <a:t>فئات متساوية عددها </a:t>
                </a:r>
                <a:r>
                  <a:rPr lang="ar-SA" sz="2400" dirty="0" smtClean="0"/>
                  <a:t>5؟</a:t>
                </a:r>
                <a:endParaRPr lang="ar-SA" sz="2400" dirty="0" smtClean="0"/>
              </a:p>
              <a:p>
                <a:pPr algn="r" rtl="1"/>
                <a:endParaRPr lang="en-US" sz="2400" dirty="0"/>
              </a:p>
              <a:p>
                <a:pPr algn="r" rtl="1"/>
                <a:r>
                  <a:rPr lang="ar-SA" sz="2400" dirty="0"/>
                  <a:t>الحل:</a:t>
                </a:r>
                <a:endParaRPr lang="en-US" sz="2400" dirty="0"/>
              </a:p>
              <a:p>
                <a:pPr lvl="0" algn="r" rtl="1"/>
                <a:r>
                  <a:rPr lang="ar-SA" sz="2400" dirty="0" smtClean="0"/>
                  <a:t>1- عدد </a:t>
                </a:r>
                <a:r>
                  <a:rPr lang="ar-SA" sz="2400" dirty="0"/>
                  <a:t>الفئات المتساوية هو </a:t>
                </a:r>
                <a:r>
                  <a:rPr lang="ar-SA" sz="2400" dirty="0" smtClean="0"/>
                  <a:t>5</a:t>
                </a:r>
                <a:endParaRPr lang="en-US" sz="2400" dirty="0"/>
              </a:p>
              <a:p>
                <a:pPr lvl="0" algn="r" rtl="1"/>
                <a:r>
                  <a:rPr lang="ar-SA" sz="2400" dirty="0" smtClean="0"/>
                  <a:t>2-	</a:t>
                </a:r>
                <a:r>
                  <a:rPr lang="ar-SA" sz="2400" dirty="0" smtClean="0"/>
                  <a:t>38.5 </a:t>
                </a:r>
                <a:r>
                  <a:rPr lang="ar-SA" sz="2400" dirty="0"/>
                  <a:t>= </a:t>
                </a:r>
                <a:r>
                  <a:rPr lang="ar-SA" sz="2400" dirty="0" smtClean="0"/>
                  <a:t>60 – 98.5 </a:t>
                </a:r>
                <a:r>
                  <a:rPr lang="ar-SA" sz="2400" dirty="0"/>
                  <a:t>= </a:t>
                </a:r>
                <a:r>
                  <a:rPr lang="ar-SA" sz="2400" dirty="0" smtClean="0"/>
                  <a:t>المدى</a:t>
                </a:r>
              </a:p>
              <a:p>
                <a:pPr algn="r" rtl="1"/>
                <a:r>
                  <a:rPr lang="ar-SA" sz="2400" dirty="0" smtClean="0"/>
                  <a:t>3- 	</a:t>
                </a:r>
                <a14:m>
                  <m:oMath xmlns:m="http://schemas.openxmlformats.org/officeDocument/2006/math">
                    <m:r>
                      <a:rPr lang="ar-SA" sz="2400" smtClean="0">
                        <a:latin typeface="Cambria Math"/>
                      </a:rPr>
                      <m:t>الفئة</m:t>
                    </m:r>
                    <m:r>
                      <a:rPr lang="ar-SA" sz="2400" smtClean="0">
                        <a:latin typeface="Cambria Math"/>
                      </a:rPr>
                      <m:t> </m:t>
                    </m:r>
                    <m:r>
                      <a:rPr lang="ar-SA" sz="2400" smtClean="0">
                        <a:latin typeface="Cambria Math"/>
                      </a:rPr>
                      <m:t>طول</m:t>
                    </m:r>
                    <m:r>
                      <a:rPr lang="ar-SA" sz="2400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>
                            <a:latin typeface="Cambria Math"/>
                          </a:rPr>
                          <m:t>المدى</m:t>
                        </m:r>
                      </m:num>
                      <m:den>
                        <m:r>
                          <a:rPr lang="ar-SA" sz="2400">
                            <a:latin typeface="Cambria Math"/>
                          </a:rPr>
                          <m:t>الفئات</m:t>
                        </m:r>
                        <m:r>
                          <a:rPr lang="ar-SA" sz="2400">
                            <a:latin typeface="Cambria Math"/>
                          </a:rPr>
                          <m:t> </m:t>
                        </m:r>
                        <m:r>
                          <a:rPr lang="ar-SA" sz="2400">
                            <a:latin typeface="Cambria Math"/>
                          </a:rPr>
                          <m:t>عدد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0" i="1" smtClean="0">
                            <a:latin typeface="Cambria Math"/>
                          </a:rPr>
                          <m:t>38</m:t>
                        </m:r>
                        <m:r>
                          <a:rPr lang="en-US" sz="2400" b="0" i="1" smtClean="0"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7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  <m:r>
                      <a:rPr lang="en-US" sz="2400" i="1">
                        <a:latin typeface="Cambria Math"/>
                      </a:rPr>
                      <m:t>7</m:t>
                    </m:r>
                    <m:r>
                      <a:rPr lang="en-US" sz="2400" i="1">
                        <a:latin typeface="Cambria Math"/>
                      </a:rPr>
                      <m:t>≃</m:t>
                    </m:r>
                    <m:r>
                      <a:rPr lang="en-US" sz="2400" b="0" i="1" smtClean="0">
                        <a:latin typeface="Cambria Math"/>
                      </a:rPr>
                      <m:t>8</m:t>
                    </m:r>
                  </m:oMath>
                </a14:m>
                <a:endParaRPr lang="en-US" sz="2400" dirty="0"/>
              </a:p>
              <a:p>
                <a:pPr lvl="0" algn="r" rtl="1"/>
                <a:endParaRPr lang="en-US" sz="2400" dirty="0"/>
              </a:p>
              <a:p>
                <a:pPr lvl="0" algn="r" rtl="1"/>
                <a:r>
                  <a:rPr lang="ar-SA" sz="2400" dirty="0" smtClean="0"/>
                  <a:t>4- الحد </a:t>
                </a:r>
                <a:r>
                  <a:rPr lang="ar-SA" sz="2400" dirty="0"/>
                  <a:t>الأدنى للفئة الأولى = </a:t>
                </a:r>
                <a:r>
                  <a:rPr lang="en-US" sz="2400" dirty="0" smtClean="0"/>
                  <a:t>60</a:t>
                </a:r>
                <a:endParaRPr lang="en-US" sz="2400" dirty="0"/>
              </a:p>
              <a:p>
                <a:pPr algn="r" rtl="1"/>
                <a:r>
                  <a:rPr lang="ar-SA" sz="2400" dirty="0" smtClean="0"/>
                  <a:t>    الحد </a:t>
                </a:r>
                <a:r>
                  <a:rPr lang="ar-SA" sz="2400" dirty="0"/>
                  <a:t>الأدنى الفعلي للفئة الأولى = </a:t>
                </a:r>
                <a:r>
                  <a:rPr lang="en-US" sz="2400" dirty="0" smtClean="0"/>
                  <a:t>60 </a:t>
                </a:r>
                <a:r>
                  <a:rPr lang="en-US" sz="2400" dirty="0"/>
                  <a:t>– 0.5 </a:t>
                </a:r>
                <a:r>
                  <a:rPr lang="ar-SA" sz="2400" dirty="0" smtClean="0"/>
                  <a:t>=</a:t>
                </a:r>
                <a:r>
                  <a:rPr lang="en-US" sz="2400" dirty="0" smtClean="0"/>
                  <a:t>59.5</a:t>
                </a:r>
                <a:endParaRPr lang="en-US" sz="2400" dirty="0"/>
              </a:p>
              <a:p>
                <a:pPr lvl="0" algn="r" rtl="1"/>
                <a:r>
                  <a:rPr lang="ar-SA" sz="2400" dirty="0" smtClean="0"/>
                  <a:t>    الحد </a:t>
                </a:r>
                <a:r>
                  <a:rPr lang="ar-SA" sz="2400" dirty="0"/>
                  <a:t>الأعلى الفعلي للفئة الأولى = </a:t>
                </a:r>
                <a:r>
                  <a:rPr lang="en-US" sz="2400" dirty="0" smtClean="0"/>
                  <a:t>59.5 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8</a:t>
                </a:r>
                <a:r>
                  <a:rPr lang="ar-SA" sz="2400" dirty="0" smtClean="0"/>
                  <a:t> </a:t>
                </a:r>
                <a:r>
                  <a:rPr lang="ar-SA" sz="2400" dirty="0"/>
                  <a:t>= </a:t>
                </a:r>
                <a:r>
                  <a:rPr lang="en-US" sz="2400" dirty="0" smtClean="0"/>
                  <a:t>67.5</a:t>
                </a:r>
                <a:endParaRPr lang="en-US" sz="2400" dirty="0"/>
              </a:p>
              <a:p>
                <a:pPr algn="r" rtl="1"/>
                <a:r>
                  <a:rPr lang="ar-SA" sz="2400" dirty="0" smtClean="0"/>
                  <a:t>    الحد </a:t>
                </a:r>
                <a:r>
                  <a:rPr lang="ar-SA" sz="2400" dirty="0"/>
                  <a:t>الأعلى للفئة الأولى =  </a:t>
                </a:r>
                <a:r>
                  <a:rPr lang="en-US" sz="2400" dirty="0" smtClean="0"/>
                  <a:t>67.5 </a:t>
                </a:r>
                <a:r>
                  <a:rPr lang="en-US" sz="2400" dirty="0"/>
                  <a:t>- 0.5</a:t>
                </a:r>
                <a:r>
                  <a:rPr lang="ar-SA" sz="2400" dirty="0"/>
                  <a:t> = </a:t>
                </a:r>
                <a:r>
                  <a:rPr lang="en-US" sz="2400" dirty="0" smtClean="0"/>
                  <a:t>67</a:t>
                </a:r>
                <a:endParaRPr lang="en-US" sz="2400" dirty="0"/>
              </a:p>
              <a:p>
                <a:pPr lvl="0" algn="r" rtl="1"/>
                <a:r>
                  <a:rPr lang="ar-SA" sz="2400" dirty="0" smtClean="0"/>
                  <a:t>5- نعين </a:t>
                </a:r>
                <a:r>
                  <a:rPr lang="ar-SA" sz="2400" dirty="0"/>
                  <a:t>الحدود الدنيا والحدود الدنيا الفعلية والحدود العليا والحدود العليا الفعلية </a:t>
                </a:r>
                <a:r>
                  <a:rPr lang="ar-SA" sz="2400" dirty="0" smtClean="0"/>
                  <a:t>    للفئات </a:t>
                </a:r>
                <a:r>
                  <a:rPr lang="ar-SA" sz="2400" dirty="0"/>
                  <a:t>الباقية وذلك وذلك بإضافة طول الفئة لكل حد على التوالي</a:t>
                </a:r>
                <a:r>
                  <a:rPr lang="ar-SA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6672"/>
                <a:ext cx="7776864" cy="5857116"/>
              </a:xfrm>
              <a:prstGeom prst="rect">
                <a:avLst/>
              </a:prstGeom>
              <a:blipFill rotWithShape="1">
                <a:blip r:embed="rId2"/>
                <a:stretch>
                  <a:fillRect l="-5251" t="-2185" r="-3213" b="-1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793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332656"/>
                <a:ext cx="7920880" cy="1683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/>
                <a:r>
                  <a:rPr lang="ar-SA" dirty="0" smtClean="0"/>
                  <a:t>7- 	</a:t>
                </a:r>
                <a14:m>
                  <m:oMath xmlns:m="http://schemas.openxmlformats.org/officeDocument/2006/math">
                    <m:r>
                      <a:rPr lang="ar-SA" smtClean="0">
                        <a:latin typeface="Cambria Math"/>
                      </a:rPr>
                      <m:t>أولى</m:t>
                    </m:r>
                    <m:r>
                      <a:rPr lang="ar-SA" smtClean="0">
                        <a:latin typeface="Cambria Math"/>
                      </a:rPr>
                      <m:t> </m:t>
                    </m:r>
                    <m:r>
                      <a:rPr lang="ar-SA" smtClean="0">
                        <a:latin typeface="Cambria Math"/>
                      </a:rPr>
                      <m:t>الفئة</m:t>
                    </m:r>
                    <m:r>
                      <a:rPr lang="ar-SA" smtClean="0">
                        <a:latin typeface="Cambria Math"/>
                      </a:rPr>
                      <m:t> </m:t>
                    </m:r>
                    <m:r>
                      <a:rPr lang="ar-SA" smtClean="0">
                        <a:latin typeface="Cambria Math"/>
                      </a:rPr>
                      <m:t>مركز</m:t>
                    </m:r>
                    <m:r>
                      <a:rPr lang="ar-SA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ar-SA">
                            <a:latin typeface="Cambria Math"/>
                          </a:rPr>
                          <m:t>حديها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60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67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63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</m:oMath>
                </a14:m>
                <a:endParaRPr lang="en-US" dirty="0"/>
              </a:p>
              <a:p>
                <a:pPr algn="r" rtl="1"/>
                <a:endParaRPr lang="ar-SA" dirty="0" smtClean="0"/>
              </a:p>
              <a:p>
                <a:pPr lvl="0" algn="r" rtl="1"/>
                <a:r>
                  <a:rPr lang="ar-SA" dirty="0" smtClean="0"/>
                  <a:t>8- نعين </a:t>
                </a:r>
                <a:r>
                  <a:rPr lang="ar-SA" dirty="0"/>
                  <a:t>مراكز الفئات التالية بإضافة طول الفئة على التوالي.</a:t>
                </a:r>
                <a:endParaRPr lang="en-US" dirty="0"/>
              </a:p>
              <a:p>
                <a:pPr lvl="0" algn="r" rtl="1"/>
                <a:r>
                  <a:rPr lang="ar-SA" dirty="0" smtClean="0"/>
                  <a:t>9- نفرغ </a:t>
                </a:r>
                <a:r>
                  <a:rPr lang="ar-SA" dirty="0"/>
                  <a:t>البيانات على الفئات</a:t>
                </a:r>
                <a:r>
                  <a:rPr lang="en-US" dirty="0"/>
                  <a:t>:</a:t>
                </a:r>
              </a:p>
              <a:p>
                <a:pPr algn="r" rtl="1"/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32656"/>
                <a:ext cx="7920880" cy="1683089"/>
              </a:xfrm>
              <a:prstGeom prst="rect">
                <a:avLst/>
              </a:prstGeom>
              <a:blipFill rotWithShape="1">
                <a:blip r:embed="rId2"/>
                <a:stretch>
                  <a:fillRect r="-692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0713500"/>
                  </p:ext>
                </p:extLst>
              </p:nvPr>
            </p:nvGraphicFramePr>
            <p:xfrm>
              <a:off x="1259632" y="1844824"/>
              <a:ext cx="6267048" cy="282891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179430"/>
                    <a:gridCol w="1492288"/>
                    <a:gridCol w="1570668"/>
                    <a:gridCol w="1675095"/>
                    <a:gridCol w="349567"/>
                  </a:tblGrid>
                  <a:tr h="936104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التكرار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مركز الفئة</a:t>
                          </a:r>
                          <a:endParaRPr lang="en-US" sz="180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الحدود الفعلية للفئة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حدود الفئة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91457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4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63.5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71.5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79.5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87.5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95.5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59.5-67.5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67.5-75.5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75.5-83.5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83.5-91.5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91.5-99.5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60-67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68-75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76-83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84-91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92-99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5485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3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المجموع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0713500"/>
                  </p:ext>
                </p:extLst>
              </p:nvPr>
            </p:nvGraphicFramePr>
            <p:xfrm>
              <a:off x="1259632" y="1844824"/>
              <a:ext cx="6267048" cy="282891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179430"/>
                    <a:gridCol w="1492288"/>
                    <a:gridCol w="1570668"/>
                    <a:gridCol w="1675095"/>
                    <a:gridCol w="349567"/>
                  </a:tblGrid>
                  <a:tr h="9361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3"/>
                          <a:stretch>
                            <a:fillRect l="-518" t="-6494" r="-432642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5088" marR="55088" marT="0" marB="0">
                        <a:blipFill rotWithShape="1">
                          <a:blip r:embed="rId3"/>
                          <a:stretch>
                            <a:fillRect l="-79184" t="-6494" r="-240816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الحدود الفعلية للفئة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dirty="0">
                              <a:effectLst/>
                            </a:rPr>
                            <a:t>حدود الفئة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577340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4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3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63.5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71.5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79.5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87.5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95.5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59.5-67.5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67.5-75.5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75.5-83.5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83.5-91.5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91.5-99.5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2"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60-67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68-75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76-83</a:t>
                          </a:r>
                          <a:endParaRPr lang="en-US" sz="18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84-91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92-99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effectLst/>
                            </a:rPr>
                            <a:t>20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gridSpan="3"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>
                              <a:effectLst/>
                            </a:rPr>
                            <a:t>المجموع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55088" marR="55088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9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</p:spPr>
        <p:txBody>
          <a:bodyPr/>
          <a:lstStyle/>
          <a:p>
            <a:r>
              <a:rPr lang="ar-SA" sz="2400" dirty="0" smtClean="0"/>
              <a:t>مقدمة في اللإحصاء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60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التمرين 12 ص 54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53414526"/>
                  </p:ext>
                </p:extLst>
              </p:nvPr>
            </p:nvGraphicFramePr>
            <p:xfrm>
              <a:off x="457200" y="1600200"/>
              <a:ext cx="7620000" cy="123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10000"/>
                    <a:gridCol w="3810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II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50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300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ar-SA" b="0" i="1" smtClean="0">
                                        <a:latin typeface="Cambria Math"/>
                                      </a:rPr>
                                      <m:t>40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280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53414526"/>
                  </p:ext>
                </p:extLst>
              </p:nvPr>
            </p:nvGraphicFramePr>
            <p:xfrm>
              <a:off x="457200" y="1600200"/>
              <a:ext cx="7620000" cy="123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10000"/>
                    <a:gridCol w="3810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II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866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46809" r="-100000" b="-7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46809" b="-70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043608" y="3060643"/>
                <a:ext cx="6768752" cy="2430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r" rtl="1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ar-SA" sz="2400" dirty="0" smtClean="0"/>
                  <a:t>أوجد الوسط الحسابي لكلا العينتين؟</a:t>
                </a:r>
              </a:p>
              <a:p>
                <a:pPr marL="457200" indent="-457200" algn="r" rtl="1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ar-SA" sz="2400" dirty="0" smtClean="0"/>
                  <a:t>الوسط الحسابي للعينة من المجتمع </a:t>
                </a:r>
                <a:r>
                  <a:rPr lang="en-US" sz="2400" dirty="0" smtClean="0"/>
                  <a:t>I</a:t>
                </a:r>
                <a:r>
                  <a:rPr lang="ar-SA" sz="2400" dirty="0" smtClean="0"/>
                  <a:t> </a:t>
                </a:r>
              </a:p>
              <a:p>
                <a:pPr algn="r" rt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50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300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50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060643"/>
                <a:ext cx="6768752" cy="2430794"/>
              </a:xfrm>
              <a:prstGeom prst="rect">
                <a:avLst/>
              </a:prstGeom>
              <a:blipFill rotWithShape="1">
                <a:blip r:embed="rId3"/>
                <a:stretch>
                  <a:fillRect r="-1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834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تابع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r" rtl="1">
                  <a:lnSpc>
                    <a:spcPct val="150000"/>
                  </a:lnSpc>
                  <a:buNone/>
                </a:pPr>
                <a:r>
                  <a:rPr lang="ar-SA" sz="2000" dirty="0" smtClean="0"/>
                  <a:t>2- الوسط </a:t>
                </a:r>
                <a:r>
                  <a:rPr lang="ar-SA" sz="2000" dirty="0"/>
                  <a:t>الحسابي للعينة من المجتمع </a:t>
                </a:r>
                <a:r>
                  <a:rPr lang="en-US" sz="2000" smtClean="0"/>
                  <a:t>II</a:t>
                </a:r>
                <a:r>
                  <a:rPr lang="ar-SA" sz="2000" smtClean="0"/>
                  <a:t> </a:t>
                </a:r>
                <a:endParaRPr lang="ar-SA" sz="2000" dirty="0" smtClean="0"/>
              </a:p>
              <a:p>
                <a:pPr marL="114300" indent="0" algn="r" rtl="1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0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280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US" dirty="0" smtClean="0"/>
              </a:p>
              <a:p>
                <a:pPr marL="114300" indent="0" algn="r" rtl="1">
                  <a:lnSpc>
                    <a:spcPct val="150000"/>
                  </a:lnSpc>
                  <a:buNone/>
                </a:pPr>
                <a:r>
                  <a:rPr lang="ar-SA" dirty="0" smtClean="0"/>
                  <a:t>ج- الوسط الحسابي المرجح؟</a:t>
                </a:r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SA" dirty="0" smtClean="0"/>
              </a:p>
              <a:p>
                <a:pPr marL="114300" indent="0" algn="r" rtl="1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0" i="1" smtClean="0">
                            <a:latin typeface="Cambria Math"/>
                          </a:rPr>
                          <m:t>50</m:t>
                        </m:r>
                        <m:r>
                          <a:rPr lang="ar-SA" sz="2400" b="0" i="1" smtClean="0">
                            <a:latin typeface="Cambria Math"/>
                          </a:rPr>
                          <m:t>∗</m:t>
                        </m:r>
                        <m:r>
                          <a:rPr lang="ar-SA" sz="2400" b="0" i="1" smtClean="0">
                            <a:latin typeface="Cambria Math"/>
                          </a:rPr>
                          <m:t>6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ar-SA" sz="2400" b="0" i="1" smtClean="0">
                            <a:latin typeface="Cambria Math"/>
                          </a:rPr>
                          <m:t>40</m:t>
                        </m:r>
                        <m:r>
                          <a:rPr lang="ar-SA" sz="2400" b="0" i="1" smtClean="0">
                            <a:latin typeface="Cambria Math"/>
                          </a:rPr>
                          <m:t>∗</m:t>
                        </m:r>
                        <m:r>
                          <a:rPr lang="ar-SA" sz="2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ar-SA" sz="2400" b="0" i="1" smtClean="0">
                            <a:latin typeface="Cambria Math"/>
                          </a:rPr>
                          <m:t>50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ar-SA" sz="2400" b="0" i="1" smtClean="0">
                            <a:latin typeface="Cambria Math"/>
                          </a:rPr>
                          <m:t>40</m:t>
                        </m:r>
                      </m:den>
                    </m:f>
                    <m:r>
                      <a:rPr lang="ar-SA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6.4</a:t>
                </a:r>
                <a:endParaRPr lang="ar-SA" dirty="0" smtClean="0"/>
              </a:p>
              <a:p>
                <a:pPr marL="114300" indent="0" algn="r" rtl="1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4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تمرين 15 ص 55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أوجد الت</a:t>
            </a:r>
            <a:r>
              <a:rPr lang="ar-SA" dirty="0"/>
              <a:t>و</a:t>
            </a:r>
            <a:r>
              <a:rPr lang="ar-SA" dirty="0" smtClean="0"/>
              <a:t>زيع التكراري النسبي والمئوي للبيانات التالية: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561809"/>
              </p:ext>
            </p:extLst>
          </p:nvPr>
        </p:nvGraphicFramePr>
        <p:xfrm>
          <a:off x="1187624" y="2276872"/>
          <a:ext cx="60960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الحجم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العدد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</a:t>
                      </a:r>
                    </a:p>
                    <a:p>
                      <a:pPr algn="ctr"/>
                      <a:r>
                        <a:rPr lang="en-US" sz="2400" dirty="0" smtClean="0"/>
                        <a:t>36</a:t>
                      </a:r>
                    </a:p>
                    <a:p>
                      <a:pPr algn="ctr"/>
                      <a:r>
                        <a:rPr lang="en-US" sz="2400" dirty="0" smtClean="0"/>
                        <a:t>37</a:t>
                      </a:r>
                    </a:p>
                    <a:p>
                      <a:pPr algn="ctr"/>
                      <a:r>
                        <a:rPr lang="en-US" sz="2400" dirty="0" smtClean="0"/>
                        <a:t>38</a:t>
                      </a:r>
                    </a:p>
                    <a:p>
                      <a:pPr algn="ctr"/>
                      <a:r>
                        <a:rPr lang="en-US" sz="2400" dirty="0" smtClean="0"/>
                        <a:t>39</a:t>
                      </a:r>
                    </a:p>
                    <a:p>
                      <a:pPr algn="ctr"/>
                      <a:r>
                        <a:rPr lang="en-US" sz="2400" dirty="0" smtClean="0"/>
                        <a:t>40</a:t>
                      </a:r>
                    </a:p>
                    <a:p>
                      <a:pPr algn="ctr"/>
                      <a:r>
                        <a:rPr lang="en-US" sz="2400" dirty="0" smtClean="0"/>
                        <a:t>41</a:t>
                      </a:r>
                    </a:p>
                    <a:p>
                      <a:pPr algn="ctr"/>
                      <a:r>
                        <a:rPr lang="en-US" sz="2400" dirty="0" smtClean="0"/>
                        <a:t>42</a:t>
                      </a:r>
                    </a:p>
                    <a:p>
                      <a:pPr algn="ctr"/>
                      <a:r>
                        <a:rPr lang="en-US" sz="2400" dirty="0" smtClean="0"/>
                        <a:t>43</a:t>
                      </a:r>
                    </a:p>
                    <a:p>
                      <a:pPr algn="ctr"/>
                      <a:r>
                        <a:rPr lang="en-US" sz="2400" dirty="0" smtClean="0"/>
                        <a:t>44</a:t>
                      </a:r>
                      <a:endParaRPr lang="ar-SA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</a:t>
                      </a:r>
                    </a:p>
                    <a:p>
                      <a:pPr algn="ctr"/>
                      <a:r>
                        <a:rPr lang="en-US" sz="2400" dirty="0" smtClean="0"/>
                        <a:t>50</a:t>
                      </a:r>
                    </a:p>
                    <a:p>
                      <a:pPr algn="ctr"/>
                      <a:r>
                        <a:rPr lang="en-US" sz="2400" dirty="0" smtClean="0"/>
                        <a:t>55</a:t>
                      </a:r>
                    </a:p>
                    <a:p>
                      <a:pPr algn="ctr"/>
                      <a:r>
                        <a:rPr lang="en-US" sz="2400" dirty="0" smtClean="0"/>
                        <a:t>35</a:t>
                      </a:r>
                    </a:p>
                    <a:p>
                      <a:pPr algn="ctr"/>
                      <a:r>
                        <a:rPr lang="en-US" sz="2400" dirty="0" smtClean="0"/>
                        <a:t>60</a:t>
                      </a:r>
                    </a:p>
                    <a:p>
                      <a:pPr algn="ctr"/>
                      <a:r>
                        <a:rPr lang="en-US" sz="2400" dirty="0" smtClean="0"/>
                        <a:t>55</a:t>
                      </a:r>
                    </a:p>
                    <a:p>
                      <a:pPr algn="ctr"/>
                      <a:r>
                        <a:rPr lang="en-US" sz="2400" dirty="0" smtClean="0"/>
                        <a:t>45</a:t>
                      </a:r>
                    </a:p>
                    <a:p>
                      <a:pPr algn="ctr"/>
                      <a:r>
                        <a:rPr lang="en-US" sz="2400" dirty="0" smtClean="0"/>
                        <a:t>100</a:t>
                      </a:r>
                    </a:p>
                    <a:p>
                      <a:pPr algn="ctr"/>
                      <a:r>
                        <a:rPr lang="en-US" sz="2400" dirty="0" smtClean="0"/>
                        <a:t>70</a:t>
                      </a:r>
                    </a:p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0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مقدة في اللإحصاء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4A0D1-2A24-48B4-8D9B-344E6A3C9352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841324"/>
              </p:ext>
            </p:extLst>
          </p:nvPr>
        </p:nvGraphicFramePr>
        <p:xfrm>
          <a:off x="1331640" y="548680"/>
          <a:ext cx="590465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/>
                <a:gridCol w="1476164"/>
                <a:gridCol w="1476164"/>
                <a:gridCol w="14761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الحجم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العدد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التكرار</a:t>
                      </a:r>
                      <a:r>
                        <a:rPr lang="ar-SA" sz="2400" baseline="0" dirty="0" smtClean="0"/>
                        <a:t> النسبي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التكرار المئوي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</a:t>
                      </a:r>
                    </a:p>
                    <a:p>
                      <a:pPr algn="ctr"/>
                      <a:r>
                        <a:rPr lang="en-US" sz="2400" dirty="0" smtClean="0"/>
                        <a:t>36</a:t>
                      </a:r>
                    </a:p>
                    <a:p>
                      <a:pPr algn="ctr"/>
                      <a:r>
                        <a:rPr lang="en-US" sz="2400" dirty="0" smtClean="0"/>
                        <a:t>37</a:t>
                      </a:r>
                    </a:p>
                    <a:p>
                      <a:pPr algn="ctr"/>
                      <a:r>
                        <a:rPr lang="en-US" sz="2400" dirty="0" smtClean="0"/>
                        <a:t>38</a:t>
                      </a:r>
                    </a:p>
                    <a:p>
                      <a:pPr algn="ctr"/>
                      <a:r>
                        <a:rPr lang="en-US" sz="2400" dirty="0" smtClean="0"/>
                        <a:t>39</a:t>
                      </a:r>
                    </a:p>
                    <a:p>
                      <a:pPr algn="ctr"/>
                      <a:r>
                        <a:rPr lang="en-US" sz="2400" dirty="0" smtClean="0"/>
                        <a:t>40</a:t>
                      </a:r>
                    </a:p>
                    <a:p>
                      <a:pPr algn="ctr"/>
                      <a:r>
                        <a:rPr lang="en-US" sz="2400" dirty="0" smtClean="0"/>
                        <a:t>41</a:t>
                      </a:r>
                    </a:p>
                    <a:p>
                      <a:pPr algn="ctr"/>
                      <a:r>
                        <a:rPr lang="en-US" sz="2400" dirty="0" smtClean="0"/>
                        <a:t>42</a:t>
                      </a:r>
                    </a:p>
                    <a:p>
                      <a:pPr algn="ctr"/>
                      <a:r>
                        <a:rPr lang="en-US" sz="2400" dirty="0" smtClean="0"/>
                        <a:t>43</a:t>
                      </a:r>
                    </a:p>
                    <a:p>
                      <a:pPr algn="ctr"/>
                      <a:r>
                        <a:rPr lang="en-US" sz="2400" dirty="0" smtClean="0"/>
                        <a:t>44</a:t>
                      </a:r>
                      <a:endParaRPr lang="ar-SA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</a:t>
                      </a:r>
                    </a:p>
                    <a:p>
                      <a:pPr algn="ctr"/>
                      <a:r>
                        <a:rPr lang="en-US" sz="2400" dirty="0" smtClean="0"/>
                        <a:t>50</a:t>
                      </a:r>
                    </a:p>
                    <a:p>
                      <a:pPr algn="ctr"/>
                      <a:r>
                        <a:rPr lang="en-US" sz="2400" dirty="0" smtClean="0"/>
                        <a:t>55</a:t>
                      </a:r>
                    </a:p>
                    <a:p>
                      <a:pPr algn="ctr"/>
                      <a:r>
                        <a:rPr lang="en-US" sz="2400" dirty="0" smtClean="0"/>
                        <a:t>35</a:t>
                      </a:r>
                    </a:p>
                    <a:p>
                      <a:pPr algn="ctr"/>
                      <a:r>
                        <a:rPr lang="en-US" sz="2400" dirty="0" smtClean="0"/>
                        <a:t>60</a:t>
                      </a:r>
                    </a:p>
                    <a:p>
                      <a:pPr algn="ctr"/>
                      <a:r>
                        <a:rPr lang="en-US" sz="2400" dirty="0" smtClean="0"/>
                        <a:t>55</a:t>
                      </a:r>
                    </a:p>
                    <a:p>
                      <a:pPr algn="ctr"/>
                      <a:r>
                        <a:rPr lang="en-US" sz="2400" dirty="0" smtClean="0"/>
                        <a:t>45</a:t>
                      </a:r>
                    </a:p>
                    <a:p>
                      <a:pPr algn="ctr"/>
                      <a:r>
                        <a:rPr lang="en-US" sz="2400" dirty="0" smtClean="0"/>
                        <a:t>100</a:t>
                      </a:r>
                    </a:p>
                    <a:p>
                      <a:pPr algn="ctr"/>
                      <a:r>
                        <a:rPr lang="en-US" sz="2400" dirty="0" smtClean="0"/>
                        <a:t>70</a:t>
                      </a:r>
                    </a:p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.08</a:t>
                      </a:r>
                    </a:p>
                    <a:p>
                      <a:pPr algn="ctr"/>
                      <a:r>
                        <a:rPr lang="en-US" sz="2400" dirty="0" smtClean="0"/>
                        <a:t>.1</a:t>
                      </a:r>
                    </a:p>
                    <a:p>
                      <a:pPr algn="ctr"/>
                      <a:r>
                        <a:rPr lang="en-US" sz="2400" dirty="0" smtClean="0"/>
                        <a:t>.11</a:t>
                      </a:r>
                    </a:p>
                    <a:p>
                      <a:pPr algn="ctr"/>
                      <a:r>
                        <a:rPr lang="en-US" sz="2400" dirty="0" smtClean="0"/>
                        <a:t>.07</a:t>
                      </a:r>
                    </a:p>
                    <a:p>
                      <a:pPr algn="ctr"/>
                      <a:r>
                        <a:rPr lang="en-US" sz="2400" dirty="0" smtClean="0"/>
                        <a:t>.12</a:t>
                      </a:r>
                    </a:p>
                    <a:p>
                      <a:pPr algn="ctr"/>
                      <a:r>
                        <a:rPr lang="en-US" sz="2400" dirty="0" smtClean="0"/>
                        <a:t>.11</a:t>
                      </a:r>
                    </a:p>
                    <a:p>
                      <a:pPr algn="ctr"/>
                      <a:r>
                        <a:rPr lang="en-US" sz="2400" dirty="0" smtClean="0"/>
                        <a:t>.09</a:t>
                      </a:r>
                    </a:p>
                    <a:p>
                      <a:pPr algn="ctr"/>
                      <a:r>
                        <a:rPr lang="en-US" sz="2400" dirty="0" smtClean="0"/>
                        <a:t>.19</a:t>
                      </a:r>
                    </a:p>
                    <a:p>
                      <a:pPr algn="ctr"/>
                      <a:r>
                        <a:rPr lang="en-US" sz="2400" dirty="0" smtClean="0"/>
                        <a:t>.13</a:t>
                      </a:r>
                    </a:p>
                    <a:p>
                      <a:pPr algn="ctr"/>
                      <a:r>
                        <a:rPr lang="en-US" sz="2400" dirty="0" smtClean="0"/>
                        <a:t>.02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</a:t>
                      </a:r>
                    </a:p>
                    <a:p>
                      <a:pPr algn="ctr"/>
                      <a:r>
                        <a:rPr lang="en-US" sz="2400" dirty="0" smtClean="0"/>
                        <a:t>10</a:t>
                      </a:r>
                    </a:p>
                    <a:p>
                      <a:pPr algn="ctr"/>
                      <a:r>
                        <a:rPr lang="en-US" sz="2400" dirty="0" smtClean="0"/>
                        <a:t>11</a:t>
                      </a:r>
                    </a:p>
                    <a:p>
                      <a:pPr algn="ctr"/>
                      <a:r>
                        <a:rPr lang="en-US" sz="2400" dirty="0" smtClean="0"/>
                        <a:t>7</a:t>
                      </a:r>
                    </a:p>
                    <a:p>
                      <a:pPr algn="ctr"/>
                      <a:r>
                        <a:rPr lang="en-US" sz="2400" dirty="0" smtClean="0"/>
                        <a:t>12</a:t>
                      </a:r>
                    </a:p>
                    <a:p>
                      <a:pPr algn="ctr"/>
                      <a:r>
                        <a:rPr lang="en-US" sz="2400" dirty="0" smtClean="0"/>
                        <a:t>11</a:t>
                      </a:r>
                    </a:p>
                    <a:p>
                      <a:pPr algn="ctr"/>
                      <a:r>
                        <a:rPr lang="en-US" sz="2400" dirty="0" smtClean="0"/>
                        <a:t>9</a:t>
                      </a:r>
                    </a:p>
                    <a:p>
                      <a:pPr algn="ctr"/>
                      <a:r>
                        <a:rPr lang="en-US" sz="2400" dirty="0" smtClean="0"/>
                        <a:t>19</a:t>
                      </a:r>
                    </a:p>
                    <a:p>
                      <a:pPr algn="ctr"/>
                      <a:r>
                        <a:rPr lang="en-US" sz="2400" dirty="0" smtClean="0"/>
                        <a:t>13</a:t>
                      </a:r>
                    </a:p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المجموع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520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1.02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720842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800" dirty="0" smtClean="0"/>
              <a:t>ملاحظة: زيادة المجموع عن 1 وعن 100 في التكرارين النسبي والمئوي بسبب التقريب.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766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268</TotalTime>
  <Words>577</Words>
  <Application>Microsoft Office PowerPoint</Application>
  <PresentationFormat>On-screen Show (4:3)</PresentationFormat>
  <Paragraphs>266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حل التمارين 1</vt:lpstr>
      <vt:lpstr>تمرين 4 ص 52</vt:lpstr>
      <vt:lpstr>تابع</vt:lpstr>
      <vt:lpstr>تمرين 5 ص 52</vt:lpstr>
      <vt:lpstr>أ- إحسب الوسط الحسابي؟</vt:lpstr>
      <vt:lpstr>تابع</vt:lpstr>
      <vt:lpstr>ج- إحسب المنوال التقريبي؟</vt:lpstr>
      <vt:lpstr>PowerPoint Presentation</vt:lpstr>
      <vt:lpstr>PowerPoint Presentation</vt:lpstr>
      <vt:lpstr>التمرين 12 ص 54</vt:lpstr>
      <vt:lpstr>تابع</vt:lpstr>
      <vt:lpstr>تمرين 15 ص 55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الثاني</dc:title>
  <dc:creator>Toshiba</dc:creator>
  <cp:lastModifiedBy>Toshiba</cp:lastModifiedBy>
  <cp:revision>43</cp:revision>
  <dcterms:created xsi:type="dcterms:W3CDTF">2012-06-19T01:00:53Z</dcterms:created>
  <dcterms:modified xsi:type="dcterms:W3CDTF">2012-06-20T00:00:59Z</dcterms:modified>
</cp:coreProperties>
</file>