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CB35F-C71E-47AF-A8DE-D5EEB80627C9}" type="datetimeFigureOut">
              <a:rPr lang="en-US" smtClean="0"/>
              <a:t>7/16/2012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E6FA3-A76C-4F25-A5D2-D03EEC99F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8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7BB4-723A-4BF1-B2D6-950C690DF540}" type="datetime1">
              <a:rPr lang="en-US" smtClean="0"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AE05-56B3-48E9-B5A3-B1353BE60126}" type="datetime1">
              <a:rPr lang="en-US" smtClean="0"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6F090-476D-4EF3-B619-3FCD2CE6EC0C}" type="datetime1">
              <a:rPr lang="en-US" smtClean="0"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A749-1623-428D-91F3-19D0B2AF1C16}" type="datetime1">
              <a:rPr lang="en-US" smtClean="0"/>
              <a:t>7/16/2012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73CE-1476-44DE-BACC-38732B458975}" type="datetime1">
              <a:rPr lang="en-US" smtClean="0"/>
              <a:t>7/16/2012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1EC63-09F3-4B42-975B-E83758FDE09E}" type="datetime1">
              <a:rPr lang="en-US" smtClean="0"/>
              <a:t>7/16/2012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E2AA-F383-47F2-8CD9-A8F7BABE84CF}" type="datetime1">
              <a:rPr lang="en-US" smtClean="0"/>
              <a:t>7/16/2012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BBB45-1A49-421B-AA4F-82CA7CD0D6BB}" type="datetime1">
              <a:rPr lang="en-US" smtClean="0"/>
              <a:t>7/16/2012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389B9-D372-4320-881A-6EECC9F140C4}" type="datetime1">
              <a:rPr lang="en-US" smtClean="0"/>
              <a:t>7/16/2012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D0FD-03DF-4C98-922C-F62C789B5669}" type="datetime1">
              <a:rPr lang="en-US" smtClean="0"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C34E-5A5F-4D2C-B6A0-BBC96CFB1387}" type="datetime1">
              <a:rPr lang="en-US" smtClean="0"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E9F20AF-9EE7-4871-A94E-D0B8EDA5CFD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F1E8CC0-AF8A-4CFD-816D-C73CD6F229CB}" type="datetime1">
              <a:rPr lang="en-US" smtClean="0"/>
              <a:t>7/16/2012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543800" cy="1956048"/>
          </a:xfrm>
        </p:spPr>
        <p:txBody>
          <a:bodyPr/>
          <a:lstStyle/>
          <a:p>
            <a:pPr algn="ctr"/>
            <a:r>
              <a:rPr lang="ar-SA" dirty="0" smtClean="0"/>
              <a:t>تمارين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تمرين (3-1) ص 123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أوجد قيمة </a:t>
            </a:r>
            <a:r>
              <a:rPr lang="en-US" dirty="0" smtClean="0"/>
              <a:t>C</a:t>
            </a:r>
            <a:r>
              <a:rPr lang="ar-SA" dirty="0" smtClean="0"/>
              <a:t> لتجعل الجدول التالي يمثل توزيعا احتماليا؟</a:t>
            </a:r>
          </a:p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9660814"/>
                  </p:ext>
                </p:extLst>
              </p:nvPr>
            </p:nvGraphicFramePr>
            <p:xfrm>
              <a:off x="1427489" y="2060848"/>
              <a:ext cx="6096000" cy="977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P(X)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9660814"/>
                  </p:ext>
                </p:extLst>
              </p:nvPr>
            </p:nvGraphicFramePr>
            <p:xfrm>
              <a:off x="1427489" y="2060848"/>
              <a:ext cx="6096000" cy="977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606806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P(X)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66667" r="-6008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66667" r="-5008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66667" r="-4008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000" t="-66667" r="-3008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00000" t="-66667" r="-2008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00000" t="-66667" r="-1008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63121" y="3140968"/>
                <a:ext cx="6624736" cy="334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SA" dirty="0" smtClean="0"/>
                  <a:t>الحل:</a:t>
                </a: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16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16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b="0" dirty="0" smtClean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ar-SA" dirty="0" smtClean="0"/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121" y="3140968"/>
                <a:ext cx="6624736" cy="3343095"/>
              </a:xfrm>
              <a:prstGeom prst="rect">
                <a:avLst/>
              </a:prstGeom>
              <a:blipFill rotWithShape="1">
                <a:blip r:embed="rId3"/>
                <a:stretch>
                  <a:fillRect t="-911" r="-736" b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4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تمرين (3-3) ص 124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رميت زهرة نرد متزنة مرتين, إذا كان </a:t>
            </a:r>
            <a:r>
              <a:rPr lang="en-US" dirty="0" smtClean="0"/>
              <a:t>X</a:t>
            </a:r>
            <a:r>
              <a:rPr lang="ar-SA" dirty="0" smtClean="0"/>
              <a:t> يمثل القيمة المطلقة للفرق بين العددن الظاهرين, أو التوزيع الإحتمالي للمتغير </a:t>
            </a:r>
            <a:r>
              <a:rPr lang="en-US" dirty="0" smtClean="0"/>
              <a:t>X</a:t>
            </a:r>
            <a:r>
              <a:rPr lang="ar-SA" dirty="0" smtClean="0"/>
              <a:t> وتوقعه الرياضي وتباينه؟</a:t>
            </a:r>
          </a:p>
          <a:p>
            <a:pPr algn="r" rtl="1"/>
            <a:r>
              <a:rPr lang="ar-SA" dirty="0"/>
              <a:t>الحل:</a:t>
            </a:r>
          </a:p>
          <a:p>
            <a:pPr algn="r" rtl="1"/>
            <a:r>
              <a:rPr lang="ar-SA" dirty="0"/>
              <a:t>عدد نقاط فضاء العينة 36 كالتالي:</a:t>
            </a:r>
            <a:endParaRPr lang="en-US" dirty="0"/>
          </a:p>
          <a:p>
            <a:pPr marL="114300" indent="0" algn="ctr" rtl="1">
              <a:buNone/>
            </a:pPr>
            <a:r>
              <a:rPr lang="en-US" dirty="0">
                <a:solidFill>
                  <a:srgbClr val="FF0000"/>
                </a:solidFill>
              </a:rPr>
              <a:t>(1,1)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(1,2)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(1,3)</a:t>
            </a: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(1,4)</a:t>
            </a:r>
            <a:r>
              <a:rPr lang="en-US" dirty="0"/>
              <a:t>	</a:t>
            </a:r>
            <a:r>
              <a:rPr lang="en-US" dirty="0">
                <a:solidFill>
                  <a:srgbClr val="C00000"/>
                </a:solidFill>
              </a:rPr>
              <a:t>(1,5)</a:t>
            </a:r>
            <a:r>
              <a:rPr lang="en-US" dirty="0"/>
              <a:t>	(1,6)</a:t>
            </a:r>
          </a:p>
          <a:p>
            <a:pPr marL="114300" indent="0" algn="ctr" rtl="1">
              <a:buNone/>
            </a:pPr>
            <a:r>
              <a:rPr lang="en-US" dirty="0">
                <a:solidFill>
                  <a:srgbClr val="00B050"/>
                </a:solidFill>
              </a:rPr>
              <a:t>(2,1)</a:t>
            </a: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(2,2)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(2,3)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(2,4)</a:t>
            </a: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(2,5)</a:t>
            </a:r>
            <a:r>
              <a:rPr lang="en-US" dirty="0"/>
              <a:t>	</a:t>
            </a:r>
            <a:r>
              <a:rPr lang="en-US" dirty="0">
                <a:solidFill>
                  <a:srgbClr val="C00000"/>
                </a:solidFill>
              </a:rPr>
              <a:t>(2,6)</a:t>
            </a:r>
          </a:p>
          <a:p>
            <a:pPr marL="114300" indent="0" algn="ctr" rtl="1">
              <a:buNone/>
            </a:pPr>
            <a:r>
              <a:rPr lang="en-US" dirty="0">
                <a:solidFill>
                  <a:srgbClr val="FFC000"/>
                </a:solidFill>
              </a:rPr>
              <a:t>(3,1)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(3,2)</a:t>
            </a: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(3,3)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(3,4)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(3,5)</a:t>
            </a: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(3,6)</a:t>
            </a:r>
          </a:p>
          <a:p>
            <a:pPr marL="114300" indent="0" algn="ctr" rtl="1">
              <a:buNone/>
            </a:pPr>
            <a:r>
              <a:rPr lang="en-US" dirty="0">
                <a:solidFill>
                  <a:srgbClr val="0070C0"/>
                </a:solidFill>
              </a:rPr>
              <a:t>(4,1)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(4,2)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(4,3)</a:t>
            </a: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(4,4)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(4,5)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(4,6)</a:t>
            </a:r>
          </a:p>
          <a:p>
            <a:pPr marL="114300" indent="0" algn="ctr" rtl="1">
              <a:buNone/>
            </a:pPr>
            <a:r>
              <a:rPr lang="en-US" dirty="0">
                <a:solidFill>
                  <a:srgbClr val="C00000"/>
                </a:solidFill>
              </a:rPr>
              <a:t>(5,1)</a:t>
            </a: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(5,2)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(5,3)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(5,4)</a:t>
            </a: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(5,5)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(5,6)</a:t>
            </a:r>
          </a:p>
          <a:p>
            <a:pPr marL="114300" indent="0" algn="ctr" rtl="1">
              <a:buNone/>
            </a:pPr>
            <a:r>
              <a:rPr lang="en-US" dirty="0"/>
              <a:t>(6,1)	</a:t>
            </a:r>
            <a:r>
              <a:rPr lang="en-US" dirty="0">
                <a:solidFill>
                  <a:srgbClr val="C00000"/>
                </a:solidFill>
              </a:rPr>
              <a:t>(6,2)</a:t>
            </a: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(6,3)</a:t>
            </a:r>
            <a:r>
              <a:rPr lang="en-US" dirty="0"/>
              <a:t>	</a:t>
            </a:r>
            <a:r>
              <a:rPr lang="en-US" dirty="0">
                <a:solidFill>
                  <a:srgbClr val="FFC000"/>
                </a:solidFill>
              </a:rPr>
              <a:t>(6,4)</a:t>
            </a: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(6,5)</a:t>
            </a: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(6,6)</a:t>
            </a:r>
          </a:p>
          <a:p>
            <a:pPr algn="r" rt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6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5594401"/>
                  </p:ext>
                </p:extLst>
              </p:nvPr>
            </p:nvGraphicFramePr>
            <p:xfrm>
              <a:off x="827584" y="260649"/>
              <a:ext cx="7128792" cy="6607744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526597"/>
                    <a:gridCol w="1005592"/>
                    <a:gridCol w="1032207"/>
                    <a:gridCol w="1188132"/>
                    <a:gridCol w="1188132"/>
                    <a:gridCol w="1188132"/>
                  </a:tblGrid>
                  <a:tr h="797167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  <a:tabLst>
                              <a:tab pos="1955800" algn="l"/>
                              <a:tab pos="2082800" algn="l"/>
                              <a:tab pos="2971800" algn="ctr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800" b="1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  <a:latin typeface="Cambria Math"/>
                                          </a:rPr>
                                          <m:t>𝐱</m:t>
                                        </m:r>
                                        <m:r>
                                          <a:rPr lang="en-US" sz="1800" b="1">
                                            <a:effectLst/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1800" b="1" i="1">
                                            <a:effectLst/>
                                            <a:latin typeface="Cambria Math"/>
                                          </a:rPr>
                                          <m:t>𝝁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sz="1800" b="1">
                                    <a:effectLst/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1800" b="1" i="1">
                                    <a:effectLst/>
                                    <a:latin typeface="Cambria Math"/>
                                  </a:rPr>
                                  <m:t>𝐩</m:t>
                                </m:r>
                                <m:r>
                                  <a:rPr lang="en-US" sz="1800" b="1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  <a:latin typeface="Cambria Math"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8806" marR="58806" marT="0" marB="0"/>
                    </a:tc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  <a:tabLst>
                              <a:tab pos="1955800" algn="l"/>
                              <a:tab pos="2082800" algn="l"/>
                              <a:tab pos="2971800" algn="ctr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𝐱</m:t>
                                    </m:r>
                                    <m:r>
                                      <a:rPr lang="en-US" sz="1800" b="1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𝛍</m:t>
                                    </m:r>
                                    <m:r>
                                      <a:rPr lang="en-US" sz="1800" b="1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8806" marR="58806" marT="0" marB="0"/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  <a:tabLst>
                              <a:tab pos="1955800" algn="l"/>
                              <a:tab pos="2082800" algn="l"/>
                              <a:tab pos="2971800" algn="ctr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  <a:latin typeface="Cambria Math"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800" b="1" i="1">
                                    <a:effectLst/>
                                    <a:latin typeface="Cambria Math"/>
                                  </a:rPr>
                                  <m:t>𝛍</m:t>
                                </m:r>
                                <m:r>
                                  <a:rPr lang="en-US" sz="1800" b="1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8806" marR="58806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err="1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x.p</a:t>
                          </a: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(x)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P(X=x)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X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782999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0.63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0.25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0.19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0.47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0.52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3.76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0.88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1.12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4.24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9.36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-1.94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-0.94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0.06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1.06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2.06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3.06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 smtClean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>
                            <a:effectLst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𝟏𝟔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 smtClean="0">
                            <a:effectLst/>
                            <a:latin typeface="+mn-lt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𝟏𝟖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 smtClean="0">
                            <a:effectLst/>
                            <a:latin typeface="+mn-lt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𝟏𝟔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 smtClean="0">
                            <a:effectLst/>
                            <a:latin typeface="+mn-lt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>
                            <a:effectLst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>
                            <a:effectLst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 smtClean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 smtClean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 smtClean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1" i="0" smtClean="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US" sz="1800" b="1" i="1">
                                        <a:effectLst/>
                                        <a:latin typeface="Cambria Math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1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</a:rPr>
                            <a:t>2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828545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 i="1" smtClean="0">
                                        <a:effectLst/>
                                        <a:latin typeface="Cambria Math"/>
                                        <a:cs typeface="Aria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Arial"/>
                                      </a:rPr>
                                      <m:t>𝝈</m:t>
                                    </m:r>
                                  </m:e>
                                  <m:sup>
                                    <m:r>
                                      <a:rPr lang="en-US" sz="1800" b="1" i="1" smtClean="0">
                                        <a:effectLst/>
                                        <a:latin typeface="Cambria Math"/>
                                        <a:cs typeface="Arial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cs typeface="Arial"/>
                                  </a:rPr>
                                  <m:t>=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cs typeface="Arial"/>
                                  </a:rPr>
                                  <m:t>𝟐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cs typeface="Arial"/>
                                  </a:rPr>
                                  <m:t>.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cs typeface="Arial"/>
                                  </a:rPr>
                                  <m:t>𝟎𝟔</m:t>
                                </m:r>
                              </m:oMath>
                            </m:oMathPara>
                          </a14:m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ea typeface="Cambria Math"/>
                                    <a:cs typeface="Arial"/>
                                  </a:rPr>
                                  <m:t>𝝁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ea typeface="Cambria Math"/>
                                    <a:cs typeface="Arial"/>
                                  </a:rPr>
                                  <m:t>=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ea typeface="Cambria Math"/>
                                    <a:cs typeface="Arial"/>
                                  </a:rPr>
                                  <m:t>𝟏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ea typeface="Cambria Math"/>
                                    <a:cs typeface="Arial"/>
                                  </a:rPr>
                                  <m:t>.</m:t>
                                </m:r>
                                <m:r>
                                  <a:rPr lang="en-US" sz="1800" b="1" i="1" smtClean="0">
                                    <a:effectLst/>
                                    <a:latin typeface="Cambria Math"/>
                                    <a:ea typeface="Cambria Math"/>
                                    <a:cs typeface="Arial"/>
                                  </a:rPr>
                                  <m:t>𝟗𝟒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 </a:t>
                          </a:r>
                          <a:r>
                            <a:rPr lang="en-US" sz="1800" b="1" dirty="0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 smtClean="0">
                              <a:effectLst/>
                            </a:rPr>
                            <a:t>المجموع</a:t>
                          </a:r>
                          <a:r>
                            <a:rPr lang="ar-SA" sz="1800" b="1" dirty="0">
                              <a:effectLst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5594401"/>
                  </p:ext>
                </p:extLst>
              </p:nvPr>
            </p:nvGraphicFramePr>
            <p:xfrm>
              <a:off x="827584" y="260649"/>
              <a:ext cx="7128792" cy="6462329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526597"/>
                    <a:gridCol w="1005592"/>
                    <a:gridCol w="1032207"/>
                    <a:gridCol w="1188132"/>
                    <a:gridCol w="1188132"/>
                    <a:gridCol w="1188132"/>
                  </a:tblGrid>
                  <a:tr h="8414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8806" marR="58806" marT="0" marB="0">
                        <a:blipFill rotWithShape="1">
                          <a:blip r:embed="rId2"/>
                          <a:stretch>
                            <a:fillRect l="-400" t="-725" r="-368000" b="-6681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8806" marR="58806" marT="0" marB="0">
                        <a:blipFill rotWithShape="1">
                          <a:blip r:embed="rId2"/>
                          <a:stretch>
                            <a:fillRect l="-152121" t="-725" r="-457576" b="-6681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8806" marR="58806" marT="0" marB="0">
                        <a:blipFill rotWithShape="1">
                          <a:blip r:embed="rId2"/>
                          <a:stretch>
                            <a:fillRect l="-244706" t="-725" r="-344118" b="-6681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err="1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x.p</a:t>
                          </a: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(x)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P(X=x)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X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792345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0.63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0.25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0.19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0.47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0.52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3.76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0.88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1.12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4.24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9.36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-1.94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-0.94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0.06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1.06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2.06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3.06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2062" t="-17684" r="-201546" b="-173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00000" t="-17684" r="-100513" b="-173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0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1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</a:rPr>
                            <a:t>2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</a:t>
                          </a:r>
                        </a:p>
                        <a:p>
                          <a:pPr algn="ctr" rtl="1">
                            <a:lnSpc>
                              <a:spcPct val="3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8285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00" t="-680147" r="-3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2062" t="-680147" r="-2015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 </a:t>
                          </a:r>
                          <a:r>
                            <a:rPr lang="en-US" sz="1800" b="1" dirty="0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 smtClean="0">
                              <a:effectLst/>
                            </a:rPr>
                            <a:t>المجموع</a:t>
                          </a:r>
                          <a:r>
                            <a:rPr lang="ar-SA" sz="1800" b="1" dirty="0">
                              <a:effectLst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4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تمرين (</a:t>
            </a:r>
            <a:r>
              <a:rPr lang="ar-SA" dirty="0" smtClean="0"/>
              <a:t>3-4) </a:t>
            </a:r>
            <a:r>
              <a:rPr lang="ar-SA" dirty="0"/>
              <a:t>ص 124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algn="r" rtl="1"/>
                <a:r>
                  <a:rPr lang="ar-SA" dirty="0" smtClean="0"/>
                  <a:t>لدى مستوجع الجامعة 7 آلات حاسبة منها عاطلتان. تسلمت إحدى الدوائر 3 آلات عشوائيا من هذا المستودع, أوجد التوزيع الإحتمالي للمتغير </a:t>
                </a:r>
                <a:r>
                  <a:rPr lang="en-US" dirty="0" smtClean="0"/>
                  <a:t>X</a:t>
                </a:r>
                <a:r>
                  <a:rPr lang="ar-SA" dirty="0" smtClean="0"/>
                  <a:t> الذي يمثل عدد الآلات العاطلة التي تسلمتها الدائرة, أوجد التوقع الرياضي لـ </a:t>
                </a:r>
                <a:r>
                  <a:rPr lang="en-US" dirty="0" smtClean="0"/>
                  <a:t>X</a:t>
                </a:r>
                <a:r>
                  <a:rPr lang="ar-SA" dirty="0" smtClean="0"/>
                  <a:t> ؟</a:t>
                </a:r>
              </a:p>
              <a:p>
                <a:pPr algn="r" rtl="1"/>
                <a:r>
                  <a:rPr lang="ar-SA" dirty="0" smtClean="0"/>
                  <a:t>الحل:</a:t>
                </a:r>
              </a:p>
              <a:p>
                <a:pPr algn="r" rtl="1"/>
                <a:r>
                  <a:rPr lang="ar-SA" dirty="0" smtClean="0"/>
                  <a:t>المتغير العشوائي </a:t>
                </a:r>
                <a:r>
                  <a:rPr lang="en-US" dirty="0" smtClean="0"/>
                  <a:t>X</a:t>
                </a:r>
                <a:r>
                  <a:rPr lang="ar-SA" dirty="0" smtClean="0"/>
                  <a:t> يتبع التوزيع الإحتمالي ذات الحدين.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r" rt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r" rt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</m:oMath>
                </a14:m>
                <a:endParaRPr lang="en-US" b="0" dirty="0" smtClean="0"/>
              </a:p>
              <a:p>
                <a:pPr algn="r" rtl="1"/>
                <a:r>
                  <a:rPr lang="en-US" dirty="0" smtClean="0"/>
                  <a:t>X=</a:t>
                </a:r>
                <a:endParaRPr lang="en-US" b="0" dirty="0" smtClean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36</m:t>
                    </m:r>
                  </m:oMath>
                </a14:m>
                <a:endParaRPr lang="ar-SA" sz="2400" dirty="0"/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08" b="-7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0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7584" y="620688"/>
                <a:ext cx="6696744" cy="5680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44</m:t>
                      </m:r>
                    </m:oMath>
                  </m:oMathPara>
                </a14:m>
                <a:endParaRPr lang="en-US" sz="2000" b="0" dirty="0" smtClean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17</m:t>
                      </m:r>
                    </m:oMath>
                  </m:oMathPara>
                </a14:m>
                <a:endParaRPr lang="en-US" sz="2000" b="0" dirty="0" smtClean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02</m:t>
                      </m:r>
                    </m:oMath>
                  </m:oMathPara>
                </a14:m>
                <a:endParaRPr lang="ar-SA" sz="2000" dirty="0"/>
              </a:p>
              <a:p>
                <a:pPr algn="r" rtl="1">
                  <a:lnSpc>
                    <a:spcPct val="150000"/>
                  </a:lnSpc>
                </a:pPr>
                <a:endParaRPr lang="en-US" sz="2000" dirty="0" smtClean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𝑛𝑝</m:t>
                      </m:r>
                    </m:oMath>
                  </m:oMathPara>
                </a14:m>
                <a:endParaRPr lang="en-US" sz="2000" b="0" dirty="0" smtClean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3</m:t>
                      </m:r>
                      <m:r>
                        <a:rPr lang="en-US" sz="2000" b="0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ar-SA" sz="2000" dirty="0"/>
              </a:p>
              <a:p>
                <a:pPr algn="r" rtl="1">
                  <a:lnSpc>
                    <a:spcPct val="150000"/>
                  </a:lnSpc>
                </a:pPr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620688"/>
                <a:ext cx="6696744" cy="5680786"/>
              </a:xfrm>
              <a:prstGeom prst="rect">
                <a:avLst/>
              </a:prstGeom>
              <a:blipFill rotWithShape="1">
                <a:blip r:embed="rId2"/>
                <a:stretch>
                  <a:fillRect r="-1002" b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6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تمرين (</a:t>
            </a:r>
            <a:r>
              <a:rPr lang="ar-SA" dirty="0" smtClean="0"/>
              <a:t>3-9) </a:t>
            </a:r>
            <a:r>
              <a:rPr lang="ar-SA" dirty="0"/>
              <a:t>ص </a:t>
            </a:r>
            <a:r>
              <a:rPr lang="ar-SA" dirty="0" smtClean="0"/>
              <a:t>125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760"/>
                <a:ext cx="7620000" cy="5132040"/>
              </a:xfrm>
            </p:spPr>
            <p:txBody>
              <a:bodyPr>
                <a:noAutofit/>
              </a:bodyPr>
              <a:lstStyle/>
              <a:p>
                <a:pPr algn="r" rtl="1"/>
                <a:r>
                  <a:rPr lang="ar-SA" sz="1800" b="1" dirty="0" smtClean="0"/>
                  <a:t>أوجد </a:t>
                </a:r>
                <a:r>
                  <a:rPr lang="en-US" sz="1800" b="1" dirty="0" smtClean="0"/>
                  <a:t>n</a:t>
                </a:r>
                <a:r>
                  <a:rPr lang="ar-SA" sz="1800" b="1" dirty="0" smtClean="0"/>
                  <a:t> و </a:t>
                </a:r>
                <a:r>
                  <a:rPr lang="en-US" sz="1800" b="1" dirty="0" smtClean="0"/>
                  <a:t>p</a:t>
                </a:r>
                <a:r>
                  <a:rPr lang="ar-SA" sz="1800" b="1" dirty="0" smtClean="0"/>
                  <a:t> لمتغير ذات الحدين إذا كان: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𝝁</m:t>
                    </m:r>
                    <m:r>
                      <a:rPr lang="ar-SA" sz="1800" b="1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ar-SA" sz="1800" b="1" i="1" smtClean="0">
                        <a:latin typeface="Cambria Math"/>
                        <a:ea typeface="Cambria Math"/>
                      </a:rPr>
                      <m:t>𝟓</m:t>
                    </m:r>
                  </m:oMath>
                </a14:m>
                <a:endParaRPr lang="ar-SA" sz="1800" b="1" dirty="0" smtClean="0">
                  <a:ea typeface="Cambria Math"/>
                </a:endParaRPr>
              </a:p>
              <a:p>
                <a:pPr algn="r" rtl="1"/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p>
                        <m:r>
                          <a:rPr lang="ar-SA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ar-SA" sz="18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1800" b="1" i="1" smtClean="0">
                            <a:latin typeface="Cambria Math"/>
                          </a:rPr>
                          <m:t>𝟏𝟓</m:t>
                        </m:r>
                      </m:num>
                      <m:den>
                        <m:r>
                          <a:rPr lang="ar-SA" sz="1800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ar-SA" sz="1800" b="1" dirty="0" smtClean="0"/>
              </a:p>
              <a:p>
                <a:pPr algn="r" rtl="1"/>
                <a:r>
                  <a:rPr lang="ar-SA" sz="1800" b="1" dirty="0" smtClean="0"/>
                  <a:t>الحل:</a:t>
                </a:r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/>
                          <a:ea typeface="Cambria Math"/>
                        </a:rPr>
                        <m:t>𝝁</m:t>
                      </m:r>
                      <m:r>
                        <a:rPr lang="ar-SA" sz="18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800" b="1" i="1" smtClean="0">
                          <a:latin typeface="Cambria Math"/>
                          <a:ea typeface="Cambria Math"/>
                        </a:rPr>
                        <m:t>𝒏𝒑</m:t>
                      </m:r>
                    </m:oMath>
                  </m:oMathPara>
                </a14:m>
                <a:endParaRPr lang="en-US" sz="1800" b="1" dirty="0" smtClean="0">
                  <a:ea typeface="Cambria Math"/>
                </a:endParaRPr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  <a:ea typeface="Cambria Math"/>
                            </a:rPr>
                            <m:t>𝝈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1800" b="1" i="1" smtClean="0">
                          <a:latin typeface="Cambria Math"/>
                        </a:rPr>
                        <m:t>=</m:t>
                      </m:r>
                      <m:r>
                        <a:rPr lang="en-US" sz="1800" b="1" i="1" smtClean="0">
                          <a:latin typeface="Cambria Math"/>
                        </a:rPr>
                        <m:t>𝒏𝒑</m:t>
                      </m:r>
                      <m:d>
                        <m:d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𝒑</m:t>
                          </m:r>
                        </m:e>
                      </m:d>
                    </m:oMath>
                  </m:oMathPara>
                </a14:m>
                <a:endParaRPr lang="en-US" sz="1800" b="1" dirty="0" smtClean="0"/>
              </a:p>
              <a:p>
                <a:pPr marL="114300" indent="0" algn="r" rtl="1">
                  <a:buNone/>
                </a:pPr>
                <a:endParaRPr lang="en-US" sz="1800" b="1" dirty="0" smtClean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/>
                        </a:rPr>
                        <m:t>𝒏𝒑</m:t>
                      </m:r>
                      <m:r>
                        <a:rPr lang="en-US" sz="1800" b="1" i="1" smtClean="0">
                          <a:latin typeface="Cambria Math"/>
                        </a:rPr>
                        <m:t>=</m:t>
                      </m:r>
                      <m:r>
                        <a:rPr lang="en-US" sz="1800" b="1" i="1" smtClean="0">
                          <a:latin typeface="Cambria Math"/>
                        </a:rPr>
                        <m:t>𝟓</m:t>
                      </m:r>
                      <m:r>
                        <a:rPr lang="en-US" sz="1800" b="1" i="1" smtClean="0">
                          <a:latin typeface="Cambria Math"/>
                        </a:rPr>
                        <m:t>                                             </m:t>
                      </m:r>
                      <m:d>
                        <m:d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1800" b="1" dirty="0" smtClean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/>
                        </a:rPr>
                        <m:t>𝒏𝒑</m:t>
                      </m:r>
                      <m:d>
                        <m:d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1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/>
                            </a:rPr>
                            <m:t>𝟏𝟓</m:t>
                          </m:r>
                        </m:num>
                        <m:den>
                          <m:r>
                            <a:rPr lang="en-US" sz="1800" b="1" i="1" smtClean="0"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en-US" sz="1800" b="1" i="1" smtClean="0">
                          <a:latin typeface="Cambria Math"/>
                        </a:rPr>
                        <m:t>                             </m:t>
                      </m:r>
                      <m:d>
                        <m:d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en-US" sz="1800" b="1" dirty="0" smtClean="0"/>
              </a:p>
              <a:p>
                <a:pPr algn="r" rtl="1"/>
                <a:r>
                  <a:rPr lang="ar-SA" sz="1800" b="1" dirty="0" smtClean="0"/>
                  <a:t>بقسمة </a:t>
                </a:r>
                <a:r>
                  <a:rPr lang="en-US" sz="1800" b="1" dirty="0" smtClean="0"/>
                  <a:t>(2)</a:t>
                </a:r>
                <a:r>
                  <a:rPr lang="ar-SA" sz="1800" b="1" dirty="0" smtClean="0"/>
                  <a:t> </a:t>
                </a:r>
                <a:r>
                  <a:rPr lang="ar-SA" sz="1800" b="1" dirty="0" smtClean="0"/>
                  <a:t>على </a:t>
                </a:r>
                <a:r>
                  <a:rPr lang="en-US" sz="1800" b="1" dirty="0" smtClean="0"/>
                  <a:t>(1)</a:t>
                </a:r>
                <a:r>
                  <a:rPr lang="ar-SA" sz="1800" b="1" dirty="0" smtClean="0"/>
                  <a:t> </a:t>
                </a:r>
                <a:r>
                  <a:rPr lang="ar-SA" sz="1800" b="1" dirty="0" smtClean="0"/>
                  <a:t>نحصل على:</a:t>
                </a:r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1800" b="1" i="1" smtClean="0">
                          <a:latin typeface="Cambria Math"/>
                        </a:rPr>
                        <m:t>𝟏</m:t>
                      </m:r>
                      <m:r>
                        <a:rPr lang="ar-SA" sz="1800" b="1" i="1" smtClean="0">
                          <a:latin typeface="Cambria Math"/>
                        </a:rPr>
                        <m:t>−</m:t>
                      </m:r>
                      <m:r>
                        <a:rPr lang="en-US" sz="1800" b="1" i="1" smtClean="0">
                          <a:latin typeface="Cambria Math"/>
                        </a:rPr>
                        <m:t>𝒑</m:t>
                      </m:r>
                      <m:r>
                        <a:rPr lang="en-US" sz="1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 smtClean="0">
                              <a:latin typeface="Cambria Math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1800" b="1" dirty="0" smtClean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/>
                        </a:rPr>
                        <m:t>𝒑</m:t>
                      </m:r>
                      <m:r>
                        <a:rPr lang="en-US" sz="1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latin typeface="Cambria Math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1800" b="1" dirty="0" smtClean="0"/>
              </a:p>
              <a:p>
                <a:pPr algn="r" rtl="1"/>
                <a:r>
                  <a:rPr lang="ar-SA" sz="1800" b="1" dirty="0" smtClean="0"/>
                  <a:t>بالتعويض في </a:t>
                </a:r>
                <a:r>
                  <a:rPr lang="en-US" sz="1800" b="1" dirty="0" smtClean="0"/>
                  <a:t>(1)</a:t>
                </a:r>
              </a:p>
              <a:p>
                <a:pPr marL="114300" indent="0" algn="ctr" rtl="1">
                  <a:buNone/>
                </a:pPr>
                <a:r>
                  <a:rPr lang="en-US" sz="1800" b="1" dirty="0" smtClean="0"/>
                  <a:t>n=20</a:t>
                </a: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760"/>
                <a:ext cx="7620000" cy="5132040"/>
              </a:xfrm>
              <a:blipFill rotWithShape="1">
                <a:blip r:embed="rId2"/>
                <a:stretch>
                  <a:fillRect t="-713" b="-3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مقدمة في الإحصاء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4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تمرين (</a:t>
            </a:r>
            <a:r>
              <a:rPr lang="ar-SA" dirty="0" smtClean="0"/>
              <a:t>3-11) </a:t>
            </a:r>
            <a:r>
              <a:rPr lang="ar-SA" dirty="0"/>
              <a:t>ص 125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algn="r" rtl="1"/>
                <a:r>
                  <a:rPr lang="ar-SA" dirty="0" smtClean="0"/>
                  <a:t>إذا كانت نسبة التالف من البطاريات الجافة في مصنع تساوي </a:t>
                </a:r>
                <a:r>
                  <a:rPr lang="en-US" dirty="0" smtClean="0"/>
                  <a:t>0.01</a:t>
                </a:r>
                <a:r>
                  <a:rPr lang="ar-SA" dirty="0" smtClean="0"/>
                  <a:t> , أخذت عينة عشوائية حجمها </a:t>
                </a:r>
                <a:r>
                  <a:rPr lang="en-US" dirty="0" smtClean="0"/>
                  <a:t>50</a:t>
                </a:r>
                <a:r>
                  <a:rPr lang="ar-SA" dirty="0" smtClean="0"/>
                  <a:t> ما احتمال أن عدد التالف يساوي </a:t>
                </a:r>
                <a:r>
                  <a:rPr lang="en-US" dirty="0" smtClean="0"/>
                  <a:t>0</a:t>
                </a:r>
                <a:r>
                  <a:rPr lang="ar-SA" dirty="0" smtClean="0"/>
                  <a:t> . </a:t>
                </a:r>
              </a:p>
              <a:p>
                <a:pPr algn="r" rtl="1"/>
                <a:r>
                  <a:rPr lang="ar-SA" dirty="0" smtClean="0"/>
                  <a:t>ما احتمال أن عدد التالف أقل من </a:t>
                </a:r>
                <a:r>
                  <a:rPr lang="en-US" dirty="0" smtClean="0"/>
                  <a:t>3</a:t>
                </a:r>
                <a:r>
                  <a:rPr lang="ar-SA" dirty="0" smtClean="0"/>
                  <a:t> .</a:t>
                </a:r>
                <a:endParaRPr lang="ar-SA" dirty="0"/>
              </a:p>
              <a:p>
                <a:pPr algn="r" rtl="1"/>
                <a:r>
                  <a:rPr lang="ar-SA" dirty="0" smtClean="0"/>
                  <a:t>أذا علم أنه يوجد بطاريات تالفة في العينة فما احتمال أن عدد التالف هو </a:t>
                </a:r>
                <a:r>
                  <a:rPr lang="en-US" dirty="0" smtClean="0"/>
                  <a:t>1</a:t>
                </a:r>
                <a:r>
                  <a:rPr lang="ar-SA" dirty="0" smtClean="0"/>
                  <a:t> </a:t>
                </a:r>
                <a:r>
                  <a:rPr lang="ar-SA" dirty="0" smtClean="0"/>
                  <a:t>؟</a:t>
                </a:r>
                <a:endParaRPr lang="en-US" dirty="0" smtClean="0"/>
              </a:p>
              <a:p>
                <a:pPr algn="r" rtl="1"/>
                <a:r>
                  <a:rPr lang="ar-SA" dirty="0" smtClean="0"/>
                  <a:t>الحل:</a:t>
                </a:r>
                <a:endParaRPr lang="en-US" dirty="0" smtClean="0"/>
              </a:p>
              <a:p>
                <a:pPr algn="r" rtl="1"/>
                <a:r>
                  <a:rPr lang="ar-SA" dirty="0"/>
                  <a:t>المتغير العشوائي </a:t>
                </a:r>
                <a:r>
                  <a:rPr lang="en-US" dirty="0"/>
                  <a:t>X</a:t>
                </a:r>
                <a:r>
                  <a:rPr lang="ar-SA" dirty="0"/>
                  <a:t> يتبع التوزيع الإحتمالي ذات الحدين</a:t>
                </a:r>
                <a:r>
                  <a:rPr lang="ar-SA" dirty="0" smtClean="0"/>
                  <a:t>.</a:t>
                </a:r>
                <a:endParaRPr lang="ar-SA" dirty="0" smtClean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01</m:t>
                      </m:r>
                    </m:oMath>
                  </m:oMathPara>
                </a14:m>
                <a:endParaRPr lang="en-US" dirty="0"/>
              </a:p>
              <a:p>
                <a:pPr marL="114300" indent="0" algn="ctr" rtl="1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0.99</a:t>
                </a:r>
                <a:endParaRPr lang="en-US" dirty="0"/>
              </a:p>
              <a:p>
                <a:pPr marL="114300" indent="0" algn="ctr" rtl="1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50</a:t>
                </a:r>
                <a:endParaRPr lang="en-US" dirty="0"/>
              </a:p>
              <a:p>
                <a:pPr marL="114300" indent="0" algn="ctr" rtl="1">
                  <a:buNone/>
                </a:pPr>
                <a:r>
                  <a:rPr lang="en-US" dirty="0" smtClean="0"/>
                  <a:t>X=0, 1, …, 50</a:t>
                </a:r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𝑋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50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01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99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</a:rPr>
                        <m:t>605</m:t>
                      </m:r>
                    </m:oMath>
                  </m:oMathPara>
                </a14:m>
                <a:endParaRPr lang="ar-SA" sz="2400" dirty="0"/>
              </a:p>
              <a:p>
                <a:pPr algn="r" rtl="1"/>
                <a:endParaRPr lang="ar-SA" dirty="0" smtClean="0"/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398" b="-12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مقدمة في الإحصاء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67544" y="332656"/>
                <a:ext cx="7632848" cy="5675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b="0" dirty="0" smtClean="0"/>
              </a:p>
              <a:p>
                <a:pPr algn="r" rt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50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01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99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50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50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01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99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49</m:t>
                        </m:r>
                      </m:sup>
                    </m:sSup>
                  </m:oMath>
                </a14:m>
                <a:r>
                  <a:rPr lang="en-US" sz="2000" dirty="0" smtClean="0"/>
                  <a:t>+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50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01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99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48</m:t>
                        </m:r>
                      </m:sup>
                    </m:sSup>
                  </m:oMath>
                </a14:m>
                <a:endParaRPr lang="ar-SA" sz="2000" dirty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</a:rPr>
                        <m:t>605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</a:rPr>
                        <m:t>306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</a:rPr>
                        <m:t>076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</a:rPr>
                        <m:t>987</m:t>
                      </m:r>
                    </m:oMath>
                  </m:oMathPara>
                </a14:m>
                <a:endParaRPr lang="en-US" sz="2400" b="0" dirty="0" smtClean="0"/>
              </a:p>
              <a:p>
                <a:pPr algn="r" rtl="1">
                  <a:lnSpc>
                    <a:spcPct val="150000"/>
                  </a:lnSpc>
                </a:pPr>
                <a:endParaRPr lang="en-US" sz="2400" dirty="0" smtClean="0"/>
              </a:p>
              <a:p>
                <a:pPr algn="r" rtl="1">
                  <a:lnSpc>
                    <a:spcPct val="150000"/>
                  </a:lnSpc>
                </a:pPr>
                <a:r>
                  <a:rPr lang="ar-SA" sz="2400" dirty="0" smtClean="0"/>
                  <a:t>لإيجاد أن احتمال التالف يساوي </a:t>
                </a:r>
                <a:r>
                  <a:rPr lang="en-US" sz="2400" dirty="0" smtClean="0"/>
                  <a:t>1</a:t>
                </a:r>
                <a:r>
                  <a:rPr lang="ar-SA" sz="2400" dirty="0" smtClean="0"/>
                  <a:t> بمعلومية وجود توالف في العينة نوجد احتمال أن التوالف تساوي </a:t>
                </a:r>
                <a:r>
                  <a:rPr lang="en-US" sz="2400" dirty="0" smtClean="0"/>
                  <a:t>0</a:t>
                </a:r>
                <a:r>
                  <a:rPr lang="ar-SA" sz="2400" dirty="0" smtClean="0"/>
                  <a:t> بالنسبة للعينة </a:t>
                </a:r>
                <a:r>
                  <a:rPr lang="en-US" sz="2400" dirty="0" smtClean="0"/>
                  <a:t>n=49</a:t>
                </a:r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49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99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49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</a:rPr>
                        <m:t>611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32656"/>
                <a:ext cx="7632848" cy="5675721"/>
              </a:xfrm>
              <a:prstGeom prst="rect">
                <a:avLst/>
              </a:prstGeom>
              <a:blipFill rotWithShape="1">
                <a:blip r:embed="rId2"/>
                <a:stretch>
                  <a:fillRect r="-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484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تمرين (</a:t>
            </a:r>
            <a:r>
              <a:rPr lang="ar-SA" dirty="0" smtClean="0"/>
              <a:t>3-13) </a:t>
            </a:r>
            <a:r>
              <a:rPr lang="ar-SA" dirty="0"/>
              <a:t>ص 125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algn="r" rtl="1"/>
                <a:r>
                  <a:rPr lang="ar-SA" b="1" dirty="0" smtClean="0"/>
                  <a:t>إذا كان عدد الحوادث على طريق صحراوي بمعدل </a:t>
                </a:r>
                <a:r>
                  <a:rPr lang="en-US" b="1" dirty="0" smtClean="0"/>
                  <a:t>3</a:t>
                </a:r>
                <a:r>
                  <a:rPr lang="ar-SA" b="1" dirty="0" smtClean="0"/>
                  <a:t> يوميا, ما احتمال أن يزيد عدد الحوادث عن </a:t>
                </a:r>
                <a:r>
                  <a:rPr lang="en-US" b="1" dirty="0" smtClean="0"/>
                  <a:t>5</a:t>
                </a:r>
                <a:r>
                  <a:rPr lang="ar-SA" b="1" dirty="0" smtClean="0"/>
                  <a:t>حوادث في يوم ما؟</a:t>
                </a:r>
              </a:p>
              <a:p>
                <a:pPr algn="r" rtl="1"/>
                <a:r>
                  <a:rPr lang="ar-SA" b="1" dirty="0" smtClean="0"/>
                  <a:t>إذا علم حدوث حادثين فما احتمال أن عدد الحوادث كان </a:t>
                </a:r>
                <a:r>
                  <a:rPr lang="en-US" b="1" dirty="0" smtClean="0"/>
                  <a:t>5</a:t>
                </a:r>
                <a:r>
                  <a:rPr lang="ar-SA" b="1" smtClean="0"/>
                  <a:t> بالضبط</a:t>
                </a:r>
                <a:r>
                  <a:rPr lang="ar-SA" b="1" dirty="0" smtClean="0"/>
                  <a:t>؟</a:t>
                </a:r>
              </a:p>
              <a:p>
                <a:pPr algn="r" rtl="1"/>
                <a:r>
                  <a:rPr lang="ar-SA" b="1" dirty="0" smtClean="0"/>
                  <a:t>الحل:</a:t>
                </a:r>
              </a:p>
              <a:p>
                <a:pPr algn="r" rtl="1"/>
                <a:r>
                  <a:rPr lang="en-US" b="1" dirty="0" smtClean="0"/>
                  <a:t>X</a:t>
                </a:r>
                <a:r>
                  <a:rPr lang="ar-SA" b="1" dirty="0" smtClean="0"/>
                  <a:t> مغير عشوائي يتبع توزيع بواسون.</a:t>
                </a:r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𝞴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𝞴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b="1" dirty="0" smtClean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/>
                            </a:rPr>
                            <m:t>𝑿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&gt;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𝟓</m:t>
                          </m:r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𝟏</m:t>
                      </m:r>
                      <m:r>
                        <a:rPr lang="en-US" b="1" i="1" smtClean="0">
                          <a:latin typeface="Cambria Math"/>
                        </a:rPr>
                        <m:t>−</m:t>
                      </m:r>
                      <m:r>
                        <a:rPr lang="en-US" b="1" i="1" smtClean="0"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/>
                            </a:rPr>
                            <m:t>𝑿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</m:e>
                      </m:d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1" i="1" smtClean="0">
                              <a:latin typeface="Cambria Math"/>
                              <a:ea typeface="Cambria Math"/>
                            </a:rPr>
                            <m:t>𝒙</m:t>
                          </m:r>
                          <m:r>
                            <m:rPr>
                              <m:brk m:alnAt="23"/>
                            </m:rPr>
                            <a:rPr lang="en-US" b="1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</m:sub>
                        <m:sup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𝒑</m:t>
                          </m:r>
                          <m:d>
                            <m:dPr>
                              <m:ctrlP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b="1" dirty="0" smtClean="0">
                  <a:ea typeface="Cambria Math"/>
                </a:endParaRPr>
              </a:p>
              <a:p>
                <a:pPr marL="114300" indent="0" algn="r" rtl="1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−(</m:t>
                      </m:r>
                      <m:f>
                        <m:fPr>
                          <m:ctrlPr>
                            <a:rPr lang="en-US" sz="23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𝟎</m:t>
                              </m:r>
                            </m:sup>
                          </m:sSup>
                        </m:num>
                        <m:den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3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sup>
                          </m:sSup>
                        </m:num>
                        <m:den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n-US" sz="23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3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  <m:r>
                            <a:rPr lang="en-US" sz="23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3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  <m:r>
                            <a:rPr lang="en-US" sz="23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3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p>
                          </m:sSup>
                        </m:num>
                        <m:den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en-US" sz="23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3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3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2300" b="1" i="1" smtClean="0">
                                  <a:latin typeface="Cambria Math"/>
                                  <a:ea typeface="Cambria Math"/>
                                </a:rPr>
                                <m:t>𝟓</m:t>
                              </m:r>
                            </m:sup>
                          </m:sSup>
                        </m:num>
                        <m:den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  <m:r>
                            <a:rPr lang="en-US" sz="23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300" b="1" dirty="0" smtClean="0">
                  <a:ea typeface="Cambria Math"/>
                </a:endParaRPr>
              </a:p>
              <a:p>
                <a:pPr marL="114300" indent="0" algn="r" rtl="1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−[</m:t>
                      </m:r>
                      <m:sSup>
                        <m:sSupPr>
                          <m:ctrlPr>
                            <a:rPr lang="en-US" sz="2300" b="1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  <m:d>
                        <m:dPr>
                          <m:ctrlPr>
                            <a:rPr lang="en-US" sz="23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𝟑𝟕𝟓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𝟎𝟐𝟓</m:t>
                          </m:r>
                        </m:e>
                      </m:d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en-US" sz="2300" b="1" dirty="0" smtClean="0">
                  <a:ea typeface="Cambria Math"/>
                </a:endParaRPr>
              </a:p>
              <a:p>
                <a:pPr marL="114300" indent="0" algn="r" rtl="1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300" b="1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  <m:d>
                        <m:dPr>
                          <m:ctrlPr>
                            <a:rPr lang="en-US" sz="23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𝟏𝟖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3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</m:e>
                      </m:d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𝟗𝟏𝟔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300" b="1" i="1" smtClean="0">
                          <a:latin typeface="Cambria Math"/>
                          <a:ea typeface="Cambria Math"/>
                        </a:rPr>
                        <m:t>𝟎𝟖𝟒</m:t>
                      </m:r>
                    </m:oMath>
                  </m:oMathPara>
                </a14:m>
                <a:endParaRPr lang="en-US" sz="2300" b="1" dirty="0" smtClean="0">
                  <a:ea typeface="Cambria Math"/>
                </a:endParaRPr>
              </a:p>
              <a:p>
                <a:pPr algn="r" rtl="1"/>
                <a:endParaRPr lang="en-US" b="1" dirty="0">
                  <a:ea typeface="Cambria Math"/>
                </a:endParaRPr>
              </a:p>
              <a:p>
                <a:pPr marL="114300" indent="0" algn="r" rtl="1">
                  <a:buNone/>
                </a:pPr>
                <a:endParaRPr lang="en-US" b="1" dirty="0" smtClean="0">
                  <a:ea typeface="Cambria Math"/>
                </a:endParaRPr>
              </a:p>
              <a:p>
                <a:pPr algn="r" rtl="1"/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398" b="-10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مقدمة في الإحصاء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2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الإحصاء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20AF-9EE7-4871-A94E-D0B8EDA5CFDC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7584" y="764704"/>
            <a:ext cx="7344816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 smtClean="0"/>
              <a:t>لإيجاد احتمال حدوث </a:t>
            </a:r>
            <a:r>
              <a:rPr lang="en-US" sz="2400" dirty="0" smtClean="0"/>
              <a:t>5</a:t>
            </a:r>
            <a:r>
              <a:rPr lang="ar-SA" sz="2400" dirty="0" smtClean="0"/>
              <a:t> حوادث بمعلومية حدوث حادثين فما علينا إلا إيجاد </a:t>
            </a:r>
            <a:r>
              <a:rPr lang="en-US" sz="2400" dirty="0" smtClean="0"/>
              <a:t>p(5)</a:t>
            </a:r>
          </a:p>
          <a:p>
            <a:pPr algn="r" rtl="1">
              <a:lnSpc>
                <a:spcPct val="150000"/>
              </a:lnSpc>
            </a:pPr>
            <a:r>
              <a:rPr lang="ar-SA" sz="2400" dirty="0" smtClean="0"/>
              <a:t>وذلك بسبب أن الحوادث في توزيع بواسون منفصلة أي لا يؤثر بعضها في بعض.</a:t>
            </a:r>
          </a:p>
          <a:p>
            <a:pPr algn="r" rtl="1">
              <a:lnSpc>
                <a:spcPct val="15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07889" y="2965269"/>
                <a:ext cx="3184205" cy="838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101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889" y="2965269"/>
                <a:ext cx="3184205" cy="838691"/>
              </a:xfrm>
              <a:prstGeom prst="rect">
                <a:avLst/>
              </a:prstGeom>
              <a:blipFill rotWithShape="1">
                <a:blip r:embed="rId2"/>
                <a:stretch>
                  <a:fillRect r="-3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96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1515</TotalTime>
  <Words>1104</Words>
  <Application>Microsoft Office PowerPoint</Application>
  <PresentationFormat>On-screen Show (4:3)</PresentationFormat>
  <Paragraphs>166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تمارين 3</vt:lpstr>
      <vt:lpstr>تمرين (3-1) ص 123</vt:lpstr>
      <vt:lpstr>تمرين (3-3) ص 124</vt:lpstr>
      <vt:lpstr>PowerPoint Presentation</vt:lpstr>
      <vt:lpstr>تمرين (3-4) ص 124</vt:lpstr>
      <vt:lpstr>PowerPoint Presentation</vt:lpstr>
      <vt:lpstr>تمرين (3-9) ص 125</vt:lpstr>
      <vt:lpstr>تمرين (3-11) ص 125</vt:lpstr>
      <vt:lpstr>PowerPoint Presentation</vt:lpstr>
      <vt:lpstr>تمرين (3-13) ص 125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تمارين 3</dc:title>
  <dc:creator>Toshiba</dc:creator>
  <cp:lastModifiedBy>Toshiba</cp:lastModifiedBy>
  <cp:revision>37</cp:revision>
  <dcterms:created xsi:type="dcterms:W3CDTF">2012-07-13T10:05:32Z</dcterms:created>
  <dcterms:modified xsi:type="dcterms:W3CDTF">2012-07-16T08:23:04Z</dcterms:modified>
</cp:coreProperties>
</file>