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legacyDocTextInfo.bin" ContentType="application/vnd.ms-office.legacyDocTextInfo"/>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9" r:id="rId4"/>
    <p:sldMasterId id="2147483672" r:id="rId5"/>
  </p:sldMasterIdLst>
  <p:notesMasterIdLst>
    <p:notesMasterId r:id="rId47"/>
  </p:notesMasterIdLst>
  <p:sldIdLst>
    <p:sldId id="256" r:id="rId6"/>
    <p:sldId id="258" r:id="rId7"/>
    <p:sldId id="300" r:id="rId8"/>
    <p:sldId id="298" r:id="rId9"/>
    <p:sldId id="259" r:id="rId10"/>
    <p:sldId id="260" r:id="rId11"/>
    <p:sldId id="261" r:id="rId12"/>
    <p:sldId id="317" r:id="rId13"/>
    <p:sldId id="262" r:id="rId14"/>
    <p:sldId id="263" r:id="rId15"/>
    <p:sldId id="264" r:id="rId16"/>
    <p:sldId id="265" r:id="rId17"/>
    <p:sldId id="301" r:id="rId18"/>
    <p:sldId id="266" r:id="rId19"/>
    <p:sldId id="302" r:id="rId20"/>
    <p:sldId id="305" r:id="rId21"/>
    <p:sldId id="308" r:id="rId22"/>
    <p:sldId id="272" r:id="rId23"/>
    <p:sldId id="273" r:id="rId24"/>
    <p:sldId id="309" r:id="rId25"/>
    <p:sldId id="274" r:id="rId26"/>
    <p:sldId id="275" r:id="rId27"/>
    <p:sldId id="304" r:id="rId28"/>
    <p:sldId id="276" r:id="rId29"/>
    <p:sldId id="311" r:id="rId30"/>
    <p:sldId id="277" r:id="rId31"/>
    <p:sldId id="312" r:id="rId32"/>
    <p:sldId id="278" r:id="rId33"/>
    <p:sldId id="313" r:id="rId34"/>
    <p:sldId id="284" r:id="rId35"/>
    <p:sldId id="285" r:id="rId36"/>
    <p:sldId id="307" r:id="rId37"/>
    <p:sldId id="306" r:id="rId38"/>
    <p:sldId id="286" r:id="rId39"/>
    <p:sldId id="287" r:id="rId40"/>
    <p:sldId id="288" r:id="rId41"/>
    <p:sldId id="289" r:id="rId42"/>
    <p:sldId id="290" r:id="rId43"/>
    <p:sldId id="291" r:id="rId44"/>
    <p:sldId id="314" r:id="rId45"/>
    <p:sldId id="315" r:id="rId46"/>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0000"/>
    <a:srgbClr val="FDFDFD"/>
    <a:srgbClr val="90C0F0"/>
    <a:srgbClr val="3399FF"/>
    <a:srgbClr val="993300"/>
    <a:srgbClr val="9D9DFF"/>
    <a:srgbClr val="FF7C80"/>
    <a:srgbClr val="00808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1" autoAdjust="0"/>
    <p:restoredTop sz="94581" autoAdjust="0"/>
  </p:normalViewPr>
  <p:slideViewPr>
    <p:cSldViewPr>
      <p:cViewPr>
        <p:scale>
          <a:sx n="66" d="100"/>
          <a:sy n="66" d="100"/>
        </p:scale>
        <p:origin x="-630"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8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06/relationships/legacyDocTextInfo" Target="legacyDocTextInfo.bin"/><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8" Type="http://schemas.microsoft.com/office/2006/relationships/legacyDiagramText" Target="legacyDiagramText8.bin"/><Relationship Id="rId3" Type="http://schemas.microsoft.com/office/2006/relationships/legacyDiagramText" Target="legacyDiagramText3.bin"/><Relationship Id="rId7" Type="http://schemas.microsoft.com/office/2006/relationships/legacyDiagramText" Target="legacyDiagramText7.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11" Type="http://schemas.openxmlformats.org/officeDocument/2006/relationships/image" Target="../media/image3.wmf"/><Relationship Id="rId5" Type="http://schemas.microsoft.com/office/2006/relationships/legacyDiagramText" Target="legacyDiagramText5.bin"/><Relationship Id="rId10" Type="http://schemas.microsoft.com/office/2006/relationships/legacyDiagramText" Target="legacyDiagramText10.bin"/><Relationship Id="rId4" Type="http://schemas.microsoft.com/office/2006/relationships/legacyDiagramText" Target="legacyDiagramText4.bin"/><Relationship Id="rId9" Type="http://schemas.microsoft.com/office/2006/relationships/legacyDiagramText" Target="legacyDiagramText9.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FB3A2D4-5B09-4CFA-8421-44F72E8C6EE5}" type="datetimeFigureOut">
              <a:rPr lang="ar-SA" smtClean="0"/>
              <a:pPr/>
              <a:t>27/01/34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99E538-DEFD-414F-AFA0-8CBBD86F4C15}"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5</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7</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8</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9</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10</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11</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12</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13</a:t>
            </a:fld>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14</a:t>
            </a:fld>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15</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16</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17</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18</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19</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20</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21</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22</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23</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24</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25</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26</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27</a:t>
            </a:fld>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28</a:t>
            </a:fld>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29</a:t>
            </a:fld>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30</a:t>
            </a:fld>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31</a:t>
            </a:fld>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32</a:t>
            </a:fld>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33</a:t>
            </a:fld>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34</a:t>
            </a:fld>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35</a:t>
            </a:fld>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36</a:t>
            </a:fld>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37</a:t>
            </a:fld>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38</a:t>
            </a:fld>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39</a:t>
            </a:fld>
            <a:endParaRPr lang="ar-S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40</a:t>
            </a:fld>
            <a:endParaRPr lang="ar-S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9099E538-DEFD-414F-AFA0-8CBBD86F4C15}" type="slidenum">
              <a:rPr lang="ar-SA" smtClean="0"/>
              <a:pPr/>
              <a:t>41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223D09-E87B-43DD-9EBD-345F94313DDD}" type="slidenum">
              <a:rPr lang="ar-SA"/>
              <a:pPr>
                <a:defRPr/>
              </a:pPr>
              <a:t>‹#›</a:t>
            </a:fld>
            <a:endParaRPr lang="en-US"/>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3F56DD4-F04E-4C25-AE06-464895EC71FA}" type="slidenum">
              <a:rPr lang="ar-SA"/>
              <a:pPr>
                <a:defRPr/>
              </a:pPr>
              <a:t>‹#›</a:t>
            </a:fld>
            <a:endParaRPr lang="en-US"/>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1F4832-54BB-45EE-827F-3F0D3FDD4C18}" type="slidenum">
              <a:rPr lang="ar-SA"/>
              <a:pPr>
                <a:defRPr/>
              </a:pPr>
              <a:t>‹#›</a:t>
            </a:fld>
            <a:endParaRPr lang="en-US"/>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B9FD35-8E11-4EDA-B05B-0DA161DA17EF}" type="slidenum">
              <a:rPr lang="ar-SA"/>
              <a:pPr>
                <a:defRPr/>
              </a:pPr>
              <a:t>‹#›</a:t>
            </a:fld>
            <a:endParaRPr lang="en-US"/>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8DB97AE-CDB1-4640-9E2C-84CE001E1D8D}" type="slidenum">
              <a:rPr lang="ar-SA"/>
              <a:pPr>
                <a:defRPr/>
              </a:pPr>
              <a:t>‹#›</a:t>
            </a:fld>
            <a:endParaRPr lang="en-US"/>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82DDD48-56A7-4318-B9FE-72479A8BA969}" type="slidenum">
              <a:rPr lang="ar-SA"/>
              <a:pPr>
                <a:defRPr/>
              </a:pPr>
              <a:t>‹#›</a:t>
            </a:fld>
            <a:endParaRPr lang="en-US"/>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8E8DD69-4563-4354-9DD5-8D27A52C560C}" type="slidenum">
              <a:rPr lang="ar-SA"/>
              <a:pPr>
                <a:defRPr/>
              </a:pPr>
              <a:t>‹#›</a:t>
            </a:fld>
            <a:endParaRPr lang="en-U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2C7C4B-77C7-4FB6-B188-DD3B0AE18FCD}" type="slidenum">
              <a:rPr lang="ar-SA"/>
              <a:pPr>
                <a:defRPr/>
              </a:pPr>
              <a:t>‹#›</a:t>
            </a:fld>
            <a:endParaRPr lang="en-U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2AD5B5F-BE2D-4D62-9EB0-87F3131F1093}" type="slidenum">
              <a:rPr lang="ar-SA"/>
              <a:pPr>
                <a:defRPr/>
              </a:pPr>
              <a:t>‹#›</a:t>
            </a:fld>
            <a:endParaRPr lang="en-U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149643F-A0B7-44F6-98AE-192204AC9AC3}" type="slidenum">
              <a:rPr lang="ar-SA"/>
              <a:pPr>
                <a:defRPr/>
              </a:pPr>
              <a:t>‹#›</a:t>
            </a:fld>
            <a:endParaRPr lang="en-U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F501E1C-356C-4D0B-9FDC-98F3EA185DC0}" type="slidenum">
              <a:rPr lang="ar-SA"/>
              <a:pPr>
                <a:defRPr/>
              </a:pPr>
              <a:t>‹#›</a:t>
            </a:fld>
            <a:endParaRPr lang="en-US"/>
          </a:p>
        </p:txBody>
      </p:sp>
    </p:spTree>
  </p:cSld>
  <p:clrMapOvr>
    <a:masterClrMapping/>
  </p:clrMapOvr>
  <p:transition>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4C64A5BF-D5DA-4B24-85EE-C01DA09FDE2B}" type="slidenum">
              <a:rPr lang="ar-SA"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64A5BF-D5DA-4B24-85EE-C01DA09FDE2B}" type="slidenum">
              <a:rPr lang="ar-SA" smtClean="0"/>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64A5BF-D5DA-4B24-85EE-C01DA09FDE2B}" type="slidenum">
              <a:rPr lang="ar-SA"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C64A5BF-D5DA-4B24-85EE-C01DA09FDE2B}" type="slidenum">
              <a:rPr lang="ar-SA" smtClean="0"/>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C64A5BF-D5DA-4B24-85EE-C01DA09FDE2B}" type="slidenum">
              <a:rPr lang="ar-SA" smtClean="0"/>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C64A5BF-D5DA-4B24-85EE-C01DA09FDE2B}" type="slidenum">
              <a:rPr lang="ar-SA" smtClean="0"/>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4C64A5BF-D5DA-4B24-85EE-C01DA09FDE2B}" type="slidenum">
              <a:rPr lang="ar-SA" smtClean="0"/>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C64A5BF-D5DA-4B24-85EE-C01DA09FDE2B}" type="slidenum">
              <a:rPr lang="ar-SA" smtClean="0"/>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4C64A5BF-D5DA-4B24-85EE-C01DA09FDE2B}" type="slidenum">
              <a:rPr lang="ar-SA" smtClean="0"/>
              <a:pPr>
                <a:defRPr/>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64A5BF-D5DA-4B24-85EE-C01DA09FDE2B}" type="slidenum">
              <a:rPr lang="ar-SA" smtClean="0"/>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64A5BF-D5DA-4B24-85EE-C01DA09FDE2B}" type="slidenum">
              <a:rPr lang="ar-SA" smtClean="0"/>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عنوان، ونص،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92100"/>
            <a:ext cx="8229600" cy="1384300"/>
          </a:xfrm>
        </p:spPr>
        <p:txBody>
          <a:bodyPr/>
          <a:lstStyle/>
          <a:p>
            <a:r>
              <a:rPr lang="ar-SA" smtClean="0"/>
              <a:t>انقر لتحرير نمط العنوان الرئيسي</a:t>
            </a:r>
            <a:endParaRPr lang="ar-SA"/>
          </a:p>
        </p:txBody>
      </p:sp>
      <p:sp>
        <p:nvSpPr>
          <p:cNvPr id="3" name="عنصر نائب للنص 2"/>
          <p:cNvSpPr>
            <a:spLocks noGrp="1"/>
          </p:cNvSpPr>
          <p:nvPr>
            <p:ph type="body" sz="half" idx="1"/>
          </p:nvPr>
        </p:nvSpPr>
        <p:spPr>
          <a:xfrm>
            <a:off x="457200" y="1905000"/>
            <a:ext cx="4038600" cy="4114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905000"/>
            <a:ext cx="4038600" cy="4114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1651AB1-7386-412F-B46E-70830E5EF5D0}" type="slidenum">
              <a:rPr lang="ar-SA"/>
              <a:pPr>
                <a:defRPr/>
              </a:pPr>
              <a:t>‹#›</a:t>
            </a:fld>
            <a:endParaRPr lang="en-US"/>
          </a:p>
        </p:txBody>
      </p:sp>
    </p:spTree>
  </p:cSld>
  <p:clrMapOvr>
    <a:masterClrMapping/>
  </p:clrMapOvr>
  <p:transition spd="slow">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99332"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pitchFamily="34" charset="0"/>
                <a:cs typeface="Arial" pitchFamily="34" charset="0"/>
              </a:defRPr>
            </a:lvl1pPr>
          </a:lstStyle>
          <a:p>
            <a:pPr>
              <a:defRPr/>
            </a:pPr>
            <a:endParaRPr lang="en-US"/>
          </a:p>
        </p:txBody>
      </p:sp>
      <p:sp>
        <p:nvSpPr>
          <p:cNvPr id="9933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pitchFamily="34" charset="0"/>
                <a:cs typeface="Arial" pitchFamily="34" charset="0"/>
              </a:defRPr>
            </a:lvl1pPr>
          </a:lstStyle>
          <a:p>
            <a:pPr>
              <a:defRPr/>
            </a:pPr>
            <a:endParaRPr lang="en-US"/>
          </a:p>
        </p:txBody>
      </p:sp>
      <p:sp>
        <p:nvSpPr>
          <p:cNvPr id="99334"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latin typeface="Arial" pitchFamily="34" charset="0"/>
                <a:cs typeface="Arial" pitchFamily="34" charset="0"/>
              </a:defRPr>
            </a:lvl1pPr>
          </a:lstStyle>
          <a:p>
            <a:pPr>
              <a:defRPr/>
            </a:pPr>
            <a:fld id="{5275F23D-A174-41F8-99FD-754A1B1BAC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dissolve/>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4C64A5BF-D5DA-4B24-85EE-C01DA09FDE2B}" type="slidenum">
              <a:rPr lang="ar-SA" smtClean="0"/>
              <a:pPr>
                <a:defRPr/>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p:dissolve/>
  </p:transition>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179388" y="486324"/>
            <a:ext cx="8785100" cy="6001643"/>
          </a:xfrm>
          <a:prstGeom prst="rect">
            <a:avLst/>
          </a:prstGeom>
          <a:noFill/>
          <a:ln w="9525">
            <a:noFill/>
            <a:miter lim="800000"/>
            <a:headEnd/>
            <a:tailEnd/>
          </a:ln>
        </p:spPr>
        <p:txBody>
          <a:bodyPr wrap="square" anchor="ctr">
            <a:spAutoFit/>
          </a:bodyPr>
          <a:lstStyle/>
          <a:p>
            <a:pPr indent="342900" algn="ctr"/>
            <a:endParaRPr lang="en-US" sz="3200" b="1" dirty="0" smtClean="0">
              <a:solidFill>
                <a:schemeClr val="accent2"/>
              </a:solidFill>
              <a:latin typeface="Times New Roman" pitchFamily="18" charset="0"/>
              <a:cs typeface="AL-Mohanad"/>
            </a:endParaRPr>
          </a:p>
          <a:p>
            <a:pPr indent="342900" algn="ctr"/>
            <a:endParaRPr lang="en-US" sz="3200" b="1" dirty="0" smtClean="0">
              <a:solidFill>
                <a:schemeClr val="accent2"/>
              </a:solidFill>
              <a:latin typeface="Times New Roman" pitchFamily="18" charset="0"/>
              <a:cs typeface="AL-Mohanad"/>
            </a:endParaRPr>
          </a:p>
          <a:p>
            <a:pPr indent="342900" algn="ctr"/>
            <a:r>
              <a:rPr lang="ar-SA" sz="3200" b="1" dirty="0" smtClean="0">
                <a:solidFill>
                  <a:schemeClr val="accent2"/>
                </a:solidFill>
                <a:latin typeface="Times New Roman" pitchFamily="18" charset="0"/>
                <a:cs typeface="AL-Mohanad"/>
              </a:rPr>
              <a:t>إن </a:t>
            </a:r>
            <a:r>
              <a:rPr lang="ar-SA" sz="3200" b="1" dirty="0">
                <a:solidFill>
                  <a:schemeClr val="accent2"/>
                </a:solidFill>
                <a:latin typeface="Times New Roman" pitchFamily="18" charset="0"/>
                <a:cs typeface="AL-Mohanad"/>
              </a:rPr>
              <a:t>شخصية الفرد عبارة عن مجموعة المكونات المعنوية والمادية والصفات والخصائص والأنماط السلوكية التي تشكل الفرد وتجعله كائناً متميزاً عن غيره من </a:t>
            </a:r>
            <a:r>
              <a:rPr lang="ar-SA" sz="3200" b="1" dirty="0" err="1">
                <a:solidFill>
                  <a:schemeClr val="accent2"/>
                </a:solidFill>
                <a:latin typeface="Times New Roman" pitchFamily="18" charset="0"/>
                <a:cs typeface="AL-Mohanad"/>
              </a:rPr>
              <a:t>الناس.</a:t>
            </a:r>
            <a:r>
              <a:rPr lang="ar-SA" sz="3200" b="1" dirty="0">
                <a:solidFill>
                  <a:schemeClr val="accent2"/>
                </a:solidFill>
                <a:latin typeface="Times New Roman" pitchFamily="18" charset="0"/>
                <a:cs typeface="AL-Mohanad"/>
              </a:rPr>
              <a:t> </a:t>
            </a:r>
          </a:p>
          <a:p>
            <a:pPr indent="342900" algn="just">
              <a:buClr>
                <a:schemeClr val="tx2"/>
              </a:buClr>
              <a:buFont typeface="Wingdings" pitchFamily="2" charset="2"/>
              <a:buChar char="§"/>
            </a:pPr>
            <a:r>
              <a:rPr lang="ar-SA" sz="3200" b="1" dirty="0" smtClean="0">
                <a:solidFill>
                  <a:schemeClr val="accent2"/>
                </a:solidFill>
                <a:latin typeface="Times New Roman" pitchFamily="18" charset="0"/>
                <a:cs typeface="AL-Mohanad"/>
              </a:rPr>
              <a:t> </a:t>
            </a:r>
            <a:r>
              <a:rPr lang="ar-SA" sz="3200" b="1" dirty="0">
                <a:solidFill>
                  <a:schemeClr val="accent2"/>
                </a:solidFill>
                <a:latin typeface="Times New Roman" pitchFamily="18" charset="0"/>
                <a:cs typeface="AL-Mohanad"/>
              </a:rPr>
              <a:t>فأصل خلق الإنسان كما هو مبين في القرآن الكريم مزيج من </a:t>
            </a:r>
            <a:r>
              <a:rPr lang="ar-SA" sz="3200" b="1" i="1" dirty="0">
                <a:solidFill>
                  <a:srgbClr val="C00000"/>
                </a:solidFill>
                <a:latin typeface="Times New Roman" pitchFamily="18" charset="0"/>
                <a:cs typeface="AL-Mohanad"/>
              </a:rPr>
              <a:t>مادة</a:t>
            </a:r>
            <a:r>
              <a:rPr lang="ar-SA" sz="3200" b="1" dirty="0">
                <a:solidFill>
                  <a:schemeClr val="accent2"/>
                </a:solidFill>
                <a:latin typeface="Times New Roman" pitchFamily="18" charset="0"/>
                <a:cs typeface="AL-Mohanad"/>
              </a:rPr>
              <a:t> </a:t>
            </a:r>
            <a:r>
              <a:rPr lang="ar-SA" sz="3200" b="1" i="1" dirty="0">
                <a:solidFill>
                  <a:srgbClr val="00B050"/>
                </a:solidFill>
                <a:latin typeface="Times New Roman" pitchFamily="18" charset="0"/>
                <a:cs typeface="AL-Mohanad"/>
              </a:rPr>
              <a:t>وروح</a:t>
            </a:r>
            <a:r>
              <a:rPr lang="ar-SA" sz="3200" b="1" dirty="0" smtClean="0">
                <a:solidFill>
                  <a:schemeClr val="accent2"/>
                </a:solidFill>
                <a:latin typeface="Times New Roman" pitchFamily="18" charset="0"/>
                <a:cs typeface="AL-Mohanad"/>
              </a:rPr>
              <a:t>.</a:t>
            </a:r>
          </a:p>
          <a:p>
            <a:pPr indent="342900" algn="just">
              <a:buClr>
                <a:schemeClr val="tx2"/>
              </a:buClr>
              <a:buFont typeface="Wingdings" pitchFamily="2" charset="2"/>
              <a:buChar char="§"/>
            </a:pPr>
            <a:r>
              <a:rPr lang="ar-SA" sz="3200" b="1" dirty="0" smtClean="0">
                <a:solidFill>
                  <a:schemeClr val="accent2"/>
                </a:solidFill>
                <a:latin typeface="Times New Roman" pitchFamily="18" charset="0"/>
                <a:cs typeface="AL-Mohanad"/>
              </a:rPr>
              <a:t>وقد ذكر القرآن الكريم ثلاثة أنواع للنفس </a:t>
            </a:r>
            <a:r>
              <a:rPr lang="ar-SA" sz="3200" b="1" dirty="0" err="1" smtClean="0">
                <a:solidFill>
                  <a:schemeClr val="accent2"/>
                </a:solidFill>
                <a:latin typeface="Times New Roman" pitchFamily="18" charset="0"/>
                <a:cs typeface="AL-Mohanad"/>
              </a:rPr>
              <a:t>الأنسانية</a:t>
            </a:r>
            <a:r>
              <a:rPr lang="ar-SA" sz="3200" b="1" dirty="0" smtClean="0">
                <a:solidFill>
                  <a:schemeClr val="accent2"/>
                </a:solidFill>
                <a:latin typeface="Times New Roman" pitchFamily="18" charset="0"/>
                <a:cs typeface="AL-Mohanad"/>
              </a:rPr>
              <a:t> </a:t>
            </a:r>
          </a:p>
          <a:p>
            <a:pPr marL="342900" indent="-342900">
              <a:buFontTx/>
              <a:buAutoNum type="arabicPeriod"/>
            </a:pPr>
            <a:r>
              <a:rPr lang="ar-SA" sz="3200" b="1" dirty="0" smtClean="0">
                <a:solidFill>
                  <a:schemeClr val="accent2"/>
                </a:solidFill>
                <a:latin typeface="Times New Roman" pitchFamily="18" charset="0"/>
                <a:cs typeface="AL-Mohanad"/>
              </a:rPr>
              <a:t> النفس المطمئنة</a:t>
            </a:r>
          </a:p>
          <a:p>
            <a:pPr marL="342900" indent="-342900">
              <a:buFontTx/>
              <a:buAutoNum type="arabicPeriod"/>
            </a:pPr>
            <a:r>
              <a:rPr lang="ar-SA" sz="3200" b="1" dirty="0" smtClean="0">
                <a:solidFill>
                  <a:schemeClr val="accent2"/>
                </a:solidFill>
                <a:latin typeface="Times New Roman" pitchFamily="18" charset="0"/>
                <a:cs typeface="AL-Mohanad"/>
              </a:rPr>
              <a:t> النفس اللوامة</a:t>
            </a:r>
          </a:p>
          <a:p>
            <a:pPr marL="342900" indent="-342900">
              <a:buFontTx/>
              <a:buAutoNum type="arabicPeriod"/>
            </a:pPr>
            <a:r>
              <a:rPr lang="ar-SA" sz="3200" b="1" dirty="0" smtClean="0">
                <a:solidFill>
                  <a:schemeClr val="accent2"/>
                </a:solidFill>
                <a:latin typeface="Times New Roman" pitchFamily="18" charset="0"/>
                <a:cs typeface="AL-Mohanad"/>
              </a:rPr>
              <a:t> النفس الأمارة بالسوء</a:t>
            </a:r>
            <a:r>
              <a:rPr lang="ar-SA" sz="3200" b="1" dirty="0" smtClean="0">
                <a:solidFill>
                  <a:srgbClr val="993300"/>
                </a:solidFill>
                <a:latin typeface="Times New Roman" pitchFamily="18" charset="0"/>
                <a:cs typeface="AL-Mohanad"/>
              </a:rPr>
              <a:t> </a:t>
            </a:r>
          </a:p>
          <a:p>
            <a:pPr marL="342900" indent="-342900"/>
            <a:r>
              <a:rPr lang="ar-SA" sz="3200" b="1" dirty="0" smtClean="0">
                <a:solidFill>
                  <a:srgbClr val="993300"/>
                </a:solidFill>
                <a:latin typeface="Times New Roman" pitchFamily="18" charset="0"/>
                <a:cs typeface="AL-Mohanad"/>
              </a:rPr>
              <a:t> </a:t>
            </a:r>
            <a:r>
              <a:rPr lang="ar-SA" sz="3200" b="1" dirty="0" smtClean="0">
                <a:solidFill>
                  <a:schemeClr val="accent2"/>
                </a:solidFill>
                <a:latin typeface="Times New Roman" pitchFamily="18" charset="0"/>
                <a:cs typeface="AL-Mohanad"/>
              </a:rPr>
              <a:t>وهذه الأنفس الثلاث هي عبارة عن حالات قد تتصف بها شخصية الإنسان في مستويات مختلفة من الكمال الإنساني.</a:t>
            </a:r>
            <a:endParaRPr lang="ar-SA" sz="3200" b="1" dirty="0" smtClean="0">
              <a:solidFill>
                <a:srgbClr val="993300"/>
              </a:solidFill>
              <a:latin typeface="Times New Roman" pitchFamily="18" charset="0"/>
              <a:cs typeface="AL-Mohanad"/>
            </a:endParaRPr>
          </a:p>
          <a:p>
            <a:pPr indent="342900" algn="just">
              <a:buClr>
                <a:schemeClr val="tx2"/>
              </a:buClr>
              <a:buFont typeface="Wingdings" pitchFamily="2" charset="2"/>
              <a:buChar char="§"/>
            </a:pPr>
            <a:endParaRPr lang="ar-SA" sz="3200" b="1" dirty="0">
              <a:solidFill>
                <a:schemeClr val="accent2"/>
              </a:solidFill>
              <a:latin typeface="Times New Roman" pitchFamily="18" charset="0"/>
              <a:cs typeface="AL-Mohanad"/>
            </a:endParaRPr>
          </a:p>
        </p:txBody>
      </p:sp>
      <p:sp>
        <p:nvSpPr>
          <p:cNvPr id="3" name="Rectangle 2"/>
          <p:cNvSpPr/>
          <p:nvPr/>
        </p:nvSpPr>
        <p:spPr>
          <a:xfrm>
            <a:off x="3214678" y="357166"/>
            <a:ext cx="2807179" cy="923330"/>
          </a:xfrm>
          <a:prstGeom prst="rect">
            <a:avLst/>
          </a:prstGeom>
          <a:noFill/>
        </p:spPr>
        <p:txBody>
          <a:bodyPr wrap="none" lIns="91440" tIns="45720" rIns="91440" bIns="45720">
            <a:spAutoFit/>
          </a:bodyPr>
          <a:lstStyle/>
          <a:p>
            <a:pPr algn="ctr"/>
            <a:r>
              <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AL-Mohanad"/>
              </a:rPr>
              <a:t>مفهوم الشخصية</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179388" y="1296988"/>
            <a:ext cx="8785225" cy="4965700"/>
          </a:xfrm>
          <a:prstGeom prst="rect">
            <a:avLst/>
          </a:prstGeom>
          <a:noFill/>
          <a:ln w="9525">
            <a:noFill/>
            <a:miter lim="800000"/>
            <a:headEnd/>
            <a:tailEnd/>
          </a:ln>
        </p:spPr>
        <p:txBody>
          <a:bodyPr anchor="ctr">
            <a:spAutoFit/>
          </a:bodyPr>
          <a:lstStyle/>
          <a:p>
            <a:pPr algn="just">
              <a:buClr>
                <a:schemeClr val="tx1"/>
              </a:buClr>
              <a:buFont typeface="Wingdings" pitchFamily="2" charset="2"/>
              <a:buChar char="§"/>
            </a:pPr>
            <a:r>
              <a:rPr lang="ar-SA" sz="3200" b="1" dirty="0">
                <a:solidFill>
                  <a:srgbClr val="993300"/>
                </a:solidFill>
                <a:cs typeface="AL-Mohanad" pitchFamily="2" charset="-78"/>
              </a:rPr>
              <a:t> </a:t>
            </a:r>
            <a:r>
              <a:rPr lang="ar-SA" sz="3200" b="1" dirty="0">
                <a:solidFill>
                  <a:schemeClr val="accent2"/>
                </a:solidFill>
                <a:cs typeface="AL-Mohanad" pitchFamily="2" charset="-78"/>
              </a:rPr>
              <a:t>والإنسان يتميز عن غيره من المخلوقات بوجود الروح والعقل اللتان أوجدتا لديه استعداداً لتحقيق معالي الأمور وأقدس الصفات وموالاة </a:t>
            </a:r>
            <a:r>
              <a:rPr lang="ar-SA" sz="3200" b="1" dirty="0" err="1">
                <a:solidFill>
                  <a:schemeClr val="accent2"/>
                </a:solidFill>
                <a:cs typeface="AL-Mohanad" pitchFamily="2" charset="-78"/>
              </a:rPr>
              <a:t>الحق </a:t>
            </a:r>
            <a:r>
              <a:rPr lang="ar-SA" sz="3200" b="1" dirty="0">
                <a:solidFill>
                  <a:schemeClr val="accent2"/>
                </a:solidFill>
                <a:cs typeface="AL-Mohanad" pitchFamily="2" charset="-78"/>
              </a:rPr>
              <a:t>، وبذلك سما وتميز عن غيره من المخلوقات.</a:t>
            </a:r>
          </a:p>
          <a:p>
            <a:pPr algn="just">
              <a:buClr>
                <a:schemeClr val="tx1"/>
              </a:buClr>
              <a:buFont typeface="Wingdings" pitchFamily="2" charset="2"/>
              <a:buChar char="§"/>
            </a:pPr>
            <a:endParaRPr lang="ar-SA" sz="3200" b="1" dirty="0">
              <a:solidFill>
                <a:schemeClr val="accent2"/>
              </a:solidFill>
              <a:cs typeface="AL-Mohanad" pitchFamily="2" charset="-78"/>
            </a:endParaRPr>
          </a:p>
          <a:p>
            <a:pPr algn="just">
              <a:buClr>
                <a:schemeClr val="tx1"/>
              </a:buClr>
              <a:buFont typeface="Wingdings" pitchFamily="2" charset="2"/>
              <a:buChar char="§"/>
            </a:pPr>
            <a:r>
              <a:rPr lang="ar-SA" sz="3200" b="1" dirty="0">
                <a:solidFill>
                  <a:schemeClr val="accent2"/>
                </a:solidFill>
                <a:cs typeface="AL-Mohanad" pitchFamily="2" charset="-78"/>
              </a:rPr>
              <a:t> </a:t>
            </a:r>
            <a:r>
              <a:rPr lang="ar-SA" sz="3200" b="1" dirty="0" smtClean="0">
                <a:solidFill>
                  <a:schemeClr val="accent2"/>
                </a:solidFill>
                <a:cs typeface="AL-Mohanad" pitchFamily="2" charset="-78"/>
              </a:rPr>
              <a:t>فعن طريق الروح والعقل اللتان تسترشدان بالوحي الإلهي يقرر الإنسان أهدافه وغايته العليا، ويرسم له منهجا سوياً يسير عليه، ويتطلع إلى معالي الأمور وأسمى القيم والمعارف التي تحقق له حقيقته الإنسانية وتجعله يسمو فوق مستوى الحيوان.</a:t>
            </a:r>
          </a:p>
          <a:p>
            <a:pPr algn="just"/>
            <a:endParaRPr lang="ar-SA" sz="3200" b="1" dirty="0" smtClean="0">
              <a:solidFill>
                <a:srgbClr val="993300"/>
              </a:solidFill>
              <a:cs typeface="AL-Mohanad" pitchFamily="2" charset="-78"/>
            </a:endParaRPr>
          </a:p>
          <a:p>
            <a:pPr algn="just"/>
            <a:endParaRPr lang="ar-SA" sz="3200" b="1" dirty="0">
              <a:solidFill>
                <a:srgbClr val="993300"/>
              </a:solidFill>
              <a:cs typeface="AL-Mohanad" pitchFamily="2" charset="-78"/>
            </a:endParaRPr>
          </a:p>
        </p:txBody>
      </p:sp>
      <p:sp>
        <p:nvSpPr>
          <p:cNvPr id="4" name="Rectangle 3"/>
          <p:cNvSpPr/>
          <p:nvPr/>
        </p:nvSpPr>
        <p:spPr>
          <a:xfrm>
            <a:off x="2637820" y="692696"/>
            <a:ext cx="3868367" cy="923330"/>
          </a:xfrm>
          <a:prstGeom prst="rect">
            <a:avLst/>
          </a:prstGeom>
          <a:noFill/>
        </p:spPr>
        <p:txBody>
          <a:bodyPr wrap="none" lIns="91440" tIns="45720" rIns="91440" bIns="45720">
            <a:spAutoFit/>
          </a:bodyPr>
          <a:lstStyle/>
          <a:p>
            <a:pPr algn="ctr"/>
            <a:r>
              <a:rPr lang="ar-SA"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مفهوم الشخصية</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251520" y="2276872"/>
            <a:ext cx="8713788" cy="1569660"/>
          </a:xfrm>
          <a:prstGeom prst="rect">
            <a:avLst/>
          </a:prstGeom>
          <a:noFill/>
          <a:ln w="9525">
            <a:noFill/>
            <a:miter lim="800000"/>
            <a:headEnd/>
            <a:tailEnd/>
          </a:ln>
        </p:spPr>
        <p:txBody>
          <a:bodyPr wrap="square">
            <a:spAutoFit/>
          </a:bodyPr>
          <a:lstStyle/>
          <a:p>
            <a:pPr algn="just">
              <a:buClr>
                <a:schemeClr val="tx2"/>
              </a:buClr>
              <a:buFont typeface="Wingdings" pitchFamily="2" charset="2"/>
              <a:buChar char="§"/>
            </a:pPr>
            <a:r>
              <a:rPr lang="ar-SA" sz="3200" b="1" dirty="0">
                <a:solidFill>
                  <a:srgbClr val="993300"/>
                </a:solidFill>
                <a:cs typeface="AL-Mohanad" pitchFamily="2" charset="-78"/>
              </a:rPr>
              <a:t> </a:t>
            </a:r>
            <a:r>
              <a:rPr lang="ar-SA" sz="3200" b="1" dirty="0">
                <a:solidFill>
                  <a:schemeClr val="accent2"/>
                </a:solidFill>
                <a:cs typeface="AL-Mohanad" pitchFamily="2" charset="-78"/>
              </a:rPr>
              <a:t>فحينما تكون شخصية الإنسان في أدنى مستوياتها الإنسانية، بحيث تسيطر عليها الأهواء والشهوات والملذات البدنية والدنيوية، فإنها تكون في حالة ينطبق عليها وصف:"النفس الأمارة </a:t>
            </a:r>
            <a:r>
              <a:rPr lang="ar-SA" sz="3200" b="1" dirty="0" smtClean="0">
                <a:solidFill>
                  <a:schemeClr val="accent2"/>
                </a:solidFill>
                <a:cs typeface="AL-Mohanad" pitchFamily="2" charset="-78"/>
              </a:rPr>
              <a:t>وبالسوء</a:t>
            </a:r>
            <a:r>
              <a:rPr lang="ar-SA" sz="3200" b="1" dirty="0" smtClean="0">
                <a:cs typeface="AL-Mohanad" pitchFamily="2" charset="-78"/>
              </a:rPr>
              <a:t> </a:t>
            </a:r>
            <a:endParaRPr lang="ar-SA" sz="3200" b="1" dirty="0">
              <a:cs typeface="AL-Mohanad" pitchFamily="2" charset="-78"/>
            </a:endParaRPr>
          </a:p>
        </p:txBody>
      </p:sp>
      <p:sp>
        <p:nvSpPr>
          <p:cNvPr id="4" name="Rectangle 3"/>
          <p:cNvSpPr/>
          <p:nvPr/>
        </p:nvSpPr>
        <p:spPr>
          <a:xfrm>
            <a:off x="2637816" y="1484784"/>
            <a:ext cx="3868367" cy="923330"/>
          </a:xfrm>
          <a:prstGeom prst="rect">
            <a:avLst/>
          </a:prstGeom>
          <a:noFill/>
        </p:spPr>
        <p:txBody>
          <a:bodyPr wrap="none" lIns="91440" tIns="45720" rIns="91440" bIns="45720">
            <a:spAutoFit/>
          </a:bodyPr>
          <a:lstStyle/>
          <a:p>
            <a:pPr algn="ctr"/>
            <a:r>
              <a:rPr lang="ar-SA"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مفهوم الشخصية</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250825" y="1268413"/>
            <a:ext cx="8713788" cy="4422775"/>
          </a:xfrm>
          <a:prstGeom prst="rect">
            <a:avLst/>
          </a:prstGeom>
          <a:noFill/>
          <a:ln w="9525">
            <a:noFill/>
            <a:miter lim="800000"/>
            <a:headEnd/>
            <a:tailEnd/>
          </a:ln>
        </p:spPr>
        <p:txBody>
          <a:bodyPr>
            <a:spAutoFit/>
          </a:bodyPr>
          <a:lstStyle/>
          <a:p>
            <a:pPr algn="just">
              <a:buClr>
                <a:schemeClr val="tx2"/>
              </a:buClr>
              <a:buFont typeface="Wingdings" pitchFamily="2" charset="2"/>
              <a:buChar char="§"/>
            </a:pPr>
            <a:r>
              <a:rPr lang="ar-SA" sz="3200" b="1">
                <a:solidFill>
                  <a:srgbClr val="993300"/>
                </a:solidFill>
                <a:cs typeface="AL-Mohanad" pitchFamily="2" charset="-78"/>
              </a:rPr>
              <a:t> </a:t>
            </a:r>
            <a:r>
              <a:rPr lang="ar-SA" sz="2800" b="1">
                <a:solidFill>
                  <a:schemeClr val="accent2"/>
                </a:solidFill>
                <a:cs typeface="AL-Mohanad" pitchFamily="2" charset="-78"/>
              </a:rPr>
              <a:t>أما حين تبلغ الشخصية أعلى مستويات الكمال الإنساني، ويحدث هناك توازن تام بين مطالبها المادية والروحية، فإنها تصل إلى الحالة التي يطلق عليها وصف: "النفس المطمئنة".</a:t>
            </a:r>
          </a:p>
          <a:p>
            <a:pPr algn="just">
              <a:buClr>
                <a:schemeClr val="tx2"/>
              </a:buClr>
              <a:buFont typeface="Wingdings" pitchFamily="2" charset="2"/>
              <a:buChar char="§"/>
            </a:pPr>
            <a:endParaRPr lang="ar-SA" sz="2800" b="1">
              <a:solidFill>
                <a:schemeClr val="accent2"/>
              </a:solidFill>
              <a:cs typeface="AL-Mohanad" pitchFamily="2" charset="-78"/>
            </a:endParaRPr>
          </a:p>
          <a:p>
            <a:pPr algn="just">
              <a:buClr>
                <a:schemeClr val="tx2"/>
              </a:buClr>
              <a:buFont typeface="Wingdings" pitchFamily="2" charset="2"/>
              <a:buChar char="§"/>
            </a:pPr>
            <a:r>
              <a:rPr lang="ar-SA" sz="2800" b="1">
                <a:solidFill>
                  <a:schemeClr val="accent2"/>
                </a:solidFill>
                <a:cs typeface="AL-Mohanad" pitchFamily="2" charset="-78"/>
              </a:rPr>
              <a:t>  بين هذين المستويين يوجد مستوى ”النفس اللوامة“ الذي فيه يحاسب الإنسان نفسه على ما يبدر منها من زلات وما يرتكب من أخطاء.</a:t>
            </a:r>
          </a:p>
          <a:p>
            <a:pPr algn="just">
              <a:buClr>
                <a:schemeClr val="tx2"/>
              </a:buClr>
              <a:buFont typeface="Wingdings" pitchFamily="2" charset="2"/>
              <a:buChar char="§"/>
            </a:pPr>
            <a:r>
              <a:rPr lang="ar-SA" sz="2800" b="1">
                <a:solidFill>
                  <a:schemeClr val="accent2"/>
                </a:solidFill>
                <a:cs typeface="AL-Mohanad" pitchFamily="2" charset="-78"/>
              </a:rPr>
              <a:t> في هذا المستوى يكون المرء في حالة مجاهدة مستمرة مع نفسه لصدها عن ارتكاب ما يغضب الله سبحانه،  ويسبب له تأنيب الضمير. </a:t>
            </a:r>
          </a:p>
          <a:p>
            <a:pPr algn="just">
              <a:buClr>
                <a:schemeClr val="tx2"/>
              </a:buClr>
              <a:buFont typeface="Wingdings" pitchFamily="2" charset="2"/>
              <a:buChar char="§"/>
            </a:pPr>
            <a:r>
              <a:rPr lang="ar-SA" sz="2800" b="1">
                <a:solidFill>
                  <a:schemeClr val="accent2"/>
                </a:solidFill>
                <a:cs typeface="AL-Mohanad" pitchFamily="2" charset="-78"/>
              </a:rPr>
              <a:t> قد لا ينجح المرء دائماً في مسعاه نحو الكمال، بل قد يضعف أحياناً ويقع في الخطيئة ولكنه لا يلبث أن يشعر بالذنب ويلوم نفسه على تقصيرها. </a:t>
            </a:r>
          </a:p>
        </p:txBody>
      </p:sp>
      <p:sp>
        <p:nvSpPr>
          <p:cNvPr id="4" name="Rectangle 3"/>
          <p:cNvSpPr/>
          <p:nvPr/>
        </p:nvSpPr>
        <p:spPr>
          <a:xfrm>
            <a:off x="2637816" y="548680"/>
            <a:ext cx="3868367" cy="923330"/>
          </a:xfrm>
          <a:prstGeom prst="rect">
            <a:avLst/>
          </a:prstGeom>
          <a:noFill/>
        </p:spPr>
        <p:txBody>
          <a:bodyPr wrap="none" lIns="91440" tIns="45720" rIns="91440" bIns="45720">
            <a:spAutoFit/>
          </a:bodyPr>
          <a:lstStyle/>
          <a:p>
            <a:pPr algn="ctr"/>
            <a:r>
              <a:rPr lang="ar-SA"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مفهوم الشخصية</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179388" y="923002"/>
            <a:ext cx="8785225" cy="5016758"/>
          </a:xfrm>
          <a:prstGeom prst="rect">
            <a:avLst/>
          </a:prstGeom>
          <a:noFill/>
          <a:ln w="9525">
            <a:noFill/>
            <a:miter lim="800000"/>
            <a:headEnd/>
            <a:tailEnd/>
          </a:ln>
        </p:spPr>
        <p:txBody>
          <a:bodyPr anchor="ctr">
            <a:spAutoFit/>
          </a:bodyPr>
          <a:lstStyle/>
          <a:p>
            <a:pPr indent="342900" algn="justLow"/>
            <a:endParaRPr lang="ar-SA" sz="3200" b="1" dirty="0">
              <a:solidFill>
                <a:schemeClr val="accent2"/>
              </a:solidFill>
              <a:cs typeface="AL-Mohanad" pitchFamily="2" charset="-78"/>
            </a:endParaRPr>
          </a:p>
          <a:p>
            <a:pPr indent="342900" algn="justLow">
              <a:buClr>
                <a:schemeClr val="tx2"/>
              </a:buClr>
              <a:buFont typeface="Wingdings" pitchFamily="2" charset="2"/>
              <a:buChar char="§"/>
            </a:pPr>
            <a:r>
              <a:rPr lang="ar-SA" sz="3200" dirty="0">
                <a:solidFill>
                  <a:schemeClr val="accent2"/>
                </a:solidFill>
                <a:cs typeface="AL-Mohanad" pitchFamily="2" charset="-78"/>
              </a:rPr>
              <a:t>يوجد هناك العديد من التعريفات التي وضعها العلماء للشخصية، والتي تعكس مدى صعوبة هذا الموضوع </a:t>
            </a:r>
            <a:r>
              <a:rPr lang="ar-SA" sz="3200" dirty="0" err="1">
                <a:solidFill>
                  <a:schemeClr val="accent2"/>
                </a:solidFill>
                <a:cs typeface="AL-Mohanad" pitchFamily="2" charset="-78"/>
              </a:rPr>
              <a:t>وتعقده.</a:t>
            </a:r>
            <a:r>
              <a:rPr lang="ar-SA" sz="3200" dirty="0">
                <a:solidFill>
                  <a:schemeClr val="accent2"/>
                </a:solidFill>
                <a:cs typeface="AL-Mohanad" pitchFamily="2" charset="-78"/>
              </a:rPr>
              <a:t> </a:t>
            </a:r>
          </a:p>
          <a:p>
            <a:pPr indent="342900" algn="justLow">
              <a:buClr>
                <a:schemeClr val="tx2"/>
              </a:buClr>
              <a:buFont typeface="Wingdings" pitchFamily="2" charset="2"/>
              <a:buChar char="§"/>
            </a:pPr>
            <a:r>
              <a:rPr lang="ar-SA" sz="3200" dirty="0">
                <a:solidFill>
                  <a:schemeClr val="accent2"/>
                </a:solidFill>
                <a:cs typeface="AL-Mohanad" pitchFamily="2" charset="-78"/>
              </a:rPr>
              <a:t>إن دراسة الشخصية تعني دراسة الإنسان بجميع صفاته ومكوناته أخذاً في الاعتبار كافة المؤثرات و المحددات التي قد تؤثر عليه.</a:t>
            </a:r>
            <a:endParaRPr lang="en-US" sz="3200" dirty="0">
              <a:solidFill>
                <a:schemeClr val="accent2"/>
              </a:solidFill>
              <a:cs typeface="AL-Mohanad" pitchFamily="2" charset="-78"/>
            </a:endParaRPr>
          </a:p>
          <a:p>
            <a:pPr indent="342900" algn="justLow">
              <a:buClr>
                <a:schemeClr val="tx2"/>
              </a:buClr>
              <a:buFont typeface="Wingdings" pitchFamily="2" charset="2"/>
              <a:buChar char="§"/>
            </a:pPr>
            <a:r>
              <a:rPr lang="ar-SA" sz="3200" dirty="0">
                <a:solidFill>
                  <a:schemeClr val="accent2"/>
                </a:solidFill>
                <a:cs typeface="AL-Mohanad" pitchFamily="2" charset="-78"/>
              </a:rPr>
              <a:t>تعرف الشخصية </a:t>
            </a:r>
            <a:r>
              <a:rPr lang="ar-SA" sz="3200" dirty="0" err="1">
                <a:solidFill>
                  <a:schemeClr val="accent2"/>
                </a:solidFill>
                <a:cs typeface="AL-Mohanad" pitchFamily="2" charset="-78"/>
              </a:rPr>
              <a:t>بأنها:</a:t>
            </a:r>
            <a:r>
              <a:rPr lang="ar-SA" sz="3200" dirty="0">
                <a:solidFill>
                  <a:schemeClr val="accent2"/>
                </a:solidFill>
                <a:cs typeface="AL-Mohanad" pitchFamily="2" charset="-78"/>
              </a:rPr>
              <a:t> </a:t>
            </a:r>
          </a:p>
          <a:p>
            <a:pPr indent="342900" algn="ctr">
              <a:buClr>
                <a:schemeClr val="tx2"/>
              </a:buClr>
              <a:buFont typeface="Wingdings" pitchFamily="2" charset="2"/>
              <a:buNone/>
            </a:pPr>
            <a:r>
              <a:rPr lang="ar-SA" sz="3200" dirty="0">
                <a:solidFill>
                  <a:srgbClr val="008080"/>
                </a:solidFill>
                <a:cs typeface="AL-Mohanad" pitchFamily="2" charset="-78"/>
              </a:rPr>
              <a:t>"استجابات الفرد المميزة للمثيرات الاجتماعية، وكيفية توافقه مع المظاهر الاجتماعية </a:t>
            </a:r>
            <a:r>
              <a:rPr lang="ar-SA" sz="3200" dirty="0" err="1">
                <a:solidFill>
                  <a:srgbClr val="008080"/>
                </a:solidFill>
                <a:cs typeface="AL-Mohanad" pitchFamily="2" charset="-78"/>
              </a:rPr>
              <a:t>لبيئته“</a:t>
            </a:r>
            <a:endParaRPr lang="ar-SA" sz="3200" dirty="0">
              <a:solidFill>
                <a:srgbClr val="008080"/>
              </a:solidFill>
              <a:cs typeface="AL-Mohanad" pitchFamily="2" charset="-78"/>
            </a:endParaRPr>
          </a:p>
          <a:p>
            <a:pPr indent="342900" algn="ctr">
              <a:buClr>
                <a:schemeClr val="tx2"/>
              </a:buClr>
              <a:buFont typeface="Wingdings" pitchFamily="2" charset="2"/>
              <a:buNone/>
            </a:pPr>
            <a:r>
              <a:rPr lang="ar-SA" sz="3200" dirty="0">
                <a:solidFill>
                  <a:srgbClr val="008080"/>
                </a:solidFill>
                <a:cs typeface="AL-Mohanad" pitchFamily="2" charset="-78"/>
              </a:rPr>
              <a:t>”التنظيم الديناميكي داخل الفرد لتلك الأجهزة النفسية والجسمية التي تحدد طابعه </a:t>
            </a:r>
            <a:r>
              <a:rPr lang="ar-SA" sz="3200" dirty="0" err="1">
                <a:solidFill>
                  <a:srgbClr val="008080"/>
                </a:solidFill>
                <a:cs typeface="AL-Mohanad" pitchFamily="2" charset="-78"/>
              </a:rPr>
              <a:t>الخاص </a:t>
            </a:r>
            <a:r>
              <a:rPr lang="ar-SA" sz="3200" dirty="0">
                <a:solidFill>
                  <a:srgbClr val="008080"/>
                </a:solidFill>
                <a:cs typeface="AL-Mohanad" pitchFamily="2" charset="-78"/>
              </a:rPr>
              <a:t>(في توافقه مع بيئته)، أو التي تحدد خصائص سلوكه </a:t>
            </a:r>
            <a:r>
              <a:rPr lang="ar-SA" sz="3200" dirty="0" err="1">
                <a:solidFill>
                  <a:srgbClr val="008080"/>
                </a:solidFill>
                <a:cs typeface="AL-Mohanad" pitchFamily="2" charset="-78"/>
              </a:rPr>
              <a:t>وفكره”</a:t>
            </a:r>
            <a:endParaRPr lang="ar-SA" sz="3200" dirty="0">
              <a:solidFill>
                <a:srgbClr val="008080"/>
              </a:solidFill>
              <a:cs typeface="AL-Mohanad" pitchFamily="2" charset="-78"/>
            </a:endParaRPr>
          </a:p>
        </p:txBody>
      </p:sp>
      <p:sp>
        <p:nvSpPr>
          <p:cNvPr id="3" name="Rectangle 2"/>
          <p:cNvSpPr/>
          <p:nvPr/>
        </p:nvSpPr>
        <p:spPr>
          <a:xfrm>
            <a:off x="2620183" y="620688"/>
            <a:ext cx="3903633" cy="923330"/>
          </a:xfrm>
          <a:prstGeom prst="rect">
            <a:avLst/>
          </a:prstGeom>
          <a:noFill/>
        </p:spPr>
        <p:txBody>
          <a:bodyPr wrap="none" lIns="91440" tIns="45720" rIns="91440" bIns="45720">
            <a:spAutoFit/>
          </a:bodyPr>
          <a:lstStyle/>
          <a:p>
            <a:pPr algn="ctr"/>
            <a:r>
              <a:rPr lang="ar-SA"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cs typeface="Simplified Arabic" pitchFamily="2" charset="-78"/>
              </a:rPr>
              <a:t>تعريف الشخصية</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323850" y="1263650"/>
            <a:ext cx="8569325" cy="4789488"/>
          </a:xfrm>
          <a:prstGeom prst="rect">
            <a:avLst/>
          </a:prstGeom>
          <a:noFill/>
          <a:ln w="9525">
            <a:noFill/>
            <a:miter lim="800000"/>
            <a:headEnd/>
            <a:tailEnd/>
          </a:ln>
        </p:spPr>
        <p:txBody>
          <a:bodyPr anchor="ctr">
            <a:spAutoFit/>
          </a:bodyPr>
          <a:lstStyle/>
          <a:p>
            <a:pPr indent="342900" algn="just">
              <a:buClr>
                <a:schemeClr val="tx2"/>
              </a:buClr>
              <a:buFont typeface="Wingdings" pitchFamily="2" charset="2"/>
              <a:buChar char="§"/>
            </a:pPr>
            <a:r>
              <a:rPr lang="ar-SA" sz="2800" dirty="0">
                <a:solidFill>
                  <a:schemeClr val="tx2"/>
                </a:solidFill>
                <a:cs typeface="Simplified Arabic" pitchFamily="2" charset="-78"/>
              </a:rPr>
              <a:t>كما تعرف الشخصية </a:t>
            </a:r>
            <a:r>
              <a:rPr lang="ar-SA" sz="2800" dirty="0" err="1">
                <a:solidFill>
                  <a:schemeClr val="tx2"/>
                </a:solidFill>
                <a:cs typeface="Simplified Arabic" pitchFamily="2" charset="-78"/>
              </a:rPr>
              <a:t>بأنها</a:t>
            </a:r>
            <a:r>
              <a:rPr lang="ar-SA" sz="2800" dirty="0" err="1">
                <a:solidFill>
                  <a:schemeClr val="accent2"/>
                </a:solidFill>
                <a:cs typeface="Simplified Arabic" pitchFamily="2" charset="-78"/>
              </a:rPr>
              <a:t>:</a:t>
            </a:r>
            <a:endParaRPr lang="ar-SA" sz="2800" dirty="0">
              <a:solidFill>
                <a:schemeClr val="accent2"/>
              </a:solidFill>
              <a:cs typeface="Simplified Arabic" pitchFamily="2" charset="-78"/>
            </a:endParaRPr>
          </a:p>
          <a:p>
            <a:pPr indent="342900" algn="ctr">
              <a:buClr>
                <a:schemeClr val="tx2"/>
              </a:buClr>
              <a:buFont typeface="Wingdings" pitchFamily="2" charset="2"/>
              <a:buChar char="§"/>
            </a:pPr>
            <a:r>
              <a:rPr lang="ar-SA" sz="2800" dirty="0">
                <a:solidFill>
                  <a:schemeClr val="accent2"/>
                </a:solidFill>
                <a:cs typeface="Simplified Arabic" pitchFamily="2" charset="-78"/>
              </a:rPr>
              <a:t>"</a:t>
            </a:r>
            <a:r>
              <a:rPr lang="ar-SA" sz="2800" i="1" dirty="0">
                <a:cs typeface="Simplified Arabic" pitchFamily="2" charset="-78"/>
              </a:rPr>
              <a:t>مجموعة سمات الفرد كما تبدو في عاداته الفكرية وتعبيراته واتجاهاته واهتماماته وأسلوبه في العمل وفلسفته في الحياة</a:t>
            </a:r>
            <a:r>
              <a:rPr lang="ar-SA" sz="2800" dirty="0">
                <a:solidFill>
                  <a:schemeClr val="accent2"/>
                </a:solidFill>
                <a:cs typeface="Simplified Arabic" pitchFamily="2" charset="-78"/>
              </a:rPr>
              <a:t>“</a:t>
            </a:r>
            <a:endParaRPr lang="en-US" sz="2800" dirty="0">
              <a:solidFill>
                <a:schemeClr val="accent2"/>
              </a:solidFill>
              <a:cs typeface="Simplified Arabic" pitchFamily="2" charset="-78"/>
            </a:endParaRPr>
          </a:p>
          <a:p>
            <a:pPr indent="342900" algn="just">
              <a:buClr>
                <a:schemeClr val="tx2"/>
              </a:buClr>
              <a:buFont typeface="Wingdings" pitchFamily="2" charset="2"/>
              <a:buChar char="§"/>
            </a:pPr>
            <a:endParaRPr lang="ar-SA" sz="2800" dirty="0">
              <a:solidFill>
                <a:schemeClr val="accent2"/>
              </a:solidFill>
              <a:cs typeface="Simplified Arabic" pitchFamily="2" charset="-78"/>
            </a:endParaRPr>
          </a:p>
          <a:p>
            <a:pPr indent="342900" algn="just">
              <a:buClr>
                <a:schemeClr val="tx2"/>
              </a:buClr>
              <a:buFont typeface="Wingdings" pitchFamily="2" charset="2"/>
              <a:buChar char="§"/>
            </a:pPr>
            <a:r>
              <a:rPr lang="ar-SA" sz="2800" dirty="0">
                <a:solidFill>
                  <a:schemeClr val="accent2"/>
                </a:solidFill>
                <a:cs typeface="Simplified Arabic" pitchFamily="2" charset="-78"/>
              </a:rPr>
              <a:t>وهناك تعريفاً شاملاً للشخصية </a:t>
            </a:r>
            <a:r>
              <a:rPr lang="ar-SA" sz="2800" dirty="0" err="1">
                <a:solidFill>
                  <a:schemeClr val="accent2"/>
                </a:solidFill>
                <a:cs typeface="Simplified Arabic" pitchFamily="2" charset="-78"/>
              </a:rPr>
              <a:t>باعتبارها:</a:t>
            </a:r>
            <a:endParaRPr lang="ar-SA" sz="2800" dirty="0">
              <a:solidFill>
                <a:schemeClr val="accent2"/>
              </a:solidFill>
              <a:cs typeface="Simplified Arabic" pitchFamily="2" charset="-78"/>
            </a:endParaRPr>
          </a:p>
          <a:p>
            <a:pPr indent="342900" algn="ctr">
              <a:buClr>
                <a:schemeClr val="tx2"/>
              </a:buClr>
              <a:buFont typeface="Wingdings" pitchFamily="2" charset="2"/>
              <a:buNone/>
            </a:pPr>
            <a:r>
              <a:rPr lang="ar-SA" sz="2800" dirty="0">
                <a:solidFill>
                  <a:schemeClr val="accent2"/>
                </a:solidFill>
                <a:cs typeface="Simplified Arabic" pitchFamily="2" charset="-78"/>
              </a:rPr>
              <a:t> " </a:t>
            </a:r>
            <a:r>
              <a:rPr lang="ar-SA" sz="2800" i="1" dirty="0">
                <a:solidFill>
                  <a:srgbClr val="6A0000"/>
                </a:solidFill>
                <a:cs typeface="Simplified Arabic" pitchFamily="2" charset="-78"/>
              </a:rPr>
              <a:t>التنظيم المتكامل والديناميكي للخصائص الفسيولوجية والعقلية والخلقية والاجتماعية للفرد، كما يعبر عن نفسه أمام الآخرين في مظاهر الأخذ والعطاء في الحياة </a:t>
            </a:r>
            <a:r>
              <a:rPr lang="ar-SA" sz="2800" i="1" dirty="0" err="1">
                <a:solidFill>
                  <a:srgbClr val="6A0000"/>
                </a:solidFill>
                <a:cs typeface="Simplified Arabic" pitchFamily="2" charset="-78"/>
              </a:rPr>
              <a:t>الاجتماعية</a:t>
            </a:r>
            <a:r>
              <a:rPr lang="ar-SA" sz="2800" dirty="0" err="1">
                <a:solidFill>
                  <a:schemeClr val="accent2"/>
                </a:solidFill>
                <a:cs typeface="Simplified Arabic" pitchFamily="2" charset="-78"/>
              </a:rPr>
              <a:t>“</a:t>
            </a:r>
            <a:endParaRPr lang="ar-SA" sz="2800" dirty="0">
              <a:solidFill>
                <a:schemeClr val="accent2"/>
              </a:solidFill>
              <a:cs typeface="Simplified Arabic" pitchFamily="2" charset="-78"/>
            </a:endParaRPr>
          </a:p>
          <a:p>
            <a:pPr indent="342900" algn="just">
              <a:buClr>
                <a:schemeClr val="tx2"/>
              </a:buClr>
              <a:buFont typeface="Wingdings" pitchFamily="2" charset="2"/>
              <a:buChar char="§"/>
            </a:pPr>
            <a:r>
              <a:rPr lang="ar-SA" sz="2800" dirty="0">
                <a:solidFill>
                  <a:schemeClr val="accent2"/>
                </a:solidFill>
                <a:cs typeface="Simplified Arabic" pitchFamily="2" charset="-78"/>
              </a:rPr>
              <a:t>تشمل الشخصية الخصائص الطبيعية والمكتسبة من الدوافع والعادات والميول والعقد والعواطف والمثل والآراء والمعتقدات والتي تتضح من علاقات الفرد بوسطه </a:t>
            </a:r>
            <a:r>
              <a:rPr lang="ar-SA" sz="2800" dirty="0" err="1">
                <a:solidFill>
                  <a:schemeClr val="accent2"/>
                </a:solidFill>
                <a:cs typeface="Simplified Arabic" pitchFamily="2" charset="-78"/>
              </a:rPr>
              <a:t>الاجتماعي .</a:t>
            </a:r>
            <a:endParaRPr lang="ar-SA" sz="2800" dirty="0">
              <a:solidFill>
                <a:schemeClr val="accent2"/>
              </a:solidFill>
              <a:cs typeface="Simplified Arabic" pitchFamily="2" charset="-78"/>
            </a:endParaRPr>
          </a:p>
        </p:txBody>
      </p:sp>
      <p:sp>
        <p:nvSpPr>
          <p:cNvPr id="4" name="Rectangle 3"/>
          <p:cNvSpPr/>
          <p:nvPr/>
        </p:nvSpPr>
        <p:spPr>
          <a:xfrm>
            <a:off x="2987824" y="476672"/>
            <a:ext cx="3930884" cy="923330"/>
          </a:xfrm>
          <a:prstGeom prst="rect">
            <a:avLst/>
          </a:prstGeom>
          <a:noFill/>
        </p:spPr>
        <p:txBody>
          <a:bodyPr wrap="none" lIns="91440" tIns="45720" rIns="91440" bIns="45720">
            <a:spAutoFit/>
          </a:bodyPr>
          <a:lstStyle/>
          <a:p>
            <a:pPr algn="ctr"/>
            <a:r>
              <a:rPr lang="ar-SA"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تعريف الشخصية</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251718" y="1652602"/>
            <a:ext cx="8640762" cy="5016758"/>
          </a:xfrm>
          <a:prstGeom prst="rect">
            <a:avLst/>
          </a:prstGeom>
          <a:noFill/>
          <a:ln w="9525">
            <a:noFill/>
            <a:miter lim="800000"/>
            <a:headEnd/>
            <a:tailEnd/>
          </a:ln>
        </p:spPr>
        <p:txBody>
          <a:bodyPr anchor="ctr">
            <a:spAutoFit/>
          </a:bodyPr>
          <a:lstStyle/>
          <a:p>
            <a:pPr marL="342900" indent="-342900" algn="just">
              <a:buClr>
                <a:schemeClr val="tx2"/>
              </a:buClr>
              <a:buFont typeface="Wingdings" pitchFamily="2" charset="2"/>
              <a:buChar char="§"/>
              <a:tabLst>
                <a:tab pos="473075" algn="l"/>
              </a:tabLst>
            </a:pPr>
            <a:r>
              <a:rPr lang="ar-SA" sz="3200" dirty="0">
                <a:solidFill>
                  <a:schemeClr val="accent2"/>
                </a:solidFill>
                <a:cs typeface="Simplified Arabic" pitchFamily="2" charset="-78"/>
              </a:rPr>
              <a:t>هذه التعريفات للشخصية توضح أن الشخصية عبارة عن منظومة متكاملة تحتوي على العناصر </a:t>
            </a:r>
            <a:r>
              <a:rPr lang="ar-SA" sz="3200" dirty="0" err="1">
                <a:solidFill>
                  <a:schemeClr val="accent2"/>
                </a:solidFill>
                <a:cs typeface="Simplified Arabic" pitchFamily="2" charset="-78"/>
              </a:rPr>
              <a:t>التالية:</a:t>
            </a:r>
            <a:endParaRPr lang="ar-SA" sz="3200" dirty="0">
              <a:solidFill>
                <a:schemeClr val="accent2"/>
              </a:solidFill>
              <a:cs typeface="Simplified Arabic" pitchFamily="2" charset="-78"/>
            </a:endParaRPr>
          </a:p>
          <a:p>
            <a:pPr marL="342900" indent="-342900" algn="just">
              <a:tabLst>
                <a:tab pos="473075" algn="l"/>
              </a:tabLst>
            </a:pPr>
            <a:endParaRPr lang="en-US" sz="3200" dirty="0">
              <a:solidFill>
                <a:schemeClr val="accent2"/>
              </a:solidFill>
              <a:cs typeface="Simplified Arabic" pitchFamily="2" charset="-78"/>
            </a:endParaRPr>
          </a:p>
          <a:p>
            <a:pPr marL="342900" indent="-342900" algn="just">
              <a:buFontTx/>
              <a:buAutoNum type="arabicPeriod"/>
              <a:tabLst>
                <a:tab pos="473075" algn="l"/>
              </a:tabLst>
            </a:pPr>
            <a:r>
              <a:rPr lang="ar-SA" sz="3200" dirty="0">
                <a:solidFill>
                  <a:schemeClr val="accent2"/>
                </a:solidFill>
                <a:cs typeface="Simplified Arabic" pitchFamily="2" charset="-78"/>
              </a:rPr>
              <a:t> </a:t>
            </a:r>
            <a:r>
              <a:rPr lang="ar-SA" sz="3200" i="1" dirty="0">
                <a:solidFill>
                  <a:schemeClr val="tx2"/>
                </a:solidFill>
                <a:cs typeface="Simplified Arabic" pitchFamily="2" charset="-78"/>
              </a:rPr>
              <a:t>خصائص الفرد الفسيولوجية والعقلية والخلقية والاجتماعية.</a:t>
            </a:r>
          </a:p>
          <a:p>
            <a:pPr marL="342900" indent="-342900" algn="just">
              <a:buFontTx/>
              <a:buAutoNum type="arabicPeriod"/>
              <a:tabLst>
                <a:tab pos="473075" algn="l"/>
              </a:tabLst>
            </a:pPr>
            <a:endParaRPr lang="en-US" sz="3200" i="1" dirty="0">
              <a:solidFill>
                <a:schemeClr val="tx2"/>
              </a:solidFill>
              <a:cs typeface="Simplified Arabic" pitchFamily="2" charset="-78"/>
            </a:endParaRPr>
          </a:p>
          <a:p>
            <a:pPr marL="342900" indent="-342900" algn="just">
              <a:buFontTx/>
              <a:buAutoNum type="arabicPeriod"/>
              <a:tabLst>
                <a:tab pos="473075" algn="l"/>
              </a:tabLst>
            </a:pPr>
            <a:r>
              <a:rPr lang="ar-SA" sz="3200" i="1" dirty="0">
                <a:solidFill>
                  <a:schemeClr val="tx2"/>
                </a:solidFill>
                <a:cs typeface="Simplified Arabic" pitchFamily="2" charset="-78"/>
              </a:rPr>
              <a:t> خصائص الفرد الطبيعية الفطرية </a:t>
            </a:r>
            <a:r>
              <a:rPr lang="ar-SA" sz="3200" i="1" dirty="0" smtClean="0">
                <a:solidFill>
                  <a:schemeClr val="tx2"/>
                </a:solidFill>
                <a:cs typeface="Simplified Arabic" pitchFamily="2" charset="-78"/>
              </a:rPr>
              <a:t>و </a:t>
            </a:r>
            <a:r>
              <a:rPr lang="ar-SA" sz="3200" i="1" dirty="0" err="1" smtClean="0">
                <a:solidFill>
                  <a:schemeClr val="tx2"/>
                </a:solidFill>
                <a:cs typeface="Simplified Arabic" pitchFamily="2" charset="-78"/>
              </a:rPr>
              <a:t>المكتسبة </a:t>
            </a:r>
            <a:r>
              <a:rPr lang="ar-SA" sz="3200" i="1" dirty="0">
                <a:solidFill>
                  <a:schemeClr val="tx2"/>
                </a:solidFill>
                <a:cs typeface="Simplified Arabic" pitchFamily="2" charset="-78"/>
              </a:rPr>
              <a:t>(الدوافع، والعادات، والميول، والعواطف</a:t>
            </a:r>
            <a:r>
              <a:rPr lang="ar-SA" sz="3200" i="1" dirty="0" err="1">
                <a:solidFill>
                  <a:schemeClr val="tx2"/>
                </a:solidFill>
                <a:cs typeface="Simplified Arabic" pitchFamily="2" charset="-78"/>
              </a:rPr>
              <a:t>).</a:t>
            </a:r>
            <a:endParaRPr lang="ar-SA" sz="3200" i="1" dirty="0">
              <a:solidFill>
                <a:schemeClr val="tx2"/>
              </a:solidFill>
              <a:cs typeface="Simplified Arabic" pitchFamily="2" charset="-78"/>
            </a:endParaRPr>
          </a:p>
          <a:p>
            <a:pPr marL="342900" indent="-342900" algn="just">
              <a:buFontTx/>
              <a:buAutoNum type="arabicPeriod"/>
              <a:tabLst>
                <a:tab pos="473075" algn="l"/>
              </a:tabLst>
            </a:pPr>
            <a:endParaRPr lang="en-US" sz="3200" i="1" dirty="0">
              <a:solidFill>
                <a:schemeClr val="tx2"/>
              </a:solidFill>
              <a:cs typeface="Simplified Arabic" pitchFamily="2" charset="-78"/>
            </a:endParaRPr>
          </a:p>
          <a:p>
            <a:pPr marL="342900" indent="-342900" algn="just">
              <a:buFontTx/>
              <a:buAutoNum type="arabicPeriod"/>
              <a:tabLst>
                <a:tab pos="473075" algn="l"/>
              </a:tabLst>
            </a:pPr>
            <a:r>
              <a:rPr lang="ar-SA" sz="3200" i="1" dirty="0">
                <a:solidFill>
                  <a:schemeClr val="tx2"/>
                </a:solidFill>
                <a:cs typeface="Simplified Arabic" pitchFamily="2" charset="-78"/>
              </a:rPr>
              <a:t> تفاعل الفرد مع الآخرين في </a:t>
            </a:r>
            <a:r>
              <a:rPr lang="ar-SA" sz="3200" i="1" dirty="0" err="1">
                <a:solidFill>
                  <a:schemeClr val="tx2"/>
                </a:solidFill>
                <a:cs typeface="Simplified Arabic" pitchFamily="2" charset="-78"/>
              </a:rPr>
              <a:t>الوسط </a:t>
            </a:r>
            <a:r>
              <a:rPr lang="ar-SA" sz="3200" i="1" dirty="0">
                <a:solidFill>
                  <a:schemeClr val="tx2"/>
                </a:solidFill>
                <a:cs typeface="Simplified Arabic" pitchFamily="2" charset="-78"/>
              </a:rPr>
              <a:t>(البيئة أو الموقف) الاجتماعي.</a:t>
            </a:r>
          </a:p>
        </p:txBody>
      </p:sp>
      <p:sp>
        <p:nvSpPr>
          <p:cNvPr id="4" name="Rectangle 3"/>
          <p:cNvSpPr/>
          <p:nvPr/>
        </p:nvSpPr>
        <p:spPr>
          <a:xfrm>
            <a:off x="3230127" y="899428"/>
            <a:ext cx="2683748" cy="646331"/>
          </a:xfrm>
          <a:prstGeom prst="rect">
            <a:avLst/>
          </a:prstGeom>
        </p:spPr>
        <p:txBody>
          <a:bodyPr wrap="none">
            <a:spAutoFit/>
          </a:bodyPr>
          <a:lstStyle/>
          <a:p>
            <a:pPr algn="ctr"/>
            <a:r>
              <a:rPr lang="ar-SA"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تعريف الشخصية</a:t>
            </a:r>
            <a:endParaRPr lang="en-US" sz="36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611560" y="0"/>
            <a:ext cx="7772400" cy="975032"/>
          </a:xfrm>
        </p:spPr>
        <p:txBody>
          <a:bodyPr>
            <a:normAutofit/>
          </a:bodyPr>
          <a:lstStyle/>
          <a:p>
            <a:pPr algn="ctr" rtl="1" eaLnBrk="1" hangingPunct="1">
              <a:defRPr/>
            </a:pPr>
            <a:r>
              <a:rPr lang="ar-SA" sz="6000" b="1" dirty="0" smtClean="0">
                <a:solidFill>
                  <a:srgbClr val="FF0000"/>
                </a:solidFill>
              </a:rPr>
              <a:t>مكونات شخصية  الإنسان</a:t>
            </a:r>
            <a:endParaRPr lang="en-US" sz="6000" b="1" dirty="0" smtClean="0">
              <a:solidFill>
                <a:srgbClr val="FF0000"/>
              </a:solidFill>
            </a:endParaRPr>
          </a:p>
        </p:txBody>
      </p:sp>
      <p:sp>
        <p:nvSpPr>
          <p:cNvPr id="77827" name="Rectangle 3"/>
          <p:cNvSpPr>
            <a:spLocks noGrp="1" noChangeArrowheads="1"/>
          </p:cNvSpPr>
          <p:nvPr>
            <p:ph type="body" idx="1"/>
          </p:nvPr>
        </p:nvSpPr>
        <p:spPr/>
        <p:txBody>
          <a:bodyPr/>
          <a:lstStyle/>
          <a:p>
            <a:pPr eaLnBrk="1" hangingPunct="1">
              <a:buFontTx/>
              <a:buNone/>
              <a:defRPr/>
            </a:pPr>
            <a:endParaRPr lang="en-US" b="1" i="1" u="sng" smtClean="0">
              <a:solidFill>
                <a:srgbClr val="FFCC00"/>
              </a:solidFill>
            </a:endParaRPr>
          </a:p>
          <a:p>
            <a:pPr eaLnBrk="1" hangingPunct="1">
              <a:buFontTx/>
              <a:buNone/>
              <a:defRPr/>
            </a:pPr>
            <a:endParaRPr lang="en-US" b="1" i="1" u="sng" smtClean="0">
              <a:solidFill>
                <a:srgbClr val="FFCC00"/>
              </a:solidFill>
            </a:endParaRPr>
          </a:p>
        </p:txBody>
      </p:sp>
      <p:graphicFrame>
        <p:nvGraphicFramePr>
          <p:cNvPr id="1049" name="Diagram 6"/>
          <p:cNvGraphicFramePr>
            <a:graphicFrameLocks noChangeAspect="1"/>
          </p:cNvGraphicFramePr>
          <p:nvPr/>
        </p:nvGraphicFramePr>
        <p:xfrm>
          <a:off x="286072" y="980728"/>
          <a:ext cx="8534400" cy="5645596"/>
        </p:xfrm>
        <a:graphic>
          <a:graphicData uri="http://schemas.openxmlformats.org/drawingml/2006/compatibility">
            <com:legacyDrawing xmlns:com="http://schemas.openxmlformats.org/drawingml/2006/compatibility" spid="_x0000_s1049"/>
          </a:graphicData>
        </a:graphic>
      </p:graphicFrame>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250825" y="7746"/>
            <a:ext cx="8641656" cy="6986528"/>
          </a:xfrm>
          <a:prstGeom prst="rect">
            <a:avLst/>
          </a:prstGeom>
          <a:noFill/>
          <a:ln w="9525">
            <a:noFill/>
            <a:miter lim="800000"/>
            <a:headEnd/>
            <a:tailEnd/>
          </a:ln>
        </p:spPr>
        <p:txBody>
          <a:bodyPr wrap="square" anchor="ctr">
            <a:spAutoFit/>
          </a:bodyPr>
          <a:lstStyle/>
          <a:p>
            <a:pPr marL="342900" indent="-342900" algn="ctr">
              <a:tabLst>
                <a:tab pos="930275" algn="l"/>
              </a:tabLst>
            </a:pPr>
            <a:endParaRPr lang="ar-SA" sz="3200" dirty="0" smtClean="0">
              <a:solidFill>
                <a:schemeClr val="accent2"/>
              </a:solidFill>
              <a:cs typeface="Simplified Arabic" pitchFamily="2" charset="-78"/>
            </a:endParaRPr>
          </a:p>
          <a:p>
            <a:pPr marL="342900" indent="-342900" algn="ctr">
              <a:tabLst>
                <a:tab pos="930275" algn="l"/>
              </a:tabLst>
            </a:pPr>
            <a:endParaRPr lang="ar-SA" sz="3200" dirty="0" smtClean="0">
              <a:solidFill>
                <a:schemeClr val="accent2"/>
              </a:solidFill>
              <a:cs typeface="Simplified Arabic" pitchFamily="2" charset="-78"/>
            </a:endParaRPr>
          </a:p>
          <a:p>
            <a:pPr marL="342900" indent="-342900" algn="ctr">
              <a:tabLst>
                <a:tab pos="930275" algn="l"/>
              </a:tabLst>
            </a:pPr>
            <a:endParaRPr lang="ar-SA" sz="3200" dirty="0" smtClean="0">
              <a:solidFill>
                <a:schemeClr val="accent2"/>
              </a:solidFill>
              <a:cs typeface="Simplified Arabic" pitchFamily="2" charset="-78"/>
            </a:endParaRPr>
          </a:p>
          <a:p>
            <a:pPr marL="342900" indent="-342900" algn="ctr">
              <a:tabLst>
                <a:tab pos="930275" algn="l"/>
              </a:tabLst>
            </a:pPr>
            <a:r>
              <a:rPr lang="ar-SA" sz="3200" dirty="0" smtClean="0">
                <a:solidFill>
                  <a:schemeClr val="accent2"/>
                </a:solidFill>
                <a:cs typeface="Simplified Arabic" pitchFamily="2" charset="-78"/>
              </a:rPr>
              <a:t>إن </a:t>
            </a:r>
            <a:r>
              <a:rPr lang="ar-SA" sz="3200" dirty="0">
                <a:solidFill>
                  <a:schemeClr val="accent2"/>
                </a:solidFill>
                <a:cs typeface="Simplified Arabic" pitchFamily="2" charset="-78"/>
              </a:rPr>
              <a:t>الشخصية الإنسانية عبارة عن كل أو نظام متكامل وهي نتاج أو محصلة لمجموعة من العوامل </a:t>
            </a:r>
            <a:r>
              <a:rPr lang="ar-SA" sz="3200" dirty="0" err="1" smtClean="0">
                <a:solidFill>
                  <a:schemeClr val="accent2"/>
                </a:solidFill>
                <a:cs typeface="Simplified Arabic" pitchFamily="2" charset="-78"/>
              </a:rPr>
              <a:t>الجسمية </a:t>
            </a:r>
            <a:r>
              <a:rPr lang="ar-SA" sz="3200" dirty="0">
                <a:solidFill>
                  <a:schemeClr val="accent2"/>
                </a:solidFill>
                <a:cs typeface="Simplified Arabic" pitchFamily="2" charset="-78"/>
              </a:rPr>
              <a:t>، </a:t>
            </a:r>
            <a:r>
              <a:rPr lang="ar-SA" sz="3200" dirty="0" smtClean="0">
                <a:solidFill>
                  <a:schemeClr val="accent2"/>
                </a:solidFill>
                <a:cs typeface="Simplified Arabic" pitchFamily="2" charset="-78"/>
              </a:rPr>
              <a:t>و </a:t>
            </a:r>
            <a:r>
              <a:rPr lang="ar-SA" sz="3200" dirty="0" err="1" smtClean="0">
                <a:solidFill>
                  <a:schemeClr val="accent2"/>
                </a:solidFill>
                <a:cs typeface="Simplified Arabic" pitchFamily="2" charset="-78"/>
              </a:rPr>
              <a:t>النفسية </a:t>
            </a:r>
            <a:r>
              <a:rPr lang="ar-SA" sz="3200" dirty="0">
                <a:solidFill>
                  <a:schemeClr val="accent2"/>
                </a:solidFill>
                <a:cs typeface="Simplified Arabic" pitchFamily="2" charset="-78"/>
              </a:rPr>
              <a:t>، والاجتماعية، والبيئية على النحو </a:t>
            </a:r>
            <a:r>
              <a:rPr lang="ar-SA" sz="3200" dirty="0" smtClean="0">
                <a:solidFill>
                  <a:schemeClr val="accent2"/>
                </a:solidFill>
                <a:cs typeface="Simplified Arabic" pitchFamily="2" charset="-78"/>
              </a:rPr>
              <a:t>ألتالي</a:t>
            </a:r>
            <a:endParaRPr lang="ar-SA" sz="3200" dirty="0">
              <a:solidFill>
                <a:schemeClr val="accent2"/>
              </a:solidFill>
              <a:cs typeface="Simplified Arabic" pitchFamily="2" charset="-78"/>
            </a:endParaRPr>
          </a:p>
          <a:p>
            <a:pPr marL="342900" indent="-342900" algn="just">
              <a:tabLst>
                <a:tab pos="930275" algn="l"/>
              </a:tabLst>
            </a:pPr>
            <a:r>
              <a:rPr lang="ar-SA" sz="3200" dirty="0" err="1">
                <a:solidFill>
                  <a:srgbClr val="993300"/>
                </a:solidFill>
                <a:cs typeface="Simplified Arabic" pitchFamily="2" charset="-78"/>
              </a:rPr>
              <a:t>أولاً:</a:t>
            </a:r>
            <a:r>
              <a:rPr lang="ar-SA" sz="3200" dirty="0">
                <a:solidFill>
                  <a:srgbClr val="993300"/>
                </a:solidFill>
                <a:cs typeface="Simplified Arabic" pitchFamily="2" charset="-78"/>
              </a:rPr>
              <a:t> </a:t>
            </a:r>
            <a:endParaRPr lang="ar-SA" sz="3200" dirty="0" smtClean="0">
              <a:solidFill>
                <a:srgbClr val="993300"/>
              </a:solidFill>
              <a:cs typeface="Simplified Arabic" pitchFamily="2" charset="-78"/>
            </a:endParaRPr>
          </a:p>
          <a:p>
            <a:pPr marL="514350" indent="-514350" algn="just">
              <a:buFont typeface="+mj-lt"/>
              <a:buAutoNum type="arabicPeriod"/>
              <a:tabLst>
                <a:tab pos="930275" algn="l"/>
              </a:tabLst>
            </a:pPr>
            <a:r>
              <a:rPr lang="ar-SA" sz="3200" dirty="0" smtClean="0">
                <a:solidFill>
                  <a:schemeClr val="accent2"/>
                </a:solidFill>
                <a:cs typeface="Simplified Arabic" pitchFamily="2" charset="-78"/>
              </a:rPr>
              <a:t> الحالة </a:t>
            </a:r>
            <a:r>
              <a:rPr lang="ar-SA" sz="3200" dirty="0">
                <a:solidFill>
                  <a:schemeClr val="accent2"/>
                </a:solidFill>
                <a:cs typeface="Simplified Arabic" pitchFamily="2" charset="-78"/>
              </a:rPr>
              <a:t>الجسمية العامة </a:t>
            </a:r>
            <a:r>
              <a:rPr lang="ar-SA" sz="3200" dirty="0" err="1">
                <a:solidFill>
                  <a:schemeClr val="accent2"/>
                </a:solidFill>
                <a:cs typeface="Simplified Arabic" pitchFamily="2" charset="-78"/>
              </a:rPr>
              <a:t>للفرد.</a:t>
            </a:r>
            <a:r>
              <a:rPr lang="ar-SA" sz="3200" dirty="0">
                <a:solidFill>
                  <a:schemeClr val="accent2"/>
                </a:solidFill>
                <a:cs typeface="Simplified Arabic" pitchFamily="2" charset="-78"/>
              </a:rPr>
              <a:t> </a:t>
            </a:r>
            <a:endParaRPr lang="ar-SA" sz="3200" dirty="0" smtClean="0">
              <a:solidFill>
                <a:schemeClr val="accent2"/>
              </a:solidFill>
              <a:cs typeface="Simplified Arabic" pitchFamily="2" charset="-78"/>
            </a:endParaRPr>
          </a:p>
          <a:p>
            <a:pPr marL="514350" indent="-514350" algn="just">
              <a:buFont typeface="+mj-lt"/>
              <a:buAutoNum type="arabicPeriod"/>
              <a:tabLst>
                <a:tab pos="930275" algn="l"/>
              </a:tabLst>
            </a:pPr>
            <a:r>
              <a:rPr lang="ar-SA" sz="3200" dirty="0" smtClean="0">
                <a:solidFill>
                  <a:schemeClr val="accent2"/>
                </a:solidFill>
                <a:cs typeface="Simplified Arabic" pitchFamily="2" charset="-78"/>
              </a:rPr>
              <a:t> </a:t>
            </a:r>
            <a:r>
              <a:rPr lang="ar-SA" sz="3200" dirty="0">
                <a:solidFill>
                  <a:schemeClr val="accent2"/>
                </a:solidFill>
                <a:cs typeface="Simplified Arabic" pitchFamily="2" charset="-78"/>
              </a:rPr>
              <a:t>نواحي القدرة أو العجز الجسمي الخاص.</a:t>
            </a:r>
          </a:p>
          <a:p>
            <a:pPr marL="800100" lvl="1" indent="-342900" algn="just">
              <a:tabLst>
                <a:tab pos="930275" algn="l"/>
              </a:tabLst>
            </a:pPr>
            <a:r>
              <a:rPr lang="ar-SA" sz="3200" dirty="0">
                <a:solidFill>
                  <a:schemeClr val="accent2"/>
                </a:solidFill>
                <a:cs typeface="Simplified Arabic" pitchFamily="2" charset="-78"/>
              </a:rPr>
              <a:t>وتعني العوامل الجسمية بشكل عام الصفة العامة للحالة الجسمية كالنمو الجسمي العام الطبيعي، والصحة العامة، والمناعة ضد الأمراض، كما تعني كذلك الصفات الجسمانية للفرد كالوزن والطول أو القصر والشكل ولون البشرة وبعض السمات أو العاهات الجسمية.</a:t>
            </a:r>
          </a:p>
        </p:txBody>
      </p:sp>
      <p:sp>
        <p:nvSpPr>
          <p:cNvPr id="11267" name="Rectangle 5"/>
          <p:cNvSpPr>
            <a:spLocks noChangeArrowheads="1"/>
          </p:cNvSpPr>
          <p:nvPr/>
        </p:nvSpPr>
        <p:spPr bwMode="auto">
          <a:xfrm>
            <a:off x="323850" y="787351"/>
            <a:ext cx="8351838" cy="769441"/>
          </a:xfrm>
          <a:prstGeom prst="rect">
            <a:avLst/>
          </a:prstGeom>
          <a:noFill/>
          <a:ln w="9525">
            <a:noFill/>
            <a:miter lim="800000"/>
            <a:headEnd/>
            <a:tailEnd/>
          </a:ln>
        </p:spPr>
        <p:txBody>
          <a:bodyPr>
            <a:spAutoFit/>
          </a:bodyPr>
          <a:lstStyle/>
          <a:p>
            <a:r>
              <a:rPr lang="ar-SA"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Simplified Arabic" pitchFamily="2" charset="-78"/>
              </a:rPr>
              <a:t>محددات الشخصية</a:t>
            </a:r>
            <a:endPar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Simplified Arabic" pitchFamily="2" charset="-78"/>
            </a:endParaRPr>
          </a:p>
        </p:txBody>
      </p:sp>
      <p:sp>
        <p:nvSpPr>
          <p:cNvPr id="4" name="Rectangle 3"/>
          <p:cNvSpPr/>
          <p:nvPr/>
        </p:nvSpPr>
        <p:spPr>
          <a:xfrm>
            <a:off x="4339018" y="2926685"/>
            <a:ext cx="3894015" cy="646331"/>
          </a:xfrm>
          <a:prstGeom prst="rect">
            <a:avLst/>
          </a:prstGeom>
          <a:noFill/>
        </p:spPr>
        <p:txBody>
          <a:bodyPr wrap="none" lIns="91440" tIns="45720" rIns="91440" bIns="45720">
            <a:spAutoFit/>
          </a:bodyPr>
          <a:lstStyle/>
          <a:p>
            <a:pPr algn="ctr"/>
            <a:r>
              <a:rPr lang="ar-SA"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Simplified Arabic" pitchFamily="2" charset="-78"/>
              </a:rPr>
              <a:t>العوامل </a:t>
            </a:r>
            <a:r>
              <a:rPr lang="ar-SA" sz="3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Simplified Arabic" pitchFamily="2" charset="-78"/>
              </a:rPr>
              <a:t>الجسمية </a:t>
            </a:r>
            <a:r>
              <a:rPr lang="ar-SA"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Simplified Arabic" pitchFamily="2" charset="-78"/>
              </a:rPr>
              <a:t>و تشمل</a:t>
            </a:r>
            <a:endParaRPr lang="en-US" sz="3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179388" y="1866900"/>
            <a:ext cx="8785225" cy="3503613"/>
          </a:xfrm>
          <a:prstGeom prst="rect">
            <a:avLst/>
          </a:prstGeom>
          <a:noFill/>
          <a:ln w="9525">
            <a:noFill/>
            <a:miter lim="800000"/>
            <a:headEnd/>
            <a:tailEnd/>
          </a:ln>
        </p:spPr>
        <p:txBody>
          <a:bodyPr anchor="ctr">
            <a:spAutoFit/>
          </a:bodyPr>
          <a:lstStyle/>
          <a:p>
            <a:pPr indent="342900" algn="just"/>
            <a:r>
              <a:rPr lang="ar-SA" sz="3200" dirty="0">
                <a:solidFill>
                  <a:srgbClr val="993300"/>
                </a:solidFill>
                <a:cs typeface="Simplified Arabic" pitchFamily="2" charset="-78"/>
              </a:rPr>
              <a:t>ثانياً: العوامل </a:t>
            </a:r>
            <a:r>
              <a:rPr lang="ar-SA" sz="3200" dirty="0" err="1">
                <a:solidFill>
                  <a:srgbClr val="993300"/>
                </a:solidFill>
                <a:cs typeface="Simplified Arabic" pitchFamily="2" charset="-78"/>
              </a:rPr>
              <a:t>النفسية:</a:t>
            </a:r>
            <a:r>
              <a:rPr lang="ar-SA" sz="3200" dirty="0">
                <a:solidFill>
                  <a:srgbClr val="993300"/>
                </a:solidFill>
                <a:cs typeface="Simplified Arabic" pitchFamily="2" charset="-78"/>
              </a:rPr>
              <a:t> </a:t>
            </a:r>
          </a:p>
          <a:p>
            <a:pPr indent="342900" algn="just"/>
            <a:endParaRPr lang="ar-SA" sz="3200" dirty="0">
              <a:solidFill>
                <a:schemeClr val="accent2"/>
              </a:solidFill>
              <a:cs typeface="Simplified Arabic" pitchFamily="2" charset="-78"/>
            </a:endParaRPr>
          </a:p>
          <a:p>
            <a:pPr indent="342900" algn="just"/>
            <a:r>
              <a:rPr lang="ar-SA" sz="3200" dirty="0">
                <a:solidFill>
                  <a:schemeClr val="accent2"/>
                </a:solidFill>
                <a:cs typeface="Simplified Arabic" pitchFamily="2" charset="-78"/>
              </a:rPr>
              <a:t>هي تلك العوامل التي تشتمل على العوامل </a:t>
            </a:r>
            <a:r>
              <a:rPr lang="ar-SA" sz="3200" dirty="0">
                <a:solidFill>
                  <a:schemeClr val="tx2"/>
                </a:solidFill>
                <a:cs typeface="Simplified Arabic" pitchFamily="2" charset="-78"/>
              </a:rPr>
              <a:t>المعرفية</a:t>
            </a:r>
            <a:r>
              <a:rPr lang="ar-SA" sz="3200" dirty="0">
                <a:solidFill>
                  <a:schemeClr val="accent2"/>
                </a:solidFill>
                <a:cs typeface="Simplified Arabic" pitchFamily="2" charset="-78"/>
              </a:rPr>
              <a:t> </a:t>
            </a:r>
            <a:r>
              <a:rPr lang="ar-SA" sz="3200" dirty="0">
                <a:solidFill>
                  <a:srgbClr val="993300"/>
                </a:solidFill>
                <a:cs typeface="Simplified Arabic" pitchFamily="2" charset="-78"/>
              </a:rPr>
              <a:t>الفطرية</a:t>
            </a:r>
            <a:r>
              <a:rPr lang="ar-SA" sz="3200" dirty="0">
                <a:solidFill>
                  <a:schemeClr val="accent2"/>
                </a:solidFill>
                <a:cs typeface="Simplified Arabic" pitchFamily="2" charset="-78"/>
              </a:rPr>
              <a:t> مثل الذكاء، القدرات العقلية؛ أو </a:t>
            </a:r>
            <a:r>
              <a:rPr lang="ar-SA" sz="3200" dirty="0">
                <a:solidFill>
                  <a:srgbClr val="993300"/>
                </a:solidFill>
                <a:cs typeface="Simplified Arabic" pitchFamily="2" charset="-78"/>
              </a:rPr>
              <a:t>المكتسبة</a:t>
            </a:r>
            <a:r>
              <a:rPr lang="ar-SA" sz="3200" dirty="0">
                <a:solidFill>
                  <a:schemeClr val="accent2"/>
                </a:solidFill>
                <a:cs typeface="Simplified Arabic" pitchFamily="2" charset="-78"/>
              </a:rPr>
              <a:t> مثل الثقافة والمهارات الخاصة؛ أو على العوامل </a:t>
            </a:r>
            <a:r>
              <a:rPr lang="ar-SA" sz="3200" dirty="0">
                <a:solidFill>
                  <a:schemeClr val="tx2"/>
                </a:solidFill>
                <a:cs typeface="Simplified Arabic" pitchFamily="2" charset="-78"/>
              </a:rPr>
              <a:t>المزاجية</a:t>
            </a:r>
            <a:r>
              <a:rPr lang="ar-SA" sz="3200" dirty="0">
                <a:solidFill>
                  <a:srgbClr val="993300"/>
                </a:solidFill>
                <a:cs typeface="Simplified Arabic" pitchFamily="2" charset="-78"/>
              </a:rPr>
              <a:t> </a:t>
            </a:r>
            <a:r>
              <a:rPr lang="ar-SA" sz="3200" dirty="0" err="1">
                <a:solidFill>
                  <a:srgbClr val="993300"/>
                </a:solidFill>
                <a:cs typeface="Simplified Arabic" pitchFamily="2" charset="-78"/>
              </a:rPr>
              <a:t>الفطرية</a:t>
            </a:r>
            <a:r>
              <a:rPr lang="ar-SA" sz="3200" dirty="0" err="1">
                <a:solidFill>
                  <a:schemeClr val="accent2"/>
                </a:solidFill>
                <a:cs typeface="Simplified Arabic" pitchFamily="2" charset="-78"/>
              </a:rPr>
              <a:t> </a:t>
            </a:r>
            <a:r>
              <a:rPr lang="ar-SA" sz="3200" dirty="0">
                <a:solidFill>
                  <a:schemeClr val="accent2"/>
                </a:solidFill>
                <a:cs typeface="Simplified Arabic" pitchFamily="2" charset="-78"/>
              </a:rPr>
              <a:t>(الانبساط أو الانطواء) أو </a:t>
            </a:r>
            <a:r>
              <a:rPr lang="ar-SA" sz="3200" dirty="0">
                <a:solidFill>
                  <a:schemeClr val="tx2"/>
                </a:solidFill>
                <a:cs typeface="Simplified Arabic" pitchFamily="2" charset="-78"/>
              </a:rPr>
              <a:t>المزاجية</a:t>
            </a:r>
            <a:r>
              <a:rPr lang="ar-SA" sz="3200" dirty="0">
                <a:cs typeface="Simplified Arabic" pitchFamily="2" charset="-78"/>
              </a:rPr>
              <a:t> </a:t>
            </a:r>
            <a:r>
              <a:rPr lang="ar-SA" sz="3200" dirty="0">
                <a:solidFill>
                  <a:srgbClr val="993300"/>
                </a:solidFill>
                <a:cs typeface="Simplified Arabic" pitchFamily="2" charset="-78"/>
              </a:rPr>
              <a:t>المكتسبة</a:t>
            </a:r>
            <a:r>
              <a:rPr lang="ar-SA" sz="3200" dirty="0">
                <a:solidFill>
                  <a:schemeClr val="accent2"/>
                </a:solidFill>
                <a:cs typeface="Simplified Arabic" pitchFamily="2" charset="-78"/>
              </a:rPr>
              <a:t> كالاتجاه الخلقي العام والعواطف والميول والعقد </a:t>
            </a:r>
            <a:r>
              <a:rPr lang="ar-SA" sz="3200" dirty="0" err="1">
                <a:solidFill>
                  <a:schemeClr val="accent2"/>
                </a:solidFill>
                <a:cs typeface="Simplified Arabic" pitchFamily="2" charset="-78"/>
              </a:rPr>
              <a:t>النفسية...</a:t>
            </a:r>
            <a:r>
              <a:rPr lang="ar-SA" sz="3200" dirty="0">
                <a:solidFill>
                  <a:schemeClr val="accent2"/>
                </a:solidFill>
                <a:cs typeface="Simplified Arabic" pitchFamily="2" charset="-78"/>
              </a:rPr>
              <a:t> </a:t>
            </a:r>
            <a:r>
              <a:rPr lang="ar-SA" sz="3200" dirty="0" err="1">
                <a:solidFill>
                  <a:schemeClr val="accent2"/>
                </a:solidFill>
                <a:cs typeface="Simplified Arabic" pitchFamily="2" charset="-78"/>
              </a:rPr>
              <a:t>الخ.</a:t>
            </a:r>
            <a:r>
              <a:rPr lang="ar-SA" sz="3200" dirty="0">
                <a:solidFill>
                  <a:schemeClr val="accent2"/>
                </a:solidFill>
                <a:cs typeface="Simplified Arabic" pitchFamily="2" charset="-78"/>
              </a:rPr>
              <a:t> </a:t>
            </a:r>
          </a:p>
        </p:txBody>
      </p:sp>
      <p:sp>
        <p:nvSpPr>
          <p:cNvPr id="4" name="مستطيل 3"/>
          <p:cNvSpPr/>
          <p:nvPr/>
        </p:nvSpPr>
        <p:spPr>
          <a:xfrm>
            <a:off x="3071802" y="928670"/>
            <a:ext cx="3486852" cy="769441"/>
          </a:xfrm>
          <a:prstGeom prst="rect">
            <a:avLst/>
          </a:prstGeom>
        </p:spPr>
        <p:txBody>
          <a:bodyPr wrap="none">
            <a:spAutoFit/>
          </a:bodyPr>
          <a:lstStyle/>
          <a:p>
            <a:pPr algn="ctr"/>
            <a:r>
              <a:rPr lang="ar-SA"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محددات الشخصية</a:t>
            </a:r>
            <a:endParaRPr lang="ar-SA"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250825" y="1690767"/>
            <a:ext cx="8642350" cy="4524315"/>
          </a:xfrm>
          <a:prstGeom prst="rect">
            <a:avLst/>
          </a:prstGeom>
          <a:noFill/>
          <a:ln w="9525">
            <a:noFill/>
            <a:miter lim="800000"/>
            <a:headEnd/>
            <a:tailEnd/>
          </a:ln>
        </p:spPr>
        <p:txBody>
          <a:bodyPr anchor="ctr">
            <a:spAutoFit/>
          </a:bodyPr>
          <a:lstStyle/>
          <a:p>
            <a:pPr marL="342900" indent="-342900" algn="just">
              <a:tabLst>
                <a:tab pos="473075" algn="l"/>
                <a:tab pos="930275" algn="l"/>
              </a:tabLst>
            </a:pPr>
            <a:r>
              <a:rPr lang="ar-SA" sz="3200" dirty="0">
                <a:solidFill>
                  <a:srgbClr val="993300"/>
                </a:solidFill>
                <a:cs typeface="Simplified Arabic" pitchFamily="2" charset="-78"/>
              </a:rPr>
              <a:t>ثالثاً: العوامل الاجتماعية </a:t>
            </a:r>
            <a:r>
              <a:rPr lang="ar-SA" sz="3200" dirty="0" err="1">
                <a:solidFill>
                  <a:srgbClr val="993300"/>
                </a:solidFill>
                <a:cs typeface="Simplified Arabic" pitchFamily="2" charset="-78"/>
              </a:rPr>
              <a:t>والبيئية:</a:t>
            </a:r>
            <a:endParaRPr lang="ar-SA" sz="3200" dirty="0">
              <a:solidFill>
                <a:srgbClr val="993300"/>
              </a:solidFill>
              <a:cs typeface="Simplified Arabic" pitchFamily="2" charset="-78"/>
            </a:endParaRPr>
          </a:p>
          <a:p>
            <a:pPr marL="342900" indent="-342900" algn="just">
              <a:buClr>
                <a:schemeClr val="tx2"/>
              </a:buClr>
              <a:buFont typeface="Wingdings" pitchFamily="2" charset="2"/>
              <a:buChar char="§"/>
              <a:tabLst>
                <a:tab pos="473075" algn="l"/>
                <a:tab pos="930275" algn="l"/>
              </a:tabLst>
            </a:pPr>
            <a:r>
              <a:rPr lang="ar-SA" sz="2800" b="1" dirty="0" smtClean="0">
                <a:solidFill>
                  <a:schemeClr val="accent2"/>
                </a:solidFill>
                <a:cs typeface="Simplified Arabic" pitchFamily="2" charset="-78"/>
              </a:rPr>
              <a:t>تشمل </a:t>
            </a:r>
            <a:r>
              <a:rPr lang="ar-SA" sz="2800" b="1" dirty="0">
                <a:solidFill>
                  <a:schemeClr val="accent2"/>
                </a:solidFill>
                <a:cs typeface="Simplified Arabic" pitchFamily="2" charset="-78"/>
              </a:rPr>
              <a:t>كافة العوامل المتصلة بالبيئة التي ينشأ ويعيش فيها الفرد.</a:t>
            </a:r>
          </a:p>
          <a:p>
            <a:pPr marL="342900" indent="-342900" algn="just">
              <a:buClr>
                <a:schemeClr val="accent2"/>
              </a:buClr>
              <a:buFont typeface="Wingdings" pitchFamily="2" charset="2"/>
              <a:buChar char="§"/>
              <a:tabLst>
                <a:tab pos="473075" algn="l"/>
                <a:tab pos="930275" algn="l"/>
              </a:tabLst>
            </a:pPr>
            <a:r>
              <a:rPr lang="ar-SA" sz="2800" b="1" dirty="0">
                <a:solidFill>
                  <a:schemeClr val="tx2"/>
                </a:solidFill>
                <a:cs typeface="Simplified Arabic" pitchFamily="2" charset="-78"/>
              </a:rPr>
              <a:t>وتقسم هذه العوامل عادة إلى مجموعتين رئيستين </a:t>
            </a:r>
            <a:r>
              <a:rPr lang="ar-SA" sz="2800" b="1" dirty="0" err="1">
                <a:solidFill>
                  <a:schemeClr val="tx2"/>
                </a:solidFill>
                <a:cs typeface="Simplified Arabic" pitchFamily="2" charset="-78"/>
              </a:rPr>
              <a:t>هما</a:t>
            </a:r>
            <a:r>
              <a:rPr lang="ar-SA" sz="2800" b="1" dirty="0" err="1">
                <a:solidFill>
                  <a:schemeClr val="accent2"/>
                </a:solidFill>
                <a:cs typeface="Simplified Arabic" pitchFamily="2" charset="-78"/>
              </a:rPr>
              <a:t>:</a:t>
            </a:r>
            <a:endParaRPr lang="ar-SA" sz="2800" b="1" dirty="0">
              <a:solidFill>
                <a:schemeClr val="accent2"/>
              </a:solidFill>
              <a:cs typeface="Simplified Arabic" pitchFamily="2" charset="-78"/>
            </a:endParaRPr>
          </a:p>
          <a:p>
            <a:pPr marL="342900" indent="-342900" algn="just">
              <a:tabLst>
                <a:tab pos="473075" algn="l"/>
                <a:tab pos="930275" algn="l"/>
              </a:tabLst>
            </a:pPr>
            <a:endParaRPr lang="en-US" sz="2800" b="1" dirty="0">
              <a:solidFill>
                <a:schemeClr val="accent2"/>
              </a:solidFill>
              <a:cs typeface="Simplified Arabic" pitchFamily="2" charset="-78"/>
            </a:endParaRPr>
          </a:p>
          <a:p>
            <a:pPr marL="342900" indent="-342900" algn="just">
              <a:buFontTx/>
              <a:buAutoNum type="arabicPeriod"/>
              <a:tabLst>
                <a:tab pos="473075" algn="l"/>
                <a:tab pos="930275" algn="l"/>
              </a:tabLst>
            </a:pPr>
            <a:r>
              <a:rPr lang="ar-SA" sz="2800" b="1" dirty="0">
                <a:solidFill>
                  <a:schemeClr val="hlink"/>
                </a:solidFill>
                <a:cs typeface="Simplified Arabic" pitchFamily="2" charset="-78"/>
              </a:rPr>
              <a:t> </a:t>
            </a:r>
            <a:r>
              <a:rPr lang="ar-SA" sz="3200" b="1" dirty="0">
                <a:cs typeface="Simplified Arabic" pitchFamily="2" charset="-78"/>
              </a:rPr>
              <a:t>الظروف الاجتماعية المحيطة بالفرد في داخل أسرته </a:t>
            </a:r>
            <a:r>
              <a:rPr lang="ar-SA" sz="3200" b="1" dirty="0" err="1">
                <a:cs typeface="Simplified Arabic" pitchFamily="2" charset="-78"/>
              </a:rPr>
              <a:t>وتشمل</a:t>
            </a:r>
            <a:r>
              <a:rPr lang="ar-SA" sz="2800" b="1" dirty="0" err="1">
                <a:solidFill>
                  <a:schemeClr val="accent2"/>
                </a:solidFill>
                <a:cs typeface="Simplified Arabic" pitchFamily="2" charset="-78"/>
              </a:rPr>
              <a:t>:</a:t>
            </a:r>
            <a:endParaRPr lang="ar-SA" sz="2800" b="1" dirty="0">
              <a:solidFill>
                <a:schemeClr val="accent2"/>
              </a:solidFill>
              <a:cs typeface="Simplified Arabic" pitchFamily="2" charset="-78"/>
            </a:endParaRPr>
          </a:p>
          <a:p>
            <a:pPr marL="342900" indent="-342900" algn="just">
              <a:buFontTx/>
              <a:buChar char="•"/>
              <a:tabLst>
                <a:tab pos="473075" algn="l"/>
                <a:tab pos="930275" algn="l"/>
              </a:tabLst>
            </a:pPr>
            <a:r>
              <a:rPr lang="ar-SA" sz="2800" b="1" dirty="0">
                <a:solidFill>
                  <a:schemeClr val="accent2"/>
                </a:solidFill>
                <a:cs typeface="Simplified Arabic" pitchFamily="2" charset="-78"/>
              </a:rPr>
              <a:t>العوامل الاقتصادية الأسرية ودرجة غنى أو فقر الأسرة.</a:t>
            </a:r>
          </a:p>
          <a:p>
            <a:pPr marL="342900" indent="-342900" algn="just">
              <a:buFontTx/>
              <a:buChar char="•"/>
              <a:tabLst>
                <a:tab pos="473075" algn="l"/>
                <a:tab pos="930275" algn="l"/>
              </a:tabLst>
            </a:pPr>
            <a:r>
              <a:rPr lang="ar-SA" sz="2800" b="1" dirty="0">
                <a:solidFill>
                  <a:schemeClr val="accent2"/>
                </a:solidFill>
                <a:cs typeface="Simplified Arabic" pitchFamily="2" charset="-78"/>
              </a:rPr>
              <a:t>الظروف الاجتماعية للفرد داخل أسرته مثل حجم الأسرة ووجود كلا الوالدين أو أحدهما داخل البيت وغير ذلك.</a:t>
            </a:r>
          </a:p>
          <a:p>
            <a:pPr marL="342900" indent="-342900" algn="just">
              <a:buFontTx/>
              <a:buChar char="•"/>
              <a:tabLst>
                <a:tab pos="473075" algn="l"/>
                <a:tab pos="930275" algn="l"/>
              </a:tabLst>
            </a:pPr>
            <a:r>
              <a:rPr lang="ar-SA" sz="2800" b="1" dirty="0">
                <a:solidFill>
                  <a:schemeClr val="accent2"/>
                </a:solidFill>
                <a:cs typeface="Simplified Arabic" pitchFamily="2" charset="-78"/>
              </a:rPr>
              <a:t>أسلوب التربية التي يتلقها الفرد في بيته وكيفية معاملة أسرته له.</a:t>
            </a:r>
          </a:p>
          <a:p>
            <a:pPr marL="342900" indent="-342900" algn="just">
              <a:buFontTx/>
              <a:buChar char="•"/>
              <a:tabLst>
                <a:tab pos="473075" algn="l"/>
                <a:tab pos="930275" algn="l"/>
              </a:tabLst>
            </a:pPr>
            <a:r>
              <a:rPr lang="ar-SA" sz="2800" b="1" dirty="0">
                <a:solidFill>
                  <a:schemeClr val="accent2"/>
                </a:solidFill>
                <a:cs typeface="Simplified Arabic" pitchFamily="2" charset="-78"/>
              </a:rPr>
              <a:t>درجة الوعي لدى أفراد الأسرة ومدى </a:t>
            </a:r>
            <a:r>
              <a:rPr lang="ar-SA" sz="2800" b="1" dirty="0" err="1">
                <a:solidFill>
                  <a:schemeClr val="accent2"/>
                </a:solidFill>
                <a:cs typeface="Simplified Arabic" pitchFamily="2" charset="-78"/>
              </a:rPr>
              <a:t>ملاءمة</a:t>
            </a:r>
            <a:r>
              <a:rPr lang="ar-SA" sz="2800" b="1" dirty="0">
                <a:solidFill>
                  <a:schemeClr val="accent2"/>
                </a:solidFill>
                <a:cs typeface="Simplified Arabic" pitchFamily="2" charset="-78"/>
              </a:rPr>
              <a:t> بيئة المنزل.</a:t>
            </a:r>
          </a:p>
        </p:txBody>
      </p:sp>
      <p:sp>
        <p:nvSpPr>
          <p:cNvPr id="4" name="مستطيل 3"/>
          <p:cNvSpPr/>
          <p:nvPr/>
        </p:nvSpPr>
        <p:spPr>
          <a:xfrm>
            <a:off x="2928926" y="642918"/>
            <a:ext cx="3486852" cy="769441"/>
          </a:xfrm>
          <a:prstGeom prst="rect">
            <a:avLst/>
          </a:prstGeom>
        </p:spPr>
        <p:txBody>
          <a:bodyPr wrap="none">
            <a:spAutoFit/>
          </a:bodyPr>
          <a:lstStyle/>
          <a:p>
            <a:pPr algn="ctr"/>
            <a:r>
              <a:rPr lang="ar-SA"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محددات الشخصية</a:t>
            </a:r>
            <a:endParaRPr lang="ar-SA"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250825" y="1875523"/>
            <a:ext cx="8713788" cy="3108543"/>
          </a:xfrm>
          <a:prstGeom prst="rect">
            <a:avLst/>
          </a:prstGeom>
          <a:noFill/>
          <a:ln w="9525">
            <a:noFill/>
            <a:miter lim="800000"/>
            <a:headEnd/>
            <a:tailEnd/>
          </a:ln>
        </p:spPr>
        <p:txBody>
          <a:bodyPr anchor="ctr">
            <a:spAutoFit/>
          </a:bodyPr>
          <a:lstStyle/>
          <a:p>
            <a:pPr indent="342900" algn="just">
              <a:tabLst>
                <a:tab pos="473075" algn="l"/>
              </a:tabLst>
            </a:pPr>
            <a:r>
              <a:rPr lang="en-US" sz="3200" b="1" dirty="0">
                <a:solidFill>
                  <a:schemeClr val="hlink"/>
                </a:solidFill>
                <a:cs typeface="AL-Mohanad" pitchFamily="2" charset="-78"/>
              </a:rPr>
              <a:t> </a:t>
            </a:r>
            <a:r>
              <a:rPr lang="ar-SA" sz="3200" b="1" dirty="0" err="1" smtClean="0">
                <a:solidFill>
                  <a:schemeClr val="hlink"/>
                </a:solidFill>
                <a:cs typeface="AL-Mohanad" pitchFamily="2" charset="-78"/>
              </a:rPr>
              <a:t>2.</a:t>
            </a:r>
            <a:r>
              <a:rPr lang="ar-SA" sz="3200" b="1" dirty="0" smtClean="0">
                <a:solidFill>
                  <a:schemeClr val="hlink"/>
                </a:solidFill>
                <a:cs typeface="AL-Mohanad" pitchFamily="2" charset="-78"/>
              </a:rPr>
              <a:t> </a:t>
            </a:r>
            <a:r>
              <a:rPr lang="ar-SA" sz="3600" b="1" dirty="0">
                <a:cs typeface="AL-Mohanad" pitchFamily="2" charset="-78"/>
              </a:rPr>
              <a:t>العوامل الاجتماعية </a:t>
            </a:r>
            <a:r>
              <a:rPr lang="ar-SA" sz="3600" b="1" dirty="0" err="1">
                <a:cs typeface="AL-Mohanad" pitchFamily="2" charset="-78"/>
              </a:rPr>
              <a:t>العامة:</a:t>
            </a:r>
            <a:endParaRPr lang="ar-SA" sz="3200" b="1" dirty="0">
              <a:cs typeface="AL-Mohanad" pitchFamily="2" charset="-78"/>
            </a:endParaRPr>
          </a:p>
          <a:p>
            <a:pPr indent="342900" algn="just">
              <a:tabLst>
                <a:tab pos="473075" algn="l"/>
              </a:tabLst>
            </a:pPr>
            <a:endParaRPr lang="ar-SA" sz="3200" b="1" dirty="0">
              <a:solidFill>
                <a:schemeClr val="accent2"/>
              </a:solidFill>
              <a:cs typeface="AL-Mohanad" pitchFamily="2" charset="-78"/>
            </a:endParaRPr>
          </a:p>
          <a:p>
            <a:pPr indent="342900" algn="just">
              <a:tabLst>
                <a:tab pos="473075" algn="l"/>
              </a:tabLst>
            </a:pPr>
            <a:r>
              <a:rPr lang="ar-SA" sz="3200" b="1" dirty="0">
                <a:solidFill>
                  <a:schemeClr val="accent2"/>
                </a:solidFill>
                <a:cs typeface="AL-Mohanad" pitchFamily="2" charset="-78"/>
              </a:rPr>
              <a:t>وهي تشمل كافة الظروف والعوامل التي تحيط بالفرد خارج منزله سواء في الشارع أو المدرسة أو مكان </a:t>
            </a:r>
            <a:r>
              <a:rPr lang="ar-SA" sz="3200" b="1" dirty="0" smtClean="0">
                <a:solidFill>
                  <a:schemeClr val="accent2"/>
                </a:solidFill>
                <a:cs typeface="AL-Mohanad" pitchFamily="2" charset="-78"/>
              </a:rPr>
              <a:t>العمل، و التي </a:t>
            </a:r>
            <a:r>
              <a:rPr lang="ar-SA" sz="3200" b="1" dirty="0">
                <a:solidFill>
                  <a:schemeClr val="accent2"/>
                </a:solidFill>
                <a:cs typeface="AL-Mohanad" pitchFamily="2" charset="-78"/>
              </a:rPr>
              <a:t>تؤثر على نمو شخصية الفرد في </a:t>
            </a:r>
            <a:r>
              <a:rPr lang="ar-SA" sz="3200" b="1" dirty="0" err="1">
                <a:solidFill>
                  <a:schemeClr val="accent2"/>
                </a:solidFill>
                <a:cs typeface="AL-Mohanad" pitchFamily="2" charset="-78"/>
              </a:rPr>
              <a:t>صغره </a:t>
            </a:r>
            <a:r>
              <a:rPr lang="ar-SA" sz="3200" b="1" dirty="0">
                <a:solidFill>
                  <a:schemeClr val="accent2"/>
                </a:solidFill>
                <a:cs typeface="AL-Mohanad" pitchFamily="2" charset="-78"/>
              </a:rPr>
              <a:t>،  وتنعكس على سلوكه في حياته في كبره.</a:t>
            </a:r>
          </a:p>
          <a:p>
            <a:pPr indent="342900" algn="just">
              <a:buFontTx/>
              <a:buChar char="•"/>
              <a:tabLst>
                <a:tab pos="473075" algn="l"/>
              </a:tabLst>
            </a:pPr>
            <a:endParaRPr lang="en-US" sz="3200" b="1" dirty="0">
              <a:solidFill>
                <a:schemeClr val="accent2"/>
              </a:solidFill>
              <a:cs typeface="AL-Mohanad" pitchFamily="2" charset="-78"/>
            </a:endParaRPr>
          </a:p>
        </p:txBody>
      </p:sp>
      <p:sp>
        <p:nvSpPr>
          <p:cNvPr id="4" name="مستطيل 3"/>
          <p:cNvSpPr/>
          <p:nvPr/>
        </p:nvSpPr>
        <p:spPr>
          <a:xfrm>
            <a:off x="3428992" y="714356"/>
            <a:ext cx="3486853" cy="769441"/>
          </a:xfrm>
          <a:prstGeom prst="rect">
            <a:avLst/>
          </a:prstGeom>
        </p:spPr>
        <p:txBody>
          <a:bodyPr wrap="none">
            <a:spAutoFit/>
          </a:bodyPr>
          <a:lstStyle/>
          <a:p>
            <a:pPr algn="ctr"/>
            <a:r>
              <a:rPr lang="ar-SA"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محددات الشخصية</a:t>
            </a:r>
            <a:endParaRPr lang="ar-SA"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179388" y="1412638"/>
            <a:ext cx="8640762" cy="5016758"/>
          </a:xfrm>
          <a:prstGeom prst="rect">
            <a:avLst/>
          </a:prstGeom>
          <a:noFill/>
          <a:ln w="9525">
            <a:noFill/>
            <a:miter lim="800000"/>
            <a:headEnd/>
            <a:tailEnd/>
          </a:ln>
        </p:spPr>
        <p:txBody>
          <a:bodyPr>
            <a:spAutoFit/>
          </a:bodyPr>
          <a:lstStyle/>
          <a:p>
            <a:pPr algn="just"/>
            <a:r>
              <a:rPr lang="ar-SA" sz="3200" dirty="0">
                <a:solidFill>
                  <a:srgbClr val="993300"/>
                </a:solidFill>
                <a:cs typeface="Simplified Arabic" pitchFamily="2" charset="-78"/>
              </a:rPr>
              <a:t>رابعاً:  العوامل الثقافية </a:t>
            </a:r>
            <a:r>
              <a:rPr lang="ar-SA" sz="3200" dirty="0" smtClean="0">
                <a:solidFill>
                  <a:srgbClr val="993300"/>
                </a:solidFill>
                <a:cs typeface="Simplified Arabic" pitchFamily="2" charset="-78"/>
              </a:rPr>
              <a:t>والحضارية</a:t>
            </a:r>
            <a:endParaRPr lang="ar-SA" sz="3200" b="1" dirty="0">
              <a:solidFill>
                <a:schemeClr val="accent2"/>
              </a:solidFill>
              <a:cs typeface="AL-Mohanad" pitchFamily="2" charset="-78"/>
            </a:endParaRPr>
          </a:p>
          <a:p>
            <a:pPr algn="just">
              <a:buFontTx/>
              <a:buChar char="•"/>
            </a:pPr>
            <a:r>
              <a:rPr lang="ar-SA" sz="3200" b="1" dirty="0">
                <a:solidFill>
                  <a:schemeClr val="accent2"/>
                </a:solidFill>
                <a:cs typeface="AL-Mohanad" pitchFamily="2" charset="-78"/>
              </a:rPr>
              <a:t> تشمل العوامل الثقافية والحضارية كافة المعتقدات </a:t>
            </a:r>
            <a:r>
              <a:rPr lang="ar-SA" sz="3200" b="1" dirty="0" err="1">
                <a:solidFill>
                  <a:schemeClr val="accent2"/>
                </a:solidFill>
                <a:cs typeface="AL-Mohanad" pitchFamily="2" charset="-78"/>
              </a:rPr>
              <a:t>والمباديء</a:t>
            </a:r>
            <a:r>
              <a:rPr lang="ar-SA" sz="3200" b="1" dirty="0">
                <a:solidFill>
                  <a:schemeClr val="accent2"/>
                </a:solidFill>
                <a:cs typeface="AL-Mohanad" pitchFamily="2" charset="-78"/>
              </a:rPr>
              <a:t> والاتجاهات والمواقف والميول التي يتعلمها الفرد ويكتسبها عن طريق اتصاله بالمجتمع من حوله.</a:t>
            </a:r>
          </a:p>
          <a:p>
            <a:pPr algn="just">
              <a:buFontTx/>
              <a:buChar char="•"/>
            </a:pPr>
            <a:endParaRPr lang="ar-SA" sz="3200" b="1" dirty="0">
              <a:solidFill>
                <a:schemeClr val="accent2"/>
              </a:solidFill>
              <a:cs typeface="AL-Mohanad" pitchFamily="2" charset="-78"/>
            </a:endParaRPr>
          </a:p>
          <a:p>
            <a:pPr algn="just">
              <a:buFontTx/>
              <a:buChar char="•"/>
            </a:pPr>
            <a:r>
              <a:rPr lang="ar-SA" sz="3200" b="1" dirty="0">
                <a:solidFill>
                  <a:schemeClr val="accent2"/>
                </a:solidFill>
                <a:cs typeface="AL-Mohanad" pitchFamily="2" charset="-78"/>
              </a:rPr>
              <a:t> يتم اكتساب هذه الاتجاهات والميول والقيم والمعتقدات عادة عن طريق قراءات الفرد ومطالعاته ، أو من خلال إيمانه بالمعتقدات الدينية أو تبنيه للاتجاهات السياسية التي تسود في مجتمعه ، أو من خلال تأثره بتلك العوامل التي تسود في المجتمعات الأخرى التي يزورها أو يتصل </a:t>
            </a:r>
            <a:r>
              <a:rPr lang="ar-SA" sz="3200" b="1" dirty="0" err="1">
                <a:solidFill>
                  <a:schemeClr val="accent2"/>
                </a:solidFill>
                <a:cs typeface="AL-Mohanad" pitchFamily="2" charset="-78"/>
              </a:rPr>
              <a:t>بها</a:t>
            </a:r>
            <a:r>
              <a:rPr lang="ar-SA" sz="3200" b="1" dirty="0">
                <a:solidFill>
                  <a:schemeClr val="accent2"/>
                </a:solidFill>
                <a:cs typeface="AL-Mohanad" pitchFamily="2" charset="-78"/>
              </a:rPr>
              <a:t> عن طريق وسائل الإعلام المختلفة.</a:t>
            </a:r>
          </a:p>
        </p:txBody>
      </p:sp>
      <p:sp>
        <p:nvSpPr>
          <p:cNvPr id="4" name="مستطيل 3"/>
          <p:cNvSpPr/>
          <p:nvPr/>
        </p:nvSpPr>
        <p:spPr>
          <a:xfrm>
            <a:off x="2643174" y="571480"/>
            <a:ext cx="4233852" cy="923330"/>
          </a:xfrm>
          <a:prstGeom prst="rect">
            <a:avLst/>
          </a:prstGeom>
          <a:noFill/>
        </p:spPr>
        <p:txBody>
          <a:bodyPr wrap="none" lIns="91440" tIns="45720" rIns="91440" bIns="45720">
            <a:spAutoFit/>
          </a:bodyPr>
          <a:lstStyle/>
          <a:p>
            <a:pPr algn="ctr"/>
            <a:r>
              <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محددات الشخصية</a:t>
            </a: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179388" y="1841500"/>
            <a:ext cx="8785225" cy="3503613"/>
          </a:xfrm>
          <a:prstGeom prst="rect">
            <a:avLst/>
          </a:prstGeom>
          <a:noFill/>
          <a:ln w="9525">
            <a:noFill/>
            <a:miter lim="800000"/>
            <a:headEnd/>
            <a:tailEnd/>
          </a:ln>
        </p:spPr>
        <p:txBody>
          <a:bodyPr anchor="ctr">
            <a:spAutoFit/>
          </a:bodyPr>
          <a:lstStyle/>
          <a:p>
            <a:pPr indent="342900" algn="just">
              <a:buClr>
                <a:schemeClr val="tx2"/>
              </a:buClr>
              <a:buFont typeface="Wingdings" pitchFamily="2" charset="2"/>
              <a:buChar char="§"/>
            </a:pPr>
            <a:r>
              <a:rPr lang="ar-SA" sz="3200" b="1">
                <a:solidFill>
                  <a:schemeClr val="accent2"/>
                </a:solidFill>
                <a:cs typeface="AL-Mohanad" pitchFamily="2" charset="-78"/>
              </a:rPr>
              <a:t>منذ القدم والعلماء يحاولون تصنيف الأشخاص ضمن قوالب أو أنماط شخصية أو سلوكية محددة مما يسهل على الآخرين مهمة الاتصال معهم بفاعلية.</a:t>
            </a:r>
          </a:p>
          <a:p>
            <a:pPr indent="342900" algn="just">
              <a:buClr>
                <a:schemeClr val="tx2"/>
              </a:buClr>
              <a:buFont typeface="Wingdings" pitchFamily="2" charset="2"/>
              <a:buChar char="§"/>
            </a:pPr>
            <a:endParaRPr lang="ar-SA" sz="3200" b="1">
              <a:solidFill>
                <a:schemeClr val="accent2"/>
              </a:solidFill>
              <a:cs typeface="AL-Mohanad" pitchFamily="2" charset="-78"/>
            </a:endParaRPr>
          </a:p>
          <a:p>
            <a:pPr indent="342900" algn="just">
              <a:buClr>
                <a:schemeClr val="tx2"/>
              </a:buClr>
              <a:buFont typeface="Wingdings" pitchFamily="2" charset="2"/>
              <a:buChar char="§"/>
            </a:pPr>
            <a:r>
              <a:rPr lang="ar-SA" sz="3200" b="1">
                <a:solidFill>
                  <a:schemeClr val="accent2"/>
                </a:solidFill>
                <a:cs typeface="AL-Mohanad" pitchFamily="2" charset="-78"/>
              </a:rPr>
              <a:t>متى ما تمكنا من قولبة الأفراد ضمن أنماط شخصية محددة ومعروفة ، فانه يسهل علينا اختيار أنسب الطرق أو الأساليب التي تمكننا من الوصول إليهم والاتصال معهم بشكل فعال.</a:t>
            </a:r>
            <a:endParaRPr lang="en-US" sz="3200" b="1">
              <a:solidFill>
                <a:schemeClr val="accent2"/>
              </a:solidFill>
              <a:cs typeface="AL-Mohanad" pitchFamily="2" charset="-78"/>
            </a:endParaRPr>
          </a:p>
        </p:txBody>
      </p:sp>
      <p:sp>
        <p:nvSpPr>
          <p:cNvPr id="16387" name="Rectangle 5"/>
          <p:cNvSpPr>
            <a:spLocks noChangeArrowheads="1"/>
          </p:cNvSpPr>
          <p:nvPr/>
        </p:nvSpPr>
        <p:spPr bwMode="auto">
          <a:xfrm>
            <a:off x="250825" y="461963"/>
            <a:ext cx="8642350" cy="701675"/>
          </a:xfrm>
          <a:prstGeom prst="rect">
            <a:avLst/>
          </a:prstGeom>
          <a:noFill/>
          <a:ln w="9525">
            <a:noFill/>
            <a:miter lim="800000"/>
            <a:headEnd/>
            <a:tailEnd/>
          </a:ln>
        </p:spPr>
        <p:txBody>
          <a:bodyPr>
            <a:spAutoFit/>
          </a:bodyPr>
          <a:lstStyle/>
          <a:p>
            <a:pPr algn="ctr"/>
            <a:r>
              <a:rPr lang="ar-SA" sz="4000" b="1">
                <a:solidFill>
                  <a:srgbClr val="993300"/>
                </a:solidFill>
                <a:cs typeface="Simplified Arabic" pitchFamily="2" charset="-78"/>
              </a:rPr>
              <a:t>أنماط الشخصية</a:t>
            </a:r>
            <a:endParaRPr lang="en-US" sz="4000" b="1">
              <a:solidFill>
                <a:srgbClr val="993300"/>
              </a:solidFill>
              <a:cs typeface="Simplified Arabic" pitchFamily="2" charset="-78"/>
            </a:endParaRP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179388" y="1340769"/>
            <a:ext cx="8640762" cy="5016758"/>
          </a:xfrm>
          <a:prstGeom prst="rect">
            <a:avLst/>
          </a:prstGeom>
          <a:noFill/>
          <a:ln w="9525">
            <a:noFill/>
            <a:miter lim="800000"/>
            <a:headEnd/>
            <a:tailEnd/>
          </a:ln>
        </p:spPr>
        <p:txBody>
          <a:bodyPr wrap="square">
            <a:spAutoFit/>
          </a:bodyPr>
          <a:lstStyle/>
          <a:p>
            <a:pPr algn="just">
              <a:buClr>
                <a:schemeClr val="accent2"/>
              </a:buClr>
              <a:buFont typeface="Wingdings" pitchFamily="2" charset="2"/>
              <a:buChar char="§"/>
            </a:pPr>
            <a:r>
              <a:rPr lang="ar-SA" sz="2800" b="1" dirty="0">
                <a:cs typeface="AL-Mohanad" pitchFamily="2" charset="-78"/>
              </a:rPr>
              <a:t> </a:t>
            </a:r>
            <a:r>
              <a:rPr lang="ar-SA" sz="3200" b="1" dirty="0">
                <a:solidFill>
                  <a:schemeClr val="tx2"/>
                </a:solidFill>
                <a:cs typeface="Simplified Arabic" pitchFamily="2" charset="-78"/>
              </a:rPr>
              <a:t>الافتراض الأساسي الذي بنيت عليه معظم الدراسات التي تناولت الشخصية الإنسانية </a:t>
            </a:r>
            <a:r>
              <a:rPr lang="ar-SA" sz="3200" b="1" dirty="0" err="1">
                <a:solidFill>
                  <a:schemeClr val="tx2"/>
                </a:solidFill>
                <a:cs typeface="Simplified Arabic" pitchFamily="2" charset="-78"/>
              </a:rPr>
              <a:t>هو</a:t>
            </a:r>
            <a:r>
              <a:rPr lang="ar-SA" sz="3200" b="1" dirty="0" err="1">
                <a:solidFill>
                  <a:srgbClr val="993300"/>
                </a:solidFill>
                <a:cs typeface="Simplified Arabic" pitchFamily="2" charset="-78"/>
              </a:rPr>
              <a:t>:</a:t>
            </a:r>
            <a:endParaRPr lang="ar-SA" sz="3200" b="1" dirty="0">
              <a:solidFill>
                <a:srgbClr val="993300"/>
              </a:solidFill>
              <a:cs typeface="Simplified Arabic" pitchFamily="2" charset="-78"/>
            </a:endParaRPr>
          </a:p>
          <a:p>
            <a:pPr algn="ctr"/>
            <a:r>
              <a:rPr lang="ar-SA" sz="3200" b="1" dirty="0" smtClean="0">
                <a:solidFill>
                  <a:schemeClr val="accent2"/>
                </a:solidFill>
                <a:cs typeface="Simplified Arabic" pitchFamily="2" charset="-78"/>
              </a:rPr>
              <a:t>أن </a:t>
            </a:r>
            <a:r>
              <a:rPr lang="ar-SA" sz="3200" b="1" dirty="0">
                <a:solidFill>
                  <a:schemeClr val="accent2"/>
                </a:solidFill>
                <a:cs typeface="Simplified Arabic" pitchFamily="2" charset="-78"/>
              </a:rPr>
              <a:t>هناك أنماط أو نماذج عامة تنطبق على مجموعة من الأفراد، وهذه الأنماط أو النماذج تتناول الفرد من عدة جوانب من </a:t>
            </a:r>
            <a:r>
              <a:rPr lang="ar-SA" sz="3200" b="1" dirty="0" err="1" smtClean="0">
                <a:solidFill>
                  <a:schemeClr val="accent2"/>
                </a:solidFill>
                <a:cs typeface="Simplified Arabic" pitchFamily="2" charset="-78"/>
              </a:rPr>
              <a:t>شخصيتة</a:t>
            </a:r>
            <a:r>
              <a:rPr lang="ar-SA" sz="3200" b="1" dirty="0" smtClean="0">
                <a:solidFill>
                  <a:schemeClr val="accent2"/>
                </a:solidFill>
                <a:cs typeface="Simplified Arabic" pitchFamily="2" charset="-78"/>
              </a:rPr>
              <a:t> </a:t>
            </a:r>
            <a:r>
              <a:rPr lang="ar-SA" sz="3200" b="1" dirty="0">
                <a:solidFill>
                  <a:schemeClr val="accent2"/>
                </a:solidFill>
                <a:cs typeface="Simplified Arabic" pitchFamily="2" charset="-78"/>
              </a:rPr>
              <a:t>، شاملة المظاهر الجسمية والنفسية والمزاجية للفرد </a:t>
            </a:r>
            <a:r>
              <a:rPr lang="ar-SA" sz="3200" b="1" dirty="0" smtClean="0">
                <a:solidFill>
                  <a:schemeClr val="accent2"/>
                </a:solidFill>
                <a:cs typeface="Simplified Arabic" pitchFamily="2" charset="-78"/>
              </a:rPr>
              <a:t>و هيئته </a:t>
            </a:r>
            <a:r>
              <a:rPr lang="ar-SA" sz="3200" b="1" dirty="0">
                <a:solidFill>
                  <a:schemeClr val="accent2"/>
                </a:solidFill>
                <a:cs typeface="Simplified Arabic" pitchFamily="2" charset="-78"/>
              </a:rPr>
              <a:t>العامة وطريقته في اللبس </a:t>
            </a:r>
            <a:r>
              <a:rPr lang="ar-SA" sz="3200" b="1" dirty="0" smtClean="0">
                <a:solidFill>
                  <a:schemeClr val="accent2"/>
                </a:solidFill>
                <a:cs typeface="Simplified Arabic" pitchFamily="2" charset="-78"/>
              </a:rPr>
              <a:t>و </a:t>
            </a:r>
            <a:r>
              <a:rPr lang="ar-SA" sz="3200" b="1" dirty="0" err="1" smtClean="0">
                <a:solidFill>
                  <a:schemeClr val="accent2"/>
                </a:solidFill>
                <a:cs typeface="Simplified Arabic" pitchFamily="2" charset="-78"/>
              </a:rPr>
              <a:t>الكلام</a:t>
            </a:r>
            <a:r>
              <a:rPr lang="ar-SA" sz="3200" b="1" dirty="0" err="1">
                <a:solidFill>
                  <a:schemeClr val="accent2"/>
                </a:solidFill>
                <a:cs typeface="Simplified Arabic" pitchFamily="2" charset="-78"/>
              </a:rPr>
              <a:t>...</a:t>
            </a:r>
            <a:r>
              <a:rPr lang="ar-SA" sz="3200" b="1" dirty="0">
                <a:solidFill>
                  <a:schemeClr val="accent2"/>
                </a:solidFill>
                <a:cs typeface="Simplified Arabic" pitchFamily="2" charset="-78"/>
              </a:rPr>
              <a:t> الخ</a:t>
            </a:r>
            <a:r>
              <a:rPr lang="ar-SA" sz="3200" b="1" dirty="0" smtClean="0">
                <a:solidFill>
                  <a:schemeClr val="accent2"/>
                </a:solidFill>
                <a:cs typeface="Simplified Arabic" pitchFamily="2" charset="-78"/>
              </a:rPr>
              <a:t>.</a:t>
            </a:r>
          </a:p>
          <a:p>
            <a:r>
              <a:rPr lang="ar-SA" sz="3200" dirty="0" smtClean="0">
                <a:solidFill>
                  <a:schemeClr val="tx2"/>
                </a:solidFill>
                <a:cs typeface="Simplified Arabic" pitchFamily="2" charset="-78"/>
              </a:rPr>
              <a:t>على ضوء ذلك يمكن تقسيم الأفراد إلى ثمانية أنماط شخصية على النحو </a:t>
            </a:r>
            <a:r>
              <a:rPr lang="ar-SA" sz="3200" dirty="0" err="1" smtClean="0">
                <a:solidFill>
                  <a:schemeClr val="tx2"/>
                </a:solidFill>
                <a:cs typeface="Simplified Arabic" pitchFamily="2" charset="-78"/>
              </a:rPr>
              <a:t>التالي:</a:t>
            </a:r>
            <a:endParaRPr lang="ar-SA" sz="3200" dirty="0" smtClean="0">
              <a:solidFill>
                <a:schemeClr val="tx2"/>
              </a:solidFill>
              <a:cs typeface="Simplified Arabic" pitchFamily="2" charset="-78"/>
            </a:endParaRPr>
          </a:p>
          <a:p>
            <a:pPr algn="ctr"/>
            <a:endParaRPr lang="ar-SA" sz="3200" b="1" dirty="0">
              <a:solidFill>
                <a:schemeClr val="accent2"/>
              </a:solidFill>
              <a:cs typeface="Simplified Arabic" pitchFamily="2" charset="-78"/>
            </a:endParaRPr>
          </a:p>
          <a:p>
            <a:pPr algn="just">
              <a:buFontTx/>
              <a:buChar char="•"/>
            </a:pPr>
            <a:endParaRPr lang="ar-SA" sz="3200" b="1" dirty="0">
              <a:solidFill>
                <a:schemeClr val="accent2"/>
              </a:solidFill>
              <a:cs typeface="Simplified Arabic" pitchFamily="2" charset="-78"/>
            </a:endParaRPr>
          </a:p>
        </p:txBody>
      </p:sp>
      <p:sp>
        <p:nvSpPr>
          <p:cNvPr id="17411" name="Rectangle 5"/>
          <p:cNvSpPr>
            <a:spLocks noChangeArrowheads="1"/>
          </p:cNvSpPr>
          <p:nvPr/>
        </p:nvSpPr>
        <p:spPr bwMode="auto">
          <a:xfrm>
            <a:off x="323850" y="404813"/>
            <a:ext cx="8424863" cy="701675"/>
          </a:xfrm>
          <a:prstGeom prst="rect">
            <a:avLst/>
          </a:prstGeom>
          <a:noFill/>
          <a:ln w="9525">
            <a:noFill/>
            <a:miter lim="800000"/>
            <a:headEnd/>
            <a:tailEnd/>
          </a:ln>
        </p:spPr>
        <p:txBody>
          <a:bodyPr>
            <a:spAutoFit/>
          </a:bodyPr>
          <a:lstStyle/>
          <a:p>
            <a:pPr algn="ctr"/>
            <a:r>
              <a:rPr lang="ar-SA" sz="4000" b="1">
                <a:solidFill>
                  <a:srgbClr val="993300"/>
                </a:solidFill>
                <a:cs typeface="Simplified Arabic" pitchFamily="2" charset="-78"/>
              </a:rPr>
              <a:t>أنماط الشخصية</a:t>
            </a:r>
            <a:endParaRPr lang="en-US" sz="4000" b="1">
              <a:solidFill>
                <a:srgbClr val="993300"/>
              </a:solidFill>
              <a:cs typeface="Simplified Arabic" pitchFamily="2" charset="-78"/>
            </a:endParaRP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ChangeArrowheads="1"/>
          </p:cNvSpPr>
          <p:nvPr/>
        </p:nvSpPr>
        <p:spPr bwMode="auto">
          <a:xfrm>
            <a:off x="395039" y="1214422"/>
            <a:ext cx="8353425" cy="5509200"/>
          </a:xfrm>
          <a:prstGeom prst="rect">
            <a:avLst/>
          </a:prstGeom>
          <a:noFill/>
          <a:ln w="9525">
            <a:noFill/>
            <a:miter lim="800000"/>
            <a:headEnd/>
            <a:tailEnd/>
          </a:ln>
        </p:spPr>
        <p:txBody>
          <a:bodyPr wrap="square">
            <a:spAutoFit/>
          </a:bodyPr>
          <a:lstStyle/>
          <a:p>
            <a:pPr marL="514350" indent="-514350" algn="just">
              <a:buClr>
                <a:srgbClr val="008080"/>
              </a:buClr>
            </a:pPr>
            <a:endParaRPr lang="ar-SA" sz="3200" b="1" dirty="0">
              <a:solidFill>
                <a:srgbClr val="008080"/>
              </a:solidFill>
              <a:cs typeface="AL-Mateen" pitchFamily="2" charset="-78"/>
            </a:endParaRPr>
          </a:p>
          <a:p>
            <a:pPr marL="342900" indent="-342900" algn="just">
              <a:buClr>
                <a:schemeClr val="tx2"/>
              </a:buClr>
              <a:buFont typeface="Wingdings" pitchFamily="2" charset="2"/>
              <a:buChar char="§"/>
            </a:pPr>
            <a:r>
              <a:rPr lang="ar-SA" sz="3200" dirty="0">
                <a:solidFill>
                  <a:srgbClr val="993300"/>
                </a:solidFill>
                <a:cs typeface="AL-Mohanad" pitchFamily="2" charset="-78"/>
              </a:rPr>
              <a:t> </a:t>
            </a:r>
            <a:r>
              <a:rPr lang="ar-SA" sz="3200" dirty="0">
                <a:solidFill>
                  <a:schemeClr val="tx2"/>
                </a:solidFill>
                <a:cs typeface="Simplified Arabic" pitchFamily="2" charset="-78"/>
              </a:rPr>
              <a:t>يوصف الأفراد المنطوون بأنهم متحفظون اجتماعياً، ويتسمون عادة بما </a:t>
            </a:r>
            <a:r>
              <a:rPr lang="ar-SA" sz="3200" dirty="0" err="1">
                <a:solidFill>
                  <a:schemeClr val="tx2"/>
                </a:solidFill>
                <a:cs typeface="Simplified Arabic" pitchFamily="2" charset="-78"/>
              </a:rPr>
              <a:t>يلي</a:t>
            </a:r>
            <a:r>
              <a:rPr lang="ar-SA" sz="3200" dirty="0" err="1">
                <a:solidFill>
                  <a:schemeClr val="accent2"/>
                </a:solidFill>
                <a:cs typeface="Simplified Arabic" pitchFamily="2" charset="-78"/>
              </a:rPr>
              <a:t>:</a:t>
            </a:r>
            <a:endParaRPr lang="ar-SA" sz="3200" dirty="0">
              <a:solidFill>
                <a:schemeClr val="accent2"/>
              </a:solidFill>
              <a:cs typeface="Simplified Arabic" pitchFamily="2" charset="-78"/>
            </a:endParaRPr>
          </a:p>
          <a:p>
            <a:pPr marL="342900" indent="-342900" algn="just">
              <a:buClr>
                <a:srgbClr val="993300"/>
              </a:buClr>
              <a:buFont typeface="Wingdings" pitchFamily="2" charset="2"/>
              <a:buChar char="Ø"/>
            </a:pPr>
            <a:r>
              <a:rPr lang="ar-SA" sz="3200" dirty="0">
                <a:solidFill>
                  <a:schemeClr val="accent2"/>
                </a:solidFill>
                <a:cs typeface="Simplified Arabic" pitchFamily="2" charset="-78"/>
              </a:rPr>
              <a:t>الجد في أداء أعمالهم والحرص الشديد </a:t>
            </a:r>
          </a:p>
          <a:p>
            <a:pPr marL="342900" indent="-342900" algn="just">
              <a:buClr>
                <a:srgbClr val="993300"/>
              </a:buClr>
              <a:buFont typeface="Wingdings" pitchFamily="2" charset="2"/>
              <a:buChar char="Ø"/>
            </a:pPr>
            <a:r>
              <a:rPr lang="ar-SA" sz="3200" dirty="0">
                <a:solidFill>
                  <a:schemeClr val="accent2"/>
                </a:solidFill>
                <a:cs typeface="Simplified Arabic" pitchFamily="2" charset="-78"/>
              </a:rPr>
              <a:t>التعامل مع الأفكار والتروي قبل اتخاذ القرارات </a:t>
            </a:r>
          </a:p>
          <a:p>
            <a:pPr marL="342900" indent="-342900" algn="just">
              <a:buClr>
                <a:srgbClr val="993300"/>
              </a:buClr>
              <a:buFont typeface="Wingdings" pitchFamily="2" charset="2"/>
              <a:buChar char="Ø"/>
            </a:pPr>
            <a:r>
              <a:rPr lang="ar-SA" sz="3200" dirty="0">
                <a:solidFill>
                  <a:schemeClr val="accent2"/>
                </a:solidFill>
                <a:cs typeface="Simplified Arabic" pitchFamily="2" charset="-78"/>
              </a:rPr>
              <a:t>الميل إلى السرية والهدوء</a:t>
            </a:r>
          </a:p>
          <a:p>
            <a:pPr marL="342900" indent="-342900" algn="just">
              <a:buClr>
                <a:srgbClr val="993300"/>
              </a:buClr>
              <a:buFont typeface="Wingdings" pitchFamily="2" charset="2"/>
              <a:buChar char="Ø"/>
            </a:pPr>
            <a:r>
              <a:rPr lang="ar-SA" sz="3200" dirty="0">
                <a:solidFill>
                  <a:schemeClr val="accent2"/>
                </a:solidFill>
                <a:cs typeface="Simplified Arabic" pitchFamily="2" charset="-78"/>
              </a:rPr>
              <a:t>الميل للعمل لوحدهم بمعزل عن الآخرين</a:t>
            </a:r>
          </a:p>
          <a:p>
            <a:pPr marL="342900" indent="-342900" algn="just">
              <a:buClr>
                <a:srgbClr val="993300"/>
              </a:buClr>
              <a:buFont typeface="Wingdings" pitchFamily="2" charset="2"/>
              <a:buChar char="Ø"/>
            </a:pPr>
            <a:r>
              <a:rPr lang="ar-SA" sz="3200" dirty="0">
                <a:solidFill>
                  <a:schemeClr val="accent2"/>
                </a:solidFill>
                <a:cs typeface="Simplified Arabic" pitchFamily="2" charset="-78"/>
              </a:rPr>
              <a:t>اتخاذ القرارات بصورة مستقلة</a:t>
            </a:r>
          </a:p>
          <a:p>
            <a:pPr marL="342900" indent="-342900" algn="just">
              <a:buClr>
                <a:srgbClr val="993300"/>
              </a:buClr>
              <a:buFont typeface="Wingdings" pitchFamily="2" charset="2"/>
              <a:buChar char="Ø"/>
            </a:pPr>
            <a:r>
              <a:rPr lang="ar-SA" sz="3200" dirty="0">
                <a:solidFill>
                  <a:schemeClr val="accent2"/>
                </a:solidFill>
                <a:cs typeface="Simplified Arabic" pitchFamily="2" charset="-78"/>
              </a:rPr>
              <a:t>عدم الرغبة بأن يقاطعهم أحد أثناء العمل</a:t>
            </a:r>
          </a:p>
          <a:p>
            <a:pPr marL="342900" indent="-342900" algn="just">
              <a:buClr>
                <a:srgbClr val="993300"/>
              </a:buClr>
              <a:buFont typeface="Wingdings" pitchFamily="2" charset="2"/>
              <a:buChar char="Ø"/>
            </a:pPr>
            <a:r>
              <a:rPr lang="ar-SA" sz="3200" dirty="0">
                <a:solidFill>
                  <a:schemeClr val="accent2"/>
                </a:solidFill>
                <a:cs typeface="Simplified Arabic" pitchFamily="2" charset="-78"/>
              </a:rPr>
              <a:t>البعد عن المواقف والثقافات والأفراد أو الأشياء التي تحيط بهم</a:t>
            </a:r>
            <a:endParaRPr lang="ar-SA" sz="3600" dirty="0">
              <a:solidFill>
                <a:srgbClr val="993300"/>
              </a:solidFill>
              <a:cs typeface="AL-Mohanad" pitchFamily="2" charset="-78"/>
            </a:endParaRPr>
          </a:p>
        </p:txBody>
      </p:sp>
      <p:sp>
        <p:nvSpPr>
          <p:cNvPr id="4" name="Rectangle 3"/>
          <p:cNvSpPr/>
          <p:nvPr/>
        </p:nvSpPr>
        <p:spPr>
          <a:xfrm>
            <a:off x="5429256" y="642918"/>
            <a:ext cx="3188568" cy="830997"/>
          </a:xfrm>
          <a:prstGeom prst="rect">
            <a:avLst/>
          </a:prstGeom>
          <a:noFill/>
        </p:spPr>
        <p:txBody>
          <a:bodyPr wrap="square" lIns="91440" tIns="45720" rIns="91440" bIns="45720">
            <a:spAutoFit/>
          </a:bodyPr>
          <a:lstStyle/>
          <a:p>
            <a:pPr marL="914400" indent="-914400" algn="ctr">
              <a:buFont typeface="+mj-lt"/>
              <a:buAutoNum type="arabicPeriod"/>
            </a:pPr>
            <a:r>
              <a:rPr lang="ar-SA" sz="4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L-Mateen" pitchFamily="2" charset="-78"/>
              </a:rPr>
              <a:t>المنطــوي</a:t>
            </a:r>
            <a:endParaRPr lang="en-US" sz="4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5"/>
          <p:cNvSpPr txBox="1">
            <a:spLocks noChangeArrowheads="1"/>
          </p:cNvSpPr>
          <p:nvPr/>
        </p:nvSpPr>
        <p:spPr bwMode="auto">
          <a:xfrm>
            <a:off x="250825" y="2124249"/>
            <a:ext cx="8713788" cy="2554545"/>
          </a:xfrm>
          <a:prstGeom prst="rect">
            <a:avLst/>
          </a:prstGeom>
          <a:noFill/>
          <a:ln w="9525">
            <a:noFill/>
            <a:miter lim="800000"/>
            <a:headEnd/>
            <a:tailEnd/>
          </a:ln>
        </p:spPr>
        <p:txBody>
          <a:bodyPr>
            <a:spAutoFit/>
          </a:bodyPr>
          <a:lstStyle/>
          <a:p>
            <a:pPr algn="just">
              <a:buClr>
                <a:schemeClr val="tx2"/>
              </a:buClr>
            </a:pPr>
            <a:r>
              <a:rPr lang="ar-SA" sz="3200" b="1" dirty="0">
                <a:solidFill>
                  <a:schemeClr val="accent2"/>
                </a:solidFill>
                <a:cs typeface="Simplified Arabic" pitchFamily="2" charset="-78"/>
              </a:rPr>
              <a:t> </a:t>
            </a:r>
            <a:r>
              <a:rPr lang="ar-SA" sz="3200" b="1" dirty="0">
                <a:solidFill>
                  <a:schemeClr val="tx2"/>
                </a:solidFill>
                <a:cs typeface="Simplified Arabic" pitchFamily="2" charset="-78"/>
              </a:rPr>
              <a:t>يعاب علي الشخص </a:t>
            </a:r>
            <a:r>
              <a:rPr lang="ar-SA" sz="3200" b="1" dirty="0" err="1">
                <a:solidFill>
                  <a:schemeClr val="tx2"/>
                </a:solidFill>
                <a:cs typeface="Simplified Arabic" pitchFamily="2" charset="-78"/>
              </a:rPr>
              <a:t>المنطوي</a:t>
            </a:r>
            <a:r>
              <a:rPr lang="ar-SA" sz="3200" b="1" dirty="0" err="1">
                <a:solidFill>
                  <a:schemeClr val="accent2"/>
                </a:solidFill>
                <a:cs typeface="Simplified Arabic" pitchFamily="2" charset="-78"/>
              </a:rPr>
              <a:t>:</a:t>
            </a:r>
            <a:endParaRPr lang="ar-SA" sz="3200" b="1" dirty="0">
              <a:solidFill>
                <a:schemeClr val="accent2"/>
              </a:solidFill>
              <a:cs typeface="Simplified Arabic" pitchFamily="2" charset="-78"/>
            </a:endParaRPr>
          </a:p>
          <a:p>
            <a:pPr algn="just"/>
            <a:endParaRPr lang="ar-SA" sz="3200" b="1" dirty="0">
              <a:solidFill>
                <a:schemeClr val="accent2"/>
              </a:solidFill>
              <a:cs typeface="Simplified Arabic" pitchFamily="2" charset="-78"/>
            </a:endParaRPr>
          </a:p>
          <a:p>
            <a:pPr algn="just">
              <a:buFontTx/>
              <a:buChar char="•"/>
            </a:pPr>
            <a:r>
              <a:rPr lang="ar-SA" sz="3200" b="1" dirty="0">
                <a:solidFill>
                  <a:schemeClr val="accent2"/>
                </a:solidFill>
                <a:cs typeface="Simplified Arabic" pitchFamily="2" charset="-78"/>
              </a:rPr>
              <a:t> أنه عادة قد يسيء فهم الآخرين والظروف الخارجية</a:t>
            </a:r>
          </a:p>
          <a:p>
            <a:pPr algn="just">
              <a:buFontTx/>
              <a:buChar char="•"/>
            </a:pPr>
            <a:r>
              <a:rPr lang="ar-SA" sz="3200" b="1" dirty="0">
                <a:solidFill>
                  <a:schemeClr val="accent2"/>
                </a:solidFill>
                <a:cs typeface="Simplified Arabic" pitchFamily="2" charset="-78"/>
              </a:rPr>
              <a:t> عدم القدرة على تذكر الأسماء والوجوه</a:t>
            </a:r>
            <a:endParaRPr lang="en-US" sz="3200" b="1" dirty="0">
              <a:solidFill>
                <a:schemeClr val="accent2"/>
              </a:solidFill>
              <a:cs typeface="Simplified Arabic" pitchFamily="2" charset="-78"/>
            </a:endParaRPr>
          </a:p>
          <a:p>
            <a:endParaRPr lang="en-US" sz="3200" b="1" dirty="0">
              <a:solidFill>
                <a:schemeClr val="accent2"/>
              </a:solidFill>
              <a:cs typeface="Simplified Arabic" pitchFamily="2" charset="-78"/>
            </a:endParaRPr>
          </a:p>
        </p:txBody>
      </p:sp>
      <p:sp>
        <p:nvSpPr>
          <p:cNvPr id="4" name="Rectangle 3"/>
          <p:cNvSpPr/>
          <p:nvPr/>
        </p:nvSpPr>
        <p:spPr>
          <a:xfrm>
            <a:off x="1979712" y="1052736"/>
            <a:ext cx="6162264" cy="923330"/>
          </a:xfrm>
          <a:prstGeom prst="rect">
            <a:avLst/>
          </a:prstGeom>
          <a:noFill/>
        </p:spPr>
        <p:txBody>
          <a:bodyPr wrap="none" lIns="91440" tIns="45720" rIns="91440" bIns="45720">
            <a:spAutoFit/>
          </a:bodyPr>
          <a:lstStyle/>
          <a:p>
            <a:pPr algn="ctr"/>
            <a:r>
              <a:rPr lang="ar-SA"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عيوب الشخصية الانطوائية</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ChangeArrowheads="1"/>
          </p:cNvSpPr>
          <p:nvPr/>
        </p:nvSpPr>
        <p:spPr bwMode="auto">
          <a:xfrm>
            <a:off x="250825" y="1510085"/>
            <a:ext cx="8497640" cy="4431983"/>
          </a:xfrm>
          <a:prstGeom prst="rect">
            <a:avLst/>
          </a:prstGeom>
          <a:noFill/>
          <a:ln w="9525">
            <a:noFill/>
            <a:miter lim="800000"/>
            <a:headEnd/>
            <a:tailEnd/>
          </a:ln>
        </p:spPr>
        <p:txBody>
          <a:bodyPr wrap="square" anchor="ctr">
            <a:spAutoFit/>
          </a:bodyPr>
          <a:lstStyle/>
          <a:p>
            <a:pPr indent="342900" algn="just">
              <a:tabLst>
                <a:tab pos="473075" algn="l"/>
              </a:tabLst>
            </a:pPr>
            <a:r>
              <a:rPr lang="ar-SA" sz="2800" b="1" dirty="0" err="1">
                <a:solidFill>
                  <a:srgbClr val="008080"/>
                </a:solidFill>
                <a:cs typeface="Simplified Arabic" pitchFamily="2" charset="-78"/>
              </a:rPr>
              <a:t>2.</a:t>
            </a:r>
            <a:r>
              <a:rPr lang="ar-SA" sz="2800" b="1" dirty="0">
                <a:solidFill>
                  <a:srgbClr val="008080"/>
                </a:solidFill>
                <a:cs typeface="Simplified Arabic" pitchFamily="2" charset="-78"/>
              </a:rPr>
              <a:t> </a:t>
            </a:r>
            <a:r>
              <a:rPr lang="ar-SA" sz="2800" b="1" dirty="0" smtClean="0">
                <a:solidFill>
                  <a:srgbClr val="008080"/>
                </a:solidFill>
                <a:cs typeface="Simplified Arabic" pitchFamily="2" charset="-78"/>
              </a:rPr>
              <a:t> </a:t>
            </a:r>
            <a:endParaRPr lang="ar-SA" sz="2800" dirty="0">
              <a:solidFill>
                <a:srgbClr val="008080"/>
              </a:solidFill>
              <a:cs typeface="Simplified Arabic" pitchFamily="2" charset="-78"/>
            </a:endParaRPr>
          </a:p>
          <a:p>
            <a:pPr indent="342900" algn="just">
              <a:buClr>
                <a:schemeClr val="accent2"/>
              </a:buClr>
              <a:buFont typeface="Wingdings" pitchFamily="2" charset="2"/>
              <a:buChar char="§"/>
              <a:tabLst>
                <a:tab pos="473075" algn="l"/>
              </a:tabLst>
            </a:pPr>
            <a:r>
              <a:rPr lang="ar-SA" sz="2800" dirty="0" smtClean="0">
                <a:solidFill>
                  <a:schemeClr val="tx2"/>
                </a:solidFill>
                <a:cs typeface="Simplified Arabic" pitchFamily="2" charset="-78"/>
              </a:rPr>
              <a:t>يتسم </a:t>
            </a:r>
            <a:r>
              <a:rPr lang="ar-SA" sz="2800" dirty="0">
                <a:solidFill>
                  <a:schemeClr val="tx2"/>
                </a:solidFill>
                <a:cs typeface="Simplified Arabic" pitchFamily="2" charset="-78"/>
              </a:rPr>
              <a:t>الأشخاص </a:t>
            </a:r>
            <a:r>
              <a:rPr lang="ar-SA" sz="2800" dirty="0" err="1">
                <a:solidFill>
                  <a:schemeClr val="tx2"/>
                </a:solidFill>
                <a:cs typeface="Simplified Arabic" pitchFamily="2" charset="-78"/>
              </a:rPr>
              <a:t>المنفتحون </a:t>
            </a:r>
            <a:r>
              <a:rPr lang="ar-SA" sz="2800" dirty="0">
                <a:solidFill>
                  <a:schemeClr val="tx2"/>
                </a:solidFill>
                <a:cs typeface="Simplified Arabic" pitchFamily="2" charset="-78"/>
              </a:rPr>
              <a:t>(</a:t>
            </a:r>
            <a:r>
              <a:rPr lang="ar-SA" sz="2800" dirty="0" err="1">
                <a:solidFill>
                  <a:schemeClr val="tx2"/>
                </a:solidFill>
                <a:cs typeface="Simplified Arabic" pitchFamily="2" charset="-78"/>
              </a:rPr>
              <a:t>المنبسطون</a:t>
            </a:r>
            <a:r>
              <a:rPr lang="ar-SA" sz="2800" dirty="0">
                <a:solidFill>
                  <a:schemeClr val="tx2"/>
                </a:solidFill>
                <a:cs typeface="Simplified Arabic" pitchFamily="2" charset="-78"/>
              </a:rPr>
              <a:t>) بما </a:t>
            </a:r>
            <a:r>
              <a:rPr lang="ar-SA" sz="2800" dirty="0" err="1">
                <a:solidFill>
                  <a:schemeClr val="tx2"/>
                </a:solidFill>
                <a:cs typeface="Simplified Arabic" pitchFamily="2" charset="-78"/>
              </a:rPr>
              <a:t>يلي:</a:t>
            </a:r>
            <a:endParaRPr lang="ar-SA" sz="2800" dirty="0">
              <a:solidFill>
                <a:schemeClr val="tx2"/>
              </a:solidFill>
              <a:cs typeface="Simplified Arabic" pitchFamily="2" charset="-78"/>
            </a:endParaRP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الميل </a:t>
            </a:r>
            <a:r>
              <a:rPr lang="ar-SA" sz="2800" dirty="0" smtClean="0">
                <a:solidFill>
                  <a:schemeClr val="accent2"/>
                </a:solidFill>
                <a:cs typeface="Simplified Arabic" pitchFamily="2" charset="-78"/>
              </a:rPr>
              <a:t>إلى الثقافة </a:t>
            </a:r>
            <a:r>
              <a:rPr lang="ar-SA" sz="2800" dirty="0">
                <a:solidFill>
                  <a:schemeClr val="accent2"/>
                </a:solidFill>
                <a:cs typeface="Simplified Arabic" pitchFamily="2" charset="-78"/>
              </a:rPr>
              <a:t>والأفراد والأشياء المحيطة بهم</a:t>
            </a: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السعي إلى اتخاذ قرارات منسجمة مع المتطلبات والتوقعات</a:t>
            </a: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الانطلاق من الناحية الاجتماعية</a:t>
            </a: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الرغبة في التنويع والتجديد وفي العمل والتفاعل مع الآخرين</a:t>
            </a:r>
          </a:p>
          <a:p>
            <a:pPr indent="342900" algn="just">
              <a:buFontTx/>
              <a:buChar char="•"/>
              <a:tabLst>
                <a:tab pos="473075" algn="l"/>
              </a:tabLst>
            </a:pPr>
            <a:r>
              <a:rPr lang="ar-SA" sz="3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ويعاب على الشخص </a:t>
            </a:r>
            <a:r>
              <a:rPr lang="ar-SA" sz="30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المنفتح </a:t>
            </a:r>
            <a:r>
              <a:rPr lang="ar-SA" sz="3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(المنبسط</a:t>
            </a:r>
            <a:r>
              <a:rPr lang="ar-SA" sz="30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a:t>
            </a:r>
            <a:endParaRPr lang="ar-SA" sz="3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endParaRP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 اندفاعه الزائد</a:t>
            </a: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 اعتماده الزائد على الآخرين</a:t>
            </a: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 نفاد صبره وسرعة ملله من الأعمال الطويلة والبطيئة</a:t>
            </a:r>
          </a:p>
        </p:txBody>
      </p:sp>
      <p:sp>
        <p:nvSpPr>
          <p:cNvPr id="4" name="Rectangle 3"/>
          <p:cNvSpPr/>
          <p:nvPr/>
        </p:nvSpPr>
        <p:spPr>
          <a:xfrm>
            <a:off x="3731695" y="908720"/>
            <a:ext cx="4190571" cy="923330"/>
          </a:xfrm>
          <a:prstGeom prst="rect">
            <a:avLst/>
          </a:prstGeom>
          <a:noFill/>
        </p:spPr>
        <p:txBody>
          <a:bodyPr wrap="none" lIns="91440" tIns="45720" rIns="91440" bIns="45720">
            <a:spAutoFit/>
          </a:bodyPr>
          <a:lstStyle/>
          <a:p>
            <a:pPr algn="ctr"/>
            <a:r>
              <a:rPr lang="ar-SA" sz="54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المنفتح </a:t>
            </a:r>
            <a:r>
              <a:rPr lang="ar-SA"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(المنبسط</a:t>
            </a:r>
            <a:r>
              <a:rPr lang="ar-SA" sz="54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179388" y="1209368"/>
            <a:ext cx="8713787" cy="4955203"/>
          </a:xfrm>
          <a:prstGeom prst="rect">
            <a:avLst/>
          </a:prstGeom>
          <a:noFill/>
          <a:ln w="9525">
            <a:noFill/>
            <a:miter lim="800000"/>
            <a:headEnd/>
            <a:tailEnd/>
          </a:ln>
        </p:spPr>
        <p:txBody>
          <a:bodyPr anchor="ctr">
            <a:spAutoFit/>
          </a:bodyPr>
          <a:lstStyle/>
          <a:p>
            <a:pPr indent="342900" algn="just">
              <a:tabLst>
                <a:tab pos="473075" algn="l"/>
              </a:tabLst>
            </a:pPr>
            <a:r>
              <a:rPr lang="ar-SA" sz="3200" dirty="0" err="1">
                <a:solidFill>
                  <a:srgbClr val="008080"/>
                </a:solidFill>
                <a:cs typeface="Simplified Arabic" pitchFamily="2" charset="-78"/>
              </a:rPr>
              <a:t>3.</a:t>
            </a:r>
            <a:r>
              <a:rPr lang="ar-SA" sz="3200" dirty="0">
                <a:solidFill>
                  <a:srgbClr val="008080"/>
                </a:solidFill>
                <a:cs typeface="Simplified Arabic" pitchFamily="2" charset="-78"/>
              </a:rPr>
              <a:t> </a:t>
            </a:r>
            <a:r>
              <a:rPr lang="ar-SA" sz="3200" dirty="0" smtClean="0">
                <a:solidFill>
                  <a:srgbClr val="008080"/>
                </a:solidFill>
                <a:cs typeface="Simplified Arabic" pitchFamily="2" charset="-78"/>
              </a:rPr>
              <a:t> </a:t>
            </a:r>
          </a:p>
          <a:p>
            <a:pPr indent="342900" algn="just">
              <a:tabLst>
                <a:tab pos="473075" algn="l"/>
              </a:tabLst>
            </a:pPr>
            <a:endParaRPr lang="ar-SA" sz="3200" dirty="0">
              <a:solidFill>
                <a:srgbClr val="008080"/>
              </a:solidFill>
              <a:cs typeface="Simplified Arabic" pitchFamily="2" charset="-78"/>
            </a:endParaRPr>
          </a:p>
          <a:p>
            <a:pPr indent="342900" algn="just">
              <a:buClr>
                <a:schemeClr val="accent2"/>
              </a:buClr>
              <a:buFont typeface="Wingdings" pitchFamily="2" charset="2"/>
              <a:buChar char="§"/>
              <a:tabLst>
                <a:tab pos="473075" algn="l"/>
              </a:tabLst>
            </a:pPr>
            <a:r>
              <a:rPr lang="ar-SA" sz="2800" dirty="0">
                <a:solidFill>
                  <a:schemeClr val="tx2"/>
                </a:solidFill>
                <a:cs typeface="Simplified Arabic" pitchFamily="2" charset="-78"/>
              </a:rPr>
              <a:t>يتسم الشخص الحدسي بما </a:t>
            </a:r>
            <a:r>
              <a:rPr lang="ar-SA" sz="2800" dirty="0" err="1">
                <a:solidFill>
                  <a:schemeClr val="tx2"/>
                </a:solidFill>
                <a:cs typeface="Simplified Arabic" pitchFamily="2" charset="-78"/>
              </a:rPr>
              <a:t>يلي:</a:t>
            </a:r>
            <a:endParaRPr lang="ar-SA" sz="2800" dirty="0">
              <a:solidFill>
                <a:schemeClr val="tx2"/>
              </a:solidFill>
              <a:cs typeface="Simplified Arabic" pitchFamily="2" charset="-78"/>
            </a:endParaRPr>
          </a:p>
          <a:p>
            <a:pPr indent="342900" algn="just">
              <a:buClr>
                <a:srgbClr val="993300"/>
              </a:buClr>
              <a:buFont typeface="Wingdings" pitchFamily="2" charset="2"/>
              <a:buChar char="Ø"/>
              <a:tabLst>
                <a:tab pos="473075" algn="l"/>
              </a:tabLst>
            </a:pPr>
            <a:r>
              <a:rPr lang="ar-SA" sz="3200" dirty="0">
                <a:solidFill>
                  <a:schemeClr val="accent2"/>
                </a:solidFill>
                <a:cs typeface="AL-Mohanad" pitchFamily="2" charset="-78"/>
              </a:rPr>
              <a:t>تفضيل الاحتمالات والنظريات الكلية والشاملة</a:t>
            </a:r>
          </a:p>
          <a:p>
            <a:pPr indent="342900" algn="just">
              <a:buClr>
                <a:srgbClr val="993300"/>
              </a:buClr>
              <a:buFont typeface="Wingdings" pitchFamily="2" charset="2"/>
              <a:buChar char="Ø"/>
              <a:tabLst>
                <a:tab pos="473075" algn="l"/>
              </a:tabLst>
            </a:pPr>
            <a:r>
              <a:rPr lang="ar-SA" sz="3200" dirty="0">
                <a:solidFill>
                  <a:schemeClr val="accent2"/>
                </a:solidFill>
                <a:cs typeface="AL-Mohanad" pitchFamily="2" charset="-78"/>
              </a:rPr>
              <a:t>التعامل مع الأمور المعقدة والمفاهيم المجردة</a:t>
            </a:r>
          </a:p>
          <a:p>
            <a:pPr indent="342900" algn="just">
              <a:buClr>
                <a:srgbClr val="993300"/>
              </a:buClr>
              <a:buFont typeface="Wingdings" pitchFamily="2" charset="2"/>
              <a:buChar char="Ø"/>
              <a:tabLst>
                <a:tab pos="473075" algn="l"/>
              </a:tabLst>
            </a:pPr>
            <a:r>
              <a:rPr lang="ar-SA" sz="3200" dirty="0">
                <a:solidFill>
                  <a:schemeClr val="accent2"/>
                </a:solidFill>
                <a:cs typeface="AL-Mohanad" pitchFamily="2" charset="-78"/>
              </a:rPr>
              <a:t>الميل إلى الابتكار والتجديد وحل المشكلات الجديدة</a:t>
            </a:r>
          </a:p>
          <a:p>
            <a:pPr indent="342900" algn="just">
              <a:buClr>
                <a:srgbClr val="993300"/>
              </a:buClr>
              <a:buFont typeface="Wingdings" pitchFamily="2" charset="2"/>
              <a:buChar char="Ø"/>
              <a:tabLst>
                <a:tab pos="473075" algn="l"/>
              </a:tabLst>
            </a:pPr>
            <a:r>
              <a:rPr lang="ar-SA" sz="3200" dirty="0">
                <a:solidFill>
                  <a:schemeClr val="accent2"/>
                </a:solidFill>
                <a:cs typeface="AL-Mohanad" pitchFamily="2" charset="-78"/>
              </a:rPr>
              <a:t>القدرة على التصور والإدراك</a:t>
            </a:r>
          </a:p>
          <a:p>
            <a:pPr indent="342900" algn="just">
              <a:buClr>
                <a:srgbClr val="993300"/>
              </a:buClr>
              <a:buFont typeface="Wingdings" pitchFamily="2" charset="2"/>
              <a:buChar char="Ø"/>
              <a:tabLst>
                <a:tab pos="473075" algn="l"/>
              </a:tabLst>
            </a:pPr>
            <a:r>
              <a:rPr lang="ar-SA" sz="3200" dirty="0">
                <a:solidFill>
                  <a:schemeClr val="accent2"/>
                </a:solidFill>
                <a:cs typeface="AL-Mohanad" pitchFamily="2" charset="-78"/>
              </a:rPr>
              <a:t>الميل إلى التخيل والتفكير والنقاش</a:t>
            </a:r>
          </a:p>
          <a:p>
            <a:pPr indent="342900" algn="just">
              <a:buClr>
                <a:srgbClr val="993300"/>
              </a:buClr>
              <a:buFont typeface="Wingdings" pitchFamily="2" charset="2"/>
              <a:buChar char="Ø"/>
              <a:tabLst>
                <a:tab pos="473075" algn="l"/>
              </a:tabLst>
            </a:pPr>
            <a:r>
              <a:rPr lang="ar-SA" sz="3200" dirty="0">
                <a:solidFill>
                  <a:schemeClr val="accent2"/>
                </a:solidFill>
                <a:cs typeface="AL-Mohanad" pitchFamily="2" charset="-78"/>
              </a:rPr>
              <a:t>اتخاذ القرارات التلقائية اعتمادا على الحدس فقط دون منح اعتبار كاف للتفصيلات والمقدمات</a:t>
            </a:r>
          </a:p>
        </p:txBody>
      </p:sp>
      <p:sp>
        <p:nvSpPr>
          <p:cNvPr id="4" name="Rectangle 3"/>
          <p:cNvSpPr/>
          <p:nvPr/>
        </p:nvSpPr>
        <p:spPr>
          <a:xfrm>
            <a:off x="6038864" y="1052736"/>
            <a:ext cx="1917512" cy="923330"/>
          </a:xfrm>
          <a:prstGeom prst="rect">
            <a:avLst/>
          </a:prstGeom>
          <a:noFill/>
        </p:spPr>
        <p:txBody>
          <a:bodyPr wrap="none" lIns="91440" tIns="45720" rIns="91440" bIns="45720">
            <a:spAutoFit/>
          </a:bodyPr>
          <a:lstStyle/>
          <a:p>
            <a:pPr marL="914400" indent="-914400" algn="ctr"/>
            <a:r>
              <a:rPr lang="ar-SA"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الحدسي</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body" idx="4294967295"/>
          </p:nvPr>
        </p:nvSpPr>
        <p:spPr>
          <a:xfrm>
            <a:off x="467544" y="1628775"/>
            <a:ext cx="8030344" cy="4525963"/>
          </a:xfrm>
        </p:spPr>
        <p:txBody>
          <a:bodyPr/>
          <a:lstStyle/>
          <a:p>
            <a:pPr algn="r" rtl="1" eaLnBrk="1" hangingPunct="1">
              <a:buClr>
                <a:srgbClr val="993300"/>
              </a:buClr>
              <a:buFont typeface="Wingdings" pitchFamily="2" charset="2"/>
              <a:buChar char="Ø"/>
            </a:pPr>
            <a:endParaRPr lang="ar-SA" sz="2800" b="0" dirty="0" smtClean="0">
              <a:solidFill>
                <a:schemeClr val="accent2"/>
              </a:solidFill>
              <a:cs typeface="Simplified Arabic" pitchFamily="2" charset="-78"/>
            </a:endParaRPr>
          </a:p>
          <a:p>
            <a:pPr algn="r" rtl="1" eaLnBrk="1" hangingPunct="1">
              <a:buClr>
                <a:srgbClr val="993300"/>
              </a:buClr>
              <a:buFont typeface="Wingdings" pitchFamily="2" charset="2"/>
              <a:buChar char="Ø"/>
            </a:pPr>
            <a:r>
              <a:rPr lang="ar-SA" sz="2800" b="0" dirty="0" smtClean="0">
                <a:solidFill>
                  <a:schemeClr val="accent2"/>
                </a:solidFill>
                <a:cs typeface="Simplified Arabic" pitchFamily="2" charset="-78"/>
              </a:rPr>
              <a:t>عدم اهتمامه بالدقة والتفاصيل</a:t>
            </a:r>
          </a:p>
          <a:p>
            <a:pPr algn="r" rtl="1" eaLnBrk="1" hangingPunct="1">
              <a:buClr>
                <a:srgbClr val="993300"/>
              </a:buClr>
              <a:buFont typeface="Wingdings" pitchFamily="2" charset="2"/>
              <a:buChar char="Ø"/>
            </a:pPr>
            <a:r>
              <a:rPr lang="ar-SA" sz="2800" b="0" dirty="0" smtClean="0">
                <a:solidFill>
                  <a:schemeClr val="accent2"/>
                </a:solidFill>
                <a:cs typeface="Simplified Arabic" pitchFamily="2" charset="-78"/>
              </a:rPr>
              <a:t>القفز إلى الاستنتاجات دون دراسة وافية للحقائق</a:t>
            </a:r>
          </a:p>
          <a:p>
            <a:pPr algn="r" rtl="1" eaLnBrk="1" hangingPunct="1">
              <a:buClr>
                <a:srgbClr val="993300"/>
              </a:buClr>
              <a:buFont typeface="Wingdings" pitchFamily="2" charset="2"/>
              <a:buChar char="Ø"/>
            </a:pPr>
            <a:r>
              <a:rPr lang="ar-SA" sz="2800" b="0" dirty="0" smtClean="0">
                <a:solidFill>
                  <a:schemeClr val="accent2"/>
                </a:solidFill>
                <a:cs typeface="Simplified Arabic" pitchFamily="2" charset="-78"/>
              </a:rPr>
              <a:t>نفاذ صبره من الأعمال الشاقة</a:t>
            </a:r>
          </a:p>
          <a:p>
            <a:pPr algn="r" rtl="1" eaLnBrk="1" hangingPunct="1">
              <a:buClr>
                <a:srgbClr val="993300"/>
              </a:buClr>
              <a:buFont typeface="Wingdings" pitchFamily="2" charset="2"/>
              <a:buChar char="Ø"/>
            </a:pPr>
            <a:r>
              <a:rPr lang="ar-SA" sz="2800" b="0" dirty="0" smtClean="0">
                <a:solidFill>
                  <a:schemeClr val="accent2"/>
                </a:solidFill>
                <a:cs typeface="Simplified Arabic" pitchFamily="2" charset="-78"/>
              </a:rPr>
              <a:t>عدم القدرة على متابعة الأشياء</a:t>
            </a:r>
          </a:p>
          <a:p>
            <a:pPr algn="r" rtl="1" eaLnBrk="1" hangingPunct="1">
              <a:buClr>
                <a:srgbClr val="993300"/>
              </a:buClr>
              <a:buFont typeface="Wingdings" pitchFamily="2" charset="2"/>
              <a:buChar char="Ø"/>
            </a:pPr>
            <a:r>
              <a:rPr lang="ar-SA" sz="2800" b="0" dirty="0" smtClean="0">
                <a:solidFill>
                  <a:schemeClr val="accent2"/>
                </a:solidFill>
                <a:cs typeface="Simplified Arabic" pitchFamily="2" charset="-78"/>
              </a:rPr>
              <a:t>عدم الاهتمام بالأشياء الواقعية والعملية</a:t>
            </a:r>
            <a:r>
              <a:rPr lang="ar-SA" sz="2800" b="0" dirty="0" smtClean="0">
                <a:cs typeface="Simplified Arabic" pitchFamily="2" charset="-78"/>
              </a:rPr>
              <a:t>.</a:t>
            </a:r>
          </a:p>
          <a:p>
            <a:pPr algn="r" rtl="1" eaLnBrk="1" hangingPunct="1"/>
            <a:endParaRPr lang="en-US" sz="2800" b="0" dirty="0" smtClean="0">
              <a:cs typeface="Simplified Arabic" pitchFamily="2" charset="-78"/>
            </a:endParaRPr>
          </a:p>
        </p:txBody>
      </p:sp>
      <p:sp>
        <p:nvSpPr>
          <p:cNvPr id="4" name="Rectangle 3"/>
          <p:cNvSpPr/>
          <p:nvPr/>
        </p:nvSpPr>
        <p:spPr>
          <a:xfrm>
            <a:off x="1763688" y="764704"/>
            <a:ext cx="6603090" cy="923330"/>
          </a:xfrm>
          <a:prstGeom prst="rect">
            <a:avLst/>
          </a:prstGeom>
          <a:noFill/>
        </p:spPr>
        <p:txBody>
          <a:bodyPr wrap="none" lIns="91440" tIns="45720" rIns="91440" bIns="45720">
            <a:spAutoFit/>
          </a:bodyPr>
          <a:lstStyle/>
          <a:p>
            <a:pPr algn="ctr"/>
            <a:r>
              <a:rPr lang="ar-SA"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cs typeface="Simplified Arabic" pitchFamily="2" charset="-78"/>
              </a:rPr>
              <a:t>يعاب على الشخص </a:t>
            </a:r>
            <a:r>
              <a:rPr lang="ar-SA" sz="5400" b="1" cap="none" spc="0"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cs typeface="Simplified Arabic" pitchFamily="2" charset="-78"/>
              </a:rPr>
              <a:t>الحدسي:</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250825" y="615625"/>
            <a:ext cx="8642350" cy="6124754"/>
          </a:xfrm>
          <a:prstGeom prst="rect">
            <a:avLst/>
          </a:prstGeom>
          <a:noFill/>
          <a:ln w="9525">
            <a:noFill/>
            <a:miter lim="800000"/>
            <a:headEnd/>
            <a:tailEnd/>
          </a:ln>
        </p:spPr>
        <p:txBody>
          <a:bodyPr wrap="square" anchor="ctr">
            <a:spAutoFit/>
          </a:bodyPr>
          <a:lstStyle/>
          <a:p>
            <a:pPr indent="342900" algn="just">
              <a:tabLst>
                <a:tab pos="473075" algn="l"/>
              </a:tabLst>
            </a:pPr>
            <a:r>
              <a:rPr lang="ar-SA" sz="2800" dirty="0" err="1">
                <a:solidFill>
                  <a:srgbClr val="008080"/>
                </a:solidFill>
                <a:cs typeface="Simplified Arabic" pitchFamily="2" charset="-78"/>
              </a:rPr>
              <a:t>4.</a:t>
            </a:r>
            <a:r>
              <a:rPr lang="ar-SA" sz="2800" dirty="0">
                <a:solidFill>
                  <a:srgbClr val="008080"/>
                </a:solidFill>
                <a:cs typeface="Simplified Arabic" pitchFamily="2" charset="-78"/>
              </a:rPr>
              <a:t> </a:t>
            </a:r>
            <a:r>
              <a:rPr lang="ar-SA" sz="2800" dirty="0" smtClean="0">
                <a:solidFill>
                  <a:srgbClr val="008080"/>
                </a:solidFill>
                <a:cs typeface="Simplified Arabic" pitchFamily="2" charset="-78"/>
              </a:rPr>
              <a:t> </a:t>
            </a:r>
          </a:p>
          <a:p>
            <a:pPr indent="342900" algn="just">
              <a:tabLst>
                <a:tab pos="473075" algn="l"/>
              </a:tabLst>
            </a:pPr>
            <a:endParaRPr lang="ar-SA" sz="2800" dirty="0">
              <a:solidFill>
                <a:srgbClr val="008080"/>
              </a:solidFill>
              <a:cs typeface="Simplified Arabic" pitchFamily="2" charset="-78"/>
            </a:endParaRPr>
          </a:p>
          <a:p>
            <a:pPr indent="342900" algn="just">
              <a:buClr>
                <a:schemeClr val="accent2"/>
              </a:buClr>
              <a:buFont typeface="Wingdings" pitchFamily="2" charset="2"/>
              <a:buChar char="§"/>
              <a:tabLst>
                <a:tab pos="473075" algn="l"/>
              </a:tabLst>
            </a:pPr>
            <a:r>
              <a:rPr lang="ar-SA" sz="2800" dirty="0">
                <a:solidFill>
                  <a:schemeClr val="tx2"/>
                </a:solidFill>
                <a:cs typeface="Simplified Arabic" pitchFamily="2" charset="-78"/>
              </a:rPr>
              <a:t>يتسم الشخص ذو النمط </a:t>
            </a:r>
            <a:r>
              <a:rPr lang="ar-SA" sz="2800" dirty="0" smtClean="0">
                <a:solidFill>
                  <a:schemeClr val="tx2"/>
                </a:solidFill>
                <a:cs typeface="Simplified Arabic" pitchFamily="2" charset="-78"/>
              </a:rPr>
              <a:t>الإحساسي(الاستشعاري</a:t>
            </a:r>
            <a:r>
              <a:rPr lang="ar-SA" sz="2800" dirty="0">
                <a:solidFill>
                  <a:schemeClr val="tx2"/>
                </a:solidFill>
                <a:cs typeface="Simplified Arabic" pitchFamily="2" charset="-78"/>
              </a:rPr>
              <a:t>) بما يلي:</a:t>
            </a:r>
            <a:endParaRPr lang="en-US" sz="2800" dirty="0">
              <a:solidFill>
                <a:schemeClr val="tx2"/>
              </a:solidFill>
              <a:cs typeface="Simplified Arabic" pitchFamily="2" charset="-78"/>
            </a:endParaRP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تفضيل التعامل مع الأشياء الواقعية والملموسة التي يمكن إدراكها من خلال الحواس الخمس</a:t>
            </a:r>
          </a:p>
          <a:p>
            <a:pPr indent="342900" algn="just">
              <a:buClr>
                <a:srgbClr val="993300"/>
              </a:buClr>
              <a:buFont typeface="Wingdings" pitchFamily="2" charset="2"/>
              <a:buChar char="Ø"/>
              <a:tabLst>
                <a:tab pos="473075" algn="l"/>
              </a:tabLst>
            </a:pPr>
            <a:r>
              <a:rPr lang="ar-SA" sz="2800" dirty="0" smtClean="0">
                <a:solidFill>
                  <a:schemeClr val="accent2"/>
                </a:solidFill>
                <a:cs typeface="Simplified Arabic" pitchFamily="2" charset="-78"/>
              </a:rPr>
              <a:t>الواقعية في التفكير</a:t>
            </a:r>
            <a:endParaRPr lang="ar-SA" sz="2800" dirty="0">
              <a:solidFill>
                <a:schemeClr val="accent2"/>
              </a:solidFill>
              <a:cs typeface="Simplified Arabic" pitchFamily="2" charset="-78"/>
            </a:endParaRPr>
          </a:p>
          <a:p>
            <a:pPr indent="342900" algn="just">
              <a:buClr>
                <a:srgbClr val="993300"/>
              </a:buClr>
              <a:buFont typeface="Wingdings" pitchFamily="2" charset="2"/>
              <a:buChar char="Ø"/>
              <a:tabLst>
                <a:tab pos="473075" algn="l"/>
              </a:tabLst>
            </a:pPr>
            <a:r>
              <a:rPr lang="ar-SA" sz="2800" dirty="0" smtClean="0">
                <a:solidFill>
                  <a:schemeClr val="accent2"/>
                </a:solidFill>
                <a:cs typeface="Simplified Arabic" pitchFamily="2" charset="-78"/>
              </a:rPr>
              <a:t>الاهتمام </a:t>
            </a:r>
            <a:r>
              <a:rPr lang="ar-SA" sz="2800" dirty="0">
                <a:solidFill>
                  <a:schemeClr val="accent2"/>
                </a:solidFill>
                <a:cs typeface="Simplified Arabic" pitchFamily="2" charset="-78"/>
              </a:rPr>
              <a:t>بالتفصيلات وتذكر الحقائق الواقعية</a:t>
            </a: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التحلي بالصبر والحرص </a:t>
            </a:r>
            <a:r>
              <a:rPr lang="ar-SA" sz="2800" dirty="0" smtClean="0">
                <a:solidFill>
                  <a:schemeClr val="accent2"/>
                </a:solidFill>
                <a:cs typeface="Simplified Arabic" pitchFamily="2" charset="-78"/>
              </a:rPr>
              <a:t>والنظام</a:t>
            </a:r>
          </a:p>
          <a:p>
            <a:pPr indent="342900" algn="just">
              <a:buClr>
                <a:srgbClr val="993300"/>
              </a:buClr>
              <a:buFont typeface="Wingdings" pitchFamily="2" charset="2"/>
              <a:buChar char="Ø"/>
              <a:tabLst>
                <a:tab pos="473075" algn="l"/>
              </a:tabLst>
            </a:pPr>
            <a:r>
              <a:rPr lang="ar-SA" sz="2800" dirty="0" smtClean="0">
                <a:solidFill>
                  <a:schemeClr val="accent2"/>
                </a:solidFill>
                <a:cs typeface="Simplified Arabic" pitchFamily="2" charset="-78"/>
              </a:rPr>
              <a:t>عملي</a:t>
            </a:r>
            <a:endParaRPr lang="ar-SA" sz="2800" dirty="0">
              <a:solidFill>
                <a:schemeClr val="accent2"/>
              </a:solidFill>
              <a:cs typeface="Simplified Arabic" pitchFamily="2" charset="-78"/>
            </a:endParaRP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عدم الملل من الروتين</a:t>
            </a:r>
          </a:p>
          <a:p>
            <a:pPr indent="342900" algn="just">
              <a:buClr>
                <a:srgbClr val="993300"/>
              </a:buClr>
              <a:buFont typeface="Wingdings" pitchFamily="2" charset="2"/>
              <a:buChar char="Ø"/>
              <a:tabLst>
                <a:tab pos="473075" algn="l"/>
              </a:tabLst>
            </a:pPr>
            <a:endParaRPr lang="ar-SA" sz="2800" dirty="0" smtClean="0">
              <a:solidFill>
                <a:schemeClr val="accent2"/>
              </a:solidFill>
              <a:cs typeface="Simplified Arabic" pitchFamily="2" charset="-78"/>
            </a:endParaRPr>
          </a:p>
          <a:p>
            <a:pPr indent="342900" algn="just">
              <a:buClr>
                <a:srgbClr val="993300"/>
              </a:buClr>
              <a:buFont typeface="Wingdings" pitchFamily="2" charset="2"/>
              <a:buChar char="Ø"/>
              <a:tabLst>
                <a:tab pos="473075" algn="l"/>
              </a:tabLst>
            </a:pPr>
            <a:r>
              <a:rPr lang="ar-SA" sz="2800" dirty="0" smtClean="0">
                <a:solidFill>
                  <a:schemeClr val="accent2"/>
                </a:solidFill>
                <a:cs typeface="Simplified Arabic" pitchFamily="2" charset="-78"/>
              </a:rPr>
              <a:t>عدم </a:t>
            </a:r>
            <a:r>
              <a:rPr lang="ar-SA" sz="2800" dirty="0">
                <a:solidFill>
                  <a:schemeClr val="accent2"/>
                </a:solidFill>
                <a:cs typeface="Simplified Arabic" pitchFamily="2" charset="-78"/>
              </a:rPr>
              <a:t>القدرة على فهم الاحتمالات والفرضيات</a:t>
            </a: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عدم القدرة على التخيل وفهم الصورة الكلية</a:t>
            </a:r>
          </a:p>
          <a:p>
            <a:pPr indent="34290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يفقد الثقة بالحدس ولا يهتم بالجديد</a:t>
            </a:r>
          </a:p>
        </p:txBody>
      </p:sp>
      <p:sp>
        <p:nvSpPr>
          <p:cNvPr id="4" name="Rectangle 3"/>
          <p:cNvSpPr/>
          <p:nvPr/>
        </p:nvSpPr>
        <p:spPr>
          <a:xfrm>
            <a:off x="3500430" y="571480"/>
            <a:ext cx="4334840" cy="769441"/>
          </a:xfrm>
          <a:prstGeom prst="rect">
            <a:avLst/>
          </a:prstGeom>
          <a:noFill/>
        </p:spPr>
        <p:txBody>
          <a:bodyPr wrap="none" lIns="91440" tIns="45720" rIns="91440" bIns="45720">
            <a:spAutoFit/>
          </a:bodyPr>
          <a:lstStyle/>
          <a:p>
            <a:pPr algn="ctr"/>
            <a:r>
              <a:rPr lang="ar-SA" sz="4400" b="1" cap="none" spc="0"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المستشعر </a:t>
            </a:r>
            <a:r>
              <a:rPr lang="ar-SA"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(ألإحساسي</a:t>
            </a:r>
            <a:r>
              <a:rPr lang="ar-SA" sz="4400" b="1" cap="none" spc="0"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a:t>
            </a:r>
            <a:endParaRPr lang="en-US"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5" name="Rectangle 4"/>
          <p:cNvSpPr/>
          <p:nvPr/>
        </p:nvSpPr>
        <p:spPr>
          <a:xfrm>
            <a:off x="3131840" y="4809346"/>
            <a:ext cx="5408852" cy="707886"/>
          </a:xfrm>
          <a:prstGeom prst="rect">
            <a:avLst/>
          </a:prstGeom>
          <a:noFill/>
        </p:spPr>
        <p:txBody>
          <a:bodyPr wrap="none" lIns="91440" tIns="45720" rIns="91440" bIns="45720">
            <a:spAutoFit/>
          </a:bodyPr>
          <a:lstStyle/>
          <a:p>
            <a:pPr algn="ctr"/>
            <a:r>
              <a:rPr lang="ar-SA" sz="40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cs typeface="Simplified Arabic" pitchFamily="2" charset="-78"/>
              </a:rPr>
              <a:t>يعاب على هذا النمط من </a:t>
            </a:r>
            <a:r>
              <a:rPr lang="ar-SA" sz="4000" b="1" cap="none" spc="0"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cs typeface="Simplified Arabic" pitchFamily="2" charset="-78"/>
              </a:rPr>
              <a:t>الأفراد:</a:t>
            </a:r>
            <a:endParaRPr lang="en-US" sz="40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323850" y="980728"/>
            <a:ext cx="8569325" cy="5420107"/>
          </a:xfrm>
          <a:prstGeom prst="rect">
            <a:avLst/>
          </a:prstGeom>
          <a:noFill/>
          <a:ln w="9525">
            <a:noFill/>
            <a:miter lim="800000"/>
            <a:headEnd/>
            <a:tailEnd/>
          </a:ln>
        </p:spPr>
        <p:txBody>
          <a:bodyPr wrap="square" anchor="ctr">
            <a:spAutoFit/>
          </a:bodyPr>
          <a:lstStyle/>
          <a:p>
            <a:pPr indent="387350" algn="just">
              <a:tabLst>
                <a:tab pos="473075" algn="l"/>
              </a:tabLst>
            </a:pPr>
            <a:r>
              <a:rPr lang="ar-SA" sz="2800" b="1" dirty="0" err="1">
                <a:solidFill>
                  <a:srgbClr val="008080"/>
                </a:solidFill>
                <a:cs typeface="Simplified Arabic" pitchFamily="2" charset="-78"/>
              </a:rPr>
              <a:t>5.</a:t>
            </a:r>
            <a:r>
              <a:rPr lang="ar-SA" sz="2800" b="1" dirty="0">
                <a:solidFill>
                  <a:srgbClr val="008080"/>
                </a:solidFill>
                <a:cs typeface="Simplified Arabic" pitchFamily="2" charset="-78"/>
              </a:rPr>
              <a:t> </a:t>
            </a:r>
          </a:p>
          <a:p>
            <a:pPr indent="387350" algn="just">
              <a:tabLst>
                <a:tab pos="473075" algn="l"/>
              </a:tabLst>
            </a:pPr>
            <a:endParaRPr lang="ar-SA" sz="2800" b="1" dirty="0">
              <a:solidFill>
                <a:srgbClr val="008080"/>
              </a:solidFill>
              <a:cs typeface="Simplified Arabic" pitchFamily="2" charset="-78"/>
            </a:endParaRPr>
          </a:p>
          <a:p>
            <a:pPr indent="387350" algn="just">
              <a:buClr>
                <a:schemeClr val="accent2"/>
              </a:buClr>
              <a:buFont typeface="Wingdings" pitchFamily="2" charset="2"/>
              <a:buChar char="§"/>
              <a:tabLst>
                <a:tab pos="473075" algn="l"/>
              </a:tabLst>
            </a:pPr>
            <a:r>
              <a:rPr lang="ar-SA" sz="2800" dirty="0">
                <a:solidFill>
                  <a:schemeClr val="tx2"/>
                </a:solidFill>
                <a:cs typeface="Simplified Arabic" pitchFamily="2" charset="-78"/>
              </a:rPr>
              <a:t>يتسم الأشخاص الحساسون أو العاطفيون بما </a:t>
            </a:r>
            <a:r>
              <a:rPr lang="ar-SA" sz="2800" dirty="0" err="1">
                <a:solidFill>
                  <a:schemeClr val="tx2"/>
                </a:solidFill>
                <a:cs typeface="Simplified Arabic" pitchFamily="2" charset="-78"/>
              </a:rPr>
              <a:t>يلي:</a:t>
            </a:r>
            <a:endParaRPr lang="ar-SA" sz="2800" dirty="0">
              <a:solidFill>
                <a:schemeClr val="tx2"/>
              </a:solidFill>
              <a:cs typeface="Simplified Arabic" pitchFamily="2" charset="-78"/>
            </a:endParaRPr>
          </a:p>
          <a:p>
            <a:pPr indent="38735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التعامل الجيد مع الناس</a:t>
            </a:r>
          </a:p>
          <a:p>
            <a:pPr indent="38735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الميل إلى التضحية بمصلحتهم الشخصية في سبيل كسب ود الآخرين وقبولهم لذا فهم يكونون عادة محبوبين ومقبولين من الآخرين </a:t>
            </a:r>
          </a:p>
          <a:p>
            <a:pPr indent="38735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الميل إلى تحقيق الوئام والانسجام مع من حولهم</a:t>
            </a:r>
          </a:p>
          <a:p>
            <a:pPr indent="387350" algn="just">
              <a:buClr>
                <a:srgbClr val="993300"/>
              </a:buClr>
              <a:buFont typeface="Wingdings" pitchFamily="2" charset="2"/>
              <a:buChar char="Ø"/>
              <a:tabLst>
                <a:tab pos="473075" algn="l"/>
              </a:tabLst>
            </a:pPr>
            <a:r>
              <a:rPr lang="ar-SA" sz="2800" dirty="0" err="1">
                <a:solidFill>
                  <a:schemeClr val="accent2"/>
                </a:solidFill>
                <a:cs typeface="Simplified Arabic" pitchFamily="2" charset="-78"/>
              </a:rPr>
              <a:t>الإعتماد</a:t>
            </a:r>
            <a:r>
              <a:rPr lang="ar-SA" sz="2800" dirty="0">
                <a:solidFill>
                  <a:schemeClr val="accent2"/>
                </a:solidFill>
                <a:cs typeface="Simplified Arabic" pitchFamily="2" charset="-78"/>
              </a:rPr>
              <a:t> الكبير على العاطفة والدفء والقيم الشخصية عند حكمهم على الأفراد والأحداث والأشياء وكافة شؤون الحياة لا على ما توحي </a:t>
            </a:r>
            <a:r>
              <a:rPr lang="ar-SA" sz="2800" dirty="0" err="1">
                <a:solidFill>
                  <a:schemeClr val="accent2"/>
                </a:solidFill>
                <a:cs typeface="Simplified Arabic" pitchFamily="2" charset="-78"/>
              </a:rPr>
              <a:t>به</a:t>
            </a:r>
            <a:r>
              <a:rPr lang="ar-SA" sz="2800" dirty="0">
                <a:solidFill>
                  <a:schemeClr val="accent2"/>
                </a:solidFill>
                <a:cs typeface="Simplified Arabic" pitchFamily="2" charset="-78"/>
              </a:rPr>
              <a:t> عقلهم</a:t>
            </a:r>
          </a:p>
          <a:p>
            <a:pPr indent="38735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الرغبة في التعامل مع الأفراد والمشاعر أكثر من الرغبة في التعامل مع المنطق والتحليل والأشياء غير الشخصية</a:t>
            </a:r>
          </a:p>
          <a:p>
            <a:pPr indent="387350" algn="just">
              <a:buClr>
                <a:srgbClr val="993300"/>
              </a:buClr>
              <a:buFont typeface="Wingdings" pitchFamily="2" charset="2"/>
              <a:buChar char="Ø"/>
              <a:tabLst>
                <a:tab pos="473075" algn="l"/>
              </a:tabLst>
            </a:pPr>
            <a:r>
              <a:rPr lang="ar-SA" sz="2800" dirty="0">
                <a:solidFill>
                  <a:schemeClr val="accent2"/>
                </a:solidFill>
                <a:cs typeface="Simplified Arabic" pitchFamily="2" charset="-78"/>
              </a:rPr>
              <a:t>عدم الميل إلى التنافس وتحقيق أهداف شخصية على حساب الآخرين</a:t>
            </a:r>
            <a:endParaRPr lang="ar-SA" sz="3200" dirty="0">
              <a:solidFill>
                <a:schemeClr val="accent2"/>
              </a:solidFill>
              <a:cs typeface="AL-Mohanad Bold" pitchFamily="2" charset="-78"/>
            </a:endParaRPr>
          </a:p>
        </p:txBody>
      </p:sp>
      <p:sp>
        <p:nvSpPr>
          <p:cNvPr id="4" name="Rectangle 3"/>
          <p:cNvSpPr/>
          <p:nvPr/>
        </p:nvSpPr>
        <p:spPr>
          <a:xfrm>
            <a:off x="2395945" y="908720"/>
            <a:ext cx="5110694" cy="769441"/>
          </a:xfrm>
          <a:prstGeom prst="rect">
            <a:avLst/>
          </a:prstGeom>
          <a:noFill/>
        </p:spPr>
        <p:txBody>
          <a:bodyPr wrap="none" lIns="91440" tIns="45720" rIns="91440" bIns="45720">
            <a:spAutoFit/>
          </a:bodyPr>
          <a:lstStyle/>
          <a:p>
            <a:pPr algn="ctr"/>
            <a:r>
              <a:rPr lang="ar-SA" sz="4400" b="1" cap="none" spc="0"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الحساس </a:t>
            </a:r>
            <a:r>
              <a:rPr lang="ar-SA"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(الشاعر/العاطفي</a:t>
            </a:r>
            <a:r>
              <a:rPr lang="ar-SA" sz="4400" b="1" cap="none" spc="0"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Simplified Arabic" pitchFamily="2" charset="-78"/>
              </a:rPr>
              <a:t>)</a:t>
            </a:r>
            <a:endParaRPr lang="en-US"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250825" y="1341438"/>
            <a:ext cx="8642350" cy="2554545"/>
          </a:xfrm>
          <a:prstGeom prst="rect">
            <a:avLst/>
          </a:prstGeom>
          <a:noFill/>
          <a:ln w="9525">
            <a:noFill/>
            <a:miter lim="800000"/>
            <a:headEnd/>
            <a:tailEnd/>
          </a:ln>
        </p:spPr>
        <p:txBody>
          <a:bodyPr>
            <a:spAutoFit/>
          </a:bodyPr>
          <a:lstStyle/>
          <a:p>
            <a:pPr algn="just"/>
            <a:endParaRPr lang="ar-SA" sz="3200" b="1" dirty="0">
              <a:solidFill>
                <a:srgbClr val="6A0000"/>
              </a:solidFill>
              <a:cs typeface="AL-Mateen" pitchFamily="2" charset="-78"/>
            </a:endParaRPr>
          </a:p>
          <a:p>
            <a:pPr algn="just">
              <a:buClr>
                <a:srgbClr val="993300"/>
              </a:buClr>
              <a:buFont typeface="Wingdings" pitchFamily="2" charset="2"/>
              <a:buChar char="Ø"/>
            </a:pPr>
            <a:r>
              <a:rPr lang="ar-SA" sz="3200" b="1" dirty="0">
                <a:solidFill>
                  <a:srgbClr val="6A0000"/>
                </a:solidFill>
                <a:cs typeface="AL-Mohanad" pitchFamily="2" charset="-78"/>
              </a:rPr>
              <a:t> </a:t>
            </a:r>
            <a:r>
              <a:rPr lang="ar-SA" sz="3200" b="1" dirty="0">
                <a:solidFill>
                  <a:schemeClr val="accent2"/>
                </a:solidFill>
                <a:cs typeface="AL-Mohanad" pitchFamily="2" charset="-78"/>
              </a:rPr>
              <a:t>اعتماده المفرط على مشاعره وأحاسيسه</a:t>
            </a:r>
          </a:p>
          <a:p>
            <a:pPr algn="just">
              <a:buClr>
                <a:srgbClr val="993300"/>
              </a:buClr>
              <a:buFont typeface="Wingdings" pitchFamily="2" charset="2"/>
              <a:buChar char="Ø"/>
            </a:pPr>
            <a:r>
              <a:rPr lang="ar-SA" sz="3200" b="1" dirty="0">
                <a:solidFill>
                  <a:schemeClr val="accent2"/>
                </a:solidFill>
                <a:cs typeface="AL-Mohanad" pitchFamily="2" charset="-78"/>
              </a:rPr>
              <a:t> عدم استرشاده بالمنطق عند حكمه على الأمور</a:t>
            </a:r>
          </a:p>
          <a:p>
            <a:pPr algn="just">
              <a:buClr>
                <a:srgbClr val="993300"/>
              </a:buClr>
              <a:buFont typeface="Wingdings" pitchFamily="2" charset="2"/>
              <a:buChar char="Ø"/>
            </a:pPr>
            <a:r>
              <a:rPr lang="ar-SA" sz="3200" b="1" dirty="0">
                <a:solidFill>
                  <a:schemeClr val="accent2"/>
                </a:solidFill>
                <a:cs typeface="AL-Mohanad" pitchFamily="2" charset="-78"/>
              </a:rPr>
              <a:t> أنه غير موضوعي وغير منظم</a:t>
            </a:r>
          </a:p>
          <a:p>
            <a:pPr algn="just">
              <a:buClr>
                <a:srgbClr val="993300"/>
              </a:buClr>
              <a:buFont typeface="Wingdings" pitchFamily="2" charset="2"/>
              <a:buChar char="Ø"/>
            </a:pPr>
            <a:r>
              <a:rPr lang="ar-SA" sz="3200" b="1" dirty="0">
                <a:solidFill>
                  <a:schemeClr val="accent2"/>
                </a:solidFill>
                <a:cs typeface="AL-Mohanad" pitchFamily="2" charset="-78"/>
              </a:rPr>
              <a:t> أنه يقبل الأشياء بصراحة وبدون نقد</a:t>
            </a:r>
          </a:p>
        </p:txBody>
      </p:sp>
      <p:sp>
        <p:nvSpPr>
          <p:cNvPr id="4" name="Rectangle 3"/>
          <p:cNvSpPr/>
          <p:nvPr/>
        </p:nvSpPr>
        <p:spPr>
          <a:xfrm>
            <a:off x="3563888" y="692696"/>
            <a:ext cx="4839786" cy="923330"/>
          </a:xfrm>
          <a:prstGeom prst="rect">
            <a:avLst/>
          </a:prstGeom>
          <a:noFill/>
        </p:spPr>
        <p:txBody>
          <a:bodyPr wrap="none" lIns="91440" tIns="45720" rIns="91440" bIns="45720">
            <a:spAutoFit/>
          </a:bodyPr>
          <a:lstStyle/>
          <a:p>
            <a:pPr algn="ctr"/>
            <a:r>
              <a:rPr lang="ar-SA"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cs typeface="AL-Mateen" pitchFamily="2" charset="-78"/>
              </a:rPr>
              <a:t>يعاب على الشخص </a:t>
            </a:r>
            <a:r>
              <a:rPr lang="ar-SA" sz="5400" b="1" cap="none" spc="0"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cs typeface="AL-Mateen" pitchFamily="2" charset="-78"/>
              </a:rPr>
              <a:t>الحساس:</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323850" y="1076891"/>
            <a:ext cx="8569325" cy="4708981"/>
          </a:xfrm>
          <a:prstGeom prst="rect">
            <a:avLst/>
          </a:prstGeom>
          <a:noFill/>
          <a:ln w="9525">
            <a:noFill/>
            <a:miter lim="800000"/>
            <a:headEnd/>
            <a:tailEnd/>
          </a:ln>
        </p:spPr>
        <p:txBody>
          <a:bodyPr anchor="ctr">
            <a:spAutoFit/>
          </a:bodyPr>
          <a:lstStyle/>
          <a:p>
            <a:pPr indent="342900" algn="just">
              <a:tabLst>
                <a:tab pos="473075" algn="l"/>
              </a:tabLst>
            </a:pPr>
            <a:r>
              <a:rPr lang="ar-SA" sz="4400" b="1" dirty="0" err="1">
                <a:solidFill>
                  <a:schemeClr val="accent2"/>
                </a:solidFill>
                <a:cs typeface="AL-Mateen" pitchFamily="2" charset="-78"/>
              </a:rPr>
              <a:t>6</a:t>
            </a:r>
            <a:r>
              <a:rPr lang="ar-SA" sz="3200" b="1" dirty="0" err="1">
                <a:solidFill>
                  <a:schemeClr val="accent2"/>
                </a:solidFill>
                <a:cs typeface="AL-Mateen" pitchFamily="2" charset="-78"/>
              </a:rPr>
              <a:t>.</a:t>
            </a:r>
            <a:r>
              <a:rPr lang="ar-SA" sz="3200" b="1" dirty="0">
                <a:solidFill>
                  <a:schemeClr val="accent2"/>
                </a:solidFill>
                <a:cs typeface="AL-Mateen" pitchFamily="2" charset="-78"/>
              </a:rPr>
              <a:t> </a:t>
            </a:r>
          </a:p>
          <a:p>
            <a:pPr indent="342900" algn="just">
              <a:tabLst>
                <a:tab pos="473075" algn="l"/>
              </a:tabLst>
            </a:pPr>
            <a:endParaRPr lang="ar-SA" sz="3200" b="1" dirty="0">
              <a:solidFill>
                <a:schemeClr val="accent2"/>
              </a:solidFill>
              <a:cs typeface="AL-Mateen" pitchFamily="2" charset="-78"/>
            </a:endParaRPr>
          </a:p>
          <a:p>
            <a:pPr indent="342900" algn="just">
              <a:buFontTx/>
              <a:buChar char="•"/>
              <a:tabLst>
                <a:tab pos="473075" algn="l"/>
              </a:tabLst>
            </a:pPr>
            <a:r>
              <a:rPr lang="ar-SA" sz="3200" b="1" dirty="0">
                <a:solidFill>
                  <a:schemeClr val="accent2"/>
                </a:solidFill>
                <a:cs typeface="AL-Mohanad" pitchFamily="2" charset="-78"/>
              </a:rPr>
              <a:t>يصدر </a:t>
            </a:r>
            <a:r>
              <a:rPr lang="ar-SA" sz="3200" b="1" dirty="0" err="1">
                <a:solidFill>
                  <a:schemeClr val="accent2"/>
                </a:solidFill>
                <a:cs typeface="AL-Mohanad" pitchFamily="2" charset="-78"/>
              </a:rPr>
              <a:t>المفكر </a:t>
            </a:r>
            <a:r>
              <a:rPr lang="ar-SA" sz="3200" b="1" dirty="0">
                <a:solidFill>
                  <a:schemeClr val="accent2"/>
                </a:solidFill>
                <a:cs typeface="AL-Mohanad" pitchFamily="2" charset="-78"/>
              </a:rPr>
              <a:t>(المنطقي) أحكاماً عن الحياة والأفراد والأشياء والأحداث استناداً على ما يوحي </a:t>
            </a:r>
            <a:r>
              <a:rPr lang="ar-SA" sz="3200" b="1" dirty="0" err="1">
                <a:solidFill>
                  <a:schemeClr val="accent2"/>
                </a:solidFill>
                <a:cs typeface="AL-Mohanad" pitchFamily="2" charset="-78"/>
              </a:rPr>
              <a:t>به</a:t>
            </a:r>
            <a:r>
              <a:rPr lang="ar-SA" sz="3200" b="1" dirty="0">
                <a:solidFill>
                  <a:schemeClr val="accent2"/>
                </a:solidFill>
                <a:cs typeface="AL-Mohanad" pitchFamily="2" charset="-78"/>
              </a:rPr>
              <a:t> المنطق والتحليل والإثبات، لا على ما توحي </a:t>
            </a:r>
            <a:r>
              <a:rPr lang="ar-SA" sz="3200" b="1" dirty="0" err="1">
                <a:solidFill>
                  <a:schemeClr val="accent2"/>
                </a:solidFill>
                <a:cs typeface="AL-Mohanad" pitchFamily="2" charset="-78"/>
              </a:rPr>
              <a:t>به</a:t>
            </a:r>
            <a:r>
              <a:rPr lang="ar-SA" sz="3200" b="1" dirty="0">
                <a:solidFill>
                  <a:schemeClr val="accent2"/>
                </a:solidFill>
                <a:cs typeface="AL-Mohanad" pitchFamily="2" charset="-78"/>
              </a:rPr>
              <a:t> المشاعر والقيم والأحاسيس.</a:t>
            </a:r>
          </a:p>
          <a:p>
            <a:pPr indent="342900" algn="just">
              <a:buFontTx/>
              <a:buChar char="•"/>
              <a:tabLst>
                <a:tab pos="473075" algn="l"/>
              </a:tabLst>
            </a:pPr>
            <a:r>
              <a:rPr lang="ar-SA" sz="3200" b="1" dirty="0">
                <a:solidFill>
                  <a:schemeClr val="accent2"/>
                </a:solidFill>
                <a:cs typeface="AL-Mohanad" pitchFamily="2" charset="-78"/>
              </a:rPr>
              <a:t>المفكر يهتم كثيراً بالمنطق والتحليل والاستنتاجات المحققة والمبنية على فروض علمية ومقدمات أكثر من اهتمامه بالعاطفة والقيم والعوامل الشخصية.</a:t>
            </a:r>
          </a:p>
          <a:p>
            <a:pPr indent="342900" algn="just">
              <a:buFontTx/>
              <a:buChar char="•"/>
              <a:tabLst>
                <a:tab pos="473075" algn="l"/>
              </a:tabLst>
            </a:pPr>
            <a:r>
              <a:rPr lang="ar-SA" sz="3200" b="1" dirty="0">
                <a:solidFill>
                  <a:schemeClr val="accent2"/>
                </a:solidFill>
                <a:cs typeface="AL-Mohanad" pitchFamily="2" charset="-78"/>
              </a:rPr>
              <a:t>يفضل الشخص المفكر التعامل مع الأشياء أكثر من ميله للتعامل مع الأشخاص</a:t>
            </a:r>
          </a:p>
          <a:p>
            <a:pPr indent="342900" algn="just">
              <a:buFontTx/>
              <a:buChar char="•"/>
              <a:tabLst>
                <a:tab pos="473075" algn="l"/>
              </a:tabLst>
            </a:pPr>
            <a:r>
              <a:rPr lang="ar-SA" sz="3200" b="1" dirty="0">
                <a:solidFill>
                  <a:schemeClr val="accent2"/>
                </a:solidFill>
                <a:cs typeface="AL-Mohanad" pitchFamily="2" charset="-78"/>
              </a:rPr>
              <a:t>فقد يضحي المنطقي بمشاعر الآخرين واحتياجاتهم في سبيل الوصول إلى قرار موضوعي.</a:t>
            </a:r>
          </a:p>
        </p:txBody>
      </p:sp>
      <p:sp>
        <p:nvSpPr>
          <p:cNvPr id="3" name="Rectangle 2"/>
          <p:cNvSpPr/>
          <p:nvPr/>
        </p:nvSpPr>
        <p:spPr>
          <a:xfrm>
            <a:off x="4714876" y="428604"/>
            <a:ext cx="3007555" cy="923330"/>
          </a:xfrm>
          <a:prstGeom prst="rect">
            <a:avLst/>
          </a:prstGeom>
          <a:noFill/>
        </p:spPr>
        <p:txBody>
          <a:bodyPr wrap="none" lIns="91440" tIns="45720" rIns="91440" bIns="45720">
            <a:spAutoFit/>
          </a:bodyPr>
          <a:lstStyle/>
          <a:p>
            <a:pPr algn="ctr"/>
            <a:r>
              <a:rPr lang="ar-SA" sz="5400" b="1" cap="none" spc="0"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L-Mateen" pitchFamily="2" charset="-78"/>
              </a:rPr>
              <a:t>المفكر </a:t>
            </a:r>
            <a:r>
              <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L-Mateen" pitchFamily="2" charset="-78"/>
              </a:rPr>
              <a:t>(المنطقي</a:t>
            </a:r>
            <a:r>
              <a:rPr lang="ar-SA" sz="5400" b="1" cap="none" spc="0"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L-Mateen" pitchFamily="2" charset="-78"/>
              </a:rPr>
              <a:t>)</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idx="4294967295"/>
          </p:nvPr>
        </p:nvSpPr>
        <p:spPr>
          <a:xfrm>
            <a:off x="611560" y="1628775"/>
            <a:ext cx="8208912" cy="4525963"/>
          </a:xfrm>
        </p:spPr>
        <p:txBody>
          <a:bodyPr/>
          <a:lstStyle/>
          <a:p>
            <a:pPr algn="r" eaLnBrk="1" hangingPunct="1"/>
            <a:endParaRPr lang="ar-SA" b="0" dirty="0" smtClean="0">
              <a:solidFill>
                <a:schemeClr val="accent2"/>
              </a:solidFill>
            </a:endParaRPr>
          </a:p>
          <a:p>
            <a:pPr algn="r" rtl="1" eaLnBrk="1" hangingPunct="1"/>
            <a:r>
              <a:rPr lang="ar-SA" dirty="0" smtClean="0">
                <a:solidFill>
                  <a:schemeClr val="accent2"/>
                </a:solidFill>
              </a:rPr>
              <a:t>اتسامه بالبرود العاطفي تجاه الآخرين وبإهماله </a:t>
            </a:r>
            <a:r>
              <a:rPr lang="ar-SA" dirty="0" err="1" smtClean="0">
                <a:solidFill>
                  <a:schemeClr val="accent2"/>
                </a:solidFill>
              </a:rPr>
              <a:t>لمشاعرهم،</a:t>
            </a:r>
            <a:endParaRPr lang="ar-SA" dirty="0" smtClean="0">
              <a:solidFill>
                <a:schemeClr val="accent2"/>
              </a:solidFill>
            </a:endParaRPr>
          </a:p>
          <a:p>
            <a:pPr algn="r" rtl="1" eaLnBrk="1" hangingPunct="1"/>
            <a:r>
              <a:rPr lang="ar-SA" dirty="0" smtClean="0">
                <a:solidFill>
                  <a:schemeClr val="accent2"/>
                </a:solidFill>
              </a:rPr>
              <a:t>عدم أخذه لقيمهم بعين الاعتبار عند اتخاذه للقرارات.</a:t>
            </a:r>
          </a:p>
          <a:p>
            <a:pPr algn="r" eaLnBrk="1" hangingPunct="1"/>
            <a:endParaRPr lang="en-US" dirty="0" smtClean="0">
              <a:solidFill>
                <a:schemeClr val="accent2"/>
              </a:solidFill>
            </a:endParaRPr>
          </a:p>
        </p:txBody>
      </p:sp>
      <p:sp>
        <p:nvSpPr>
          <p:cNvPr id="3" name="Rectangle 2"/>
          <p:cNvSpPr/>
          <p:nvPr/>
        </p:nvSpPr>
        <p:spPr>
          <a:xfrm>
            <a:off x="2411760" y="1052736"/>
            <a:ext cx="4883068" cy="923330"/>
          </a:xfrm>
          <a:prstGeom prst="rect">
            <a:avLst/>
          </a:prstGeom>
          <a:noFill/>
        </p:spPr>
        <p:txBody>
          <a:bodyPr wrap="none" lIns="91440" tIns="45720" rIns="91440" bIns="45720">
            <a:spAutoFit/>
          </a:bodyPr>
          <a:lstStyle/>
          <a:p>
            <a:pPr algn="ctr"/>
            <a:r>
              <a:rPr lang="ar-SA"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cs typeface="AL-Mateen" pitchFamily="2" charset="-78"/>
              </a:rPr>
              <a:t>يعاب على الشخص </a:t>
            </a:r>
            <a:r>
              <a:rPr lang="ar-SA" sz="5400" b="1" cap="none" spc="0"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cs typeface="AL-Mateen" pitchFamily="2" charset="-78"/>
              </a:rPr>
              <a:t>المنطقي</a:t>
            </a:r>
            <a:r>
              <a:rPr lang="ar-SA" sz="5400" b="1" cap="none" spc="0"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179388" y="1360996"/>
            <a:ext cx="8785225" cy="3539430"/>
          </a:xfrm>
          <a:prstGeom prst="rect">
            <a:avLst/>
          </a:prstGeom>
          <a:noFill/>
          <a:ln w="9525">
            <a:noFill/>
            <a:miter lim="800000"/>
            <a:headEnd/>
            <a:tailEnd/>
          </a:ln>
        </p:spPr>
        <p:txBody>
          <a:bodyPr wrap="square" anchor="ctr">
            <a:spAutoFit/>
          </a:bodyPr>
          <a:lstStyle/>
          <a:p>
            <a:pPr indent="342900" algn="just">
              <a:tabLst>
                <a:tab pos="473075" algn="l"/>
              </a:tabLst>
            </a:pPr>
            <a:r>
              <a:rPr lang="ar-SA" sz="3200" b="1" dirty="0" err="1">
                <a:solidFill>
                  <a:schemeClr val="accent2"/>
                </a:solidFill>
                <a:cs typeface="AL-Mohanad"/>
              </a:rPr>
              <a:t>7.</a:t>
            </a:r>
            <a:r>
              <a:rPr lang="ar-SA" sz="3200" b="1" dirty="0">
                <a:solidFill>
                  <a:schemeClr val="accent2"/>
                </a:solidFill>
                <a:cs typeface="AL-Mohanad"/>
              </a:rPr>
              <a:t> </a:t>
            </a:r>
            <a:endParaRPr lang="en-US" sz="3200" dirty="0">
              <a:solidFill>
                <a:schemeClr val="accent2"/>
              </a:solidFill>
              <a:cs typeface="AL-Mohanad"/>
            </a:endParaRPr>
          </a:p>
          <a:p>
            <a:pPr indent="342900" algn="just">
              <a:buFontTx/>
              <a:buChar char="•"/>
              <a:tabLst>
                <a:tab pos="473075" algn="l"/>
              </a:tabLst>
            </a:pPr>
            <a:r>
              <a:rPr lang="ar-SA" sz="3200" b="1" dirty="0">
                <a:solidFill>
                  <a:schemeClr val="accent2"/>
                </a:solidFill>
                <a:cs typeface="AL-Mohanad"/>
              </a:rPr>
              <a:t>المدرك هو شخص يميل إلى جمع اكبر قدر ممكن من المعلومات ويرغب في معرفة المزيد قبل أن يتخذ أي قرار، حتى وان أدى </a:t>
            </a:r>
            <a:r>
              <a:rPr lang="ar-SA" sz="3200" b="1" dirty="0" err="1">
                <a:solidFill>
                  <a:schemeClr val="accent2"/>
                </a:solidFill>
                <a:cs typeface="AL-Mohanad"/>
              </a:rPr>
              <a:t>به</a:t>
            </a:r>
            <a:r>
              <a:rPr lang="ar-SA" sz="3200" b="1" dirty="0">
                <a:solidFill>
                  <a:schemeClr val="accent2"/>
                </a:solidFill>
                <a:cs typeface="AL-Mohanad"/>
              </a:rPr>
              <a:t> ذلك إلى تأجيل اتخاذ القرار أو تفاديه بالمرة.</a:t>
            </a:r>
          </a:p>
          <a:p>
            <a:pPr indent="342900" algn="just">
              <a:buFontTx/>
              <a:buChar char="•"/>
              <a:tabLst>
                <a:tab pos="473075" algn="l"/>
              </a:tabLst>
            </a:pPr>
            <a:r>
              <a:rPr lang="ar-SA" sz="3200" b="1" dirty="0">
                <a:solidFill>
                  <a:schemeClr val="accent2"/>
                </a:solidFill>
                <a:cs typeface="AL-Mohanad"/>
              </a:rPr>
              <a:t>الشخص المدرك يميل إلى الابتعاد عن اتخاذ القرارات وإصدار </a:t>
            </a:r>
            <a:r>
              <a:rPr lang="ar-SA" sz="3200" b="1" dirty="0" err="1">
                <a:solidFill>
                  <a:schemeClr val="accent2"/>
                </a:solidFill>
                <a:cs typeface="AL-Mohanad"/>
              </a:rPr>
              <a:t>الأحكام.</a:t>
            </a:r>
            <a:r>
              <a:rPr lang="ar-SA" sz="3200" b="1" dirty="0">
                <a:solidFill>
                  <a:schemeClr val="accent2"/>
                </a:solidFill>
                <a:cs typeface="AL-Mohanad"/>
              </a:rPr>
              <a:t> </a:t>
            </a:r>
          </a:p>
          <a:p>
            <a:pPr indent="342900" algn="just">
              <a:buFontTx/>
              <a:buChar char="•"/>
              <a:tabLst>
                <a:tab pos="473075" algn="l"/>
              </a:tabLst>
            </a:pPr>
            <a:r>
              <a:rPr lang="ar-SA" sz="3200" b="1" dirty="0">
                <a:solidFill>
                  <a:schemeClr val="accent2"/>
                </a:solidFill>
                <a:cs typeface="AL-Mohanad"/>
              </a:rPr>
              <a:t>يتسم المدرك بكونه شخص متفتح ومرن وموائم ومتكيف وغير متسلط</a:t>
            </a:r>
          </a:p>
          <a:p>
            <a:pPr indent="342900" algn="just">
              <a:buFontTx/>
              <a:buChar char="•"/>
              <a:tabLst>
                <a:tab pos="473075" algn="l"/>
              </a:tabLst>
            </a:pPr>
            <a:r>
              <a:rPr lang="ar-SA" sz="3200" b="1" dirty="0">
                <a:solidFill>
                  <a:schemeClr val="accent2"/>
                </a:solidFill>
                <a:cs typeface="AL-Mohanad"/>
              </a:rPr>
              <a:t>لديه المقدرة على رؤية وتقدير كافة جوانب المشكلات وقبول الحلول </a:t>
            </a:r>
            <a:r>
              <a:rPr lang="ar-SA" sz="3200" b="1" dirty="0" err="1">
                <a:solidFill>
                  <a:schemeClr val="accent2"/>
                </a:solidFill>
                <a:cs typeface="AL-Mohanad"/>
              </a:rPr>
              <a:t>الوسطى.</a:t>
            </a:r>
            <a:r>
              <a:rPr lang="ar-SA" sz="3200" b="1" dirty="0">
                <a:solidFill>
                  <a:schemeClr val="accent2"/>
                </a:solidFill>
                <a:cs typeface="AL-Mohanad"/>
              </a:rPr>
              <a:t> </a:t>
            </a:r>
          </a:p>
          <a:p>
            <a:pPr indent="342900" algn="just">
              <a:buFontTx/>
              <a:buChar char="•"/>
              <a:tabLst>
                <a:tab pos="473075" algn="l"/>
              </a:tabLst>
            </a:pPr>
            <a:r>
              <a:rPr lang="ar-SA" sz="3200" b="1" dirty="0">
                <a:solidFill>
                  <a:schemeClr val="accent2"/>
                </a:solidFill>
                <a:cs typeface="AL-Mohanad"/>
              </a:rPr>
              <a:t>يوصف الشخص المدرك بأنه يرحب دائماً بالنظريات والمعلومات الجديدة.</a:t>
            </a:r>
          </a:p>
        </p:txBody>
      </p:sp>
      <p:sp>
        <p:nvSpPr>
          <p:cNvPr id="3" name="Rectangle 2"/>
          <p:cNvSpPr/>
          <p:nvPr/>
        </p:nvSpPr>
        <p:spPr>
          <a:xfrm>
            <a:off x="4000496" y="0"/>
            <a:ext cx="2714644" cy="769441"/>
          </a:xfrm>
          <a:prstGeom prst="rect">
            <a:avLst/>
          </a:prstGeom>
          <a:noFill/>
        </p:spPr>
        <p:txBody>
          <a:bodyPr wrap="square" lIns="91440" tIns="45720" rIns="91440" bIns="45720">
            <a:spAutoFit/>
          </a:bodyPr>
          <a:lstStyle/>
          <a:p>
            <a:pPr algn="ctr"/>
            <a:r>
              <a:rPr lang="ar-SA"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L-Mohanad"/>
              </a:rPr>
              <a:t> المـــدرك</a:t>
            </a:r>
            <a:endParaRPr lang="en-US"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idx="4294967295"/>
          </p:nvPr>
        </p:nvSpPr>
        <p:spPr>
          <a:xfrm>
            <a:off x="0" y="549275"/>
            <a:ext cx="8569325" cy="5605463"/>
          </a:xfrm>
        </p:spPr>
        <p:txBody>
          <a:bodyPr/>
          <a:lstStyle/>
          <a:p>
            <a:pPr algn="r" rtl="1" eaLnBrk="1" hangingPunct="1">
              <a:buNone/>
            </a:pPr>
            <a:endParaRPr lang="en-US" b="0" dirty="0" smtClean="0">
              <a:solidFill>
                <a:schemeClr val="tx1"/>
              </a:solidFill>
              <a:cs typeface="Simplified Arabic" pitchFamily="2" charset="-78"/>
            </a:endParaRPr>
          </a:p>
          <a:p>
            <a:pPr algn="r" rtl="1" eaLnBrk="1" hangingPunct="1">
              <a:buNone/>
            </a:pPr>
            <a:endParaRPr lang="en-US" dirty="0" smtClean="0">
              <a:cs typeface="Simplified Arabic" pitchFamily="2" charset="-78"/>
            </a:endParaRPr>
          </a:p>
          <a:p>
            <a:pPr algn="r" rtl="1" eaLnBrk="1" hangingPunct="1">
              <a:buNone/>
            </a:pPr>
            <a:endParaRPr lang="ar-SA" b="0" dirty="0" smtClean="0">
              <a:solidFill>
                <a:schemeClr val="tx1"/>
              </a:solidFill>
              <a:cs typeface="Simplified Arabic" pitchFamily="2" charset="-78"/>
            </a:endParaRPr>
          </a:p>
          <a:p>
            <a:pPr algn="r" rtl="1" eaLnBrk="1" hangingPunct="1">
              <a:buClr>
                <a:srgbClr val="993300"/>
              </a:buClr>
              <a:buFont typeface="Wingdings" pitchFamily="2" charset="2"/>
              <a:buChar char="Ø"/>
            </a:pPr>
            <a:r>
              <a:rPr lang="ar-SA" b="0" dirty="0" smtClean="0">
                <a:solidFill>
                  <a:schemeClr val="accent2"/>
                </a:solidFill>
                <a:cs typeface="Simplified Arabic" pitchFamily="2" charset="-78"/>
              </a:rPr>
              <a:t>كونه غير منظم وغير حاسم وغير ملتزم</a:t>
            </a:r>
          </a:p>
          <a:p>
            <a:pPr algn="r" rtl="1" eaLnBrk="1" hangingPunct="1">
              <a:buClr>
                <a:srgbClr val="993300"/>
              </a:buClr>
              <a:buFont typeface="Wingdings" pitchFamily="2" charset="2"/>
              <a:buChar char="Ø"/>
            </a:pPr>
            <a:r>
              <a:rPr lang="ar-SA" b="0" dirty="0" smtClean="0">
                <a:solidFill>
                  <a:schemeClr val="accent2"/>
                </a:solidFill>
                <a:cs typeface="Simplified Arabic" pitchFamily="2" charset="-78"/>
              </a:rPr>
              <a:t>أنه يرغب عادة في الانسياق والتكيف مع الحياة بدلاً من العمل على تغييرها.</a:t>
            </a:r>
          </a:p>
          <a:p>
            <a:pPr algn="r" rtl="1" eaLnBrk="1" hangingPunct="1">
              <a:buClr>
                <a:srgbClr val="993300"/>
              </a:buClr>
              <a:buFont typeface="Wingdings" pitchFamily="2" charset="2"/>
              <a:buChar char="Ø"/>
            </a:pPr>
            <a:r>
              <a:rPr lang="ar-SA" b="0" dirty="0" smtClean="0">
                <a:solidFill>
                  <a:schemeClr val="accent2"/>
                </a:solidFill>
                <a:cs typeface="Simplified Arabic" pitchFamily="2" charset="-78"/>
              </a:rPr>
              <a:t>ينشغل عادة في أعمال كثيرة بحيث لا يصل إلى نهاية، مما قد يسبب له الشعور بالإحباط</a:t>
            </a:r>
            <a:r>
              <a:rPr lang="ar-SA" dirty="0" smtClean="0">
                <a:solidFill>
                  <a:schemeClr val="accent2"/>
                </a:solidFill>
              </a:rPr>
              <a:t> </a:t>
            </a:r>
          </a:p>
          <a:p>
            <a:pPr algn="r" rtl="1" eaLnBrk="1" hangingPunct="1"/>
            <a:endParaRPr lang="en-US" dirty="0" smtClean="0">
              <a:solidFill>
                <a:schemeClr val="accent2"/>
              </a:solidFill>
            </a:endParaRPr>
          </a:p>
        </p:txBody>
      </p:sp>
      <p:sp>
        <p:nvSpPr>
          <p:cNvPr id="3" name="Rectangle 2"/>
          <p:cNvSpPr/>
          <p:nvPr/>
        </p:nvSpPr>
        <p:spPr>
          <a:xfrm>
            <a:off x="2101125" y="1052736"/>
            <a:ext cx="6287299" cy="923330"/>
          </a:xfrm>
          <a:prstGeom prst="rect">
            <a:avLst/>
          </a:prstGeom>
          <a:noFill/>
        </p:spPr>
        <p:txBody>
          <a:bodyPr wrap="none" lIns="91440" tIns="45720" rIns="91440" bIns="45720">
            <a:spAutoFit/>
          </a:bodyPr>
          <a:lstStyle/>
          <a:p>
            <a:pPr algn="ctr"/>
            <a:r>
              <a:rPr lang="ar-SA"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cs typeface="Simplified Arabic" pitchFamily="2" charset="-78"/>
              </a:rPr>
              <a:t>يعاب على الشخص </a:t>
            </a:r>
            <a:r>
              <a:rPr lang="ar-SA" sz="5400" b="1" cap="none" spc="0"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cs typeface="Simplified Arabic" pitchFamily="2" charset="-78"/>
              </a:rPr>
              <a:t>المدرك:</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179388" y="667614"/>
            <a:ext cx="8785225" cy="5632311"/>
          </a:xfrm>
          <a:prstGeom prst="rect">
            <a:avLst/>
          </a:prstGeom>
          <a:noFill/>
          <a:ln w="9525">
            <a:noFill/>
            <a:miter lim="800000"/>
            <a:headEnd/>
            <a:tailEnd/>
          </a:ln>
        </p:spPr>
        <p:txBody>
          <a:bodyPr anchor="ctr">
            <a:spAutoFit/>
          </a:bodyPr>
          <a:lstStyle/>
          <a:p>
            <a:pPr indent="342900" algn="just">
              <a:tabLst>
                <a:tab pos="473075" algn="l"/>
              </a:tabLst>
            </a:pPr>
            <a:r>
              <a:rPr lang="ar-SA" sz="3200" b="1" dirty="0" err="1">
                <a:solidFill>
                  <a:schemeClr val="accent2"/>
                </a:solidFill>
                <a:cs typeface="AL-Mohanad Bold" pitchFamily="2" charset="-78"/>
              </a:rPr>
              <a:t>8</a:t>
            </a:r>
            <a:r>
              <a:rPr lang="ar-SA" sz="3200" b="1" dirty="0" err="1">
                <a:solidFill>
                  <a:schemeClr val="accent2"/>
                </a:solidFill>
                <a:cs typeface="AL-Mateen" pitchFamily="2" charset="-78"/>
              </a:rPr>
              <a:t>.</a:t>
            </a:r>
            <a:r>
              <a:rPr lang="ar-SA" sz="3200" b="1" dirty="0">
                <a:solidFill>
                  <a:schemeClr val="accent2"/>
                </a:solidFill>
                <a:cs typeface="AL-Mateen" pitchFamily="2" charset="-78"/>
              </a:rPr>
              <a:t> </a:t>
            </a:r>
            <a:r>
              <a:rPr lang="ar-SA" sz="3200" dirty="0" err="1" smtClean="0">
                <a:solidFill>
                  <a:schemeClr val="accent2"/>
                </a:solidFill>
                <a:cs typeface="AL-Mateen" pitchFamily="2" charset="-78"/>
              </a:rPr>
              <a:t>:</a:t>
            </a:r>
            <a:endParaRPr lang="en-US" sz="3200" dirty="0">
              <a:solidFill>
                <a:schemeClr val="accent2"/>
              </a:solidFill>
              <a:cs typeface="AL-Mateen" pitchFamily="2" charset="-78"/>
            </a:endParaRPr>
          </a:p>
          <a:p>
            <a:pPr indent="342900" algn="just">
              <a:buFontTx/>
              <a:buChar char="•"/>
              <a:tabLst>
                <a:tab pos="473075" algn="l"/>
              </a:tabLst>
            </a:pPr>
            <a:r>
              <a:rPr lang="ar-SA" sz="3200" b="1" dirty="0">
                <a:solidFill>
                  <a:schemeClr val="accent2"/>
                </a:solidFill>
                <a:cs typeface="AL-Mohanad" pitchFamily="2" charset="-78"/>
              </a:rPr>
              <a:t>يتصف الشخص المحكم بأنه حاسم وحازم وواثق من نفسه ويحدد الأهداف ويتمسك بها.</a:t>
            </a:r>
          </a:p>
          <a:p>
            <a:pPr indent="342900" algn="just">
              <a:buFontTx/>
              <a:buChar char="•"/>
              <a:tabLst>
                <a:tab pos="473075" algn="l"/>
              </a:tabLst>
            </a:pPr>
            <a:r>
              <a:rPr lang="ar-SA" sz="3200" b="1" dirty="0">
                <a:solidFill>
                  <a:schemeClr val="accent2"/>
                </a:solidFill>
                <a:cs typeface="AL-Mohanad" pitchFamily="2" charset="-78"/>
              </a:rPr>
              <a:t>يميل المحكم عادة إلى اتخاذ قرارات حاسمة ونهائية تمكنه من الانتهاء من الأعمال أو المشاريع التي بين يديه حتى ينتقل إلى المشاريع الأخرى التالية.</a:t>
            </a:r>
          </a:p>
          <a:p>
            <a:pPr indent="342900" algn="just">
              <a:buFontTx/>
              <a:buChar char="•"/>
              <a:tabLst>
                <a:tab pos="473075" algn="l"/>
              </a:tabLst>
            </a:pPr>
            <a:r>
              <a:rPr lang="ar-SA" sz="3200" b="1" dirty="0">
                <a:solidFill>
                  <a:schemeClr val="accent2"/>
                </a:solidFill>
                <a:cs typeface="AL-Mohanad" pitchFamily="2" charset="-78"/>
              </a:rPr>
              <a:t>قد يتنازل المحكم عن المشاريع غير المنتهية في سبيل مواصلة العمل في أعمال جديدة دون النظر إلى الوراء.</a:t>
            </a:r>
          </a:p>
          <a:p>
            <a:pPr indent="342900" algn="just">
              <a:tabLst>
                <a:tab pos="473075" algn="l"/>
              </a:tabLst>
            </a:pPr>
            <a:r>
              <a:rPr lang="ar-SA"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cs typeface="AL-Mohanad" pitchFamily="2" charset="-78"/>
              </a:rPr>
              <a:t>يعاب على </a:t>
            </a:r>
            <a:r>
              <a:rPr lang="ar-SA" sz="4000" b="1"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cs typeface="AL-Mohanad" pitchFamily="2" charset="-78"/>
              </a:rPr>
              <a:t>المحكم:</a:t>
            </a:r>
            <a:endParaRPr lang="ar-SA"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cs typeface="AL-Mohanad" pitchFamily="2" charset="-78"/>
            </a:endParaRPr>
          </a:p>
          <a:p>
            <a:pPr indent="342900" algn="just">
              <a:buFontTx/>
              <a:buChar char="•"/>
              <a:tabLst>
                <a:tab pos="473075" algn="l"/>
              </a:tabLst>
            </a:pPr>
            <a:r>
              <a:rPr lang="ar-SA" sz="3200" b="1" dirty="0">
                <a:solidFill>
                  <a:schemeClr val="accent2"/>
                </a:solidFill>
                <a:cs typeface="AL-Mohanad" pitchFamily="2" charset="-78"/>
              </a:rPr>
              <a:t>أنه شخص </a:t>
            </a:r>
            <a:r>
              <a:rPr lang="ar-SA" sz="3200" b="1" dirty="0" err="1">
                <a:solidFill>
                  <a:schemeClr val="accent2"/>
                </a:solidFill>
                <a:cs typeface="AL-Mohanad" pitchFamily="2" charset="-78"/>
              </a:rPr>
              <a:t>عنيد</a:t>
            </a:r>
            <a:r>
              <a:rPr lang="ar-SA" sz="3200" b="1" dirty="0">
                <a:solidFill>
                  <a:schemeClr val="accent2"/>
                </a:solidFill>
                <a:cs typeface="AL-Mohanad" pitchFamily="2" charset="-78"/>
              </a:rPr>
              <a:t> وغير مرن وتحكيمي</a:t>
            </a:r>
          </a:p>
          <a:p>
            <a:pPr indent="342900" algn="just">
              <a:buFontTx/>
              <a:buChar char="•"/>
              <a:tabLst>
                <a:tab pos="473075" algn="l"/>
              </a:tabLst>
            </a:pPr>
            <a:r>
              <a:rPr lang="ar-SA" sz="3200" b="1" dirty="0">
                <a:solidFill>
                  <a:schemeClr val="accent2"/>
                </a:solidFill>
                <a:cs typeface="AL-Mohanad" pitchFamily="2" charset="-78"/>
              </a:rPr>
              <a:t>أنه ينزع عادة إلى اتخاذ قراراته بناء على معلومات غير كافية</a:t>
            </a:r>
          </a:p>
          <a:p>
            <a:pPr indent="342900" algn="just">
              <a:buFontTx/>
              <a:buChar char="•"/>
              <a:tabLst>
                <a:tab pos="473075" algn="l"/>
              </a:tabLst>
            </a:pPr>
            <a:r>
              <a:rPr lang="ar-SA" sz="3200" b="1" dirty="0">
                <a:solidFill>
                  <a:schemeClr val="accent2"/>
                </a:solidFill>
                <a:cs typeface="AL-Mohanad" pitchFamily="2" charset="-78"/>
              </a:rPr>
              <a:t>يميل المحكم إلى تغليب الأشياء على الأشخاص ولا يحب المقاطعة أثناء </a:t>
            </a:r>
            <a:r>
              <a:rPr lang="ar-SA" sz="3200" b="1" dirty="0" err="1">
                <a:solidFill>
                  <a:schemeClr val="accent2"/>
                </a:solidFill>
                <a:cs typeface="AL-Mohanad" pitchFamily="2" charset="-78"/>
              </a:rPr>
              <a:t>قيامه</a:t>
            </a:r>
            <a:r>
              <a:rPr lang="ar-SA" sz="3200" b="1" dirty="0">
                <a:solidFill>
                  <a:schemeClr val="accent2"/>
                </a:solidFill>
                <a:cs typeface="AL-Mohanad" pitchFamily="2" charset="-78"/>
              </a:rPr>
              <a:t> بعمل ما</a:t>
            </a:r>
          </a:p>
        </p:txBody>
      </p:sp>
      <p:sp>
        <p:nvSpPr>
          <p:cNvPr id="3" name="Rectangle 2"/>
          <p:cNvSpPr/>
          <p:nvPr/>
        </p:nvSpPr>
        <p:spPr>
          <a:xfrm>
            <a:off x="3286116" y="0"/>
            <a:ext cx="3571900" cy="769441"/>
          </a:xfrm>
          <a:prstGeom prst="rect">
            <a:avLst/>
          </a:prstGeom>
          <a:noFill/>
        </p:spPr>
        <p:txBody>
          <a:bodyPr wrap="square" lIns="91440" tIns="45720" rIns="91440" bIns="45720">
            <a:spAutoFit/>
          </a:bodyPr>
          <a:lstStyle/>
          <a:p>
            <a:pPr algn="ctr"/>
            <a:r>
              <a:rPr lang="ar-SA"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L-Mateen" pitchFamily="2" charset="-78"/>
              </a:rPr>
              <a:t>المحــــــكم</a:t>
            </a:r>
            <a:endParaRPr lang="en-US"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7526" y="980728"/>
            <a:ext cx="6748963" cy="707886"/>
          </a:xfrm>
          <a:prstGeom prst="rect">
            <a:avLst/>
          </a:prstGeom>
          <a:noFill/>
        </p:spPr>
        <p:txBody>
          <a:bodyPr wrap="none" lIns="91440" tIns="45720" rIns="91440" bIns="45720">
            <a:spAutoFit/>
          </a:bodyPr>
          <a:lstStyle/>
          <a:p>
            <a:pPr algn="ctr"/>
            <a:r>
              <a:rPr lang="ar-SA" sz="4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الانماط </a:t>
            </a:r>
            <a:r>
              <a:rPr lang="ar-SA" sz="40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الإخلاقية</a:t>
            </a:r>
            <a:r>
              <a:rPr lang="ar-SA" sz="4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من وجهة نظر إسلامية</a:t>
            </a:r>
            <a:endParaRPr lang="en-US"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Content Placeholder 4"/>
          <p:cNvSpPr>
            <a:spLocks noGrp="1"/>
          </p:cNvSpPr>
          <p:nvPr>
            <p:ph idx="1"/>
          </p:nvPr>
        </p:nvSpPr>
        <p:spPr/>
        <p:txBody>
          <a:bodyPr/>
          <a:lstStyle/>
          <a:p>
            <a:pPr algn="r" rtl="1">
              <a:buNone/>
            </a:pPr>
            <a:r>
              <a:rPr lang="ar-SA" dirty="0" smtClean="0"/>
              <a:t>وجهة نظر المفكرون و الاسلاميون أخلاق </a:t>
            </a:r>
            <a:r>
              <a:rPr lang="ar-SA" dirty="0" err="1" smtClean="0"/>
              <a:t>الأنسان</a:t>
            </a:r>
            <a:r>
              <a:rPr lang="ar-SA" dirty="0" smtClean="0"/>
              <a:t> ليست مكتسبة وليست فطرية موهوبة أنما الفطرة مع دلائل العقل السوي في الإدراك والتقرير</a:t>
            </a:r>
          </a:p>
          <a:p>
            <a:pPr algn="r" rtl="1">
              <a:buNone/>
            </a:pPr>
            <a:r>
              <a:rPr lang="ar-SA" dirty="0" smtClean="0"/>
              <a:t>الناس بفطرتهم ينزعون على النماذج والصفات الحميدة </a:t>
            </a:r>
            <a:r>
              <a:rPr lang="ar-SA" dirty="0" err="1" smtClean="0"/>
              <a:t>أذا</a:t>
            </a:r>
            <a:r>
              <a:rPr lang="ar-SA" dirty="0" smtClean="0"/>
              <a:t> توفرت لهم الظروف الملائمة </a:t>
            </a:r>
          </a:p>
          <a:p>
            <a:pPr algn="r" rtl="1">
              <a:buNone/>
            </a:pPr>
            <a:r>
              <a:rPr lang="ar-SA" dirty="0" smtClean="0"/>
              <a:t>بناءً على ذلك الاخلاق التي يتحلى بها الأفراد يكون بعضها فطري والبعض الأخر مكتسب عن طريق التربية أو تفاعلهم مع الناس من حولهم.</a:t>
            </a:r>
          </a:p>
          <a:p>
            <a:pPr algn="r" rtl="1">
              <a:buNone/>
            </a:pPr>
            <a:r>
              <a:rPr lang="ar-SA" dirty="0" smtClean="0"/>
              <a:t>ومن هذا الأساس الانسان العاقل وضع الإسلام للبشر قواعد للتربية على الاخلاق </a:t>
            </a:r>
            <a:r>
              <a:rPr lang="ar-SA" dirty="0" err="1" smtClean="0"/>
              <a:t>الفاضلة.</a:t>
            </a:r>
            <a:r>
              <a:rPr lang="ar-SA" dirty="0" smtClean="0"/>
              <a:t>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ChangeArrowheads="1"/>
          </p:cNvSpPr>
          <p:nvPr/>
        </p:nvSpPr>
        <p:spPr bwMode="auto">
          <a:xfrm>
            <a:off x="179388" y="961102"/>
            <a:ext cx="8785225" cy="5016758"/>
          </a:xfrm>
          <a:prstGeom prst="rect">
            <a:avLst/>
          </a:prstGeom>
          <a:noFill/>
          <a:ln w="9525">
            <a:noFill/>
            <a:miter lim="800000"/>
            <a:headEnd/>
            <a:tailEnd/>
          </a:ln>
        </p:spPr>
        <p:txBody>
          <a:bodyPr anchor="ctr">
            <a:spAutoFit/>
          </a:bodyPr>
          <a:lstStyle/>
          <a:p>
            <a:pPr indent="342900" algn="ctr"/>
            <a:endParaRPr lang="en-US" sz="3200" b="1" dirty="0">
              <a:solidFill>
                <a:srgbClr val="993300"/>
              </a:solidFill>
              <a:cs typeface="AL-Mohanad Bold" pitchFamily="2" charset="-78"/>
            </a:endParaRPr>
          </a:p>
          <a:p>
            <a:pPr indent="342900" algn="just">
              <a:buFontTx/>
              <a:buChar char="•"/>
            </a:pPr>
            <a:r>
              <a:rPr lang="ar-SA" sz="3200" b="1" dirty="0">
                <a:solidFill>
                  <a:schemeClr val="accent2"/>
                </a:solidFill>
                <a:cs typeface="AL-Mohanad" pitchFamily="2" charset="-78"/>
              </a:rPr>
              <a:t>إن الإسلام جاء ليرقى بمستوى البشرية إلى أعلى درجات السمو والمثالية.</a:t>
            </a:r>
          </a:p>
          <a:p>
            <a:pPr indent="342900" algn="just">
              <a:buFontTx/>
              <a:buChar char="•"/>
            </a:pPr>
            <a:r>
              <a:rPr lang="ar-SA" sz="3200" b="1" dirty="0">
                <a:solidFill>
                  <a:schemeClr val="accent2"/>
                </a:solidFill>
                <a:cs typeface="AL-Mohanad" pitchFamily="2" charset="-78"/>
              </a:rPr>
              <a:t>لذلك فقد دعا أتباعه خاصة وأفراد البشرية عامة إلى تبني العديد من المبادئ والأسس الأخلاقية الفاضلة وجعلها منطلقاً لسلوكهم الإنساني في كل مجال من مجالات حياتهم العامة والخاصة.</a:t>
            </a:r>
          </a:p>
          <a:p>
            <a:pPr indent="342900" algn="just">
              <a:buFontTx/>
              <a:buChar char="•"/>
            </a:pPr>
            <a:r>
              <a:rPr lang="ar-SA" sz="3200" b="1" dirty="0">
                <a:solidFill>
                  <a:schemeClr val="accent2"/>
                </a:solidFill>
                <a:cs typeface="AL-Mohanad" pitchFamily="2" charset="-78"/>
              </a:rPr>
              <a:t>وحث الإسلام أتباعه على التخلق بكل خلق حميد يساهم في رفعة الأمة وفي إفشاء روح التآلف والمحبة بين أفرادها.</a:t>
            </a:r>
          </a:p>
          <a:p>
            <a:pPr indent="342900" algn="just">
              <a:buFontTx/>
              <a:buChar char="•"/>
            </a:pPr>
            <a:r>
              <a:rPr lang="ar-SA" sz="3200" b="1" dirty="0">
                <a:solidFill>
                  <a:schemeClr val="accent2"/>
                </a:solidFill>
                <a:cs typeface="AL-Mohanad" pitchFamily="2" charset="-78"/>
              </a:rPr>
              <a:t>قال تعالى في سورة القلم مادحاً نبيه علية الصلاة </a:t>
            </a:r>
            <a:r>
              <a:rPr lang="ar-SA" sz="3200" b="1" dirty="0" err="1">
                <a:solidFill>
                  <a:schemeClr val="accent2"/>
                </a:solidFill>
                <a:cs typeface="AL-Mohanad" pitchFamily="2" charset="-78"/>
              </a:rPr>
              <a:t>والسلام: </a:t>
            </a:r>
            <a:r>
              <a:rPr lang="ar-SA" sz="3200" b="1" dirty="0">
                <a:solidFill>
                  <a:schemeClr val="accent2"/>
                </a:solidFill>
                <a:cs typeface="AL-Mohanad" pitchFamily="2" charset="-78"/>
              </a:rPr>
              <a:t>" وإنك لعلى خلق </a:t>
            </a:r>
            <a:r>
              <a:rPr lang="ar-SA" sz="3200" b="1" dirty="0" err="1">
                <a:solidFill>
                  <a:schemeClr val="accent2"/>
                </a:solidFill>
                <a:cs typeface="AL-Mohanad" pitchFamily="2" charset="-78"/>
              </a:rPr>
              <a:t>عظيم"</a:t>
            </a:r>
            <a:r>
              <a:rPr lang="ar-SA" sz="3200" b="1" dirty="0">
                <a:solidFill>
                  <a:schemeClr val="accent2"/>
                </a:solidFill>
                <a:cs typeface="AL-Mohanad" pitchFamily="2" charset="-78"/>
              </a:rPr>
              <a:t> </a:t>
            </a:r>
          </a:p>
          <a:p>
            <a:pPr indent="342900" algn="just">
              <a:buFontTx/>
              <a:buChar char="•"/>
            </a:pPr>
            <a:r>
              <a:rPr lang="ar-SA" sz="3200" b="1" dirty="0">
                <a:solidFill>
                  <a:schemeClr val="accent2"/>
                </a:solidFill>
                <a:cs typeface="AL-Mohanad" pitchFamily="2" charset="-78"/>
              </a:rPr>
              <a:t>قال عليه الصلاة </a:t>
            </a:r>
            <a:r>
              <a:rPr lang="ar-SA" sz="3200" b="1" dirty="0" smtClean="0">
                <a:solidFill>
                  <a:schemeClr val="accent2"/>
                </a:solidFill>
                <a:cs typeface="AL-Mohanad" pitchFamily="2" charset="-78"/>
              </a:rPr>
              <a:t>و </a:t>
            </a:r>
            <a:r>
              <a:rPr lang="ar-SA" sz="3200" b="1" dirty="0" err="1" smtClean="0">
                <a:solidFill>
                  <a:schemeClr val="accent2"/>
                </a:solidFill>
                <a:cs typeface="AL-Mohanad" pitchFamily="2" charset="-78"/>
              </a:rPr>
              <a:t>السلام</a:t>
            </a:r>
            <a:r>
              <a:rPr lang="ar-SA" sz="3200" b="1" dirty="0" err="1">
                <a:solidFill>
                  <a:schemeClr val="accent2"/>
                </a:solidFill>
                <a:cs typeface="AL-Mohanad" pitchFamily="2" charset="-78"/>
              </a:rPr>
              <a:t>: </a:t>
            </a:r>
            <a:r>
              <a:rPr lang="ar-SA" sz="3200" b="1" dirty="0">
                <a:solidFill>
                  <a:schemeClr val="accent2"/>
                </a:solidFill>
                <a:cs typeface="AL-Mohanad" pitchFamily="2" charset="-78"/>
              </a:rPr>
              <a:t>"أكمل المؤمنين إيماناً أحسنهم خلقا، وخياركم خياركم </a:t>
            </a:r>
            <a:r>
              <a:rPr lang="ar-SA" sz="3200" b="1" dirty="0" err="1">
                <a:solidFill>
                  <a:schemeClr val="accent2"/>
                </a:solidFill>
                <a:cs typeface="AL-Mohanad" pitchFamily="2" charset="-78"/>
              </a:rPr>
              <a:t>لنسائهم”.</a:t>
            </a:r>
            <a:endParaRPr lang="ar-SA" sz="3200" b="1" dirty="0">
              <a:solidFill>
                <a:schemeClr val="accent2"/>
              </a:solidFill>
              <a:cs typeface="AL-Mohanad" pitchFamily="2" charset="-78"/>
            </a:endParaRPr>
          </a:p>
        </p:txBody>
      </p:sp>
      <p:sp>
        <p:nvSpPr>
          <p:cNvPr id="3" name="Rectangle 2"/>
          <p:cNvSpPr/>
          <p:nvPr/>
        </p:nvSpPr>
        <p:spPr>
          <a:xfrm>
            <a:off x="2071956" y="620688"/>
            <a:ext cx="5000087" cy="923330"/>
          </a:xfrm>
          <a:prstGeom prst="rect">
            <a:avLst/>
          </a:prstGeom>
          <a:noFill/>
        </p:spPr>
        <p:txBody>
          <a:bodyPr wrap="none" lIns="91440" tIns="45720" rIns="91440" bIns="45720">
            <a:spAutoFit/>
          </a:bodyPr>
          <a:lstStyle/>
          <a:p>
            <a:pPr algn="ctr"/>
            <a:r>
              <a:rPr lang="ar-SA"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cs typeface="AL-Mateen" pitchFamily="2" charset="-78"/>
              </a:rPr>
              <a:t>القيم الأخلاقية الإسلامية</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395288" y="533400"/>
            <a:ext cx="8353425" cy="5940425"/>
          </a:xfrm>
          <a:prstGeom prst="rect">
            <a:avLst/>
          </a:prstGeom>
          <a:noFill/>
          <a:ln w="9525">
            <a:noFill/>
            <a:miter lim="800000"/>
            <a:headEnd/>
            <a:tailEnd/>
          </a:ln>
        </p:spPr>
        <p:txBody>
          <a:bodyPr anchor="ctr">
            <a:spAutoFit/>
          </a:bodyPr>
          <a:lstStyle/>
          <a:p>
            <a:pPr marL="342900" indent="-342900" algn="just">
              <a:buFontTx/>
              <a:buAutoNum type="arabicPeriod"/>
              <a:tabLst>
                <a:tab pos="501650" algn="l"/>
              </a:tabLst>
            </a:pPr>
            <a:r>
              <a:rPr lang="ar-SA" sz="3200" b="1">
                <a:solidFill>
                  <a:srgbClr val="6A0000"/>
                </a:solidFill>
                <a:cs typeface="AL-Mohanad" pitchFamily="2" charset="-78"/>
              </a:rPr>
              <a:t> </a:t>
            </a:r>
            <a:r>
              <a:rPr lang="ar-SA" sz="3200" b="1">
                <a:solidFill>
                  <a:schemeClr val="accent2"/>
                </a:solidFill>
                <a:cs typeface="AL-Mohanad" pitchFamily="2" charset="-78"/>
              </a:rPr>
              <a:t>المودة</a:t>
            </a:r>
            <a:r>
              <a:rPr lang="ar-SA" sz="3200" b="1">
                <a:solidFill>
                  <a:srgbClr val="6A0000"/>
                </a:solidFill>
                <a:cs typeface="AL-Mohanad" pitchFamily="2" charset="-78"/>
              </a:rPr>
              <a:t>. وهي انتشار روح المحبة بين أفراد الأمة بحيث يحب كل فرد منهم للآخرين ما يحبه لنفسه، ويكره لهم ما يكره لنفسه.</a:t>
            </a:r>
            <a:endParaRPr lang="en-US" sz="3200" b="1">
              <a:solidFill>
                <a:srgbClr val="6A0000"/>
              </a:solidFill>
              <a:cs typeface="AL-Mohanad" pitchFamily="2" charset="-78"/>
            </a:endParaRPr>
          </a:p>
          <a:p>
            <a:pPr marL="342900" indent="-342900" algn="just">
              <a:buFontTx/>
              <a:buAutoNum type="arabicPeriod"/>
              <a:tabLst>
                <a:tab pos="501650" algn="l"/>
              </a:tabLst>
            </a:pPr>
            <a:r>
              <a:rPr lang="ar-SA" sz="3200" b="1">
                <a:solidFill>
                  <a:schemeClr val="accent2"/>
                </a:solidFill>
                <a:cs typeface="AL-Mohanad" pitchFamily="2" charset="-78"/>
              </a:rPr>
              <a:t>العدل</a:t>
            </a:r>
            <a:r>
              <a:rPr lang="ar-SA" sz="3200" b="1">
                <a:solidFill>
                  <a:srgbClr val="6A0000"/>
                </a:solidFill>
                <a:cs typeface="AL-Mohanad" pitchFamily="2" charset="-78"/>
              </a:rPr>
              <a:t>. وهو التزام الحق والإنصاف في كل أمر من أمور الحياة، والبعد عن الظلم والبغي والعدوان.</a:t>
            </a:r>
            <a:endParaRPr lang="en-US" sz="3200" b="1">
              <a:solidFill>
                <a:srgbClr val="6A0000"/>
              </a:solidFill>
              <a:cs typeface="AL-Mohanad" pitchFamily="2" charset="-78"/>
            </a:endParaRPr>
          </a:p>
          <a:p>
            <a:pPr marL="342900" indent="-342900" algn="just">
              <a:buFontTx/>
              <a:buAutoNum type="arabicPeriod"/>
              <a:tabLst>
                <a:tab pos="501650" algn="l"/>
              </a:tabLst>
            </a:pPr>
            <a:r>
              <a:rPr lang="ar-SA" sz="3200" b="1">
                <a:solidFill>
                  <a:schemeClr val="accent2"/>
                </a:solidFill>
                <a:cs typeface="AL-Mohanad" pitchFamily="2" charset="-78"/>
              </a:rPr>
              <a:t>الحياء</a:t>
            </a:r>
            <a:r>
              <a:rPr lang="ar-SA" sz="3200" b="1">
                <a:solidFill>
                  <a:srgbClr val="6A0000"/>
                </a:solidFill>
                <a:cs typeface="AL-Mohanad" pitchFamily="2" charset="-78"/>
              </a:rPr>
              <a:t>. والحياء هو الخصلة التي تحول بين المرء وبين فعل المحرمات وإتيان المنكرات، وتصون الفرد عن الوقوع في الآثام والأوزار، وتحث المرء على تجنب كل ما يستقبحه العقل ولا يقبله الذوق السليم.</a:t>
            </a:r>
            <a:endParaRPr lang="en-US" sz="3200" b="1">
              <a:solidFill>
                <a:srgbClr val="6A0000"/>
              </a:solidFill>
              <a:cs typeface="AL-Mohanad" pitchFamily="2" charset="-78"/>
            </a:endParaRPr>
          </a:p>
          <a:p>
            <a:pPr marL="342900" indent="-342900" algn="just">
              <a:buFontTx/>
              <a:buAutoNum type="arabicPeriod"/>
              <a:tabLst>
                <a:tab pos="501650" algn="l"/>
              </a:tabLst>
            </a:pPr>
            <a:r>
              <a:rPr lang="ar-SA" sz="3200" b="1">
                <a:solidFill>
                  <a:schemeClr val="accent2"/>
                </a:solidFill>
                <a:cs typeface="AL-Mohanad" pitchFamily="2" charset="-78"/>
              </a:rPr>
              <a:t>الحلم والأناة والرفق</a:t>
            </a:r>
            <a:r>
              <a:rPr lang="ar-SA" sz="3200" b="1">
                <a:solidFill>
                  <a:srgbClr val="6A0000"/>
                </a:solidFill>
                <a:cs typeface="AL-Mohanad" pitchFamily="2" charset="-78"/>
              </a:rPr>
              <a:t>. والحلم يعني ضبط النفس عند الغضب، والصبر على الأذى، والعفو عند المقدرة. والرفق لا يكون في شيء إلا زانه، ولا ينزع من شيء إلا شانه. </a:t>
            </a:r>
          </a:p>
        </p:txBody>
      </p: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ChangeArrowheads="1"/>
          </p:cNvSpPr>
          <p:nvPr/>
        </p:nvSpPr>
        <p:spPr bwMode="auto">
          <a:xfrm>
            <a:off x="179388" y="1660079"/>
            <a:ext cx="8785225" cy="3539430"/>
          </a:xfrm>
          <a:prstGeom prst="rect">
            <a:avLst/>
          </a:prstGeom>
          <a:noFill/>
          <a:ln w="9525">
            <a:noFill/>
            <a:miter lim="800000"/>
            <a:headEnd/>
            <a:tailEnd/>
          </a:ln>
        </p:spPr>
        <p:txBody>
          <a:bodyPr anchor="ctr">
            <a:spAutoFit/>
          </a:bodyPr>
          <a:lstStyle/>
          <a:p>
            <a:pPr algn="just">
              <a:tabLst>
                <a:tab pos="501650" algn="l"/>
              </a:tabLst>
            </a:pPr>
            <a:r>
              <a:rPr lang="ar-SA" sz="3200" b="1" dirty="0" err="1" smtClean="0">
                <a:solidFill>
                  <a:srgbClr val="6A0000"/>
                </a:solidFill>
                <a:cs typeface="AL-Mohanad" pitchFamily="2" charset="-78"/>
              </a:rPr>
              <a:t>5.</a:t>
            </a:r>
            <a:r>
              <a:rPr lang="ar-SA" sz="3200" b="1" dirty="0" smtClean="0">
                <a:solidFill>
                  <a:srgbClr val="6A0000"/>
                </a:solidFill>
                <a:cs typeface="AL-Mohanad" pitchFamily="2" charset="-78"/>
              </a:rPr>
              <a:t> </a:t>
            </a:r>
            <a:r>
              <a:rPr lang="ar-SA" sz="3200" b="1" dirty="0" err="1">
                <a:solidFill>
                  <a:srgbClr val="6A0000"/>
                </a:solidFill>
                <a:cs typeface="AL-Mohanad" pitchFamily="2" charset="-78"/>
              </a:rPr>
              <a:t>ا</a:t>
            </a:r>
            <a:r>
              <a:rPr lang="ar-SA" sz="3200" b="1" dirty="0" err="1">
                <a:solidFill>
                  <a:schemeClr val="accent2"/>
                </a:solidFill>
                <a:cs typeface="AL-Mohanad" pitchFamily="2" charset="-78"/>
              </a:rPr>
              <a:t>لتعاون</a:t>
            </a:r>
            <a:r>
              <a:rPr lang="ar-SA" sz="3200" b="1" dirty="0" err="1">
                <a:solidFill>
                  <a:srgbClr val="6A0000"/>
                </a:solidFill>
                <a:cs typeface="AL-Mohanad" pitchFamily="2" charset="-78"/>
              </a:rPr>
              <a:t>.</a:t>
            </a:r>
            <a:r>
              <a:rPr lang="ar-SA" sz="3200" b="1" dirty="0">
                <a:solidFill>
                  <a:srgbClr val="6A0000"/>
                </a:solidFill>
                <a:cs typeface="AL-Mohanad" pitchFamily="2" charset="-78"/>
              </a:rPr>
              <a:t> ويتمثل في توحيد الصفوف و تضافر الجهود نحو تحقيق الأهداف العامة </a:t>
            </a:r>
            <a:r>
              <a:rPr lang="ar-SA" sz="3200" b="1" dirty="0" smtClean="0">
                <a:solidFill>
                  <a:srgbClr val="6A0000"/>
                </a:solidFill>
                <a:cs typeface="AL-Mohanad" pitchFamily="2" charset="-78"/>
              </a:rPr>
              <a:t>والخاصة.</a:t>
            </a:r>
          </a:p>
          <a:p>
            <a:pPr algn="just">
              <a:tabLst>
                <a:tab pos="501650" algn="l"/>
              </a:tabLst>
            </a:pPr>
            <a:r>
              <a:rPr lang="ar-SA" sz="3200" b="1" dirty="0" err="1" smtClean="0">
                <a:solidFill>
                  <a:srgbClr val="6A0000"/>
                </a:solidFill>
                <a:cs typeface="AL-Mohanad" pitchFamily="2" charset="-78"/>
              </a:rPr>
              <a:t>6.</a:t>
            </a:r>
            <a:r>
              <a:rPr lang="ar-SA" sz="3200" b="1" dirty="0" smtClean="0">
                <a:solidFill>
                  <a:srgbClr val="6A0000"/>
                </a:solidFill>
                <a:cs typeface="AL-Mohanad" pitchFamily="2" charset="-78"/>
              </a:rPr>
              <a:t> </a:t>
            </a:r>
            <a:r>
              <a:rPr lang="ar-SA" sz="3200" b="1" dirty="0" err="1" smtClean="0">
                <a:solidFill>
                  <a:schemeClr val="accent2"/>
                </a:solidFill>
                <a:cs typeface="AL-Mohanad" pitchFamily="2" charset="-78"/>
              </a:rPr>
              <a:t>الصدق</a:t>
            </a:r>
            <a:r>
              <a:rPr lang="ar-SA" sz="3200" b="1" dirty="0" err="1" smtClean="0">
                <a:solidFill>
                  <a:srgbClr val="6A0000"/>
                </a:solidFill>
                <a:cs typeface="AL-Mohanad" pitchFamily="2" charset="-78"/>
              </a:rPr>
              <a:t>.</a:t>
            </a:r>
            <a:r>
              <a:rPr lang="ar-SA" sz="3200" b="1" dirty="0" smtClean="0">
                <a:solidFill>
                  <a:srgbClr val="6A0000"/>
                </a:solidFill>
                <a:cs typeface="AL-Mohanad" pitchFamily="2" charset="-78"/>
              </a:rPr>
              <a:t> والصدق يتمثل بقول الحق والأمانة بنقل الأخبار والأحداث، وتجنب </a:t>
            </a:r>
            <a:r>
              <a:rPr lang="ar-SA" sz="3200" b="1" dirty="0" err="1" smtClean="0">
                <a:solidFill>
                  <a:srgbClr val="6A0000"/>
                </a:solidFill>
                <a:cs typeface="AL-Mohanad" pitchFamily="2" charset="-78"/>
              </a:rPr>
              <a:t>الكذب.</a:t>
            </a:r>
            <a:r>
              <a:rPr lang="ar-SA" sz="3200" b="1" dirty="0" smtClean="0">
                <a:solidFill>
                  <a:srgbClr val="6A0000"/>
                </a:solidFill>
                <a:cs typeface="AL-Mohanad" pitchFamily="2" charset="-78"/>
              </a:rPr>
              <a:t> فالصدق يهدي إلى البر، والكذب يهدي إلى الفجور.</a:t>
            </a:r>
            <a:endParaRPr lang="en-US" sz="3200" b="1" dirty="0" smtClean="0">
              <a:solidFill>
                <a:srgbClr val="6A0000"/>
              </a:solidFill>
              <a:cs typeface="AL-Mohanad" pitchFamily="2" charset="-78"/>
            </a:endParaRPr>
          </a:p>
          <a:p>
            <a:pPr algn="just">
              <a:tabLst>
                <a:tab pos="501650" algn="l"/>
              </a:tabLst>
            </a:pPr>
            <a:r>
              <a:rPr lang="ar-SA" sz="3200" b="1" dirty="0" err="1" smtClean="0">
                <a:solidFill>
                  <a:srgbClr val="6A0000"/>
                </a:solidFill>
                <a:cs typeface="AL-Mohanad" pitchFamily="2" charset="-78"/>
              </a:rPr>
              <a:t>7.</a:t>
            </a:r>
            <a:r>
              <a:rPr lang="ar-SA" sz="3200" b="1" dirty="0" smtClean="0">
                <a:solidFill>
                  <a:srgbClr val="6A0000"/>
                </a:solidFill>
                <a:cs typeface="AL-Mohanad" pitchFamily="2" charset="-78"/>
              </a:rPr>
              <a:t> </a:t>
            </a:r>
            <a:r>
              <a:rPr lang="ar-SA" sz="3200" b="1" dirty="0" err="1">
                <a:solidFill>
                  <a:schemeClr val="accent2"/>
                </a:solidFill>
                <a:cs typeface="AL-Mohanad" pitchFamily="2" charset="-78"/>
              </a:rPr>
              <a:t>التواضع</a:t>
            </a:r>
            <a:r>
              <a:rPr lang="ar-SA" sz="3200" b="1" dirty="0" err="1">
                <a:solidFill>
                  <a:srgbClr val="6A0000"/>
                </a:solidFill>
                <a:cs typeface="AL-Mohanad" pitchFamily="2" charset="-78"/>
              </a:rPr>
              <a:t>.</a:t>
            </a:r>
            <a:r>
              <a:rPr lang="ar-SA" sz="3200" b="1" dirty="0">
                <a:solidFill>
                  <a:srgbClr val="6A0000"/>
                </a:solidFill>
                <a:cs typeface="AL-Mohanad" pitchFamily="2" charset="-78"/>
              </a:rPr>
              <a:t> ويقصد </a:t>
            </a:r>
            <a:r>
              <a:rPr lang="ar-SA" sz="3200" b="1" dirty="0" err="1">
                <a:solidFill>
                  <a:srgbClr val="6A0000"/>
                </a:solidFill>
                <a:cs typeface="AL-Mohanad" pitchFamily="2" charset="-78"/>
              </a:rPr>
              <a:t>به</a:t>
            </a:r>
            <a:r>
              <a:rPr lang="ar-SA" sz="3200" b="1" dirty="0">
                <a:solidFill>
                  <a:srgbClr val="6A0000"/>
                </a:solidFill>
                <a:cs typeface="AL-Mohanad" pitchFamily="2" charset="-78"/>
              </a:rPr>
              <a:t> البعد عن الكبر والخيلاء وتجنب بطر الحق وازدراء الآخرين.</a:t>
            </a:r>
            <a:endParaRPr lang="en-US" sz="3200" b="1" dirty="0">
              <a:solidFill>
                <a:srgbClr val="6A0000"/>
              </a:solidFill>
              <a:cs typeface="AL-Mohanad" pitchFamily="2" charset="-78"/>
            </a:endParaRPr>
          </a:p>
          <a:p>
            <a:pPr algn="just">
              <a:tabLst>
                <a:tab pos="501650" algn="l"/>
              </a:tabLst>
            </a:pPr>
            <a:r>
              <a:rPr lang="ar-SA" sz="3200" b="1" dirty="0" err="1" smtClean="0">
                <a:solidFill>
                  <a:srgbClr val="6A0000"/>
                </a:solidFill>
                <a:cs typeface="AL-Mohanad" pitchFamily="2" charset="-78"/>
              </a:rPr>
              <a:t>8.</a:t>
            </a:r>
            <a:r>
              <a:rPr lang="ar-SA" sz="3200" b="1" dirty="0" smtClean="0">
                <a:solidFill>
                  <a:srgbClr val="6A0000"/>
                </a:solidFill>
                <a:cs typeface="AL-Mohanad" pitchFamily="2" charset="-78"/>
              </a:rPr>
              <a:t> </a:t>
            </a:r>
            <a:r>
              <a:rPr lang="ar-SA" sz="3200" b="1" dirty="0" err="1">
                <a:solidFill>
                  <a:schemeClr val="accent2"/>
                </a:solidFill>
                <a:cs typeface="AL-Mohanad" pitchFamily="2" charset="-78"/>
              </a:rPr>
              <a:t>الشكر</a:t>
            </a:r>
            <a:r>
              <a:rPr lang="ar-SA" sz="3200" b="1" dirty="0" err="1">
                <a:solidFill>
                  <a:srgbClr val="6A0000"/>
                </a:solidFill>
                <a:cs typeface="AL-Mohanad" pitchFamily="2" charset="-78"/>
              </a:rPr>
              <a:t>.</a:t>
            </a:r>
            <a:r>
              <a:rPr lang="ar-SA" sz="3200" b="1" dirty="0">
                <a:solidFill>
                  <a:srgbClr val="6A0000"/>
                </a:solidFill>
                <a:cs typeface="AL-Mohanad" pitchFamily="2" charset="-78"/>
              </a:rPr>
              <a:t> ويشمل شكر الله سبحانه وتعالى على آلائه ونعمه، وعلى شكر الآخرين على ما يسدونه إلينا من معروف وإحسان.</a:t>
            </a:r>
            <a:endParaRPr lang="en-US" sz="3200" b="1" dirty="0">
              <a:solidFill>
                <a:srgbClr val="6A0000"/>
              </a:solidFill>
              <a:cs typeface="AL-Mohanad" pitchFamily="2" charset="-78"/>
            </a:endParaRPr>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250825" y="1546413"/>
            <a:ext cx="8642350" cy="4031873"/>
          </a:xfrm>
          <a:prstGeom prst="rect">
            <a:avLst/>
          </a:prstGeom>
          <a:noFill/>
          <a:ln w="9525">
            <a:noFill/>
            <a:miter lim="800000"/>
            <a:headEnd/>
            <a:tailEnd/>
          </a:ln>
        </p:spPr>
        <p:txBody>
          <a:bodyPr anchor="ctr">
            <a:spAutoFit/>
          </a:bodyPr>
          <a:lstStyle/>
          <a:p>
            <a:pPr marL="342900" indent="-342900" algn="just">
              <a:tabLst>
                <a:tab pos="501650" algn="l"/>
              </a:tabLst>
            </a:pPr>
            <a:endParaRPr lang="en-US" sz="3200" b="1" dirty="0">
              <a:solidFill>
                <a:srgbClr val="6A0000"/>
              </a:solidFill>
              <a:cs typeface="AL-Mohanad" pitchFamily="2" charset="-78"/>
            </a:endParaRPr>
          </a:p>
          <a:p>
            <a:pPr marL="342900" indent="-342900" algn="just">
              <a:tabLst>
                <a:tab pos="501650" algn="l"/>
              </a:tabLst>
            </a:pPr>
            <a:r>
              <a:rPr lang="ar-SA" sz="3200" b="1" dirty="0" err="1">
                <a:solidFill>
                  <a:srgbClr val="6A0000"/>
                </a:solidFill>
                <a:cs typeface="AL-Mohanad" pitchFamily="2" charset="-78"/>
              </a:rPr>
              <a:t>9</a:t>
            </a:r>
            <a:r>
              <a:rPr lang="ar-SA" sz="3200" b="1" dirty="0" err="1" smtClean="0">
                <a:solidFill>
                  <a:srgbClr val="6A0000"/>
                </a:solidFill>
                <a:cs typeface="AL-Mohanad" pitchFamily="2" charset="-78"/>
              </a:rPr>
              <a:t>.</a:t>
            </a:r>
            <a:r>
              <a:rPr lang="ar-SA" sz="3200" b="1" dirty="0" smtClean="0">
                <a:solidFill>
                  <a:srgbClr val="6A0000"/>
                </a:solidFill>
                <a:cs typeface="AL-Mohanad" pitchFamily="2" charset="-78"/>
              </a:rPr>
              <a:t> </a:t>
            </a:r>
            <a:r>
              <a:rPr lang="ar-SA" sz="3200" b="1" dirty="0">
                <a:solidFill>
                  <a:schemeClr val="accent2"/>
                </a:solidFill>
                <a:cs typeface="AL-Mohanad" pitchFamily="2" charset="-78"/>
              </a:rPr>
              <a:t>الصمت وحفظ </a:t>
            </a:r>
            <a:r>
              <a:rPr lang="ar-SA" sz="3200" b="1" dirty="0" err="1">
                <a:solidFill>
                  <a:schemeClr val="accent2"/>
                </a:solidFill>
                <a:cs typeface="AL-Mohanad" pitchFamily="2" charset="-78"/>
              </a:rPr>
              <a:t>اللسان</a:t>
            </a:r>
            <a:r>
              <a:rPr lang="ar-SA" sz="3200" b="1" dirty="0" err="1">
                <a:solidFill>
                  <a:srgbClr val="6A0000"/>
                </a:solidFill>
                <a:cs typeface="AL-Mohanad" pitchFamily="2" charset="-78"/>
              </a:rPr>
              <a:t>.</a:t>
            </a:r>
            <a:r>
              <a:rPr lang="ar-SA" sz="3200" b="1" dirty="0">
                <a:solidFill>
                  <a:srgbClr val="6A0000"/>
                </a:solidFill>
                <a:cs typeface="AL-Mohanad" pitchFamily="2" charset="-78"/>
              </a:rPr>
              <a:t> وذلك بصيانة اللسان عن قول </a:t>
            </a:r>
            <a:r>
              <a:rPr lang="ar-SA" sz="3200" b="1" dirty="0" err="1">
                <a:solidFill>
                  <a:srgbClr val="6A0000"/>
                </a:solidFill>
                <a:cs typeface="AL-Mohanad" pitchFamily="2" charset="-78"/>
              </a:rPr>
              <a:t>الإفك</a:t>
            </a:r>
            <a:r>
              <a:rPr lang="ar-SA" sz="3200" b="1" dirty="0">
                <a:solidFill>
                  <a:srgbClr val="6A0000"/>
                </a:solidFill>
                <a:cs typeface="AL-Mohanad" pitchFamily="2" charset="-78"/>
              </a:rPr>
              <a:t> والباطل، وعن الكلام فيما لا يعنينا، وتجنب الكلام الكثير الذي لا فائدة من </a:t>
            </a:r>
            <a:r>
              <a:rPr lang="ar-SA" sz="3200" b="1" dirty="0" smtClean="0">
                <a:solidFill>
                  <a:srgbClr val="6A0000"/>
                </a:solidFill>
                <a:cs typeface="AL-Mohanad" pitchFamily="2" charset="-78"/>
              </a:rPr>
              <a:t>ورائه.</a:t>
            </a:r>
          </a:p>
          <a:p>
            <a:pPr marL="342900" indent="-342900" algn="just">
              <a:tabLst>
                <a:tab pos="501650" algn="l"/>
              </a:tabLst>
            </a:pPr>
            <a:r>
              <a:rPr lang="ar-SA" sz="3200" b="1" dirty="0" err="1" smtClean="0">
                <a:solidFill>
                  <a:srgbClr val="6A0000"/>
                </a:solidFill>
                <a:cs typeface="AL-Mohanad" pitchFamily="2" charset="-78"/>
              </a:rPr>
              <a:t>10.</a:t>
            </a:r>
            <a:r>
              <a:rPr lang="ar-SA" sz="3200" b="1" dirty="0" smtClean="0">
                <a:solidFill>
                  <a:srgbClr val="6A0000"/>
                </a:solidFill>
                <a:cs typeface="AL-Mohanad" pitchFamily="2" charset="-78"/>
              </a:rPr>
              <a:t> </a:t>
            </a:r>
            <a:r>
              <a:rPr lang="ar-SA" sz="3200" b="1" dirty="0">
                <a:solidFill>
                  <a:schemeClr val="accent2"/>
                </a:solidFill>
                <a:cs typeface="AL-Mohanad" pitchFamily="2" charset="-78"/>
              </a:rPr>
              <a:t>الجود </a:t>
            </a:r>
            <a:r>
              <a:rPr lang="ar-SA" sz="3200" b="1" dirty="0" err="1">
                <a:solidFill>
                  <a:schemeClr val="accent2"/>
                </a:solidFill>
                <a:cs typeface="AL-Mohanad" pitchFamily="2" charset="-78"/>
              </a:rPr>
              <a:t>والكرم</a:t>
            </a:r>
            <a:r>
              <a:rPr lang="ar-SA" sz="3200" b="1" dirty="0" err="1">
                <a:solidFill>
                  <a:srgbClr val="6A0000"/>
                </a:solidFill>
                <a:cs typeface="AL-Mohanad" pitchFamily="2" charset="-78"/>
              </a:rPr>
              <a:t>.</a:t>
            </a:r>
            <a:r>
              <a:rPr lang="ar-SA" sz="3200" b="1" dirty="0">
                <a:solidFill>
                  <a:srgbClr val="6A0000"/>
                </a:solidFill>
                <a:cs typeface="AL-Mohanad" pitchFamily="2" charset="-78"/>
              </a:rPr>
              <a:t> وذلك بالسعي نحو البذل بسخاء على أولئك الذين نعولهم، والإهداء إلى من نحب من الأقارب والأصحاب، والتصدق على المحتاجين من عامة الناس.</a:t>
            </a:r>
          </a:p>
          <a:p>
            <a:pPr marL="342900" indent="-342900" algn="just">
              <a:tabLst>
                <a:tab pos="501650" algn="l"/>
              </a:tabLst>
            </a:pPr>
            <a:r>
              <a:rPr lang="ar-SA" sz="3200" b="1" dirty="0" err="1" smtClean="0">
                <a:solidFill>
                  <a:srgbClr val="6A0000"/>
                </a:solidFill>
                <a:cs typeface="AL-Mohanad" pitchFamily="2" charset="-78"/>
              </a:rPr>
              <a:t>11.</a:t>
            </a:r>
            <a:r>
              <a:rPr lang="ar-SA" sz="3200" b="1" dirty="0" smtClean="0">
                <a:solidFill>
                  <a:srgbClr val="6A0000"/>
                </a:solidFill>
                <a:cs typeface="AL-Mohanad" pitchFamily="2" charset="-78"/>
              </a:rPr>
              <a:t> </a:t>
            </a:r>
            <a:r>
              <a:rPr lang="ar-SA" sz="3200" b="1" dirty="0">
                <a:solidFill>
                  <a:schemeClr val="accent2"/>
                </a:solidFill>
                <a:cs typeface="AL-Mohanad" pitchFamily="2" charset="-78"/>
              </a:rPr>
              <a:t>مراقبة </a:t>
            </a:r>
            <a:r>
              <a:rPr lang="ar-SA" sz="3200" b="1" dirty="0" err="1">
                <a:solidFill>
                  <a:schemeClr val="accent2"/>
                </a:solidFill>
                <a:cs typeface="AL-Mohanad" pitchFamily="2" charset="-78"/>
              </a:rPr>
              <a:t>النفس</a:t>
            </a:r>
            <a:r>
              <a:rPr lang="ar-SA" sz="3200" b="1" dirty="0" err="1">
                <a:solidFill>
                  <a:srgbClr val="6A0000"/>
                </a:solidFill>
                <a:cs typeface="AL-Mohanad" pitchFamily="2" charset="-78"/>
              </a:rPr>
              <a:t>.</a:t>
            </a:r>
            <a:r>
              <a:rPr lang="ar-SA" sz="3200" b="1" dirty="0">
                <a:solidFill>
                  <a:srgbClr val="6A0000"/>
                </a:solidFill>
                <a:cs typeface="AL-Mohanad" pitchFamily="2" charset="-78"/>
              </a:rPr>
              <a:t> وتعني استشعار حضور الله عز وجل في السراء والعلن، وإدراك أن الله مطلع على خفايا الأمور وعالم بما يصدر عن الإنسان من جميع أنواع السلوك الظاهر والباطن.</a:t>
            </a:r>
          </a:p>
        </p:txBody>
      </p:sp>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ChangeArrowheads="1"/>
          </p:cNvSpPr>
          <p:nvPr/>
        </p:nvSpPr>
        <p:spPr bwMode="auto">
          <a:xfrm>
            <a:off x="250825" y="221810"/>
            <a:ext cx="8642350" cy="6274680"/>
          </a:xfrm>
          <a:prstGeom prst="rect">
            <a:avLst/>
          </a:prstGeom>
          <a:noFill/>
          <a:ln w="9525">
            <a:noFill/>
            <a:miter lim="800000"/>
            <a:headEnd/>
            <a:tailEnd/>
          </a:ln>
        </p:spPr>
        <p:txBody>
          <a:bodyPr tIns="180918" bIns="180918" anchor="ctr">
            <a:spAutoFit/>
          </a:bodyPr>
          <a:lstStyle/>
          <a:p>
            <a:pPr marL="342900" indent="-342900" algn="just">
              <a:tabLst>
                <a:tab pos="501650" algn="l"/>
              </a:tabLst>
            </a:pPr>
            <a:endParaRPr lang="ar-SA" sz="3200" dirty="0">
              <a:solidFill>
                <a:schemeClr val="accent2"/>
              </a:solidFill>
              <a:cs typeface="AL-Mateen" pitchFamily="2" charset="-78"/>
            </a:endParaRPr>
          </a:p>
          <a:p>
            <a:pPr marL="342900" indent="-342900" algn="just">
              <a:tabLst>
                <a:tab pos="501650" algn="l"/>
              </a:tabLst>
            </a:pPr>
            <a:endParaRPr lang="ar-SA" sz="3200" dirty="0">
              <a:solidFill>
                <a:schemeClr val="accent2"/>
              </a:solidFill>
              <a:cs typeface="AL-Mohanad" pitchFamily="2" charset="-78"/>
            </a:endParaRPr>
          </a:p>
          <a:p>
            <a:pPr marL="342900" indent="-342900" algn="just">
              <a:buFontTx/>
              <a:buAutoNum type="arabicPeriod"/>
              <a:tabLst>
                <a:tab pos="501650" algn="l"/>
              </a:tabLst>
            </a:pPr>
            <a:r>
              <a:rPr lang="ar-SA" sz="3200" dirty="0">
                <a:solidFill>
                  <a:schemeClr val="accent2"/>
                </a:solidFill>
                <a:cs typeface="AL-Mohanad" pitchFamily="2" charset="-78"/>
              </a:rPr>
              <a:t> الجور والظلم</a:t>
            </a:r>
            <a:endParaRPr lang="en-US" sz="3200" dirty="0">
              <a:solidFill>
                <a:schemeClr val="accent2"/>
              </a:solidFill>
              <a:cs typeface="AL-Mohanad" pitchFamily="2" charset="-78"/>
            </a:endParaRPr>
          </a:p>
          <a:p>
            <a:pPr marL="342900" indent="-342900" algn="just">
              <a:buFontTx/>
              <a:buAutoNum type="arabicPeriod"/>
              <a:tabLst>
                <a:tab pos="501650" algn="l"/>
              </a:tabLst>
            </a:pPr>
            <a:r>
              <a:rPr lang="ar-SA" sz="3200" dirty="0">
                <a:solidFill>
                  <a:schemeClr val="accent2"/>
                </a:solidFill>
                <a:cs typeface="AL-Mohanad" pitchFamily="2" charset="-78"/>
              </a:rPr>
              <a:t> الحقد والضغينة</a:t>
            </a:r>
            <a:endParaRPr lang="en-US" sz="3200" dirty="0">
              <a:solidFill>
                <a:schemeClr val="accent2"/>
              </a:solidFill>
              <a:cs typeface="AL-Mohanad" pitchFamily="2" charset="-78"/>
            </a:endParaRPr>
          </a:p>
          <a:p>
            <a:pPr marL="342900" indent="-342900" algn="just">
              <a:buFontTx/>
              <a:buAutoNum type="arabicPeriod"/>
              <a:tabLst>
                <a:tab pos="501650" algn="l"/>
              </a:tabLst>
            </a:pPr>
            <a:r>
              <a:rPr lang="ar-SA" sz="3200" dirty="0">
                <a:solidFill>
                  <a:schemeClr val="accent2"/>
                </a:solidFill>
                <a:cs typeface="AL-Mohanad" pitchFamily="2" charset="-78"/>
              </a:rPr>
              <a:t> الأثرة والأنانية</a:t>
            </a:r>
            <a:endParaRPr lang="en-US" sz="3200" dirty="0">
              <a:solidFill>
                <a:schemeClr val="accent2"/>
              </a:solidFill>
              <a:cs typeface="AL-Mohanad" pitchFamily="2" charset="-78"/>
            </a:endParaRPr>
          </a:p>
          <a:p>
            <a:pPr marL="342900" indent="-342900" algn="just">
              <a:buFontTx/>
              <a:buAutoNum type="arabicPeriod"/>
              <a:tabLst>
                <a:tab pos="501650" algn="l"/>
              </a:tabLst>
            </a:pPr>
            <a:r>
              <a:rPr lang="ar-SA" sz="3200" dirty="0">
                <a:solidFill>
                  <a:schemeClr val="accent2"/>
                </a:solidFill>
                <a:cs typeface="AL-Mohanad" pitchFamily="2" charset="-78"/>
              </a:rPr>
              <a:t> الكذب والنفاق</a:t>
            </a:r>
            <a:endParaRPr lang="en-US" sz="3200" dirty="0">
              <a:solidFill>
                <a:schemeClr val="accent2"/>
              </a:solidFill>
              <a:cs typeface="AL-Mohanad" pitchFamily="2" charset="-78"/>
            </a:endParaRPr>
          </a:p>
          <a:p>
            <a:pPr marL="342900" indent="-342900" algn="just">
              <a:buFontTx/>
              <a:buAutoNum type="arabicPeriod"/>
              <a:tabLst>
                <a:tab pos="501650" algn="l"/>
              </a:tabLst>
            </a:pPr>
            <a:r>
              <a:rPr lang="ar-SA" sz="3200" dirty="0">
                <a:solidFill>
                  <a:schemeClr val="accent2"/>
                </a:solidFill>
                <a:cs typeface="AL-Mohanad" pitchFamily="2" charset="-78"/>
              </a:rPr>
              <a:t> الثرثرة والفجور في الكلام</a:t>
            </a:r>
            <a:endParaRPr lang="en-US" sz="3200" dirty="0">
              <a:solidFill>
                <a:schemeClr val="accent2"/>
              </a:solidFill>
              <a:cs typeface="AL-Mohanad" pitchFamily="2" charset="-78"/>
            </a:endParaRPr>
          </a:p>
          <a:p>
            <a:pPr marL="342900" indent="-342900" algn="just">
              <a:buFontTx/>
              <a:buAutoNum type="arabicPeriod"/>
              <a:tabLst>
                <a:tab pos="501650" algn="l"/>
              </a:tabLst>
            </a:pPr>
            <a:r>
              <a:rPr lang="ar-SA" sz="3200" dirty="0">
                <a:solidFill>
                  <a:schemeClr val="accent2"/>
                </a:solidFill>
                <a:cs typeface="AL-Mohanad" pitchFamily="2" charset="-78"/>
              </a:rPr>
              <a:t> الكبر واحتقار الناس</a:t>
            </a:r>
            <a:endParaRPr lang="en-US" sz="3200" dirty="0">
              <a:solidFill>
                <a:schemeClr val="accent2"/>
              </a:solidFill>
              <a:cs typeface="AL-Mohanad" pitchFamily="2" charset="-78"/>
            </a:endParaRPr>
          </a:p>
          <a:p>
            <a:pPr marL="342900" indent="-342900" algn="just">
              <a:buFontTx/>
              <a:buAutoNum type="arabicPeriod"/>
              <a:tabLst>
                <a:tab pos="501650" algn="l"/>
              </a:tabLst>
            </a:pPr>
            <a:r>
              <a:rPr lang="ar-SA" sz="3200" dirty="0">
                <a:solidFill>
                  <a:schemeClr val="accent2"/>
                </a:solidFill>
                <a:cs typeface="AL-Mohanad" pitchFamily="2" charset="-78"/>
              </a:rPr>
              <a:t> نقض العهد وعدم الوفاء بالعقود والمواثيق</a:t>
            </a:r>
            <a:endParaRPr lang="en-US" sz="3200" dirty="0">
              <a:solidFill>
                <a:schemeClr val="accent2"/>
              </a:solidFill>
              <a:cs typeface="AL-Mohanad" pitchFamily="2" charset="-78"/>
            </a:endParaRPr>
          </a:p>
          <a:p>
            <a:pPr marL="342900" indent="-342900" algn="just">
              <a:buFontTx/>
              <a:buAutoNum type="arabicPeriod"/>
              <a:tabLst>
                <a:tab pos="501650" algn="l"/>
              </a:tabLst>
            </a:pPr>
            <a:r>
              <a:rPr lang="ar-SA" sz="3200" dirty="0">
                <a:solidFill>
                  <a:schemeClr val="accent2"/>
                </a:solidFill>
                <a:cs typeface="AL-Mohanad" pitchFamily="2" charset="-78"/>
              </a:rPr>
              <a:t> الغضب</a:t>
            </a:r>
            <a:endParaRPr lang="en-US" sz="3200" dirty="0">
              <a:solidFill>
                <a:schemeClr val="accent2"/>
              </a:solidFill>
              <a:cs typeface="AL-Mohanad" pitchFamily="2" charset="-78"/>
            </a:endParaRPr>
          </a:p>
          <a:p>
            <a:pPr marL="342900" indent="-342900" algn="just">
              <a:buFontTx/>
              <a:buAutoNum type="arabicPeriod"/>
              <a:tabLst>
                <a:tab pos="501650" algn="l"/>
              </a:tabLst>
            </a:pPr>
            <a:r>
              <a:rPr lang="ar-SA" sz="3200" dirty="0">
                <a:solidFill>
                  <a:schemeClr val="accent2"/>
                </a:solidFill>
                <a:cs typeface="AL-Mohanad" pitchFamily="2" charset="-78"/>
              </a:rPr>
              <a:t> الشك في الآخرين واتهام نواياهم بالباطل</a:t>
            </a:r>
          </a:p>
          <a:p>
            <a:pPr marL="342900" indent="-342900" algn="just">
              <a:buFontTx/>
              <a:buAutoNum type="arabicPeriod"/>
              <a:tabLst>
                <a:tab pos="501650" algn="l"/>
              </a:tabLst>
            </a:pPr>
            <a:r>
              <a:rPr lang="ar-SA" sz="3200" dirty="0">
                <a:solidFill>
                  <a:schemeClr val="accent2"/>
                </a:solidFill>
                <a:cs typeface="AL-Mohanad" pitchFamily="2" charset="-78"/>
              </a:rPr>
              <a:t> </a:t>
            </a:r>
            <a:r>
              <a:rPr lang="ar-SA" sz="3200" dirty="0" err="1">
                <a:solidFill>
                  <a:schemeClr val="accent2"/>
                </a:solidFill>
                <a:cs typeface="AL-Mohanad" pitchFamily="2" charset="-78"/>
              </a:rPr>
              <a:t>الميوعة</a:t>
            </a:r>
            <a:r>
              <a:rPr lang="ar-SA" sz="3200" dirty="0">
                <a:solidFill>
                  <a:schemeClr val="accent2"/>
                </a:solidFill>
                <a:cs typeface="AL-Mohanad" pitchFamily="2" charset="-78"/>
              </a:rPr>
              <a:t> وذوبان الشخصية</a:t>
            </a:r>
            <a:endParaRPr lang="ar-SA" sz="3200" b="1" dirty="0">
              <a:solidFill>
                <a:schemeClr val="accent2"/>
              </a:solidFill>
              <a:cs typeface="AL-Mohanad" pitchFamily="2" charset="-78"/>
            </a:endParaRPr>
          </a:p>
        </p:txBody>
      </p:sp>
      <p:sp>
        <p:nvSpPr>
          <p:cNvPr id="3" name="Rectangle 2"/>
          <p:cNvSpPr/>
          <p:nvPr/>
        </p:nvSpPr>
        <p:spPr>
          <a:xfrm>
            <a:off x="585972" y="692696"/>
            <a:ext cx="7972054" cy="830997"/>
          </a:xfrm>
          <a:prstGeom prst="rect">
            <a:avLst/>
          </a:prstGeom>
          <a:noFill/>
        </p:spPr>
        <p:txBody>
          <a:bodyPr wrap="none" lIns="91440" tIns="45720" rIns="91440" bIns="45720">
            <a:spAutoFit/>
          </a:bodyPr>
          <a:lstStyle/>
          <a:p>
            <a:pPr algn="ctr"/>
            <a:r>
              <a:rPr lang="ar-SA" sz="4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L-Mateen" pitchFamily="2" charset="-78"/>
              </a:rPr>
              <a:t>من أنواع الأخلاق الذميمة التي حذر الإسلام منها ما </a:t>
            </a:r>
            <a:r>
              <a:rPr lang="ar-SA" sz="4800" b="1" cap="none" spc="0"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L-Mateen" pitchFamily="2" charset="-78"/>
              </a:rPr>
              <a:t>يلي</a:t>
            </a:r>
            <a:endParaRPr lang="en-US" sz="4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ChangeArrowheads="1"/>
          </p:cNvSpPr>
          <p:nvPr/>
        </p:nvSpPr>
        <p:spPr bwMode="auto">
          <a:xfrm>
            <a:off x="250825" y="1414651"/>
            <a:ext cx="8713788" cy="4031873"/>
          </a:xfrm>
          <a:prstGeom prst="rect">
            <a:avLst/>
          </a:prstGeom>
          <a:noFill/>
          <a:ln w="9525">
            <a:noFill/>
            <a:miter lim="800000"/>
            <a:headEnd/>
            <a:tailEnd/>
          </a:ln>
        </p:spPr>
        <p:txBody>
          <a:bodyPr anchor="ctr">
            <a:spAutoFit/>
          </a:bodyPr>
          <a:lstStyle/>
          <a:p>
            <a:pPr indent="342900" algn="just"/>
            <a:endParaRPr lang="en-US" sz="3200" b="1" dirty="0">
              <a:solidFill>
                <a:schemeClr val="accent2"/>
              </a:solidFill>
              <a:cs typeface="AL-Mohanad"/>
            </a:endParaRPr>
          </a:p>
          <a:p>
            <a:pPr indent="342900" algn="just">
              <a:buFontTx/>
              <a:buChar char="•"/>
            </a:pPr>
            <a:r>
              <a:rPr lang="ar-SA" sz="3200" dirty="0">
                <a:solidFill>
                  <a:schemeClr val="accent2"/>
                </a:solidFill>
                <a:cs typeface="AL-Mohanad"/>
              </a:rPr>
              <a:t>لعل من أهم الميزات التي يتسم بها هذا العصر أن كل فرد من أفراد المجتمع ينتمي بشكل مباشر أو غير مباشر إلى منظمة من المنظمات العاملة في المجتمع سواء أكانت رسمية أو غير رسمية، ويمارس فيها دور أساسي كمقدم لخدمة للآخرين سواء كانوا من الجماهير الداخلية أو الخارجية للمنظمة التي ينتمي </a:t>
            </a:r>
            <a:r>
              <a:rPr lang="ar-SA" sz="3200" dirty="0" err="1">
                <a:solidFill>
                  <a:schemeClr val="accent2"/>
                </a:solidFill>
                <a:cs typeface="AL-Mohanad"/>
              </a:rPr>
              <a:t>إليها.</a:t>
            </a:r>
            <a:r>
              <a:rPr lang="ar-SA" sz="3200" dirty="0">
                <a:solidFill>
                  <a:schemeClr val="accent2"/>
                </a:solidFill>
                <a:cs typeface="AL-Mohanad"/>
              </a:rPr>
              <a:t> </a:t>
            </a:r>
          </a:p>
          <a:p>
            <a:pPr indent="342900" algn="just">
              <a:buFontTx/>
              <a:buChar char="•"/>
            </a:pPr>
            <a:r>
              <a:rPr lang="ar-SA" sz="3200" dirty="0">
                <a:solidFill>
                  <a:schemeClr val="accent2"/>
                </a:solidFill>
                <a:cs typeface="AL-Mohanad"/>
              </a:rPr>
              <a:t>لذلك فإن هناك مبادئ معينة وصفات خلقية محددة يجب توفرها في كل فرد يقوم بالتعامل مع الغير أو يقدم خدمات لهم، حتى يتمكن هذا الفرد من الوفاء بمتطلبات الدور الذي يلعبه بشكل </a:t>
            </a:r>
            <a:r>
              <a:rPr lang="ar-SA" sz="3200" dirty="0" err="1">
                <a:solidFill>
                  <a:schemeClr val="accent2"/>
                </a:solidFill>
                <a:cs typeface="AL-Mohanad"/>
              </a:rPr>
              <a:t>فعال.</a:t>
            </a:r>
            <a:r>
              <a:rPr lang="ar-SA" sz="3200" dirty="0">
                <a:solidFill>
                  <a:schemeClr val="accent2"/>
                </a:solidFill>
                <a:cs typeface="AL-Mohanad"/>
              </a:rPr>
              <a:t> </a:t>
            </a:r>
          </a:p>
        </p:txBody>
      </p:sp>
      <p:sp>
        <p:nvSpPr>
          <p:cNvPr id="3" name="Rectangle 2"/>
          <p:cNvSpPr/>
          <p:nvPr/>
        </p:nvSpPr>
        <p:spPr>
          <a:xfrm>
            <a:off x="1043608" y="620688"/>
            <a:ext cx="7252306" cy="923330"/>
          </a:xfrm>
          <a:prstGeom prst="rect">
            <a:avLst/>
          </a:prstGeom>
          <a:noFill/>
        </p:spPr>
        <p:txBody>
          <a:bodyPr wrap="none" lIns="91440" tIns="45720" rIns="91440" bIns="45720">
            <a:spAutoFit/>
          </a:bodyPr>
          <a:lstStyle/>
          <a:p>
            <a:pPr algn="ctr"/>
            <a:r>
              <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L-Mateen" pitchFamily="2" charset="-78"/>
              </a:rPr>
              <a:t>أهم الصفات الأخلاقية المطلوبة في الموظف</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ChangeArrowheads="1"/>
          </p:cNvSpPr>
          <p:nvPr/>
        </p:nvSpPr>
        <p:spPr bwMode="auto">
          <a:xfrm>
            <a:off x="250825" y="1138010"/>
            <a:ext cx="8713788" cy="4708981"/>
          </a:xfrm>
          <a:prstGeom prst="rect">
            <a:avLst/>
          </a:prstGeom>
          <a:noFill/>
          <a:ln w="9525">
            <a:noFill/>
            <a:miter lim="800000"/>
            <a:headEnd/>
            <a:tailEnd/>
          </a:ln>
        </p:spPr>
        <p:txBody>
          <a:bodyPr anchor="ctr">
            <a:spAutoFit/>
          </a:bodyPr>
          <a:lstStyle/>
          <a:p>
            <a:pPr>
              <a:buFontTx/>
              <a:buAutoNum type="arabicPeriod"/>
              <a:tabLst>
                <a:tab pos="273050" algn="l"/>
              </a:tabLst>
            </a:pPr>
            <a:r>
              <a:rPr lang="ar-SA" sz="3200" dirty="0">
                <a:solidFill>
                  <a:schemeClr val="accent2"/>
                </a:solidFill>
                <a:cs typeface="AL-Mateen" pitchFamily="2" charset="-78"/>
              </a:rPr>
              <a:t> </a:t>
            </a:r>
            <a:r>
              <a:rPr lang="ar-SA" sz="4000" b="1" u="sng" dirty="0">
                <a:cs typeface="AL-Mateen" pitchFamily="2" charset="-78"/>
              </a:rPr>
              <a:t>الحماس</a:t>
            </a:r>
            <a:endParaRPr lang="ar-SA" sz="3200" b="1" u="sng" dirty="0">
              <a:cs typeface="AL-Mateen" pitchFamily="2" charset="-78"/>
            </a:endParaRPr>
          </a:p>
          <a:p>
            <a:pPr algn="just">
              <a:tabLst>
                <a:tab pos="273050" algn="l"/>
              </a:tabLst>
            </a:pPr>
            <a:r>
              <a:rPr lang="ar-SA" sz="3200" b="1" dirty="0">
                <a:solidFill>
                  <a:schemeClr val="accent2"/>
                </a:solidFill>
                <a:cs typeface="AL-Mohanad" pitchFamily="2" charset="-78"/>
              </a:rPr>
              <a:t> </a:t>
            </a:r>
            <a:r>
              <a:rPr lang="ar-SA" sz="3200" dirty="0">
                <a:solidFill>
                  <a:schemeClr val="accent2"/>
                </a:solidFill>
                <a:cs typeface="AL-Mohanad" pitchFamily="2" charset="-78"/>
              </a:rPr>
              <a:t>فالموظف يحتاج إلى أن يتمتع بدرجة عالية من الحماس تمكنه من عرض وجهة نظره بقوة وبدون تردد أو </a:t>
            </a:r>
            <a:r>
              <a:rPr lang="ar-SA" sz="3200" dirty="0" err="1">
                <a:solidFill>
                  <a:schemeClr val="accent2"/>
                </a:solidFill>
                <a:cs typeface="AL-Mohanad" pitchFamily="2" charset="-78"/>
              </a:rPr>
              <a:t>ارتباك.</a:t>
            </a:r>
            <a:r>
              <a:rPr lang="ar-SA" sz="3200" dirty="0">
                <a:solidFill>
                  <a:schemeClr val="accent2"/>
                </a:solidFill>
                <a:cs typeface="AL-Mohanad" pitchFamily="2" charset="-78"/>
              </a:rPr>
              <a:t> </a:t>
            </a:r>
          </a:p>
          <a:p>
            <a:pPr algn="just">
              <a:tabLst>
                <a:tab pos="273050" algn="l"/>
              </a:tabLst>
            </a:pPr>
            <a:r>
              <a:rPr lang="ar-SA" sz="3200" dirty="0">
                <a:solidFill>
                  <a:schemeClr val="accent2"/>
                </a:solidFill>
                <a:cs typeface="AL-Mohanad" pitchFamily="2" charset="-78"/>
              </a:rPr>
              <a:t> </a:t>
            </a:r>
            <a:r>
              <a:rPr lang="ar-SA" sz="3600" b="1" u="sng" dirty="0">
                <a:cs typeface="AL-Mohanad" pitchFamily="2" charset="-78"/>
              </a:rPr>
              <a:t>لكي يظهر الموظف الحماس المطلوب، يتعين عليه أن </a:t>
            </a:r>
            <a:r>
              <a:rPr lang="ar-SA" sz="3600" b="1" u="sng" dirty="0" err="1">
                <a:cs typeface="AL-Mohanad" pitchFamily="2" charset="-78"/>
              </a:rPr>
              <a:t>يكون:</a:t>
            </a:r>
            <a:endParaRPr lang="ar-SA" sz="3200" b="1" u="sng" dirty="0">
              <a:cs typeface="AL-Mohanad" pitchFamily="2" charset="-78"/>
            </a:endParaRPr>
          </a:p>
          <a:p>
            <a:pPr algn="just">
              <a:buFontTx/>
              <a:buChar char="•"/>
              <a:tabLst>
                <a:tab pos="273050" algn="l"/>
              </a:tabLst>
            </a:pPr>
            <a:r>
              <a:rPr lang="ar-SA" sz="3200" dirty="0">
                <a:solidFill>
                  <a:schemeClr val="accent2"/>
                </a:solidFill>
                <a:cs typeface="AL-Mohanad" pitchFamily="2" charset="-78"/>
              </a:rPr>
              <a:t>واثقا من نفسه، وملماً بطبيعة وأسرار العمل الذي يمارسه، ويكون قادراً على ترتيب أفكاره، ولديه قدرة على التحكم في نبرات وحدة صوته حتى يحصل على التأثير الذي يريده في الأفراد الذين يتعامل معهم.</a:t>
            </a:r>
          </a:p>
          <a:p>
            <a:pPr algn="just">
              <a:buFontTx/>
              <a:buChar char="•"/>
              <a:tabLst>
                <a:tab pos="273050" algn="l"/>
              </a:tabLst>
            </a:pPr>
            <a:r>
              <a:rPr lang="ar-SA" sz="3200" dirty="0">
                <a:solidFill>
                  <a:schemeClr val="accent2"/>
                </a:solidFill>
                <a:cs typeface="AL-Mohanad" pitchFamily="2" charset="-78"/>
              </a:rPr>
              <a:t>الحماس يرتبط ارتباطاً وثيقا بلياقة الموظف الذهنية والبدنية، لذلك يتعين على الموظف الحرص على الحفاظ على لياقته الذهنية والبدنية.</a:t>
            </a:r>
          </a:p>
        </p:txBody>
      </p:sp>
      <p:sp>
        <p:nvSpPr>
          <p:cNvPr id="4" name="Rectangle 3"/>
          <p:cNvSpPr/>
          <p:nvPr/>
        </p:nvSpPr>
        <p:spPr>
          <a:xfrm>
            <a:off x="1071538" y="0"/>
            <a:ext cx="7252306" cy="769441"/>
          </a:xfrm>
          <a:prstGeom prst="rect">
            <a:avLst/>
          </a:prstGeom>
          <a:noFill/>
        </p:spPr>
        <p:txBody>
          <a:bodyPr wrap="square" lIns="91440" tIns="45720" rIns="91440" bIns="45720">
            <a:spAutoFit/>
          </a:bodyPr>
          <a:lstStyle/>
          <a:p>
            <a:pPr algn="ctr"/>
            <a:r>
              <a:rPr lang="ar-SA"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L-Mateen" pitchFamily="2" charset="-78"/>
              </a:rPr>
              <a:t>أهم الصفات الأخلاقية المطلوبة في الموظف</a:t>
            </a:r>
            <a:endParaRPr lang="en-US"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L-Mateen" pitchFamily="2" charset="-78"/>
            </a:endParaRPr>
          </a:p>
        </p:txBody>
      </p:sp>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ChangeArrowheads="1"/>
          </p:cNvSpPr>
          <p:nvPr/>
        </p:nvSpPr>
        <p:spPr bwMode="auto">
          <a:xfrm>
            <a:off x="468313" y="648384"/>
            <a:ext cx="8207375" cy="5570756"/>
          </a:xfrm>
          <a:prstGeom prst="rect">
            <a:avLst/>
          </a:prstGeom>
          <a:noFill/>
          <a:ln w="9525">
            <a:noFill/>
            <a:miter lim="800000"/>
            <a:headEnd/>
            <a:tailEnd/>
          </a:ln>
        </p:spPr>
        <p:txBody>
          <a:bodyPr anchor="ctr">
            <a:spAutoFit/>
          </a:bodyPr>
          <a:lstStyle/>
          <a:p>
            <a:pPr algn="just">
              <a:tabLst>
                <a:tab pos="273050" algn="l"/>
              </a:tabLst>
            </a:pPr>
            <a:r>
              <a:rPr lang="ar-SA" sz="3200" dirty="0" err="1">
                <a:solidFill>
                  <a:srgbClr val="6A0000"/>
                </a:solidFill>
                <a:cs typeface="Simplified Arabic" pitchFamily="2" charset="-78"/>
              </a:rPr>
              <a:t>2.</a:t>
            </a:r>
            <a:r>
              <a:rPr lang="ar-SA" sz="3200" dirty="0">
                <a:solidFill>
                  <a:srgbClr val="6A0000"/>
                </a:solidFill>
                <a:cs typeface="Simplified Arabic" pitchFamily="2" charset="-78"/>
              </a:rPr>
              <a:t> </a:t>
            </a:r>
            <a:r>
              <a:rPr lang="ar-SA" sz="3600" u="sng" dirty="0">
                <a:cs typeface="Simplified Arabic" pitchFamily="2" charset="-78"/>
              </a:rPr>
              <a:t>الكرامة</a:t>
            </a:r>
            <a:endParaRPr lang="ar-SA" sz="3200" u="sng" dirty="0">
              <a:cs typeface="Simplified Arabic" pitchFamily="2" charset="-78"/>
            </a:endParaRPr>
          </a:p>
          <a:p>
            <a:pPr algn="just">
              <a:tabLst>
                <a:tab pos="273050" algn="l"/>
              </a:tabLst>
            </a:pPr>
            <a:r>
              <a:rPr lang="ar-SA" sz="3200" dirty="0">
                <a:solidFill>
                  <a:schemeClr val="accent2"/>
                </a:solidFill>
                <a:cs typeface="Simplified Arabic" pitchFamily="2" charset="-78"/>
              </a:rPr>
              <a:t>تعكس هذه الصفة مدى احترام الموظف لنفسه وللآخرين، وهي صفة أصيلة يتعين على الموظف تنميتها </a:t>
            </a:r>
            <a:r>
              <a:rPr lang="ar-SA" sz="3200" dirty="0" err="1">
                <a:solidFill>
                  <a:schemeClr val="accent2"/>
                </a:solidFill>
                <a:cs typeface="Simplified Arabic" pitchFamily="2" charset="-78"/>
              </a:rPr>
              <a:t>وتطويرها.</a:t>
            </a:r>
            <a:r>
              <a:rPr lang="ar-SA" sz="3200" dirty="0">
                <a:solidFill>
                  <a:schemeClr val="accent2"/>
                </a:solidFill>
                <a:cs typeface="Simplified Arabic" pitchFamily="2" charset="-78"/>
              </a:rPr>
              <a:t> ومتى ما فقد الموظف صفة الكرامة، فإنه يفقد مكانته ويقل شأنه لدى </a:t>
            </a:r>
            <a:r>
              <a:rPr lang="ar-SA" sz="3200" dirty="0" err="1">
                <a:solidFill>
                  <a:schemeClr val="accent2"/>
                </a:solidFill>
                <a:cs typeface="Simplified Arabic" pitchFamily="2" charset="-78"/>
              </a:rPr>
              <a:t>الآخرين.</a:t>
            </a:r>
            <a:r>
              <a:rPr lang="ar-SA" sz="3200" dirty="0">
                <a:solidFill>
                  <a:schemeClr val="accent2"/>
                </a:solidFill>
                <a:cs typeface="Simplified Arabic" pitchFamily="2" charset="-78"/>
              </a:rPr>
              <a:t> فالناس لا يحترمون من لا يحترمهم أو لا يحترم نفسه.</a:t>
            </a:r>
          </a:p>
          <a:p>
            <a:pPr algn="just">
              <a:tabLst>
                <a:tab pos="273050" algn="l"/>
              </a:tabLst>
            </a:pPr>
            <a:endParaRPr lang="en-US" sz="3200" dirty="0">
              <a:solidFill>
                <a:schemeClr val="accent2"/>
              </a:solidFill>
              <a:cs typeface="Simplified Arabic" pitchFamily="2" charset="-78"/>
            </a:endParaRPr>
          </a:p>
          <a:p>
            <a:pPr algn="just">
              <a:tabLst>
                <a:tab pos="273050" algn="l"/>
              </a:tabLst>
            </a:pPr>
            <a:r>
              <a:rPr lang="ar-SA" sz="3200" dirty="0" err="1">
                <a:solidFill>
                  <a:srgbClr val="6A0000"/>
                </a:solidFill>
                <a:cs typeface="Simplified Arabic" pitchFamily="2" charset="-78"/>
              </a:rPr>
              <a:t>3.</a:t>
            </a:r>
            <a:r>
              <a:rPr lang="ar-SA" sz="3200" dirty="0">
                <a:solidFill>
                  <a:srgbClr val="6A0000"/>
                </a:solidFill>
                <a:cs typeface="Simplified Arabic" pitchFamily="2" charset="-78"/>
              </a:rPr>
              <a:t> </a:t>
            </a:r>
            <a:r>
              <a:rPr lang="ar-SA" sz="3200" b="1" u="sng" dirty="0" smtClean="0">
                <a:cs typeface="Simplified Arabic" pitchFamily="2" charset="-78"/>
              </a:rPr>
              <a:t>الذكاء</a:t>
            </a:r>
            <a:endParaRPr lang="ar-SA" sz="3200" b="1" u="sng" dirty="0">
              <a:cs typeface="Simplified Arabic" pitchFamily="2" charset="-78"/>
            </a:endParaRPr>
          </a:p>
          <a:p>
            <a:pPr algn="just">
              <a:tabLst>
                <a:tab pos="273050" algn="l"/>
              </a:tabLst>
            </a:pPr>
            <a:r>
              <a:rPr lang="ar-SA" sz="3200" dirty="0">
                <a:solidFill>
                  <a:schemeClr val="accent2"/>
                </a:solidFill>
                <a:cs typeface="Simplified Arabic" pitchFamily="2" charset="-78"/>
              </a:rPr>
              <a:t>تعتبر صفة الذكاء من الصفات الفطرية التي تولد مع الإنسان عادة، ولكن يمكن للفرد أن ينمي ويطور من مستوى ذكائه من خلال القراءة وحب الاستطلاع، ودقة الملاحظة، والبحث عن الأسباب.</a:t>
            </a:r>
          </a:p>
        </p:txBody>
      </p:sp>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ChangeArrowheads="1"/>
          </p:cNvSpPr>
          <p:nvPr/>
        </p:nvSpPr>
        <p:spPr bwMode="auto">
          <a:xfrm>
            <a:off x="179388" y="1251774"/>
            <a:ext cx="8785225" cy="4524315"/>
          </a:xfrm>
          <a:prstGeom prst="rect">
            <a:avLst/>
          </a:prstGeom>
          <a:noFill/>
          <a:ln w="9525">
            <a:noFill/>
            <a:miter lim="800000"/>
            <a:headEnd/>
            <a:tailEnd/>
          </a:ln>
        </p:spPr>
        <p:txBody>
          <a:bodyPr anchor="ctr">
            <a:spAutoFit/>
          </a:bodyPr>
          <a:lstStyle/>
          <a:p>
            <a:pPr algn="just">
              <a:tabLst>
                <a:tab pos="273050" algn="l"/>
              </a:tabLst>
            </a:pPr>
            <a:r>
              <a:rPr lang="ar-SA" sz="3200" dirty="0" err="1">
                <a:solidFill>
                  <a:srgbClr val="6A0000"/>
                </a:solidFill>
                <a:cs typeface="Simplified Arabic" pitchFamily="2" charset="-78"/>
              </a:rPr>
              <a:t>4.</a:t>
            </a:r>
            <a:r>
              <a:rPr lang="ar-SA" sz="3200" dirty="0">
                <a:solidFill>
                  <a:srgbClr val="6A0000"/>
                </a:solidFill>
                <a:cs typeface="Simplified Arabic" pitchFamily="2" charset="-78"/>
              </a:rPr>
              <a:t> </a:t>
            </a:r>
            <a:r>
              <a:rPr lang="ar-SA" sz="3200" b="1" u="sng" dirty="0">
                <a:cs typeface="Simplified Arabic" pitchFamily="2" charset="-78"/>
              </a:rPr>
              <a:t>الشجاعة</a:t>
            </a:r>
          </a:p>
          <a:p>
            <a:pPr algn="just">
              <a:tabLst>
                <a:tab pos="273050" algn="l"/>
              </a:tabLst>
            </a:pPr>
            <a:r>
              <a:rPr lang="ar-SA" sz="3200" dirty="0">
                <a:solidFill>
                  <a:schemeClr val="accent2"/>
                </a:solidFill>
                <a:cs typeface="Simplified Arabic" pitchFamily="2" charset="-78"/>
              </a:rPr>
              <a:t>لكي ينجح الموظف يتعين عليه أن يتحلى بدرجة عالية من قوة الإرادة والتصميم ومجابهة المشكلات الصعبة والتغلب على التحديات </a:t>
            </a:r>
            <a:r>
              <a:rPr lang="ar-SA" sz="3200" dirty="0" err="1">
                <a:solidFill>
                  <a:schemeClr val="accent2"/>
                </a:solidFill>
                <a:cs typeface="Simplified Arabic" pitchFamily="2" charset="-78"/>
              </a:rPr>
              <a:t>والعقبات.</a:t>
            </a:r>
            <a:r>
              <a:rPr lang="ar-SA" sz="3200" dirty="0">
                <a:solidFill>
                  <a:schemeClr val="accent2"/>
                </a:solidFill>
                <a:cs typeface="Simplified Arabic" pitchFamily="2" charset="-78"/>
              </a:rPr>
              <a:t> ومحاولة الفرد المستمرة تنمي لديه ملكة الشجاعة وتساعده على تبوء وضع وظيفي واعد في المستقبل.</a:t>
            </a:r>
            <a:endParaRPr lang="en-US" sz="3200" dirty="0">
              <a:solidFill>
                <a:schemeClr val="accent2"/>
              </a:solidFill>
              <a:cs typeface="Simplified Arabic" pitchFamily="2" charset="-78"/>
            </a:endParaRPr>
          </a:p>
          <a:p>
            <a:pPr algn="just">
              <a:tabLst>
                <a:tab pos="273050" algn="l"/>
              </a:tabLst>
            </a:pPr>
            <a:r>
              <a:rPr lang="ar-SA" sz="3200" dirty="0">
                <a:cs typeface="Simplified Arabic" pitchFamily="2" charset="-78"/>
              </a:rPr>
              <a:t> </a:t>
            </a:r>
            <a:r>
              <a:rPr lang="ar-SA" sz="3200" dirty="0" err="1">
                <a:solidFill>
                  <a:srgbClr val="6A0000"/>
                </a:solidFill>
                <a:cs typeface="Simplified Arabic" pitchFamily="2" charset="-78"/>
              </a:rPr>
              <a:t>5.</a:t>
            </a:r>
            <a:r>
              <a:rPr lang="ar-SA" sz="3200" dirty="0">
                <a:solidFill>
                  <a:srgbClr val="6A0000"/>
                </a:solidFill>
                <a:cs typeface="Simplified Arabic" pitchFamily="2" charset="-78"/>
              </a:rPr>
              <a:t> </a:t>
            </a:r>
            <a:r>
              <a:rPr lang="ar-SA" sz="3200" b="1" u="sng" dirty="0">
                <a:cs typeface="Simplified Arabic" pitchFamily="2" charset="-78"/>
              </a:rPr>
              <a:t>المبادأة </a:t>
            </a:r>
          </a:p>
          <a:p>
            <a:pPr algn="just">
              <a:tabLst>
                <a:tab pos="273050" algn="l"/>
              </a:tabLst>
            </a:pPr>
            <a:r>
              <a:rPr lang="ar-SA" sz="3200" dirty="0">
                <a:solidFill>
                  <a:schemeClr val="accent2"/>
                </a:solidFill>
                <a:cs typeface="Simplified Arabic" pitchFamily="2" charset="-78"/>
              </a:rPr>
              <a:t>ويقصد بالمبادأة توفر الرغبة والعزيمة التي تمكن الفرد من مواجهة التغيير التنظيمي بشجاعة، والإقدام على تبني المهام الجديدة وقبول تحديات العمل دون تردد أو </a:t>
            </a:r>
            <a:r>
              <a:rPr lang="ar-SA" sz="3200" dirty="0" err="1" smtClean="0">
                <a:solidFill>
                  <a:schemeClr val="accent2"/>
                </a:solidFill>
                <a:cs typeface="Simplified Arabic" pitchFamily="2" charset="-78"/>
              </a:rPr>
              <a:t>وجل</a:t>
            </a:r>
            <a:r>
              <a:rPr lang="ar-SA" sz="3200" dirty="0" err="1">
                <a:solidFill>
                  <a:schemeClr val="accent2"/>
                </a:solidFill>
                <a:cs typeface="Simplified Arabic" pitchFamily="2" charset="-78"/>
              </a:rPr>
              <a:t>.</a:t>
            </a:r>
            <a:r>
              <a:rPr lang="ar-SA" sz="3200" dirty="0">
                <a:solidFill>
                  <a:schemeClr val="accent2"/>
                </a:solidFill>
                <a:cs typeface="Simplified Arabic" pitchFamily="2" charset="-78"/>
              </a:rPr>
              <a:t> </a:t>
            </a:r>
          </a:p>
        </p:txBody>
      </p:sp>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ChangeArrowheads="1"/>
          </p:cNvSpPr>
          <p:nvPr/>
        </p:nvSpPr>
        <p:spPr bwMode="auto">
          <a:xfrm>
            <a:off x="250825" y="445641"/>
            <a:ext cx="8713788" cy="6001643"/>
          </a:xfrm>
          <a:prstGeom prst="rect">
            <a:avLst/>
          </a:prstGeom>
          <a:noFill/>
          <a:ln w="9525">
            <a:noFill/>
            <a:miter lim="800000"/>
            <a:headEnd/>
            <a:tailEnd/>
          </a:ln>
        </p:spPr>
        <p:txBody>
          <a:bodyPr anchor="ctr">
            <a:spAutoFit/>
          </a:bodyPr>
          <a:lstStyle/>
          <a:p>
            <a:pPr marL="342900" indent="-342900" algn="just">
              <a:tabLst>
                <a:tab pos="273050" algn="l"/>
              </a:tabLst>
            </a:pPr>
            <a:r>
              <a:rPr lang="ar-SA" sz="3200" dirty="0" err="1">
                <a:solidFill>
                  <a:srgbClr val="6A0000"/>
                </a:solidFill>
                <a:cs typeface="Simplified Arabic" pitchFamily="2" charset="-78"/>
              </a:rPr>
              <a:t>6.</a:t>
            </a:r>
            <a:r>
              <a:rPr lang="ar-SA" sz="3200" dirty="0">
                <a:solidFill>
                  <a:srgbClr val="6A0000"/>
                </a:solidFill>
                <a:cs typeface="Simplified Arabic" pitchFamily="2" charset="-78"/>
              </a:rPr>
              <a:t> </a:t>
            </a:r>
            <a:r>
              <a:rPr lang="ar-SA" sz="3200" b="1" u="sng" dirty="0">
                <a:cs typeface="Simplified Arabic" pitchFamily="2" charset="-78"/>
              </a:rPr>
              <a:t>الجدية والاعتماد عليه</a:t>
            </a:r>
          </a:p>
          <a:p>
            <a:pPr marL="342900" indent="-342900" algn="just">
              <a:tabLst>
                <a:tab pos="273050" algn="l"/>
              </a:tabLst>
            </a:pPr>
            <a:endParaRPr lang="ar-SA" sz="3200" dirty="0">
              <a:solidFill>
                <a:srgbClr val="993300"/>
              </a:solidFill>
              <a:cs typeface="Simplified Arabic" pitchFamily="2" charset="-78"/>
            </a:endParaRPr>
          </a:p>
          <a:p>
            <a:pPr marL="342900" indent="-342900" algn="just">
              <a:buFontTx/>
              <a:buChar char="•"/>
              <a:tabLst>
                <a:tab pos="273050" algn="l"/>
              </a:tabLst>
            </a:pPr>
            <a:r>
              <a:rPr lang="ar-SA" sz="3200" dirty="0">
                <a:solidFill>
                  <a:schemeClr val="accent2"/>
                </a:solidFill>
                <a:cs typeface="Simplified Arabic" pitchFamily="2" charset="-78"/>
              </a:rPr>
              <a:t>يجب على الموظف أن يتقن عمله ويكون جاداً في أدائه، ومراقباً لذاته حتى وإن غاب الرقيب </a:t>
            </a:r>
            <a:r>
              <a:rPr lang="ar-SA" sz="3200" dirty="0" err="1">
                <a:solidFill>
                  <a:schemeClr val="accent2"/>
                </a:solidFill>
                <a:cs typeface="Simplified Arabic" pitchFamily="2" charset="-78"/>
              </a:rPr>
              <a:t>الخارجي.</a:t>
            </a:r>
            <a:r>
              <a:rPr lang="ar-SA" sz="3200" dirty="0">
                <a:solidFill>
                  <a:schemeClr val="accent2"/>
                </a:solidFill>
                <a:cs typeface="Simplified Arabic" pitchFamily="2" charset="-78"/>
              </a:rPr>
              <a:t> </a:t>
            </a:r>
          </a:p>
          <a:p>
            <a:pPr marL="342900" indent="-342900" algn="just">
              <a:tabLst>
                <a:tab pos="273050" algn="l"/>
              </a:tabLst>
            </a:pPr>
            <a:endParaRPr lang="ar-SA" sz="3200" dirty="0">
              <a:solidFill>
                <a:schemeClr val="accent2"/>
              </a:solidFill>
              <a:cs typeface="Simplified Arabic" pitchFamily="2" charset="-78"/>
            </a:endParaRPr>
          </a:p>
          <a:p>
            <a:pPr marL="342900" indent="-342900" algn="just">
              <a:buFontTx/>
              <a:buChar char="•"/>
              <a:tabLst>
                <a:tab pos="273050" algn="l"/>
              </a:tabLst>
            </a:pPr>
            <a:r>
              <a:rPr lang="ar-SA" sz="3200" dirty="0">
                <a:solidFill>
                  <a:schemeClr val="accent2"/>
                </a:solidFill>
                <a:cs typeface="Simplified Arabic" pitchFamily="2" charset="-78"/>
              </a:rPr>
              <a:t>ويمكن للفرد أن ينمي من درجة اعتماد الآخرين عليه من خلال </a:t>
            </a:r>
            <a:r>
              <a:rPr lang="ar-SA" sz="3200" i="1" dirty="0">
                <a:cs typeface="Simplified Arabic" pitchFamily="2" charset="-78"/>
              </a:rPr>
              <a:t>الجد في إنجاز العمل المسند إليه</a:t>
            </a:r>
            <a:r>
              <a:rPr lang="ar-SA" sz="3200" dirty="0">
                <a:solidFill>
                  <a:schemeClr val="accent2"/>
                </a:solidFill>
                <a:cs typeface="Simplified Arabic" pitchFamily="2" charset="-78"/>
              </a:rPr>
              <a:t>، والمحافظة على الوفاء بالوعود التي يلتزم بها، وعدم وعده بما لا يستطيع تنفيذه، والتزام المصداقية في كافة تعاملاته وتصرفاته.</a:t>
            </a:r>
          </a:p>
          <a:p>
            <a:pPr marL="342900" indent="-342900" algn="just">
              <a:buFontTx/>
              <a:buChar char="•"/>
              <a:tabLst>
                <a:tab pos="273050" algn="l"/>
              </a:tabLst>
            </a:pPr>
            <a:r>
              <a:rPr lang="ar-SA" sz="3200" dirty="0">
                <a:solidFill>
                  <a:schemeClr val="accent2"/>
                </a:solidFill>
                <a:cs typeface="Simplified Arabic" pitchFamily="2" charset="-78"/>
              </a:rPr>
              <a:t> إن شعور الآخرين بالثقة وأنهم يمكنهم الاعتماد عليك يجعلهم يستمرون في التعامل معك ولا يترددون مطلقاً في طلب مساعدتك لهم.</a:t>
            </a:r>
          </a:p>
        </p:txBody>
      </p:sp>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t>تدريبات على الوحدة الرابعة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dirty="0" smtClean="0"/>
              <a:t>أنواع التعامل </a:t>
            </a:r>
            <a:r>
              <a:rPr lang="ar-SA" dirty="0" err="1" smtClean="0"/>
              <a:t>الأنساني</a:t>
            </a:r>
            <a:endParaRPr lang="en-US" dirty="0"/>
          </a:p>
        </p:txBody>
      </p:sp>
      <p:sp>
        <p:nvSpPr>
          <p:cNvPr id="3" name="Text Placeholder 2"/>
          <p:cNvSpPr>
            <a:spLocks noGrp="1"/>
          </p:cNvSpPr>
          <p:nvPr>
            <p:ph type="body" idx="1"/>
          </p:nvPr>
        </p:nvSpPr>
        <p:spPr/>
        <p:txBody>
          <a:bodyPr>
            <a:normAutofit/>
          </a:bodyPr>
          <a:lstStyle/>
          <a:p>
            <a:pPr algn="r" rtl="1"/>
            <a:r>
              <a:rPr lang="ar-SA" sz="2400" dirty="0" smtClean="0"/>
              <a:t>يتنوع التعامل الانساني حسب دوافع الأفراد نفسها حيث أن أي تعامل له دوافع </a:t>
            </a:r>
            <a:r>
              <a:rPr lang="ar-SA" sz="2400" dirty="0" err="1" smtClean="0"/>
              <a:t>محددة.</a:t>
            </a:r>
            <a:r>
              <a:rPr lang="ar-SA" sz="2400" dirty="0" smtClean="0"/>
              <a:t> سواء كانت واضحة أو كامنة وخفية </a:t>
            </a:r>
          </a:p>
          <a:p>
            <a:pPr algn="r" rtl="1"/>
            <a:r>
              <a:rPr lang="ar-SA" sz="2400" dirty="0" err="1" smtClean="0"/>
              <a:t>قسم </a:t>
            </a:r>
            <a:r>
              <a:rPr lang="ar-SA" sz="2400" dirty="0" smtClean="0"/>
              <a:t>(</a:t>
            </a:r>
            <a:r>
              <a:rPr lang="ar-SA" sz="2400" dirty="0" err="1" smtClean="0"/>
              <a:t>بيرن) </a:t>
            </a:r>
            <a:r>
              <a:rPr lang="ar-SA" sz="2400" dirty="0" smtClean="0"/>
              <a:t>– نقلاً عن العديلي أنواع التعاملات </a:t>
            </a:r>
            <a:r>
              <a:rPr lang="ar-SA" sz="2400" smtClean="0"/>
              <a:t>إلى ثلاثة أنواع </a:t>
            </a:r>
            <a:endParaRPr lang="en-US" sz="2400" dirty="0"/>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تصميم مخصص">
  <a:themeElements>
    <a:clrScheme name="تصميم مخصص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مخصص">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مخصص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مخصص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مخصص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مخصص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مخصص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مخصص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مخصص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مخصص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مخصص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مخصص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مخصص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مخصص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low">
  <a:themeElements>
    <a:clrScheme name="Custom 1">
      <a:dk1>
        <a:srgbClr val="0C0C0C"/>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E828A802324041BAF5AC0D093176A1" ma:contentTypeVersion="0" ma:contentTypeDescription="Create a new document." ma:contentTypeScope="" ma:versionID="a84987f5adab85ed3092d978fa371c8f">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EE2409C4-EEE8-4B56-8251-0DD686B5FC71}">
  <ds:schemaRefs>
    <ds:schemaRef ds:uri="http://schemas.microsoft.com/sharepoint/v3/contenttype/forms"/>
  </ds:schemaRefs>
</ds:datastoreItem>
</file>

<file path=customXml/itemProps2.xml><?xml version="1.0" encoding="utf-8"?>
<ds:datastoreItem xmlns:ds="http://schemas.openxmlformats.org/officeDocument/2006/customXml" ds:itemID="{835FD82B-5CB9-4AB2-BDF7-95A30CBF0C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0AF7BD1E-E436-476A-B106-02286E5A1AA2}">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1679</TotalTime>
  <Words>2799</Words>
  <Application>Microsoft Office PowerPoint</Application>
  <PresentationFormat>عرض على الشاشة (3:4)‏</PresentationFormat>
  <Paragraphs>312</Paragraphs>
  <Slides>41</Slides>
  <Notes>41</Notes>
  <HiddenSlides>0</HiddenSlides>
  <MMClips>0</MMClips>
  <ScaleCrop>false</ScaleCrop>
  <HeadingPairs>
    <vt:vector size="4" baseType="variant">
      <vt:variant>
        <vt:lpstr>سمة</vt:lpstr>
      </vt:variant>
      <vt:variant>
        <vt:i4>2</vt:i4>
      </vt:variant>
      <vt:variant>
        <vt:lpstr>عناوين الشرائح</vt:lpstr>
      </vt:variant>
      <vt:variant>
        <vt:i4>41</vt:i4>
      </vt:variant>
    </vt:vector>
  </HeadingPairs>
  <TitlesOfParts>
    <vt:vector size="43" baseType="lpstr">
      <vt:lpstr>تصميم مخصص</vt:lpstr>
      <vt:lpstr>Flow</vt:lpstr>
      <vt:lpstr>الشريحة 1</vt:lpstr>
      <vt:lpstr>الشريحة 2</vt:lpstr>
      <vt:lpstr>الشريحة 3</vt:lpstr>
      <vt:lpstr>الشريحة 4</vt:lpstr>
      <vt:lpstr>الشريحة 5</vt:lpstr>
      <vt:lpstr>الشريحة 6</vt:lpstr>
      <vt:lpstr>الشريحة 7</vt:lpstr>
      <vt:lpstr>مكونات شخصية  الإنسان</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تدريبات على الوحدة الرابعة </vt:lpstr>
      <vt:lpstr>أنواع التعامل الأنساني</vt:lpstr>
    </vt:vector>
  </TitlesOfParts>
  <Company>DTC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dtc</dc:creator>
  <cp:lastModifiedBy>AzizahLive</cp:lastModifiedBy>
  <cp:revision>84</cp:revision>
  <dcterms:created xsi:type="dcterms:W3CDTF">2002-01-10T19:17:19Z</dcterms:created>
  <dcterms:modified xsi:type="dcterms:W3CDTF">2012-12-10T06:21:48Z</dcterms:modified>
</cp:coreProperties>
</file>