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23.xml" ContentType="application/vnd.openxmlformats-officedocument.presentationml.notesSlide+xml"/>
  <Override PartName="/ppt/diagrams/data6.xml" ContentType="application/vnd.openxmlformats-officedocument.drawingml.diagramData+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diagrams/layout6.xml" ContentType="application/vnd.openxmlformats-officedocument.drawingml.diagramLayout+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1" r:id="rId25"/>
    <p:sldId id="282" r:id="rId26"/>
    <p:sldId id="283" r:id="rId27"/>
    <p:sldId id="285" r:id="rId28"/>
    <p:sldId id="284" r:id="rId29"/>
    <p:sldId id="286" r:id="rId30"/>
    <p:sldId id="287" r:id="rId31"/>
    <p:sldId id="288" r:id="rId32"/>
    <p:sldId id="289" r:id="rId33"/>
    <p:sldId id="290" r:id="rId34"/>
    <p:sldId id="291" r:id="rId35"/>
    <p:sldId id="292" r:id="rId36"/>
    <p:sldId id="293" r:id="rId37"/>
    <p:sldId id="294" r:id="rId38"/>
    <p:sldId id="295" r:id="rId39"/>
    <p:sldId id="298" r:id="rId40"/>
    <p:sldId id="296" r:id="rId41"/>
    <p:sldId id="297" r:id="rId42"/>
    <p:sldId id="299" r:id="rId43"/>
    <p:sldId id="300" r:id="rId44"/>
    <p:sldId id="301" r:id="rId45"/>
    <p:sldId id="302" r:id="rId46"/>
    <p:sldId id="307" r:id="rId47"/>
    <p:sldId id="303" r:id="rId48"/>
    <p:sldId id="304" r:id="rId49"/>
    <p:sldId id="305" r:id="rId50"/>
    <p:sldId id="306" r:id="rId51"/>
    <p:sldId id="308" r:id="rId52"/>
    <p:sldId id="309"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image" Target="../media/image3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D2BE5A-098A-46A9-8417-91A8EE934B75}"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43F9D176-57F7-4A88-80AD-949233BBBFB6}">
      <dgm:prSet>
        <dgm:style>
          <a:lnRef idx="2">
            <a:schemeClr val="accent3">
              <a:shade val="50000"/>
            </a:schemeClr>
          </a:lnRef>
          <a:fillRef idx="1">
            <a:schemeClr val="accent3"/>
          </a:fillRef>
          <a:effectRef idx="0">
            <a:schemeClr val="accent3"/>
          </a:effectRef>
          <a:fontRef idx="minor">
            <a:schemeClr val="lt1"/>
          </a:fontRef>
        </dgm:style>
      </dgm:prSet>
      <dgm:spPr/>
      <dgm:t>
        <a:bodyPr/>
        <a:lstStyle/>
        <a:p>
          <a:pPr rtl="1"/>
          <a:r>
            <a:rPr lang="ar-SA" b="1" dirty="0" smtClean="0"/>
            <a:t>الدور الوظيفي/الاجتماعي للفرد </a:t>
          </a:r>
          <a:endParaRPr lang="en-US" b="1" dirty="0"/>
        </a:p>
      </dgm:t>
    </dgm:pt>
    <dgm:pt modelId="{51EF04B1-BB60-47A8-9586-89D7D5CFF02D}" type="parTrans" cxnId="{BA508D68-4B95-44E5-962F-51F6101F17EA}">
      <dgm:prSet/>
      <dgm:spPr/>
      <dgm:t>
        <a:bodyPr/>
        <a:lstStyle/>
        <a:p>
          <a:endParaRPr lang="en-US"/>
        </a:p>
      </dgm:t>
    </dgm:pt>
    <dgm:pt modelId="{A2285FCB-4E39-4651-80F6-DA2DE934DA02}" type="sibTrans" cxnId="{BA508D68-4B95-44E5-962F-51F6101F17EA}">
      <dgm:prSet/>
      <dgm:spPr/>
      <dgm:t>
        <a:bodyPr/>
        <a:lstStyle/>
        <a:p>
          <a:endParaRPr lang="en-US"/>
        </a:p>
      </dgm:t>
    </dgm:pt>
    <dgm:pt modelId="{678D614B-4F23-4F9B-AB39-5720FC3912C4}" type="pres">
      <dgm:prSet presAssocID="{54D2BE5A-098A-46A9-8417-91A8EE934B75}" presName="composite" presStyleCnt="0">
        <dgm:presLayoutVars>
          <dgm:chMax val="5"/>
          <dgm:dir/>
          <dgm:animLvl val="ctr"/>
          <dgm:resizeHandles val="exact"/>
        </dgm:presLayoutVars>
      </dgm:prSet>
      <dgm:spPr/>
      <dgm:t>
        <a:bodyPr/>
        <a:lstStyle/>
        <a:p>
          <a:endParaRPr lang="en-US"/>
        </a:p>
      </dgm:t>
    </dgm:pt>
    <dgm:pt modelId="{5FF7A316-683F-4056-8BB3-929229A5CBDB}" type="pres">
      <dgm:prSet presAssocID="{54D2BE5A-098A-46A9-8417-91A8EE934B75}" presName="cycle" presStyleCnt="0"/>
      <dgm:spPr/>
    </dgm:pt>
    <dgm:pt modelId="{530D1967-7D09-4651-B52A-FC4BE667B5EE}" type="pres">
      <dgm:prSet presAssocID="{54D2BE5A-098A-46A9-8417-91A8EE934B75}" presName="centerShape" presStyleCnt="0"/>
      <dgm:spPr/>
    </dgm:pt>
    <dgm:pt modelId="{6E03F726-A241-4812-8A5F-530E776A46A5}" type="pres">
      <dgm:prSet presAssocID="{54D2BE5A-098A-46A9-8417-91A8EE934B75}" presName="connSite" presStyleLbl="node1" presStyleIdx="0" presStyleCnt="2"/>
      <dgm:spPr/>
    </dgm:pt>
    <dgm:pt modelId="{197EEB71-8C07-4A6F-BC68-34A78EA148D6}" type="pres">
      <dgm:prSet presAssocID="{54D2BE5A-098A-46A9-8417-91A8EE934B75}" presName="visible" presStyleLbl="node1" presStyleIdx="0" presStyleCnt="2" custScaleX="339997" custScaleY="112847" custLinFactX="15718" custLinFactNeighborX="100000" custLinFactNeighborY="-4"/>
      <dgm:spPr>
        <a:blipFill rotWithShape="0">
          <a:blip xmlns:r="http://schemas.openxmlformats.org/officeDocument/2006/relationships" r:embed="rId1"/>
          <a:stretch>
            <a:fillRect/>
          </a:stretch>
        </a:blipFill>
      </dgm:spPr>
    </dgm:pt>
    <dgm:pt modelId="{8822E0A1-98A5-465B-92B7-BF43DD1F0285}" type="pres">
      <dgm:prSet presAssocID="{51EF04B1-BB60-47A8-9586-89D7D5CFF02D}" presName="Name25" presStyleLbl="parChTrans1D1" presStyleIdx="0" presStyleCnt="1"/>
      <dgm:spPr/>
      <dgm:t>
        <a:bodyPr/>
        <a:lstStyle/>
        <a:p>
          <a:endParaRPr lang="en-US"/>
        </a:p>
      </dgm:t>
    </dgm:pt>
    <dgm:pt modelId="{DE3677DD-7E38-4873-B75E-251E7B9F2EAB}" type="pres">
      <dgm:prSet presAssocID="{43F9D176-57F7-4A88-80AD-949233BBBFB6}" presName="node" presStyleCnt="0"/>
      <dgm:spPr/>
    </dgm:pt>
    <dgm:pt modelId="{3CBD1FDD-8BFF-4367-8251-55A2F981C975}" type="pres">
      <dgm:prSet presAssocID="{43F9D176-57F7-4A88-80AD-949233BBBFB6}" presName="parentNode" presStyleLbl="node1" presStyleIdx="1" presStyleCnt="2" custScaleX="585321" custScaleY="166842" custLinFactNeighborX="86582" custLinFactNeighborY="-18186">
        <dgm:presLayoutVars>
          <dgm:chMax val="1"/>
          <dgm:bulletEnabled val="1"/>
        </dgm:presLayoutVars>
      </dgm:prSet>
      <dgm:spPr/>
      <dgm:t>
        <a:bodyPr/>
        <a:lstStyle/>
        <a:p>
          <a:endParaRPr lang="en-US"/>
        </a:p>
      </dgm:t>
    </dgm:pt>
    <dgm:pt modelId="{FA9AAD05-CE72-4318-BFA9-13C9AFB71FE8}" type="pres">
      <dgm:prSet presAssocID="{43F9D176-57F7-4A88-80AD-949233BBBFB6}" presName="childNode" presStyleLbl="revTx" presStyleIdx="0" presStyleCnt="0">
        <dgm:presLayoutVars>
          <dgm:bulletEnabled val="1"/>
        </dgm:presLayoutVars>
      </dgm:prSet>
      <dgm:spPr/>
    </dgm:pt>
  </dgm:ptLst>
  <dgm:cxnLst>
    <dgm:cxn modelId="{B10CBFF9-D262-49A1-AFBC-DD36F829444F}" type="presOf" srcId="{54D2BE5A-098A-46A9-8417-91A8EE934B75}" destId="{678D614B-4F23-4F9B-AB39-5720FC3912C4}" srcOrd="0" destOrd="0" presId="urn:microsoft.com/office/officeart/2005/8/layout/radial2"/>
    <dgm:cxn modelId="{B73596E9-CFAC-4A54-80C0-E659A4C9D363}" type="presOf" srcId="{43F9D176-57F7-4A88-80AD-949233BBBFB6}" destId="{3CBD1FDD-8BFF-4367-8251-55A2F981C975}" srcOrd="0" destOrd="0" presId="urn:microsoft.com/office/officeart/2005/8/layout/radial2"/>
    <dgm:cxn modelId="{BA508D68-4B95-44E5-962F-51F6101F17EA}" srcId="{54D2BE5A-098A-46A9-8417-91A8EE934B75}" destId="{43F9D176-57F7-4A88-80AD-949233BBBFB6}" srcOrd="0" destOrd="0" parTransId="{51EF04B1-BB60-47A8-9586-89D7D5CFF02D}" sibTransId="{A2285FCB-4E39-4651-80F6-DA2DE934DA02}"/>
    <dgm:cxn modelId="{DDE9B061-264C-4FD7-A63F-60BC0ADC6E1E}" type="presOf" srcId="{51EF04B1-BB60-47A8-9586-89D7D5CFF02D}" destId="{8822E0A1-98A5-465B-92B7-BF43DD1F0285}" srcOrd="0" destOrd="0" presId="urn:microsoft.com/office/officeart/2005/8/layout/radial2"/>
    <dgm:cxn modelId="{30F8D9F1-87B2-4930-9521-8B038E68934B}" type="presParOf" srcId="{678D614B-4F23-4F9B-AB39-5720FC3912C4}" destId="{5FF7A316-683F-4056-8BB3-929229A5CBDB}" srcOrd="0" destOrd="0" presId="urn:microsoft.com/office/officeart/2005/8/layout/radial2"/>
    <dgm:cxn modelId="{20F328FD-E942-47C1-AAD7-E4AAB033EEE6}" type="presParOf" srcId="{5FF7A316-683F-4056-8BB3-929229A5CBDB}" destId="{530D1967-7D09-4651-B52A-FC4BE667B5EE}" srcOrd="0" destOrd="0" presId="urn:microsoft.com/office/officeart/2005/8/layout/radial2"/>
    <dgm:cxn modelId="{C59EF896-4E18-4AEA-B252-F519DFD09376}" type="presParOf" srcId="{530D1967-7D09-4651-B52A-FC4BE667B5EE}" destId="{6E03F726-A241-4812-8A5F-530E776A46A5}" srcOrd="0" destOrd="0" presId="urn:microsoft.com/office/officeart/2005/8/layout/radial2"/>
    <dgm:cxn modelId="{1560BC4D-1CF1-45FD-9EF7-C6C321060253}" type="presParOf" srcId="{530D1967-7D09-4651-B52A-FC4BE667B5EE}" destId="{197EEB71-8C07-4A6F-BC68-34A78EA148D6}" srcOrd="1" destOrd="0" presId="urn:microsoft.com/office/officeart/2005/8/layout/radial2"/>
    <dgm:cxn modelId="{460D7934-FF5F-4D9B-AB05-E05B8E0EFCCF}" type="presParOf" srcId="{5FF7A316-683F-4056-8BB3-929229A5CBDB}" destId="{8822E0A1-98A5-465B-92B7-BF43DD1F0285}" srcOrd="1" destOrd="0" presId="urn:microsoft.com/office/officeart/2005/8/layout/radial2"/>
    <dgm:cxn modelId="{29EDECFA-0D18-4648-BDA7-EA3129C45563}" type="presParOf" srcId="{5FF7A316-683F-4056-8BB3-929229A5CBDB}" destId="{DE3677DD-7E38-4873-B75E-251E7B9F2EAB}" srcOrd="2" destOrd="0" presId="urn:microsoft.com/office/officeart/2005/8/layout/radial2"/>
    <dgm:cxn modelId="{BD9DE091-67AB-44E2-9F6E-46C9D1E5A1A3}" type="presParOf" srcId="{DE3677DD-7E38-4873-B75E-251E7B9F2EAB}" destId="{3CBD1FDD-8BFF-4367-8251-55A2F981C975}" srcOrd="0" destOrd="0" presId="urn:microsoft.com/office/officeart/2005/8/layout/radial2"/>
    <dgm:cxn modelId="{41CBAF4F-57AF-4FA4-8327-C2E7B513A7EF}" type="presParOf" srcId="{DE3677DD-7E38-4873-B75E-251E7B9F2EAB}" destId="{FA9AAD05-CE72-4318-BFA9-13C9AFB71FE8}" srcOrd="1" destOrd="0" presId="urn:microsoft.com/office/officeart/2005/8/layout/radial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89212E-DD90-4E91-AF88-6B3F5719A07D}" type="doc">
      <dgm:prSet loTypeId="urn:microsoft.com/office/officeart/2005/8/layout/venn1" loCatId="relationship" qsTypeId="urn:microsoft.com/office/officeart/2005/8/quickstyle/simple1" qsCatId="simple" csTypeId="urn:microsoft.com/office/officeart/2005/8/colors/accent1_2" csCatId="accent1" phldr="1"/>
      <dgm:spPr/>
    </dgm:pt>
    <dgm:pt modelId="{DA8E0C9B-6A34-4D13-A5AD-03452D5FB8D0}">
      <dgm:prSet phldrT="[Text]"/>
      <dgm:spPr>
        <a:solidFill>
          <a:schemeClr val="accent4">
            <a:lumMod val="60000"/>
            <a:lumOff val="40000"/>
            <a:alpha val="50000"/>
          </a:schemeClr>
        </a:solidFill>
      </dgm:spPr>
      <dgm:t>
        <a:bodyPr/>
        <a:lstStyle/>
        <a:p>
          <a:pPr rtl="1"/>
          <a:r>
            <a:rPr lang="ar-SA" dirty="0" smtClean="0"/>
            <a:t>الدور المحدد(المتوقع من </a:t>
          </a:r>
          <a:r>
            <a:rPr lang="ar-SA" dirty="0" err="1" smtClean="0"/>
            <a:t>الأخرين)</a:t>
          </a:r>
          <a:r>
            <a:rPr lang="ar-SA" dirty="0" smtClean="0"/>
            <a:t> </a:t>
          </a:r>
          <a:endParaRPr lang="en-US" dirty="0"/>
        </a:p>
      </dgm:t>
    </dgm:pt>
    <dgm:pt modelId="{29966BDC-29D3-449B-9E5F-07708D8BC757}" type="parTrans" cxnId="{5E06AA3C-19A2-428D-AB79-1CEE3CEB997E}">
      <dgm:prSet/>
      <dgm:spPr/>
      <dgm:t>
        <a:bodyPr/>
        <a:lstStyle/>
        <a:p>
          <a:endParaRPr lang="en-US"/>
        </a:p>
      </dgm:t>
    </dgm:pt>
    <dgm:pt modelId="{FA6122BF-986A-4E10-A5AB-2AEE06B182D6}" type="sibTrans" cxnId="{5E06AA3C-19A2-428D-AB79-1CEE3CEB997E}">
      <dgm:prSet/>
      <dgm:spPr/>
      <dgm:t>
        <a:bodyPr/>
        <a:lstStyle/>
        <a:p>
          <a:endParaRPr lang="en-US"/>
        </a:p>
      </dgm:t>
    </dgm:pt>
    <dgm:pt modelId="{D9FBCA52-1C8F-43F1-A46F-BBF29FF190BD}">
      <dgm:prSet phldrT="[Text]"/>
      <dgm:spPr>
        <a:solidFill>
          <a:schemeClr val="accent4">
            <a:lumMod val="60000"/>
            <a:lumOff val="40000"/>
          </a:schemeClr>
        </a:solidFill>
      </dgm:spPr>
      <dgm:t>
        <a:bodyPr/>
        <a:lstStyle/>
        <a:p>
          <a:pPr rtl="1"/>
          <a:r>
            <a:rPr lang="ar-SA" dirty="0" err="1" smtClean="0"/>
            <a:t>.</a:t>
          </a:r>
          <a:r>
            <a:rPr lang="ar-SA" dirty="0" smtClean="0"/>
            <a:t> الدور الخاص( الدور المدرك من الفرد نفسه</a:t>
          </a:r>
          <a:r>
            <a:rPr lang="ar-SA" dirty="0" err="1" smtClean="0"/>
            <a:t>)</a:t>
          </a:r>
          <a:r>
            <a:rPr lang="ar-SA" dirty="0" smtClean="0"/>
            <a:t> </a:t>
          </a:r>
          <a:endParaRPr lang="en-US" dirty="0"/>
        </a:p>
      </dgm:t>
    </dgm:pt>
    <dgm:pt modelId="{4E442CE4-6A88-4B7A-A6FA-04D20CC8B194}" type="parTrans" cxnId="{26EAD56E-1E95-4D63-A1E2-59ABBBC7F3E4}">
      <dgm:prSet/>
      <dgm:spPr/>
      <dgm:t>
        <a:bodyPr/>
        <a:lstStyle/>
        <a:p>
          <a:endParaRPr lang="en-US"/>
        </a:p>
      </dgm:t>
    </dgm:pt>
    <dgm:pt modelId="{5E60A37B-1AF5-4717-B71C-8FD99B658ABE}" type="sibTrans" cxnId="{26EAD56E-1E95-4D63-A1E2-59ABBBC7F3E4}">
      <dgm:prSet/>
      <dgm:spPr/>
      <dgm:t>
        <a:bodyPr/>
        <a:lstStyle/>
        <a:p>
          <a:endParaRPr lang="en-US"/>
        </a:p>
      </dgm:t>
    </dgm:pt>
    <dgm:pt modelId="{07B39FA5-E168-45D1-928E-45518F25D4EC}">
      <dgm:prSet phldrT="[Text]">
        <dgm:style>
          <a:lnRef idx="3">
            <a:schemeClr val="lt1"/>
          </a:lnRef>
          <a:fillRef idx="1">
            <a:schemeClr val="accent4"/>
          </a:fillRef>
          <a:effectRef idx="1">
            <a:schemeClr val="accent4"/>
          </a:effectRef>
          <a:fontRef idx="minor">
            <a:schemeClr val="lt1"/>
          </a:fontRef>
        </dgm:style>
      </dgm:prSet>
      <dgm:spPr/>
      <dgm:t>
        <a:bodyPr/>
        <a:lstStyle/>
        <a:p>
          <a:pPr rtl="1"/>
          <a:r>
            <a:rPr lang="ar-SA" dirty="0" smtClean="0"/>
            <a:t>الدور التفاعلي</a:t>
          </a:r>
          <a:endParaRPr lang="en-US" dirty="0"/>
        </a:p>
      </dgm:t>
    </dgm:pt>
    <dgm:pt modelId="{767F5033-2C56-44F0-9F3D-5369EE83A95D}" type="parTrans" cxnId="{C3A417A5-F0FA-433B-8976-7F03DF5D4769}">
      <dgm:prSet/>
      <dgm:spPr/>
      <dgm:t>
        <a:bodyPr/>
        <a:lstStyle/>
        <a:p>
          <a:endParaRPr lang="en-US"/>
        </a:p>
      </dgm:t>
    </dgm:pt>
    <dgm:pt modelId="{842BCE8E-B79A-428B-A536-5165C1220959}" type="sibTrans" cxnId="{C3A417A5-F0FA-433B-8976-7F03DF5D4769}">
      <dgm:prSet/>
      <dgm:spPr/>
      <dgm:t>
        <a:bodyPr/>
        <a:lstStyle/>
        <a:p>
          <a:endParaRPr lang="en-US"/>
        </a:p>
      </dgm:t>
    </dgm:pt>
    <dgm:pt modelId="{E6EFB574-13C3-410F-A9A9-F7EA939D2FC5}" type="pres">
      <dgm:prSet presAssocID="{8A89212E-DD90-4E91-AF88-6B3F5719A07D}" presName="compositeShape" presStyleCnt="0">
        <dgm:presLayoutVars>
          <dgm:chMax val="7"/>
          <dgm:dir/>
          <dgm:resizeHandles val="exact"/>
        </dgm:presLayoutVars>
      </dgm:prSet>
      <dgm:spPr/>
    </dgm:pt>
    <dgm:pt modelId="{51235E1D-7118-4349-B257-3A5F854DB5DA}" type="pres">
      <dgm:prSet presAssocID="{DA8E0C9B-6A34-4D13-A5AD-03452D5FB8D0}" presName="circ1" presStyleLbl="vennNode1" presStyleIdx="0" presStyleCnt="3"/>
      <dgm:spPr/>
      <dgm:t>
        <a:bodyPr/>
        <a:lstStyle/>
        <a:p>
          <a:endParaRPr lang="en-US"/>
        </a:p>
      </dgm:t>
    </dgm:pt>
    <dgm:pt modelId="{67DAAC61-BF84-4885-8098-DA2576A27D6F}" type="pres">
      <dgm:prSet presAssocID="{DA8E0C9B-6A34-4D13-A5AD-03452D5FB8D0}" presName="circ1Tx" presStyleLbl="revTx" presStyleIdx="0" presStyleCnt="0">
        <dgm:presLayoutVars>
          <dgm:chMax val="0"/>
          <dgm:chPref val="0"/>
          <dgm:bulletEnabled val="1"/>
        </dgm:presLayoutVars>
      </dgm:prSet>
      <dgm:spPr/>
      <dgm:t>
        <a:bodyPr/>
        <a:lstStyle/>
        <a:p>
          <a:endParaRPr lang="en-US"/>
        </a:p>
      </dgm:t>
    </dgm:pt>
    <dgm:pt modelId="{445827F1-A8E7-4067-BCC9-43363DB3E7B4}" type="pres">
      <dgm:prSet presAssocID="{D9FBCA52-1C8F-43F1-A46F-BBF29FF190BD}" presName="circ2" presStyleLbl="vennNode1" presStyleIdx="1" presStyleCnt="3"/>
      <dgm:spPr/>
      <dgm:t>
        <a:bodyPr/>
        <a:lstStyle/>
        <a:p>
          <a:endParaRPr lang="en-US"/>
        </a:p>
      </dgm:t>
    </dgm:pt>
    <dgm:pt modelId="{18E3A2CD-1024-4673-82AC-4F2CFAB16B5B}" type="pres">
      <dgm:prSet presAssocID="{D9FBCA52-1C8F-43F1-A46F-BBF29FF190BD}" presName="circ2Tx" presStyleLbl="revTx" presStyleIdx="0" presStyleCnt="0">
        <dgm:presLayoutVars>
          <dgm:chMax val="0"/>
          <dgm:chPref val="0"/>
          <dgm:bulletEnabled val="1"/>
        </dgm:presLayoutVars>
      </dgm:prSet>
      <dgm:spPr/>
      <dgm:t>
        <a:bodyPr/>
        <a:lstStyle/>
        <a:p>
          <a:endParaRPr lang="en-US"/>
        </a:p>
      </dgm:t>
    </dgm:pt>
    <dgm:pt modelId="{39457493-C82F-43F2-97F6-1D04CF2BD1EF}" type="pres">
      <dgm:prSet presAssocID="{07B39FA5-E168-45D1-928E-45518F25D4EC}" presName="circ3" presStyleLbl="vennNode1" presStyleIdx="2" presStyleCnt="3"/>
      <dgm:spPr/>
      <dgm:t>
        <a:bodyPr/>
        <a:lstStyle/>
        <a:p>
          <a:endParaRPr lang="en-US"/>
        </a:p>
      </dgm:t>
    </dgm:pt>
    <dgm:pt modelId="{94DCF4CF-F96E-4C16-BF7D-4BC80C23499A}" type="pres">
      <dgm:prSet presAssocID="{07B39FA5-E168-45D1-928E-45518F25D4EC}" presName="circ3Tx" presStyleLbl="revTx" presStyleIdx="0" presStyleCnt="0">
        <dgm:presLayoutVars>
          <dgm:chMax val="0"/>
          <dgm:chPref val="0"/>
          <dgm:bulletEnabled val="1"/>
        </dgm:presLayoutVars>
      </dgm:prSet>
      <dgm:spPr/>
      <dgm:t>
        <a:bodyPr/>
        <a:lstStyle/>
        <a:p>
          <a:endParaRPr lang="en-US"/>
        </a:p>
      </dgm:t>
    </dgm:pt>
  </dgm:ptLst>
  <dgm:cxnLst>
    <dgm:cxn modelId="{C3A417A5-F0FA-433B-8976-7F03DF5D4769}" srcId="{8A89212E-DD90-4E91-AF88-6B3F5719A07D}" destId="{07B39FA5-E168-45D1-928E-45518F25D4EC}" srcOrd="2" destOrd="0" parTransId="{767F5033-2C56-44F0-9F3D-5369EE83A95D}" sibTransId="{842BCE8E-B79A-428B-A536-5165C1220959}"/>
    <dgm:cxn modelId="{B3709BBA-3525-44DC-BBC2-5CA10492E020}" type="presOf" srcId="{D9FBCA52-1C8F-43F1-A46F-BBF29FF190BD}" destId="{445827F1-A8E7-4067-BCC9-43363DB3E7B4}" srcOrd="0" destOrd="0" presId="urn:microsoft.com/office/officeart/2005/8/layout/venn1"/>
    <dgm:cxn modelId="{9C10E250-8FE5-4D1C-A0B0-207E185C42E5}" type="presOf" srcId="{07B39FA5-E168-45D1-928E-45518F25D4EC}" destId="{39457493-C82F-43F2-97F6-1D04CF2BD1EF}" srcOrd="0" destOrd="0" presId="urn:microsoft.com/office/officeart/2005/8/layout/venn1"/>
    <dgm:cxn modelId="{2CE041F4-8259-43CB-B75A-932942746933}" type="presOf" srcId="{DA8E0C9B-6A34-4D13-A5AD-03452D5FB8D0}" destId="{67DAAC61-BF84-4885-8098-DA2576A27D6F}" srcOrd="1" destOrd="0" presId="urn:microsoft.com/office/officeart/2005/8/layout/venn1"/>
    <dgm:cxn modelId="{5642BB79-9B34-4AC9-813D-72FEB7A33B7F}" type="presOf" srcId="{D9FBCA52-1C8F-43F1-A46F-BBF29FF190BD}" destId="{18E3A2CD-1024-4673-82AC-4F2CFAB16B5B}" srcOrd="1" destOrd="0" presId="urn:microsoft.com/office/officeart/2005/8/layout/venn1"/>
    <dgm:cxn modelId="{59DFEB2F-8838-4603-91B0-D17D8FD71444}" type="presOf" srcId="{8A89212E-DD90-4E91-AF88-6B3F5719A07D}" destId="{E6EFB574-13C3-410F-A9A9-F7EA939D2FC5}" srcOrd="0" destOrd="0" presId="urn:microsoft.com/office/officeart/2005/8/layout/venn1"/>
    <dgm:cxn modelId="{5E06AA3C-19A2-428D-AB79-1CEE3CEB997E}" srcId="{8A89212E-DD90-4E91-AF88-6B3F5719A07D}" destId="{DA8E0C9B-6A34-4D13-A5AD-03452D5FB8D0}" srcOrd="0" destOrd="0" parTransId="{29966BDC-29D3-449B-9E5F-07708D8BC757}" sibTransId="{FA6122BF-986A-4E10-A5AB-2AEE06B182D6}"/>
    <dgm:cxn modelId="{26EAD56E-1E95-4D63-A1E2-59ABBBC7F3E4}" srcId="{8A89212E-DD90-4E91-AF88-6B3F5719A07D}" destId="{D9FBCA52-1C8F-43F1-A46F-BBF29FF190BD}" srcOrd="1" destOrd="0" parTransId="{4E442CE4-6A88-4B7A-A6FA-04D20CC8B194}" sibTransId="{5E60A37B-1AF5-4717-B71C-8FD99B658ABE}"/>
    <dgm:cxn modelId="{A64DB30D-2EDB-4223-B8C6-4B5F9EBDEE88}" type="presOf" srcId="{DA8E0C9B-6A34-4D13-A5AD-03452D5FB8D0}" destId="{51235E1D-7118-4349-B257-3A5F854DB5DA}" srcOrd="0" destOrd="0" presId="urn:microsoft.com/office/officeart/2005/8/layout/venn1"/>
    <dgm:cxn modelId="{409B133D-5417-43B5-98A1-9426C4AC660A}" type="presOf" srcId="{07B39FA5-E168-45D1-928E-45518F25D4EC}" destId="{94DCF4CF-F96E-4C16-BF7D-4BC80C23499A}" srcOrd="1" destOrd="0" presId="urn:microsoft.com/office/officeart/2005/8/layout/venn1"/>
    <dgm:cxn modelId="{7209CC04-105D-4151-837E-7CF42A80D35F}" type="presParOf" srcId="{E6EFB574-13C3-410F-A9A9-F7EA939D2FC5}" destId="{51235E1D-7118-4349-B257-3A5F854DB5DA}" srcOrd="0" destOrd="0" presId="urn:microsoft.com/office/officeart/2005/8/layout/venn1"/>
    <dgm:cxn modelId="{A5166897-DB00-429A-BC50-15CECF921E0B}" type="presParOf" srcId="{E6EFB574-13C3-410F-A9A9-F7EA939D2FC5}" destId="{67DAAC61-BF84-4885-8098-DA2576A27D6F}" srcOrd="1" destOrd="0" presId="urn:microsoft.com/office/officeart/2005/8/layout/venn1"/>
    <dgm:cxn modelId="{6A899B6A-32CC-435E-A3FF-B71EB6B11B7E}" type="presParOf" srcId="{E6EFB574-13C3-410F-A9A9-F7EA939D2FC5}" destId="{445827F1-A8E7-4067-BCC9-43363DB3E7B4}" srcOrd="2" destOrd="0" presId="urn:microsoft.com/office/officeart/2005/8/layout/venn1"/>
    <dgm:cxn modelId="{7903D233-F38E-4AA5-8508-0655F2BF79D5}" type="presParOf" srcId="{E6EFB574-13C3-410F-A9A9-F7EA939D2FC5}" destId="{18E3A2CD-1024-4673-82AC-4F2CFAB16B5B}" srcOrd="3" destOrd="0" presId="urn:microsoft.com/office/officeart/2005/8/layout/venn1"/>
    <dgm:cxn modelId="{1225CF62-8CB1-4743-A235-48E8FE6965BE}" type="presParOf" srcId="{E6EFB574-13C3-410F-A9A9-F7EA939D2FC5}" destId="{39457493-C82F-43F2-97F6-1D04CF2BD1EF}" srcOrd="4" destOrd="0" presId="urn:microsoft.com/office/officeart/2005/8/layout/venn1"/>
    <dgm:cxn modelId="{4E9E9148-6515-494D-A65E-2071EE227415}" type="presParOf" srcId="{E6EFB574-13C3-410F-A9A9-F7EA939D2FC5}" destId="{94DCF4CF-F96E-4C16-BF7D-4BC80C23499A}" srcOrd="5"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800E65-F773-446C-9213-76B2B4784F56}"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BDDE2AD0-1193-4956-8EBF-C25B444890D9}">
      <dgm:prSet phldrT="[Text]">
        <dgm:style>
          <a:lnRef idx="2">
            <a:schemeClr val="accent2">
              <a:shade val="50000"/>
            </a:schemeClr>
          </a:lnRef>
          <a:fillRef idx="1">
            <a:schemeClr val="accent2"/>
          </a:fillRef>
          <a:effectRef idx="0">
            <a:schemeClr val="accent2"/>
          </a:effectRef>
          <a:fontRef idx="minor">
            <a:schemeClr val="lt1"/>
          </a:fontRef>
        </dgm:style>
      </dgm:prSet>
      <dgm:spPr/>
      <dgm:t>
        <a:bodyPr/>
        <a:lstStyle/>
        <a:p>
          <a:pPr algn="r" rtl="1"/>
          <a:r>
            <a:rPr lang="ar-SA" b="1" u="sng" dirty="0" smtClean="0"/>
            <a:t>الشمول والتنوع</a:t>
          </a:r>
        </a:p>
        <a:p>
          <a:pPr algn="r" rtl="1"/>
          <a:r>
            <a:rPr lang="ar-SA" dirty="0" smtClean="0"/>
            <a:t>تختلف الإدارة الاجتماعية التي يمارسها الفرد وتتنوع بتنوع الظروف والبيئات, فالموظف قد يكون عبوساَ ومتسلطاَ أثناء ممارسته لدوره الوظيفي بينما يختلف دوره تماماً عندما يكون مع أصدقائه أو في منزله والعكس صحيح</a:t>
          </a:r>
          <a:endParaRPr lang="en-US" dirty="0"/>
        </a:p>
      </dgm:t>
    </dgm:pt>
    <dgm:pt modelId="{0C45E064-1255-40B7-B779-01B52D5B6482}" type="parTrans" cxnId="{150C9677-D7E3-4ECE-9F8C-6D13C941679F}">
      <dgm:prSet/>
      <dgm:spPr/>
      <dgm:t>
        <a:bodyPr/>
        <a:lstStyle/>
        <a:p>
          <a:endParaRPr lang="en-US"/>
        </a:p>
      </dgm:t>
    </dgm:pt>
    <dgm:pt modelId="{6831B45C-D290-404D-BD91-4C1EC55754D6}" type="sibTrans" cxnId="{150C9677-D7E3-4ECE-9F8C-6D13C941679F}">
      <dgm:prSet/>
      <dgm:spPr/>
      <dgm:t>
        <a:bodyPr/>
        <a:lstStyle/>
        <a:p>
          <a:endParaRPr lang="en-US"/>
        </a:p>
      </dgm:t>
    </dgm:pt>
    <dgm:pt modelId="{03420A79-7F9D-48D2-8CB2-7AC7CF6AB5B3}">
      <dgm:prSet phldrT="[Text]">
        <dgm:style>
          <a:lnRef idx="1">
            <a:schemeClr val="accent2"/>
          </a:lnRef>
          <a:fillRef idx="2">
            <a:schemeClr val="accent2"/>
          </a:fillRef>
          <a:effectRef idx="1">
            <a:schemeClr val="accent2"/>
          </a:effectRef>
          <a:fontRef idx="minor">
            <a:schemeClr val="dk1"/>
          </a:fontRef>
        </dgm:style>
      </dgm:prSet>
      <dgm:spPr/>
      <dgm:t>
        <a:bodyPr/>
        <a:lstStyle/>
        <a:p>
          <a:pPr algn="r" rtl="1"/>
          <a:r>
            <a:rPr lang="ar-SA" b="1" u="sng" dirty="0" smtClean="0"/>
            <a:t>التحديد أو </a:t>
          </a:r>
          <a:r>
            <a:rPr lang="ar-SA" b="1" u="sng" dirty="0" err="1" smtClean="0"/>
            <a:t>المرونه</a:t>
          </a:r>
          <a:r>
            <a:rPr lang="ar-SA" b="1" u="sng" dirty="0" smtClean="0"/>
            <a:t> في واجبات الدور</a:t>
          </a:r>
        </a:p>
        <a:p>
          <a:pPr algn="r" rtl="1"/>
          <a:r>
            <a:rPr lang="ar-SA" dirty="0" err="1" smtClean="0"/>
            <a:t>ختلف</a:t>
          </a:r>
          <a:r>
            <a:rPr lang="ar-SA" dirty="0" smtClean="0"/>
            <a:t> الإدارة في مدى تحديدها للسلوك من حيث درجة المرونة أو </a:t>
          </a:r>
          <a:r>
            <a:rPr lang="ar-SA" dirty="0" err="1" smtClean="0"/>
            <a:t>الصرامة </a:t>
          </a:r>
          <a:r>
            <a:rPr lang="ar-SA" dirty="0" smtClean="0"/>
            <a:t>( الإدارة العسكرية, موظف العلاقات </a:t>
          </a:r>
          <a:r>
            <a:rPr lang="ar-SA" dirty="0" err="1" smtClean="0"/>
            <a:t>العامة )</a:t>
          </a:r>
          <a:endParaRPr lang="en-US" dirty="0"/>
        </a:p>
      </dgm:t>
    </dgm:pt>
    <dgm:pt modelId="{751D8E4D-C5C9-4BE9-A492-2ECA06952E6C}" type="parTrans" cxnId="{42B2F216-C789-41E9-BBED-0CA0616FED05}">
      <dgm:prSet/>
      <dgm:spPr/>
      <dgm:t>
        <a:bodyPr/>
        <a:lstStyle/>
        <a:p>
          <a:endParaRPr lang="en-US"/>
        </a:p>
      </dgm:t>
    </dgm:pt>
    <dgm:pt modelId="{778C2AA3-8488-4CAF-BA27-0AA4E639FF51}" type="sibTrans" cxnId="{42B2F216-C789-41E9-BBED-0CA0616FED05}">
      <dgm:prSet/>
      <dgm:spPr/>
      <dgm:t>
        <a:bodyPr/>
        <a:lstStyle/>
        <a:p>
          <a:endParaRPr lang="en-US"/>
        </a:p>
      </dgm:t>
    </dgm:pt>
    <dgm:pt modelId="{125FC852-2595-4BB6-8E89-D703044F955C}">
      <dgm:prSet phldrT="[Text]">
        <dgm:style>
          <a:lnRef idx="1">
            <a:schemeClr val="accent2"/>
          </a:lnRef>
          <a:fillRef idx="3">
            <a:schemeClr val="accent2"/>
          </a:fillRef>
          <a:effectRef idx="2">
            <a:schemeClr val="accent2"/>
          </a:effectRef>
          <a:fontRef idx="minor">
            <a:schemeClr val="lt1"/>
          </a:fontRef>
        </dgm:style>
      </dgm:prSet>
      <dgm:spPr/>
      <dgm:t>
        <a:bodyPr/>
        <a:lstStyle/>
        <a:p>
          <a:pPr rtl="1"/>
          <a:r>
            <a:rPr lang="ar-SA" b="1" u="sng" dirty="0" smtClean="0"/>
            <a:t>الجبر او الاختيار</a:t>
          </a:r>
        </a:p>
        <a:p>
          <a:pPr rtl="1"/>
          <a:r>
            <a:rPr lang="ar-SA" dirty="0" smtClean="0"/>
            <a:t>نجد ان بعض الإدارة يكون مفروضاً على الفرد بينما يمارس بعض الإدارة بشكل </a:t>
          </a:r>
          <a:r>
            <a:rPr lang="ar-SA" dirty="0" err="1" smtClean="0"/>
            <a:t>أختياري</a:t>
          </a:r>
          <a:endParaRPr lang="en-US" dirty="0"/>
        </a:p>
      </dgm:t>
    </dgm:pt>
    <dgm:pt modelId="{8831A21B-DAF0-4A2C-A536-22F3B4A414CE}" type="sibTrans" cxnId="{F7B62486-CC3A-42C4-8EFB-4857EB8B60CC}">
      <dgm:prSet/>
      <dgm:spPr/>
      <dgm:t>
        <a:bodyPr/>
        <a:lstStyle/>
        <a:p>
          <a:endParaRPr lang="en-US"/>
        </a:p>
      </dgm:t>
    </dgm:pt>
    <dgm:pt modelId="{F9BF5BFC-87FC-476F-8E53-215157F94EE9}" type="parTrans" cxnId="{F7B62486-CC3A-42C4-8EFB-4857EB8B60CC}">
      <dgm:prSet/>
      <dgm:spPr/>
      <dgm:t>
        <a:bodyPr/>
        <a:lstStyle/>
        <a:p>
          <a:endParaRPr lang="en-US"/>
        </a:p>
      </dgm:t>
    </dgm:pt>
    <dgm:pt modelId="{0AF69C74-D1F7-43A3-B420-6192BD7CD035}">
      <dgm:prSet phldrT="[Text]">
        <dgm:style>
          <a:lnRef idx="1">
            <a:schemeClr val="accent2"/>
          </a:lnRef>
          <a:fillRef idx="2">
            <a:schemeClr val="accent2"/>
          </a:fillRef>
          <a:effectRef idx="1">
            <a:schemeClr val="accent2"/>
          </a:effectRef>
          <a:fontRef idx="minor">
            <a:schemeClr val="dk1"/>
          </a:fontRef>
        </dgm:style>
      </dgm:prSet>
      <dgm:spPr/>
      <dgm:t>
        <a:bodyPr/>
        <a:lstStyle/>
        <a:p>
          <a:pPr algn="l"/>
          <a:endParaRPr lang="en-US" dirty="0"/>
        </a:p>
      </dgm:t>
    </dgm:pt>
    <dgm:pt modelId="{ED80BD5A-8A08-4754-BB91-3097208BE81B}" type="parTrans" cxnId="{D0D3F80C-9546-461F-970B-C615E821053A}">
      <dgm:prSet/>
      <dgm:spPr/>
    </dgm:pt>
    <dgm:pt modelId="{34412A3D-3A6D-4A3E-8ADE-7D6CBF7B5D59}" type="sibTrans" cxnId="{D0D3F80C-9546-461F-970B-C615E821053A}">
      <dgm:prSet/>
      <dgm:spPr/>
    </dgm:pt>
    <dgm:pt modelId="{EFB5F4C2-BDD9-4716-A2FC-42E0BF1D14C3}" type="pres">
      <dgm:prSet presAssocID="{E5800E65-F773-446C-9213-76B2B4784F56}" presName="linear" presStyleCnt="0">
        <dgm:presLayoutVars>
          <dgm:dir/>
          <dgm:resizeHandles val="exact"/>
        </dgm:presLayoutVars>
      </dgm:prSet>
      <dgm:spPr/>
      <dgm:t>
        <a:bodyPr/>
        <a:lstStyle/>
        <a:p>
          <a:endParaRPr lang="en-US"/>
        </a:p>
      </dgm:t>
    </dgm:pt>
    <dgm:pt modelId="{2B31B87D-4186-40FC-A64A-5EC7909A65A8}" type="pres">
      <dgm:prSet presAssocID="{125FC852-2595-4BB6-8E89-D703044F955C}" presName="comp" presStyleCnt="0"/>
      <dgm:spPr/>
    </dgm:pt>
    <dgm:pt modelId="{FF5DA242-DED6-43B1-9D87-8C2D13131EEB}" type="pres">
      <dgm:prSet presAssocID="{125FC852-2595-4BB6-8E89-D703044F955C}" presName="box" presStyleLbl="node1" presStyleIdx="0" presStyleCnt="3"/>
      <dgm:spPr/>
      <dgm:t>
        <a:bodyPr/>
        <a:lstStyle/>
        <a:p>
          <a:endParaRPr lang="en-US"/>
        </a:p>
      </dgm:t>
    </dgm:pt>
    <dgm:pt modelId="{1DFFE6DA-A7AC-4469-B2AD-5633AB1A2349}" type="pres">
      <dgm:prSet presAssocID="{125FC852-2595-4BB6-8E89-D703044F955C}" presName="img" presStyleLbl="fgImgPlace1" presStyleIdx="0" presStyleCnt="3" custScaleX="92575"/>
      <dgm:spPr>
        <a:blipFill rotWithShape="0">
          <a:blip xmlns:r="http://schemas.openxmlformats.org/officeDocument/2006/relationships" r:embed="rId1"/>
          <a:stretch>
            <a:fillRect/>
          </a:stretch>
        </a:blipFill>
      </dgm:spPr>
    </dgm:pt>
    <dgm:pt modelId="{4B430A58-5A81-491A-B45A-9D6D442F5FAC}" type="pres">
      <dgm:prSet presAssocID="{125FC852-2595-4BB6-8E89-D703044F955C}" presName="text" presStyleLbl="node1" presStyleIdx="0" presStyleCnt="3">
        <dgm:presLayoutVars>
          <dgm:bulletEnabled val="1"/>
        </dgm:presLayoutVars>
      </dgm:prSet>
      <dgm:spPr/>
      <dgm:t>
        <a:bodyPr/>
        <a:lstStyle/>
        <a:p>
          <a:endParaRPr lang="en-US"/>
        </a:p>
      </dgm:t>
    </dgm:pt>
    <dgm:pt modelId="{BD8024C2-08D2-4B2A-BE7B-B0DEC008B093}" type="pres">
      <dgm:prSet presAssocID="{8831A21B-DAF0-4A2C-A536-22F3B4A414CE}" presName="spacer" presStyleCnt="0"/>
      <dgm:spPr/>
    </dgm:pt>
    <dgm:pt modelId="{2A06C073-8911-4A50-9CF8-9C95FB685450}" type="pres">
      <dgm:prSet presAssocID="{BDDE2AD0-1193-4956-8EBF-C25B444890D9}" presName="comp" presStyleCnt="0"/>
      <dgm:spPr/>
    </dgm:pt>
    <dgm:pt modelId="{0DCDEB98-3E89-414B-ADBD-0DE92ACDD8A8}" type="pres">
      <dgm:prSet presAssocID="{BDDE2AD0-1193-4956-8EBF-C25B444890D9}" presName="box" presStyleLbl="node1" presStyleIdx="1" presStyleCnt="3"/>
      <dgm:spPr/>
      <dgm:t>
        <a:bodyPr/>
        <a:lstStyle/>
        <a:p>
          <a:endParaRPr lang="en-US"/>
        </a:p>
      </dgm:t>
    </dgm:pt>
    <dgm:pt modelId="{84761845-5F79-4BD9-A57D-6DF057797887}" type="pres">
      <dgm:prSet presAssocID="{BDDE2AD0-1193-4956-8EBF-C25B444890D9}" presName="img" presStyleLbl="fgImgPlace1" presStyleIdx="1" presStyleCnt="3"/>
      <dgm:spPr>
        <a:blipFill rotWithShape="0">
          <a:blip xmlns:r="http://schemas.openxmlformats.org/officeDocument/2006/relationships" r:embed="rId2"/>
          <a:stretch>
            <a:fillRect/>
          </a:stretch>
        </a:blipFill>
      </dgm:spPr>
    </dgm:pt>
    <dgm:pt modelId="{A1E9E4D7-2F5B-4004-82F1-8E442CC9D519}" type="pres">
      <dgm:prSet presAssocID="{BDDE2AD0-1193-4956-8EBF-C25B444890D9}" presName="text" presStyleLbl="node1" presStyleIdx="1" presStyleCnt="3">
        <dgm:presLayoutVars>
          <dgm:bulletEnabled val="1"/>
        </dgm:presLayoutVars>
      </dgm:prSet>
      <dgm:spPr/>
      <dgm:t>
        <a:bodyPr/>
        <a:lstStyle/>
        <a:p>
          <a:endParaRPr lang="en-US"/>
        </a:p>
      </dgm:t>
    </dgm:pt>
    <dgm:pt modelId="{245663EC-E8CC-4B72-90BA-8C5759DB7054}" type="pres">
      <dgm:prSet presAssocID="{6831B45C-D290-404D-BD91-4C1EC55754D6}" presName="spacer" presStyleCnt="0"/>
      <dgm:spPr/>
    </dgm:pt>
    <dgm:pt modelId="{C22AA97D-5CFF-4EF9-9270-A4CFB8182606}" type="pres">
      <dgm:prSet presAssocID="{03420A79-7F9D-48D2-8CB2-7AC7CF6AB5B3}" presName="comp" presStyleCnt="0"/>
      <dgm:spPr/>
    </dgm:pt>
    <dgm:pt modelId="{C85ECBB8-D2F8-4D27-9B49-CEA018E11237}" type="pres">
      <dgm:prSet presAssocID="{03420A79-7F9D-48D2-8CB2-7AC7CF6AB5B3}" presName="box" presStyleLbl="node1" presStyleIdx="2" presStyleCnt="3"/>
      <dgm:spPr/>
      <dgm:t>
        <a:bodyPr/>
        <a:lstStyle/>
        <a:p>
          <a:endParaRPr lang="en-US"/>
        </a:p>
      </dgm:t>
    </dgm:pt>
    <dgm:pt modelId="{AAF6578C-FF12-4D09-AD16-B6284CCA1979}" type="pres">
      <dgm:prSet presAssocID="{03420A79-7F9D-48D2-8CB2-7AC7CF6AB5B3}" presName="img" presStyleLbl="fgImgPlace1" presStyleIdx="2" presStyleCnt="3"/>
      <dgm:spPr>
        <a:blipFill rotWithShape="0">
          <a:blip xmlns:r="http://schemas.openxmlformats.org/officeDocument/2006/relationships" r:embed="rId3"/>
          <a:stretch>
            <a:fillRect/>
          </a:stretch>
        </a:blipFill>
      </dgm:spPr>
      <dgm:t>
        <a:bodyPr/>
        <a:lstStyle/>
        <a:p>
          <a:endParaRPr lang="en-US"/>
        </a:p>
      </dgm:t>
    </dgm:pt>
    <dgm:pt modelId="{A8C144AA-6607-4D37-8122-DD3C19E2F034}" type="pres">
      <dgm:prSet presAssocID="{03420A79-7F9D-48D2-8CB2-7AC7CF6AB5B3}" presName="text" presStyleLbl="node1" presStyleIdx="2" presStyleCnt="3">
        <dgm:presLayoutVars>
          <dgm:bulletEnabled val="1"/>
        </dgm:presLayoutVars>
      </dgm:prSet>
      <dgm:spPr/>
      <dgm:t>
        <a:bodyPr/>
        <a:lstStyle/>
        <a:p>
          <a:endParaRPr lang="en-US"/>
        </a:p>
      </dgm:t>
    </dgm:pt>
  </dgm:ptLst>
  <dgm:cxnLst>
    <dgm:cxn modelId="{C8F3FBD4-38E2-4887-83CF-6E88A03346F6}" type="presOf" srcId="{0AF69C74-D1F7-43A3-B420-6192BD7CD035}" destId="{A8C144AA-6607-4D37-8122-DD3C19E2F034}" srcOrd="1" destOrd="1" presId="urn:microsoft.com/office/officeart/2005/8/layout/vList4"/>
    <dgm:cxn modelId="{3E63C37A-B3F5-4E1B-989F-6D546ABF60C8}" type="presOf" srcId="{BDDE2AD0-1193-4956-8EBF-C25B444890D9}" destId="{0DCDEB98-3E89-414B-ADBD-0DE92ACDD8A8}" srcOrd="0" destOrd="0" presId="urn:microsoft.com/office/officeart/2005/8/layout/vList4"/>
    <dgm:cxn modelId="{F9560EC7-8C1C-4AB7-9F4E-611B45D0D203}" type="presOf" srcId="{125FC852-2595-4BB6-8E89-D703044F955C}" destId="{4B430A58-5A81-491A-B45A-9D6D442F5FAC}" srcOrd="1" destOrd="0" presId="urn:microsoft.com/office/officeart/2005/8/layout/vList4"/>
    <dgm:cxn modelId="{2A3E5219-F8B1-4C0D-B6CA-1D13CE881CD0}" type="presOf" srcId="{BDDE2AD0-1193-4956-8EBF-C25B444890D9}" destId="{A1E9E4D7-2F5B-4004-82F1-8E442CC9D519}" srcOrd="1" destOrd="0" presId="urn:microsoft.com/office/officeart/2005/8/layout/vList4"/>
    <dgm:cxn modelId="{E81551EB-7BBC-4AB6-9D3D-C4BE3FEF022F}" type="presOf" srcId="{03420A79-7F9D-48D2-8CB2-7AC7CF6AB5B3}" destId="{C85ECBB8-D2F8-4D27-9B49-CEA018E11237}" srcOrd="0" destOrd="0" presId="urn:microsoft.com/office/officeart/2005/8/layout/vList4"/>
    <dgm:cxn modelId="{F7B62486-CC3A-42C4-8EFB-4857EB8B60CC}" srcId="{E5800E65-F773-446C-9213-76B2B4784F56}" destId="{125FC852-2595-4BB6-8E89-D703044F955C}" srcOrd="0" destOrd="0" parTransId="{F9BF5BFC-87FC-476F-8E53-215157F94EE9}" sibTransId="{8831A21B-DAF0-4A2C-A536-22F3B4A414CE}"/>
    <dgm:cxn modelId="{42B2F216-C789-41E9-BBED-0CA0616FED05}" srcId="{E5800E65-F773-446C-9213-76B2B4784F56}" destId="{03420A79-7F9D-48D2-8CB2-7AC7CF6AB5B3}" srcOrd="2" destOrd="0" parTransId="{751D8E4D-C5C9-4BE9-A492-2ECA06952E6C}" sibTransId="{778C2AA3-8488-4CAF-BA27-0AA4E639FF51}"/>
    <dgm:cxn modelId="{D0D3F80C-9546-461F-970B-C615E821053A}" srcId="{03420A79-7F9D-48D2-8CB2-7AC7CF6AB5B3}" destId="{0AF69C74-D1F7-43A3-B420-6192BD7CD035}" srcOrd="0" destOrd="0" parTransId="{ED80BD5A-8A08-4754-BB91-3097208BE81B}" sibTransId="{34412A3D-3A6D-4A3E-8ADE-7D6CBF7B5D59}"/>
    <dgm:cxn modelId="{7CE09917-F6AF-42D0-AA7B-E091D36FBB45}" type="presOf" srcId="{0AF69C74-D1F7-43A3-B420-6192BD7CD035}" destId="{C85ECBB8-D2F8-4D27-9B49-CEA018E11237}" srcOrd="0" destOrd="1" presId="urn:microsoft.com/office/officeart/2005/8/layout/vList4"/>
    <dgm:cxn modelId="{1700CBD8-000A-4BC1-A33C-5EBD67AF4726}" type="presOf" srcId="{E5800E65-F773-446C-9213-76B2B4784F56}" destId="{EFB5F4C2-BDD9-4716-A2FC-42E0BF1D14C3}" srcOrd="0" destOrd="0" presId="urn:microsoft.com/office/officeart/2005/8/layout/vList4"/>
    <dgm:cxn modelId="{F0CD7947-B40C-4BBA-A06D-F78307BC00AC}" type="presOf" srcId="{03420A79-7F9D-48D2-8CB2-7AC7CF6AB5B3}" destId="{A8C144AA-6607-4D37-8122-DD3C19E2F034}" srcOrd="1" destOrd="0" presId="urn:microsoft.com/office/officeart/2005/8/layout/vList4"/>
    <dgm:cxn modelId="{150C9677-D7E3-4ECE-9F8C-6D13C941679F}" srcId="{E5800E65-F773-446C-9213-76B2B4784F56}" destId="{BDDE2AD0-1193-4956-8EBF-C25B444890D9}" srcOrd="1" destOrd="0" parTransId="{0C45E064-1255-40B7-B779-01B52D5B6482}" sibTransId="{6831B45C-D290-404D-BD91-4C1EC55754D6}"/>
    <dgm:cxn modelId="{ED76D9C2-FCCD-4B3F-900C-0F2E9AD665B3}" type="presOf" srcId="{125FC852-2595-4BB6-8E89-D703044F955C}" destId="{FF5DA242-DED6-43B1-9D87-8C2D13131EEB}" srcOrd="0" destOrd="0" presId="urn:microsoft.com/office/officeart/2005/8/layout/vList4"/>
    <dgm:cxn modelId="{C833B64D-368D-4975-82F3-2C9E3D143E15}" type="presParOf" srcId="{EFB5F4C2-BDD9-4716-A2FC-42E0BF1D14C3}" destId="{2B31B87D-4186-40FC-A64A-5EC7909A65A8}" srcOrd="0" destOrd="0" presId="urn:microsoft.com/office/officeart/2005/8/layout/vList4"/>
    <dgm:cxn modelId="{8C885CB4-50C4-4B84-A335-9C86E7122DF1}" type="presParOf" srcId="{2B31B87D-4186-40FC-A64A-5EC7909A65A8}" destId="{FF5DA242-DED6-43B1-9D87-8C2D13131EEB}" srcOrd="0" destOrd="0" presId="urn:microsoft.com/office/officeart/2005/8/layout/vList4"/>
    <dgm:cxn modelId="{7B728625-31ED-46B3-8894-BABE3D438BA4}" type="presParOf" srcId="{2B31B87D-4186-40FC-A64A-5EC7909A65A8}" destId="{1DFFE6DA-A7AC-4469-B2AD-5633AB1A2349}" srcOrd="1" destOrd="0" presId="urn:microsoft.com/office/officeart/2005/8/layout/vList4"/>
    <dgm:cxn modelId="{06155143-27F8-43DB-924D-00E458E7C833}" type="presParOf" srcId="{2B31B87D-4186-40FC-A64A-5EC7909A65A8}" destId="{4B430A58-5A81-491A-B45A-9D6D442F5FAC}" srcOrd="2" destOrd="0" presId="urn:microsoft.com/office/officeart/2005/8/layout/vList4"/>
    <dgm:cxn modelId="{451F83EB-CE53-437C-8B24-1EDD61AF2CAA}" type="presParOf" srcId="{EFB5F4C2-BDD9-4716-A2FC-42E0BF1D14C3}" destId="{BD8024C2-08D2-4B2A-BE7B-B0DEC008B093}" srcOrd="1" destOrd="0" presId="urn:microsoft.com/office/officeart/2005/8/layout/vList4"/>
    <dgm:cxn modelId="{8C03934B-D121-404B-92D3-489F0FCC4AF9}" type="presParOf" srcId="{EFB5F4C2-BDD9-4716-A2FC-42E0BF1D14C3}" destId="{2A06C073-8911-4A50-9CF8-9C95FB685450}" srcOrd="2" destOrd="0" presId="urn:microsoft.com/office/officeart/2005/8/layout/vList4"/>
    <dgm:cxn modelId="{7CFE24DE-E60D-4D6C-92C8-0B941599B3B6}" type="presParOf" srcId="{2A06C073-8911-4A50-9CF8-9C95FB685450}" destId="{0DCDEB98-3E89-414B-ADBD-0DE92ACDD8A8}" srcOrd="0" destOrd="0" presId="urn:microsoft.com/office/officeart/2005/8/layout/vList4"/>
    <dgm:cxn modelId="{A5E276E1-8763-4D1F-8206-0C396FCEC22C}" type="presParOf" srcId="{2A06C073-8911-4A50-9CF8-9C95FB685450}" destId="{84761845-5F79-4BD9-A57D-6DF057797887}" srcOrd="1" destOrd="0" presId="urn:microsoft.com/office/officeart/2005/8/layout/vList4"/>
    <dgm:cxn modelId="{4AD63D11-3D20-48C7-9F71-B814158E0B26}" type="presParOf" srcId="{2A06C073-8911-4A50-9CF8-9C95FB685450}" destId="{A1E9E4D7-2F5B-4004-82F1-8E442CC9D519}" srcOrd="2" destOrd="0" presId="urn:microsoft.com/office/officeart/2005/8/layout/vList4"/>
    <dgm:cxn modelId="{FC179940-D4E8-4630-9D2A-33A8AE3637DE}" type="presParOf" srcId="{EFB5F4C2-BDD9-4716-A2FC-42E0BF1D14C3}" destId="{245663EC-E8CC-4B72-90BA-8C5759DB7054}" srcOrd="3" destOrd="0" presId="urn:microsoft.com/office/officeart/2005/8/layout/vList4"/>
    <dgm:cxn modelId="{54BD2653-034B-40DC-BFC6-990D10F2327E}" type="presParOf" srcId="{EFB5F4C2-BDD9-4716-A2FC-42E0BF1D14C3}" destId="{C22AA97D-5CFF-4EF9-9270-A4CFB8182606}" srcOrd="4" destOrd="0" presId="urn:microsoft.com/office/officeart/2005/8/layout/vList4"/>
    <dgm:cxn modelId="{831A9F9A-AF9F-4DA1-921B-FD24BAD04EDD}" type="presParOf" srcId="{C22AA97D-5CFF-4EF9-9270-A4CFB8182606}" destId="{C85ECBB8-D2F8-4D27-9B49-CEA018E11237}" srcOrd="0" destOrd="0" presId="urn:microsoft.com/office/officeart/2005/8/layout/vList4"/>
    <dgm:cxn modelId="{8C43A227-A69B-4242-82C9-7E8A420D60F3}" type="presParOf" srcId="{C22AA97D-5CFF-4EF9-9270-A4CFB8182606}" destId="{AAF6578C-FF12-4D09-AD16-B6284CCA1979}" srcOrd="1" destOrd="0" presId="urn:microsoft.com/office/officeart/2005/8/layout/vList4"/>
    <dgm:cxn modelId="{DEA0AE20-E7F2-449C-9AF8-4B18AAD10242}" type="presParOf" srcId="{C22AA97D-5CFF-4EF9-9270-A4CFB8182606}" destId="{A8C144AA-6607-4D37-8122-DD3C19E2F034}" srcOrd="2" destOrd="0" presId="urn:microsoft.com/office/officeart/2005/8/layout/vList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279118-2B93-4607-A0BF-10274F1BABE8}" type="doc">
      <dgm:prSet loTypeId="urn:microsoft.com/office/officeart/2005/8/layout/hProcess7" loCatId="list" qsTypeId="urn:microsoft.com/office/officeart/2005/8/quickstyle/simple1" qsCatId="simple" csTypeId="urn:microsoft.com/office/officeart/2005/8/colors/colorful2" csCatId="colorful" phldr="1"/>
      <dgm:spPr/>
      <dgm:t>
        <a:bodyPr/>
        <a:lstStyle/>
        <a:p>
          <a:endParaRPr lang="en-US"/>
        </a:p>
      </dgm:t>
    </dgm:pt>
    <dgm:pt modelId="{9FFA3925-BA51-4D1F-A894-2086BFB01805}">
      <dgm:prSet phldrT="[Text]" custT="1"/>
      <dgm:spPr/>
      <dgm:t>
        <a:bodyPr/>
        <a:lstStyle/>
        <a:p>
          <a:r>
            <a:rPr lang="ar-SA" sz="3200" dirty="0" smtClean="0">
              <a:latin typeface="Times New Roman" pitchFamily="18" charset="0"/>
              <a:cs typeface="Times New Roman" pitchFamily="18" charset="0"/>
            </a:rPr>
            <a:t>السهولة والصعوبة </a:t>
          </a:r>
          <a:endParaRPr lang="en-US" sz="3200" dirty="0" smtClean="0">
            <a:latin typeface="Times New Roman" pitchFamily="18" charset="0"/>
            <a:cs typeface="Times New Roman" pitchFamily="18" charset="0"/>
          </a:endParaRPr>
        </a:p>
      </dgm:t>
    </dgm:pt>
    <dgm:pt modelId="{6E681733-5746-4677-BA0D-42D989A80F00}" type="parTrans" cxnId="{C667C9B8-3531-4974-A022-B0B36C051381}">
      <dgm:prSet/>
      <dgm:spPr/>
      <dgm:t>
        <a:bodyPr/>
        <a:lstStyle/>
        <a:p>
          <a:endParaRPr lang="en-US"/>
        </a:p>
      </dgm:t>
    </dgm:pt>
    <dgm:pt modelId="{FFC824BC-95B0-4A9B-8FFA-33A4C1EA3EE2}" type="sibTrans" cxnId="{C667C9B8-3531-4974-A022-B0B36C051381}">
      <dgm:prSet/>
      <dgm:spPr/>
      <dgm:t>
        <a:bodyPr/>
        <a:lstStyle/>
        <a:p>
          <a:endParaRPr lang="en-US"/>
        </a:p>
      </dgm:t>
    </dgm:pt>
    <dgm:pt modelId="{6F7EF967-54BA-40E4-8F47-EA5BCF18B793}">
      <dgm:prSet phldrT="[Text]" custT="1"/>
      <dgm:spPr/>
      <dgm:t>
        <a:bodyPr/>
        <a:lstStyle/>
        <a:p>
          <a:pPr algn="r" rtl="1"/>
          <a:r>
            <a:rPr lang="ar-SA" sz="2400" dirty="0" smtClean="0">
              <a:latin typeface="Times New Roman" pitchFamily="18" charset="0"/>
              <a:cs typeface="Times New Roman" pitchFamily="18" charset="0"/>
            </a:rPr>
            <a:t>تختلف الإدارة الاجتماعية من حيث الصعوبة والسهولة فدور سائق الحافلة اسهل نسبياً مقارنة مع جراح الاعصاب</a:t>
          </a:r>
          <a:r>
            <a:rPr lang="ar-SA" sz="2600" dirty="0" smtClean="0"/>
            <a:t> </a:t>
          </a:r>
          <a:endParaRPr lang="en-US" sz="2600" dirty="0"/>
        </a:p>
      </dgm:t>
    </dgm:pt>
    <dgm:pt modelId="{44DE016A-46AA-43BC-8A36-33BFB7924FEC}" type="parTrans" cxnId="{ABBEB138-EFED-4A14-B246-444686842373}">
      <dgm:prSet/>
      <dgm:spPr/>
      <dgm:t>
        <a:bodyPr/>
        <a:lstStyle/>
        <a:p>
          <a:endParaRPr lang="en-US"/>
        </a:p>
      </dgm:t>
    </dgm:pt>
    <dgm:pt modelId="{69D93392-19D5-47C9-BC6E-F39423CEDBFA}" type="sibTrans" cxnId="{ABBEB138-EFED-4A14-B246-444686842373}">
      <dgm:prSet/>
      <dgm:spPr/>
      <dgm:t>
        <a:bodyPr/>
        <a:lstStyle/>
        <a:p>
          <a:endParaRPr lang="en-US"/>
        </a:p>
      </dgm:t>
    </dgm:pt>
    <dgm:pt modelId="{64E72CF2-6100-43D3-A4B3-3804BDE95962}">
      <dgm:prSet phldrT="[Text]" custT="1"/>
      <dgm:spPr/>
      <dgm:t>
        <a:bodyPr/>
        <a:lstStyle/>
        <a:p>
          <a:r>
            <a:rPr lang="ar-SA" sz="3600" dirty="0" smtClean="0">
              <a:latin typeface="Times New Roman" pitchFamily="18" charset="0"/>
              <a:cs typeface="Times New Roman" pitchFamily="18" charset="0"/>
            </a:rPr>
            <a:t>الاهمية والشهرة</a:t>
          </a:r>
        </a:p>
      </dgm:t>
    </dgm:pt>
    <dgm:pt modelId="{E5E1DAC1-94DF-478A-A498-3CF23845F619}" type="parTrans" cxnId="{98615C8A-0072-40E2-875E-07FF6FDDC626}">
      <dgm:prSet/>
      <dgm:spPr/>
      <dgm:t>
        <a:bodyPr/>
        <a:lstStyle/>
        <a:p>
          <a:endParaRPr lang="en-US"/>
        </a:p>
      </dgm:t>
    </dgm:pt>
    <dgm:pt modelId="{E3F1E945-4B60-4972-BB06-7369BC95483D}" type="sibTrans" cxnId="{98615C8A-0072-40E2-875E-07FF6FDDC626}">
      <dgm:prSet/>
      <dgm:spPr/>
      <dgm:t>
        <a:bodyPr/>
        <a:lstStyle/>
        <a:p>
          <a:endParaRPr lang="en-US"/>
        </a:p>
      </dgm:t>
    </dgm:pt>
    <dgm:pt modelId="{F176ED60-E7EC-4540-8427-C23676C86976}">
      <dgm:prSet phldrT="[Text]" custT="1"/>
      <dgm:spPr/>
      <dgm:t>
        <a:bodyPr/>
        <a:lstStyle/>
        <a:p>
          <a:pPr algn="r" rtl="1"/>
          <a:endParaRPr lang="en-US" sz="2500" dirty="0"/>
        </a:p>
      </dgm:t>
    </dgm:pt>
    <dgm:pt modelId="{1FCE8DB7-72E2-48DD-ABF2-7239E64C4809}" type="parTrans" cxnId="{65A1129A-B324-47F0-9517-C1CDD82BD05E}">
      <dgm:prSet/>
      <dgm:spPr/>
      <dgm:t>
        <a:bodyPr/>
        <a:lstStyle/>
        <a:p>
          <a:endParaRPr lang="en-US"/>
        </a:p>
      </dgm:t>
    </dgm:pt>
    <dgm:pt modelId="{96E7DC0E-65E1-46E3-873C-4CDF2BA1EA10}" type="sibTrans" cxnId="{65A1129A-B324-47F0-9517-C1CDD82BD05E}">
      <dgm:prSet/>
      <dgm:spPr/>
      <dgm:t>
        <a:bodyPr/>
        <a:lstStyle/>
        <a:p>
          <a:endParaRPr lang="en-US"/>
        </a:p>
      </dgm:t>
    </dgm:pt>
    <dgm:pt modelId="{E9266CA0-6687-4F94-AD6C-ED53094786D9}">
      <dgm:prSet phldrT="[Text]" custT="1"/>
      <dgm:spPr/>
      <dgm:t>
        <a:bodyPr/>
        <a:lstStyle/>
        <a:p>
          <a:pPr rtl="1"/>
          <a:r>
            <a:rPr lang="ar-SA" sz="3600" dirty="0" smtClean="0">
              <a:latin typeface="Times New Roman" pitchFamily="18" charset="0"/>
              <a:cs typeface="Times New Roman" pitchFamily="18" charset="0"/>
            </a:rPr>
            <a:t>الاستمرارية</a:t>
          </a:r>
          <a:endParaRPr lang="en-US" sz="3600" dirty="0">
            <a:latin typeface="Times New Roman" pitchFamily="18" charset="0"/>
            <a:cs typeface="Times New Roman" pitchFamily="18" charset="0"/>
          </a:endParaRPr>
        </a:p>
      </dgm:t>
    </dgm:pt>
    <dgm:pt modelId="{73097F54-B701-4D63-9788-B8AB8A866694}" type="parTrans" cxnId="{AEF7BA60-1287-479D-AF43-EFE90F2178B7}">
      <dgm:prSet/>
      <dgm:spPr/>
      <dgm:t>
        <a:bodyPr/>
        <a:lstStyle/>
        <a:p>
          <a:endParaRPr lang="en-US"/>
        </a:p>
      </dgm:t>
    </dgm:pt>
    <dgm:pt modelId="{5E1BC625-6FB7-4BB7-BA99-1F419CDDA2FA}" type="sibTrans" cxnId="{AEF7BA60-1287-479D-AF43-EFE90F2178B7}">
      <dgm:prSet/>
      <dgm:spPr/>
      <dgm:t>
        <a:bodyPr/>
        <a:lstStyle/>
        <a:p>
          <a:endParaRPr lang="en-US"/>
        </a:p>
      </dgm:t>
    </dgm:pt>
    <dgm:pt modelId="{92068061-261B-4428-817A-D6D6BE784CAF}">
      <dgm:prSet phldrT="[Text]" custT="1"/>
      <dgm:spPr/>
      <dgm:t>
        <a:bodyPr/>
        <a:lstStyle/>
        <a:p>
          <a:pPr algn="ctr"/>
          <a:r>
            <a:rPr lang="ar-SA" sz="2400" dirty="0" smtClean="0">
              <a:latin typeface="Times New Roman" pitchFamily="18" charset="0"/>
              <a:cs typeface="Times New Roman" pitchFamily="18" charset="0"/>
            </a:rPr>
            <a:t>تختلف  الإدارة الاجتماعية في درجة الاستمرارية ودوامها  فأدوار المرأة والرجل دائمة بينما الدور الوظيفي قد لا يكون دائم </a:t>
          </a:r>
          <a:endParaRPr lang="en-US" sz="2400" dirty="0">
            <a:latin typeface="Times New Roman" pitchFamily="18" charset="0"/>
            <a:cs typeface="Times New Roman" pitchFamily="18" charset="0"/>
          </a:endParaRPr>
        </a:p>
      </dgm:t>
    </dgm:pt>
    <dgm:pt modelId="{E1A3C77D-C50A-4F85-A36D-0093E5C6F40C}" type="parTrans" cxnId="{D61C5626-3A73-4670-94D8-C0E170161F45}">
      <dgm:prSet/>
      <dgm:spPr/>
      <dgm:t>
        <a:bodyPr/>
        <a:lstStyle/>
        <a:p>
          <a:endParaRPr lang="en-US"/>
        </a:p>
      </dgm:t>
    </dgm:pt>
    <dgm:pt modelId="{F82E6C64-C9F6-4AA5-BDD5-5359940C1A95}" type="sibTrans" cxnId="{D61C5626-3A73-4670-94D8-C0E170161F45}">
      <dgm:prSet/>
      <dgm:spPr/>
      <dgm:t>
        <a:bodyPr/>
        <a:lstStyle/>
        <a:p>
          <a:endParaRPr lang="en-US"/>
        </a:p>
      </dgm:t>
    </dgm:pt>
    <dgm:pt modelId="{D744F3CB-1979-4966-9F6A-1B09A706EEB5}" type="pres">
      <dgm:prSet presAssocID="{92279118-2B93-4607-A0BF-10274F1BABE8}" presName="Name0" presStyleCnt="0">
        <dgm:presLayoutVars>
          <dgm:dir val="rev"/>
          <dgm:animLvl val="lvl"/>
          <dgm:resizeHandles val="exact"/>
        </dgm:presLayoutVars>
      </dgm:prSet>
      <dgm:spPr/>
      <dgm:t>
        <a:bodyPr/>
        <a:lstStyle/>
        <a:p>
          <a:endParaRPr lang="en-US"/>
        </a:p>
      </dgm:t>
    </dgm:pt>
    <dgm:pt modelId="{8FB6A484-6603-439A-9A09-1B28770AAC6B}" type="pres">
      <dgm:prSet presAssocID="{9FFA3925-BA51-4D1F-A894-2086BFB01805}" presName="compositeNode" presStyleCnt="0">
        <dgm:presLayoutVars>
          <dgm:bulletEnabled val="1"/>
        </dgm:presLayoutVars>
      </dgm:prSet>
      <dgm:spPr/>
    </dgm:pt>
    <dgm:pt modelId="{FE36A01D-4599-455F-9729-4AF54EDC3BD7}" type="pres">
      <dgm:prSet presAssocID="{9FFA3925-BA51-4D1F-A894-2086BFB01805}" presName="bgRect" presStyleLbl="node1" presStyleIdx="0" presStyleCnt="3" custLinFactNeighborX="1108" custLinFactNeighborY="-1075"/>
      <dgm:spPr/>
      <dgm:t>
        <a:bodyPr/>
        <a:lstStyle/>
        <a:p>
          <a:endParaRPr lang="en-US"/>
        </a:p>
      </dgm:t>
    </dgm:pt>
    <dgm:pt modelId="{7DFA834C-BFBF-4E60-8319-08404D5F6BB7}" type="pres">
      <dgm:prSet presAssocID="{9FFA3925-BA51-4D1F-A894-2086BFB01805}" presName="parentNode" presStyleLbl="node1" presStyleIdx="0" presStyleCnt="3">
        <dgm:presLayoutVars>
          <dgm:chMax val="0"/>
          <dgm:bulletEnabled val="1"/>
        </dgm:presLayoutVars>
      </dgm:prSet>
      <dgm:spPr/>
      <dgm:t>
        <a:bodyPr/>
        <a:lstStyle/>
        <a:p>
          <a:endParaRPr lang="en-US"/>
        </a:p>
      </dgm:t>
    </dgm:pt>
    <dgm:pt modelId="{91AA1C98-5B0C-4885-A033-EA5D3B28B55E}" type="pres">
      <dgm:prSet presAssocID="{9FFA3925-BA51-4D1F-A894-2086BFB01805}" presName="childNode" presStyleLbl="node1" presStyleIdx="0" presStyleCnt="3">
        <dgm:presLayoutVars>
          <dgm:bulletEnabled val="1"/>
        </dgm:presLayoutVars>
      </dgm:prSet>
      <dgm:spPr/>
      <dgm:t>
        <a:bodyPr/>
        <a:lstStyle/>
        <a:p>
          <a:endParaRPr lang="en-US"/>
        </a:p>
      </dgm:t>
    </dgm:pt>
    <dgm:pt modelId="{F6C6A93D-D639-45B2-A793-83B0727DE022}" type="pres">
      <dgm:prSet presAssocID="{FFC824BC-95B0-4A9B-8FFA-33A4C1EA3EE2}" presName="hSp" presStyleCnt="0"/>
      <dgm:spPr/>
    </dgm:pt>
    <dgm:pt modelId="{7AB81E9B-9648-4904-A9F8-4ECBD282113A}" type="pres">
      <dgm:prSet presAssocID="{FFC824BC-95B0-4A9B-8FFA-33A4C1EA3EE2}" presName="vProcSp" presStyleCnt="0"/>
      <dgm:spPr/>
    </dgm:pt>
    <dgm:pt modelId="{791B7A1B-2832-40CF-8FA2-2BF74BC40363}" type="pres">
      <dgm:prSet presAssocID="{FFC824BC-95B0-4A9B-8FFA-33A4C1EA3EE2}" presName="vSp1" presStyleCnt="0"/>
      <dgm:spPr/>
    </dgm:pt>
    <dgm:pt modelId="{184CD17D-5D8F-4DDA-A26C-C2A3DE726683}" type="pres">
      <dgm:prSet presAssocID="{FFC824BC-95B0-4A9B-8FFA-33A4C1EA3EE2}" presName="simulatedConn" presStyleLbl="solidFgAcc1" presStyleIdx="0" presStyleCnt="2"/>
      <dgm:spPr/>
    </dgm:pt>
    <dgm:pt modelId="{72AA62BB-CAFA-4A3E-9CF0-8EDEEBA351E4}" type="pres">
      <dgm:prSet presAssocID="{FFC824BC-95B0-4A9B-8FFA-33A4C1EA3EE2}" presName="vSp2" presStyleCnt="0"/>
      <dgm:spPr/>
    </dgm:pt>
    <dgm:pt modelId="{7FFB5AA3-DBF0-4AD3-9054-03D6668D175E}" type="pres">
      <dgm:prSet presAssocID="{FFC824BC-95B0-4A9B-8FFA-33A4C1EA3EE2}" presName="sibTrans" presStyleCnt="0"/>
      <dgm:spPr/>
    </dgm:pt>
    <dgm:pt modelId="{52444311-8ED7-4F5A-B481-506707913F43}" type="pres">
      <dgm:prSet presAssocID="{64E72CF2-6100-43D3-A4B3-3804BDE95962}" presName="compositeNode" presStyleCnt="0">
        <dgm:presLayoutVars>
          <dgm:bulletEnabled val="1"/>
        </dgm:presLayoutVars>
      </dgm:prSet>
      <dgm:spPr/>
    </dgm:pt>
    <dgm:pt modelId="{1A8E2F5D-B996-41FA-93FF-73EC8253265B}" type="pres">
      <dgm:prSet presAssocID="{64E72CF2-6100-43D3-A4B3-3804BDE95962}" presName="bgRect" presStyleLbl="node1" presStyleIdx="1" presStyleCnt="3" custLinFactNeighborX="599" custLinFactNeighborY="-3458"/>
      <dgm:spPr/>
      <dgm:t>
        <a:bodyPr/>
        <a:lstStyle/>
        <a:p>
          <a:endParaRPr lang="en-US"/>
        </a:p>
      </dgm:t>
    </dgm:pt>
    <dgm:pt modelId="{9B4A752D-BA4C-48E4-8E9E-275D613164ED}" type="pres">
      <dgm:prSet presAssocID="{64E72CF2-6100-43D3-A4B3-3804BDE95962}" presName="parentNode" presStyleLbl="node1" presStyleIdx="1" presStyleCnt="3">
        <dgm:presLayoutVars>
          <dgm:chMax val="0"/>
          <dgm:bulletEnabled val="1"/>
        </dgm:presLayoutVars>
      </dgm:prSet>
      <dgm:spPr/>
      <dgm:t>
        <a:bodyPr/>
        <a:lstStyle/>
        <a:p>
          <a:endParaRPr lang="en-US"/>
        </a:p>
      </dgm:t>
    </dgm:pt>
    <dgm:pt modelId="{4DA2E60B-5F18-4D3B-944A-D85854CBA847}" type="pres">
      <dgm:prSet presAssocID="{64E72CF2-6100-43D3-A4B3-3804BDE95962}" presName="childNode" presStyleLbl="node1" presStyleIdx="1" presStyleCnt="3">
        <dgm:presLayoutVars>
          <dgm:bulletEnabled val="1"/>
        </dgm:presLayoutVars>
      </dgm:prSet>
      <dgm:spPr/>
      <dgm:t>
        <a:bodyPr/>
        <a:lstStyle/>
        <a:p>
          <a:endParaRPr lang="en-US"/>
        </a:p>
      </dgm:t>
    </dgm:pt>
    <dgm:pt modelId="{75F33AE0-AF8D-463B-9452-8B658634A44F}" type="pres">
      <dgm:prSet presAssocID="{E3F1E945-4B60-4972-BB06-7369BC95483D}" presName="hSp" presStyleCnt="0"/>
      <dgm:spPr/>
    </dgm:pt>
    <dgm:pt modelId="{57762FF7-360D-4C6F-B11F-73FC4AC9D9F9}" type="pres">
      <dgm:prSet presAssocID="{E3F1E945-4B60-4972-BB06-7369BC95483D}" presName="vProcSp" presStyleCnt="0"/>
      <dgm:spPr/>
    </dgm:pt>
    <dgm:pt modelId="{D23146C7-240A-45AD-8962-D4FB5F4E71A9}" type="pres">
      <dgm:prSet presAssocID="{E3F1E945-4B60-4972-BB06-7369BC95483D}" presName="vSp1" presStyleCnt="0"/>
      <dgm:spPr/>
    </dgm:pt>
    <dgm:pt modelId="{683B8618-F507-45BD-BD7E-42B55F9377EC}" type="pres">
      <dgm:prSet presAssocID="{E3F1E945-4B60-4972-BB06-7369BC95483D}" presName="simulatedConn" presStyleLbl="solidFgAcc1" presStyleIdx="1" presStyleCnt="2"/>
      <dgm:spPr/>
    </dgm:pt>
    <dgm:pt modelId="{96778968-DD2B-4ED6-8D05-67CA4D76AE28}" type="pres">
      <dgm:prSet presAssocID="{E3F1E945-4B60-4972-BB06-7369BC95483D}" presName="vSp2" presStyleCnt="0"/>
      <dgm:spPr/>
    </dgm:pt>
    <dgm:pt modelId="{D489F780-EB94-4424-B2A6-DEF8DEAB1B63}" type="pres">
      <dgm:prSet presAssocID="{E3F1E945-4B60-4972-BB06-7369BC95483D}" presName="sibTrans" presStyleCnt="0"/>
      <dgm:spPr/>
    </dgm:pt>
    <dgm:pt modelId="{E41F14DC-904E-481B-8700-1CB9FFAA14FE}" type="pres">
      <dgm:prSet presAssocID="{E9266CA0-6687-4F94-AD6C-ED53094786D9}" presName="compositeNode" presStyleCnt="0">
        <dgm:presLayoutVars>
          <dgm:bulletEnabled val="1"/>
        </dgm:presLayoutVars>
      </dgm:prSet>
      <dgm:spPr/>
    </dgm:pt>
    <dgm:pt modelId="{A58FE8A5-2980-4980-B4A2-58C887976F3C}" type="pres">
      <dgm:prSet presAssocID="{E9266CA0-6687-4F94-AD6C-ED53094786D9}" presName="bgRect" presStyleLbl="node1" presStyleIdx="2" presStyleCnt="3" custLinFactNeighborX="-1751" custLinFactNeighborY="-3458"/>
      <dgm:spPr/>
      <dgm:t>
        <a:bodyPr/>
        <a:lstStyle/>
        <a:p>
          <a:endParaRPr lang="en-US"/>
        </a:p>
      </dgm:t>
    </dgm:pt>
    <dgm:pt modelId="{3BF5AA6C-F9DA-4100-96FC-AA95F8E379CA}" type="pres">
      <dgm:prSet presAssocID="{E9266CA0-6687-4F94-AD6C-ED53094786D9}" presName="parentNode" presStyleLbl="node1" presStyleIdx="2" presStyleCnt="3">
        <dgm:presLayoutVars>
          <dgm:chMax val="0"/>
          <dgm:bulletEnabled val="1"/>
        </dgm:presLayoutVars>
      </dgm:prSet>
      <dgm:spPr/>
      <dgm:t>
        <a:bodyPr/>
        <a:lstStyle/>
        <a:p>
          <a:endParaRPr lang="en-US"/>
        </a:p>
      </dgm:t>
    </dgm:pt>
    <dgm:pt modelId="{D58B4DCF-D547-4C0C-B54C-BB98BDEF45BD}" type="pres">
      <dgm:prSet presAssocID="{E9266CA0-6687-4F94-AD6C-ED53094786D9}" presName="childNode" presStyleLbl="node1" presStyleIdx="2" presStyleCnt="3">
        <dgm:presLayoutVars>
          <dgm:bulletEnabled val="1"/>
        </dgm:presLayoutVars>
      </dgm:prSet>
      <dgm:spPr/>
      <dgm:t>
        <a:bodyPr/>
        <a:lstStyle/>
        <a:p>
          <a:endParaRPr lang="en-US"/>
        </a:p>
      </dgm:t>
    </dgm:pt>
  </dgm:ptLst>
  <dgm:cxnLst>
    <dgm:cxn modelId="{C667C9B8-3531-4974-A022-B0B36C051381}" srcId="{92279118-2B93-4607-A0BF-10274F1BABE8}" destId="{9FFA3925-BA51-4D1F-A894-2086BFB01805}" srcOrd="0" destOrd="0" parTransId="{6E681733-5746-4677-BA0D-42D989A80F00}" sibTransId="{FFC824BC-95B0-4A9B-8FFA-33A4C1EA3EE2}"/>
    <dgm:cxn modelId="{AEF7BA60-1287-479D-AF43-EFE90F2178B7}" srcId="{92279118-2B93-4607-A0BF-10274F1BABE8}" destId="{E9266CA0-6687-4F94-AD6C-ED53094786D9}" srcOrd="2" destOrd="0" parTransId="{73097F54-B701-4D63-9788-B8AB8A866694}" sibTransId="{5E1BC625-6FB7-4BB7-BA99-1F419CDDA2FA}"/>
    <dgm:cxn modelId="{F1ADA311-B0E4-4B65-9B74-07ACFECF6864}" type="presOf" srcId="{6F7EF967-54BA-40E4-8F47-EA5BCF18B793}" destId="{91AA1C98-5B0C-4885-A033-EA5D3B28B55E}" srcOrd="0" destOrd="0" presId="urn:microsoft.com/office/officeart/2005/8/layout/hProcess7"/>
    <dgm:cxn modelId="{956EA471-F041-4D35-A660-AF1EEB834C8C}" type="presOf" srcId="{9FFA3925-BA51-4D1F-A894-2086BFB01805}" destId="{FE36A01D-4599-455F-9729-4AF54EDC3BD7}" srcOrd="0" destOrd="0" presId="urn:microsoft.com/office/officeart/2005/8/layout/hProcess7"/>
    <dgm:cxn modelId="{65A1129A-B324-47F0-9517-C1CDD82BD05E}" srcId="{64E72CF2-6100-43D3-A4B3-3804BDE95962}" destId="{F176ED60-E7EC-4540-8427-C23676C86976}" srcOrd="0" destOrd="0" parTransId="{1FCE8DB7-72E2-48DD-ABF2-7239E64C4809}" sibTransId="{96E7DC0E-65E1-46E3-873C-4CDF2BA1EA10}"/>
    <dgm:cxn modelId="{3C89958D-3C56-4B21-8204-1D292138F218}" type="presOf" srcId="{9FFA3925-BA51-4D1F-A894-2086BFB01805}" destId="{7DFA834C-BFBF-4E60-8319-08404D5F6BB7}" srcOrd="1" destOrd="0" presId="urn:microsoft.com/office/officeart/2005/8/layout/hProcess7"/>
    <dgm:cxn modelId="{AE5596BD-F088-46AE-AB31-C98F99783410}" type="presOf" srcId="{92279118-2B93-4607-A0BF-10274F1BABE8}" destId="{D744F3CB-1979-4966-9F6A-1B09A706EEB5}" srcOrd="0" destOrd="0" presId="urn:microsoft.com/office/officeart/2005/8/layout/hProcess7"/>
    <dgm:cxn modelId="{ABBEB138-EFED-4A14-B246-444686842373}" srcId="{9FFA3925-BA51-4D1F-A894-2086BFB01805}" destId="{6F7EF967-54BA-40E4-8F47-EA5BCF18B793}" srcOrd="0" destOrd="0" parTransId="{44DE016A-46AA-43BC-8A36-33BFB7924FEC}" sibTransId="{69D93392-19D5-47C9-BC6E-F39423CEDBFA}"/>
    <dgm:cxn modelId="{D61C5626-3A73-4670-94D8-C0E170161F45}" srcId="{E9266CA0-6687-4F94-AD6C-ED53094786D9}" destId="{92068061-261B-4428-817A-D6D6BE784CAF}" srcOrd="0" destOrd="0" parTransId="{E1A3C77D-C50A-4F85-A36D-0093E5C6F40C}" sibTransId="{F82E6C64-C9F6-4AA5-BDD5-5359940C1A95}"/>
    <dgm:cxn modelId="{61ACA980-2A45-469A-9A7B-633BA9258D4C}" type="presOf" srcId="{E9266CA0-6687-4F94-AD6C-ED53094786D9}" destId="{3BF5AA6C-F9DA-4100-96FC-AA95F8E379CA}" srcOrd="1" destOrd="0" presId="urn:microsoft.com/office/officeart/2005/8/layout/hProcess7"/>
    <dgm:cxn modelId="{E7E6118D-0DD0-4FA5-A2C4-06AE973B844E}" type="presOf" srcId="{E9266CA0-6687-4F94-AD6C-ED53094786D9}" destId="{A58FE8A5-2980-4980-B4A2-58C887976F3C}" srcOrd="0" destOrd="0" presId="urn:microsoft.com/office/officeart/2005/8/layout/hProcess7"/>
    <dgm:cxn modelId="{98615C8A-0072-40E2-875E-07FF6FDDC626}" srcId="{92279118-2B93-4607-A0BF-10274F1BABE8}" destId="{64E72CF2-6100-43D3-A4B3-3804BDE95962}" srcOrd="1" destOrd="0" parTransId="{E5E1DAC1-94DF-478A-A498-3CF23845F619}" sibTransId="{E3F1E945-4B60-4972-BB06-7369BC95483D}"/>
    <dgm:cxn modelId="{9099FB85-5D6B-43B9-BE74-C50440566DB8}" type="presOf" srcId="{92068061-261B-4428-817A-D6D6BE784CAF}" destId="{D58B4DCF-D547-4C0C-B54C-BB98BDEF45BD}" srcOrd="0" destOrd="0" presId="urn:microsoft.com/office/officeart/2005/8/layout/hProcess7"/>
    <dgm:cxn modelId="{A9C750CD-B6F4-4FE9-AA61-767410FDEA6C}" type="presOf" srcId="{64E72CF2-6100-43D3-A4B3-3804BDE95962}" destId="{9B4A752D-BA4C-48E4-8E9E-275D613164ED}" srcOrd="1" destOrd="0" presId="urn:microsoft.com/office/officeart/2005/8/layout/hProcess7"/>
    <dgm:cxn modelId="{E4768077-6C48-4212-91CC-40253C1CCC96}" type="presOf" srcId="{64E72CF2-6100-43D3-A4B3-3804BDE95962}" destId="{1A8E2F5D-B996-41FA-93FF-73EC8253265B}" srcOrd="0" destOrd="0" presId="urn:microsoft.com/office/officeart/2005/8/layout/hProcess7"/>
    <dgm:cxn modelId="{76842DF5-21E0-42FE-A4AD-D2E5BA47698E}" type="presOf" srcId="{F176ED60-E7EC-4540-8427-C23676C86976}" destId="{4DA2E60B-5F18-4D3B-944A-D85854CBA847}" srcOrd="0" destOrd="0" presId="urn:microsoft.com/office/officeart/2005/8/layout/hProcess7"/>
    <dgm:cxn modelId="{85682F6A-04B9-4544-9EE7-80FECFE2F1BC}" type="presParOf" srcId="{D744F3CB-1979-4966-9F6A-1B09A706EEB5}" destId="{8FB6A484-6603-439A-9A09-1B28770AAC6B}" srcOrd="0" destOrd="0" presId="urn:microsoft.com/office/officeart/2005/8/layout/hProcess7"/>
    <dgm:cxn modelId="{656D2400-0276-43C9-BFA5-9991313D0D95}" type="presParOf" srcId="{8FB6A484-6603-439A-9A09-1B28770AAC6B}" destId="{FE36A01D-4599-455F-9729-4AF54EDC3BD7}" srcOrd="0" destOrd="0" presId="urn:microsoft.com/office/officeart/2005/8/layout/hProcess7"/>
    <dgm:cxn modelId="{7AC40A14-D2A2-45D3-B7DB-A0933589254F}" type="presParOf" srcId="{8FB6A484-6603-439A-9A09-1B28770AAC6B}" destId="{7DFA834C-BFBF-4E60-8319-08404D5F6BB7}" srcOrd="1" destOrd="0" presId="urn:microsoft.com/office/officeart/2005/8/layout/hProcess7"/>
    <dgm:cxn modelId="{FF5515EC-D1D8-4E63-B7D1-B514ABA71569}" type="presParOf" srcId="{8FB6A484-6603-439A-9A09-1B28770AAC6B}" destId="{91AA1C98-5B0C-4885-A033-EA5D3B28B55E}" srcOrd="2" destOrd="0" presId="urn:microsoft.com/office/officeart/2005/8/layout/hProcess7"/>
    <dgm:cxn modelId="{403F1F1F-8423-4920-94A6-7ABB3FBD9C78}" type="presParOf" srcId="{D744F3CB-1979-4966-9F6A-1B09A706EEB5}" destId="{F6C6A93D-D639-45B2-A793-83B0727DE022}" srcOrd="1" destOrd="0" presId="urn:microsoft.com/office/officeart/2005/8/layout/hProcess7"/>
    <dgm:cxn modelId="{47D87565-5BF6-4E86-935C-EA9FECA20FEA}" type="presParOf" srcId="{D744F3CB-1979-4966-9F6A-1B09A706EEB5}" destId="{7AB81E9B-9648-4904-A9F8-4ECBD282113A}" srcOrd="2" destOrd="0" presId="urn:microsoft.com/office/officeart/2005/8/layout/hProcess7"/>
    <dgm:cxn modelId="{57A7C7A8-EE66-4868-9136-964F9FEF723D}" type="presParOf" srcId="{7AB81E9B-9648-4904-A9F8-4ECBD282113A}" destId="{791B7A1B-2832-40CF-8FA2-2BF74BC40363}" srcOrd="0" destOrd="0" presId="urn:microsoft.com/office/officeart/2005/8/layout/hProcess7"/>
    <dgm:cxn modelId="{8A11B469-8010-40C5-B350-25E838CA09A4}" type="presParOf" srcId="{7AB81E9B-9648-4904-A9F8-4ECBD282113A}" destId="{184CD17D-5D8F-4DDA-A26C-C2A3DE726683}" srcOrd="1" destOrd="0" presId="urn:microsoft.com/office/officeart/2005/8/layout/hProcess7"/>
    <dgm:cxn modelId="{97666268-E646-4515-AD6E-F0EAA3F0E8F3}" type="presParOf" srcId="{7AB81E9B-9648-4904-A9F8-4ECBD282113A}" destId="{72AA62BB-CAFA-4A3E-9CF0-8EDEEBA351E4}" srcOrd="2" destOrd="0" presId="urn:microsoft.com/office/officeart/2005/8/layout/hProcess7"/>
    <dgm:cxn modelId="{05BC8A81-005F-442D-9D29-AA9F4C6099A0}" type="presParOf" srcId="{D744F3CB-1979-4966-9F6A-1B09A706EEB5}" destId="{7FFB5AA3-DBF0-4AD3-9054-03D6668D175E}" srcOrd="3" destOrd="0" presId="urn:microsoft.com/office/officeart/2005/8/layout/hProcess7"/>
    <dgm:cxn modelId="{A2B50BF1-29B1-4830-9CB9-AFD35848AB2E}" type="presParOf" srcId="{D744F3CB-1979-4966-9F6A-1B09A706EEB5}" destId="{52444311-8ED7-4F5A-B481-506707913F43}" srcOrd="4" destOrd="0" presId="urn:microsoft.com/office/officeart/2005/8/layout/hProcess7"/>
    <dgm:cxn modelId="{5BC84D7E-483E-4318-9BE7-8EF575C0DA09}" type="presParOf" srcId="{52444311-8ED7-4F5A-B481-506707913F43}" destId="{1A8E2F5D-B996-41FA-93FF-73EC8253265B}" srcOrd="0" destOrd="0" presId="urn:microsoft.com/office/officeart/2005/8/layout/hProcess7"/>
    <dgm:cxn modelId="{E17D4A8F-44B3-49F3-900A-E91006F6A7DD}" type="presParOf" srcId="{52444311-8ED7-4F5A-B481-506707913F43}" destId="{9B4A752D-BA4C-48E4-8E9E-275D613164ED}" srcOrd="1" destOrd="0" presId="urn:microsoft.com/office/officeart/2005/8/layout/hProcess7"/>
    <dgm:cxn modelId="{467D4D71-165D-40B7-A21A-AA602DBBF431}" type="presParOf" srcId="{52444311-8ED7-4F5A-B481-506707913F43}" destId="{4DA2E60B-5F18-4D3B-944A-D85854CBA847}" srcOrd="2" destOrd="0" presId="urn:microsoft.com/office/officeart/2005/8/layout/hProcess7"/>
    <dgm:cxn modelId="{FFD79932-F3FE-45A2-BBA3-DB2487B717BC}" type="presParOf" srcId="{D744F3CB-1979-4966-9F6A-1B09A706EEB5}" destId="{75F33AE0-AF8D-463B-9452-8B658634A44F}" srcOrd="5" destOrd="0" presId="urn:microsoft.com/office/officeart/2005/8/layout/hProcess7"/>
    <dgm:cxn modelId="{27C1C5D4-B25E-44FD-8C43-98E271315C19}" type="presParOf" srcId="{D744F3CB-1979-4966-9F6A-1B09A706EEB5}" destId="{57762FF7-360D-4C6F-B11F-73FC4AC9D9F9}" srcOrd="6" destOrd="0" presId="urn:microsoft.com/office/officeart/2005/8/layout/hProcess7"/>
    <dgm:cxn modelId="{A747A4AB-CA19-4555-82DE-54AB76D013CB}" type="presParOf" srcId="{57762FF7-360D-4C6F-B11F-73FC4AC9D9F9}" destId="{D23146C7-240A-45AD-8962-D4FB5F4E71A9}" srcOrd="0" destOrd="0" presId="urn:microsoft.com/office/officeart/2005/8/layout/hProcess7"/>
    <dgm:cxn modelId="{B0A7CFE1-883D-4CA7-A29E-6F20BD5F748B}" type="presParOf" srcId="{57762FF7-360D-4C6F-B11F-73FC4AC9D9F9}" destId="{683B8618-F507-45BD-BD7E-42B55F9377EC}" srcOrd="1" destOrd="0" presId="urn:microsoft.com/office/officeart/2005/8/layout/hProcess7"/>
    <dgm:cxn modelId="{5D375ED2-1983-4C5A-99F9-393872E6799E}" type="presParOf" srcId="{57762FF7-360D-4C6F-B11F-73FC4AC9D9F9}" destId="{96778968-DD2B-4ED6-8D05-67CA4D76AE28}" srcOrd="2" destOrd="0" presId="urn:microsoft.com/office/officeart/2005/8/layout/hProcess7"/>
    <dgm:cxn modelId="{84933495-AA7A-4EB7-A330-72DAFB367E7B}" type="presParOf" srcId="{D744F3CB-1979-4966-9F6A-1B09A706EEB5}" destId="{D489F780-EB94-4424-B2A6-DEF8DEAB1B63}" srcOrd="7" destOrd="0" presId="urn:microsoft.com/office/officeart/2005/8/layout/hProcess7"/>
    <dgm:cxn modelId="{090EF1E0-0EAB-4077-8C55-978B01631079}" type="presParOf" srcId="{D744F3CB-1979-4966-9F6A-1B09A706EEB5}" destId="{E41F14DC-904E-481B-8700-1CB9FFAA14FE}" srcOrd="8" destOrd="0" presId="urn:microsoft.com/office/officeart/2005/8/layout/hProcess7"/>
    <dgm:cxn modelId="{57B7ADA7-EE79-4DB5-B014-690AAA2710F0}" type="presParOf" srcId="{E41F14DC-904E-481B-8700-1CB9FFAA14FE}" destId="{A58FE8A5-2980-4980-B4A2-58C887976F3C}" srcOrd="0" destOrd="0" presId="urn:microsoft.com/office/officeart/2005/8/layout/hProcess7"/>
    <dgm:cxn modelId="{36A4CA9F-81C9-4CBE-A5E4-D4110CAA1BB5}" type="presParOf" srcId="{E41F14DC-904E-481B-8700-1CB9FFAA14FE}" destId="{3BF5AA6C-F9DA-4100-96FC-AA95F8E379CA}" srcOrd="1" destOrd="0" presId="urn:microsoft.com/office/officeart/2005/8/layout/hProcess7"/>
    <dgm:cxn modelId="{30C6D055-23C5-4B27-A8E1-C2DB22956C58}" type="presParOf" srcId="{E41F14DC-904E-481B-8700-1CB9FFAA14FE}" destId="{D58B4DCF-D547-4C0C-B54C-BB98BDEF45BD}" srcOrd="2" destOrd="0" presId="urn:microsoft.com/office/officeart/2005/8/layout/hProcess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FF8D4D-9951-4E84-839A-95DB51BB0D97}"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US"/>
        </a:p>
      </dgm:t>
    </dgm:pt>
    <dgm:pt modelId="{8E9145AB-2AFF-47F0-8DF4-0CB24BE7757A}">
      <dgm:prSet phldrT="[Text]"/>
      <dgm:spPr/>
      <dgm:t>
        <a:bodyPr/>
        <a:lstStyle/>
        <a:p>
          <a:r>
            <a:rPr lang="ar-SA" dirty="0" smtClean="0"/>
            <a:t>المرسل</a:t>
          </a:r>
          <a:endParaRPr lang="en-US" dirty="0"/>
        </a:p>
      </dgm:t>
    </dgm:pt>
    <dgm:pt modelId="{C41A4C38-F433-45E6-A99C-FA557722AA6D}" type="parTrans" cxnId="{E4525AF4-4CF6-48E5-BC64-A3F099B75CBA}">
      <dgm:prSet/>
      <dgm:spPr/>
      <dgm:t>
        <a:bodyPr/>
        <a:lstStyle/>
        <a:p>
          <a:endParaRPr lang="en-US"/>
        </a:p>
      </dgm:t>
    </dgm:pt>
    <dgm:pt modelId="{376CA708-2F5D-4EDA-884C-293786704405}" type="sibTrans" cxnId="{E4525AF4-4CF6-48E5-BC64-A3F099B75CBA}">
      <dgm:prSet/>
      <dgm:spPr/>
      <dgm:t>
        <a:bodyPr/>
        <a:lstStyle/>
        <a:p>
          <a:endParaRPr lang="en-US"/>
        </a:p>
      </dgm:t>
    </dgm:pt>
    <dgm:pt modelId="{C267172F-844D-4815-A2BD-27828058A126}">
      <dgm:prSet phldrT="[Text]"/>
      <dgm:spPr/>
      <dgm:t>
        <a:bodyPr/>
        <a:lstStyle/>
        <a:p>
          <a:r>
            <a:rPr lang="ar-SA" dirty="0" smtClean="0"/>
            <a:t>رسالة</a:t>
          </a:r>
          <a:endParaRPr lang="en-US" dirty="0"/>
        </a:p>
      </dgm:t>
    </dgm:pt>
    <dgm:pt modelId="{B99D3B2E-18CC-4C82-AB1C-8B1840DE06DF}" type="parTrans" cxnId="{CADC3CAC-9BE2-4852-AFCF-A0C1CD8D41CF}">
      <dgm:prSet/>
      <dgm:spPr/>
      <dgm:t>
        <a:bodyPr/>
        <a:lstStyle/>
        <a:p>
          <a:endParaRPr lang="en-US"/>
        </a:p>
      </dgm:t>
    </dgm:pt>
    <dgm:pt modelId="{4BB44B98-450D-4D77-AED0-7656287E6A47}" type="sibTrans" cxnId="{CADC3CAC-9BE2-4852-AFCF-A0C1CD8D41CF}">
      <dgm:prSet/>
      <dgm:spPr/>
      <dgm:t>
        <a:bodyPr/>
        <a:lstStyle/>
        <a:p>
          <a:endParaRPr lang="en-US"/>
        </a:p>
      </dgm:t>
    </dgm:pt>
    <dgm:pt modelId="{F6764199-FCEF-4077-82F8-CF4EB31F2526}">
      <dgm:prSet phldrT="[Text]"/>
      <dgm:spPr/>
      <dgm:t>
        <a:bodyPr/>
        <a:lstStyle/>
        <a:p>
          <a:r>
            <a:rPr lang="ar-SA" dirty="0" smtClean="0"/>
            <a:t>وسيلة</a:t>
          </a:r>
          <a:endParaRPr lang="en-US" dirty="0"/>
        </a:p>
      </dgm:t>
    </dgm:pt>
    <dgm:pt modelId="{402B9081-CC70-4579-BF25-4753D65491A4}" type="parTrans" cxnId="{F098096D-89E6-4C87-A6AA-79D611EA0B6F}">
      <dgm:prSet/>
      <dgm:spPr/>
      <dgm:t>
        <a:bodyPr/>
        <a:lstStyle/>
        <a:p>
          <a:endParaRPr lang="en-US"/>
        </a:p>
      </dgm:t>
    </dgm:pt>
    <dgm:pt modelId="{16A15F62-A3ED-4758-A260-A70EAE376444}" type="sibTrans" cxnId="{F098096D-89E6-4C87-A6AA-79D611EA0B6F}">
      <dgm:prSet/>
      <dgm:spPr/>
      <dgm:t>
        <a:bodyPr/>
        <a:lstStyle/>
        <a:p>
          <a:endParaRPr lang="en-US"/>
        </a:p>
      </dgm:t>
    </dgm:pt>
    <dgm:pt modelId="{6972CBC7-C40C-4979-90B6-79922C7B353B}">
      <dgm:prSet phldrT="[Text]"/>
      <dgm:spPr/>
      <dgm:t>
        <a:bodyPr/>
        <a:lstStyle/>
        <a:p>
          <a:r>
            <a:rPr lang="ar-SA" dirty="0" smtClean="0"/>
            <a:t>المستقبل</a:t>
          </a:r>
          <a:endParaRPr lang="en-US" dirty="0"/>
        </a:p>
      </dgm:t>
    </dgm:pt>
    <dgm:pt modelId="{F12DC9FF-CD3C-44DC-9108-3E44B0222BC9}" type="parTrans" cxnId="{C2CB157C-C701-4FC5-853D-58620854E076}">
      <dgm:prSet/>
      <dgm:spPr/>
      <dgm:t>
        <a:bodyPr/>
        <a:lstStyle/>
        <a:p>
          <a:endParaRPr lang="en-US"/>
        </a:p>
      </dgm:t>
    </dgm:pt>
    <dgm:pt modelId="{95608B51-A00A-48BA-8D3E-4055741412A8}" type="sibTrans" cxnId="{C2CB157C-C701-4FC5-853D-58620854E076}">
      <dgm:prSet/>
      <dgm:spPr/>
      <dgm:t>
        <a:bodyPr/>
        <a:lstStyle/>
        <a:p>
          <a:endParaRPr lang="en-US"/>
        </a:p>
      </dgm:t>
    </dgm:pt>
    <dgm:pt modelId="{54AB82D0-903F-433E-B772-957BA164D4B4}" type="pres">
      <dgm:prSet presAssocID="{43FF8D4D-9951-4E84-839A-95DB51BB0D97}" presName="Name0" presStyleCnt="0">
        <dgm:presLayoutVars>
          <dgm:dir val="rev"/>
          <dgm:resizeHandles val="exact"/>
        </dgm:presLayoutVars>
      </dgm:prSet>
      <dgm:spPr/>
      <dgm:t>
        <a:bodyPr/>
        <a:lstStyle/>
        <a:p>
          <a:endParaRPr lang="en-US"/>
        </a:p>
      </dgm:t>
    </dgm:pt>
    <dgm:pt modelId="{968F3B3C-6F87-4C1E-B0C0-7B8260D75C8F}" type="pres">
      <dgm:prSet presAssocID="{8E9145AB-2AFF-47F0-8DF4-0CB24BE7757A}" presName="Name5" presStyleLbl="vennNode1" presStyleIdx="0" presStyleCnt="4">
        <dgm:presLayoutVars>
          <dgm:bulletEnabled val="1"/>
        </dgm:presLayoutVars>
      </dgm:prSet>
      <dgm:spPr/>
      <dgm:t>
        <a:bodyPr/>
        <a:lstStyle/>
        <a:p>
          <a:endParaRPr lang="en-US"/>
        </a:p>
      </dgm:t>
    </dgm:pt>
    <dgm:pt modelId="{72AFA03B-B2AD-463D-B793-642AEE9FA3AA}" type="pres">
      <dgm:prSet presAssocID="{376CA708-2F5D-4EDA-884C-293786704405}" presName="space" presStyleCnt="0"/>
      <dgm:spPr/>
    </dgm:pt>
    <dgm:pt modelId="{AC068582-9C09-4714-93C3-E15D1AFC3AC8}" type="pres">
      <dgm:prSet presAssocID="{C267172F-844D-4815-A2BD-27828058A126}" presName="Name5" presStyleLbl="vennNode1" presStyleIdx="1" presStyleCnt="4">
        <dgm:presLayoutVars>
          <dgm:bulletEnabled val="1"/>
        </dgm:presLayoutVars>
      </dgm:prSet>
      <dgm:spPr/>
      <dgm:t>
        <a:bodyPr/>
        <a:lstStyle/>
        <a:p>
          <a:endParaRPr lang="en-US"/>
        </a:p>
      </dgm:t>
    </dgm:pt>
    <dgm:pt modelId="{87F93B65-A8AC-45F2-A025-A6B138BB69A0}" type="pres">
      <dgm:prSet presAssocID="{4BB44B98-450D-4D77-AED0-7656287E6A47}" presName="space" presStyleCnt="0"/>
      <dgm:spPr/>
    </dgm:pt>
    <dgm:pt modelId="{938D2FB0-02EB-4EC1-990D-C40C1F612252}" type="pres">
      <dgm:prSet presAssocID="{F6764199-FCEF-4077-82F8-CF4EB31F2526}" presName="Name5" presStyleLbl="vennNode1" presStyleIdx="2" presStyleCnt="4">
        <dgm:presLayoutVars>
          <dgm:bulletEnabled val="1"/>
        </dgm:presLayoutVars>
      </dgm:prSet>
      <dgm:spPr/>
      <dgm:t>
        <a:bodyPr/>
        <a:lstStyle/>
        <a:p>
          <a:endParaRPr lang="en-US"/>
        </a:p>
      </dgm:t>
    </dgm:pt>
    <dgm:pt modelId="{89B4C78B-E9F7-40F7-B32A-D45081C0F7CB}" type="pres">
      <dgm:prSet presAssocID="{16A15F62-A3ED-4758-A260-A70EAE376444}" presName="space" presStyleCnt="0"/>
      <dgm:spPr/>
    </dgm:pt>
    <dgm:pt modelId="{8A1D5D49-3765-43C9-B854-491A18891195}" type="pres">
      <dgm:prSet presAssocID="{6972CBC7-C40C-4979-90B6-79922C7B353B}" presName="Name5" presStyleLbl="vennNode1" presStyleIdx="3" presStyleCnt="4">
        <dgm:presLayoutVars>
          <dgm:bulletEnabled val="1"/>
        </dgm:presLayoutVars>
      </dgm:prSet>
      <dgm:spPr/>
      <dgm:t>
        <a:bodyPr/>
        <a:lstStyle/>
        <a:p>
          <a:endParaRPr lang="en-US"/>
        </a:p>
      </dgm:t>
    </dgm:pt>
  </dgm:ptLst>
  <dgm:cxnLst>
    <dgm:cxn modelId="{336DCE3E-F40A-4B76-BFE6-CFB2E59438FC}" type="presOf" srcId="{C267172F-844D-4815-A2BD-27828058A126}" destId="{AC068582-9C09-4714-93C3-E15D1AFC3AC8}" srcOrd="0" destOrd="0" presId="urn:microsoft.com/office/officeart/2005/8/layout/venn3"/>
    <dgm:cxn modelId="{E4525AF4-4CF6-48E5-BC64-A3F099B75CBA}" srcId="{43FF8D4D-9951-4E84-839A-95DB51BB0D97}" destId="{8E9145AB-2AFF-47F0-8DF4-0CB24BE7757A}" srcOrd="0" destOrd="0" parTransId="{C41A4C38-F433-45E6-A99C-FA557722AA6D}" sibTransId="{376CA708-2F5D-4EDA-884C-293786704405}"/>
    <dgm:cxn modelId="{F098096D-89E6-4C87-A6AA-79D611EA0B6F}" srcId="{43FF8D4D-9951-4E84-839A-95DB51BB0D97}" destId="{F6764199-FCEF-4077-82F8-CF4EB31F2526}" srcOrd="2" destOrd="0" parTransId="{402B9081-CC70-4579-BF25-4753D65491A4}" sibTransId="{16A15F62-A3ED-4758-A260-A70EAE376444}"/>
    <dgm:cxn modelId="{E528B7CC-79B7-493E-818A-B99F5C4A712D}" type="presOf" srcId="{43FF8D4D-9951-4E84-839A-95DB51BB0D97}" destId="{54AB82D0-903F-433E-B772-957BA164D4B4}" srcOrd="0" destOrd="0" presId="urn:microsoft.com/office/officeart/2005/8/layout/venn3"/>
    <dgm:cxn modelId="{C2CB157C-C701-4FC5-853D-58620854E076}" srcId="{43FF8D4D-9951-4E84-839A-95DB51BB0D97}" destId="{6972CBC7-C40C-4979-90B6-79922C7B353B}" srcOrd="3" destOrd="0" parTransId="{F12DC9FF-CD3C-44DC-9108-3E44B0222BC9}" sibTransId="{95608B51-A00A-48BA-8D3E-4055741412A8}"/>
    <dgm:cxn modelId="{CADC3CAC-9BE2-4852-AFCF-A0C1CD8D41CF}" srcId="{43FF8D4D-9951-4E84-839A-95DB51BB0D97}" destId="{C267172F-844D-4815-A2BD-27828058A126}" srcOrd="1" destOrd="0" parTransId="{B99D3B2E-18CC-4C82-AB1C-8B1840DE06DF}" sibTransId="{4BB44B98-450D-4D77-AED0-7656287E6A47}"/>
    <dgm:cxn modelId="{1350611F-044F-48E8-8CA0-8B8C052162CB}" type="presOf" srcId="{F6764199-FCEF-4077-82F8-CF4EB31F2526}" destId="{938D2FB0-02EB-4EC1-990D-C40C1F612252}" srcOrd="0" destOrd="0" presId="urn:microsoft.com/office/officeart/2005/8/layout/venn3"/>
    <dgm:cxn modelId="{D6B841EC-8C69-43E1-8F46-8F764148B1B6}" type="presOf" srcId="{6972CBC7-C40C-4979-90B6-79922C7B353B}" destId="{8A1D5D49-3765-43C9-B854-491A18891195}" srcOrd="0" destOrd="0" presId="urn:microsoft.com/office/officeart/2005/8/layout/venn3"/>
    <dgm:cxn modelId="{67EA7492-4B81-475F-93FE-4B42EB1BD40A}" type="presOf" srcId="{8E9145AB-2AFF-47F0-8DF4-0CB24BE7757A}" destId="{968F3B3C-6F87-4C1E-B0C0-7B8260D75C8F}" srcOrd="0" destOrd="0" presId="urn:microsoft.com/office/officeart/2005/8/layout/venn3"/>
    <dgm:cxn modelId="{DC56C378-391A-4F92-84FC-38D39DB2D348}" type="presParOf" srcId="{54AB82D0-903F-433E-B772-957BA164D4B4}" destId="{968F3B3C-6F87-4C1E-B0C0-7B8260D75C8F}" srcOrd="0" destOrd="0" presId="urn:microsoft.com/office/officeart/2005/8/layout/venn3"/>
    <dgm:cxn modelId="{721A1079-CB30-4607-9FD0-207A46029F0F}" type="presParOf" srcId="{54AB82D0-903F-433E-B772-957BA164D4B4}" destId="{72AFA03B-B2AD-463D-B793-642AEE9FA3AA}" srcOrd="1" destOrd="0" presId="urn:microsoft.com/office/officeart/2005/8/layout/venn3"/>
    <dgm:cxn modelId="{8F92CFB0-6BA7-4C5C-A7A4-96F276CEC730}" type="presParOf" srcId="{54AB82D0-903F-433E-B772-957BA164D4B4}" destId="{AC068582-9C09-4714-93C3-E15D1AFC3AC8}" srcOrd="2" destOrd="0" presId="urn:microsoft.com/office/officeart/2005/8/layout/venn3"/>
    <dgm:cxn modelId="{F9DB2E09-0EC3-460F-B1C0-320A8B4ACD53}" type="presParOf" srcId="{54AB82D0-903F-433E-B772-957BA164D4B4}" destId="{87F93B65-A8AC-45F2-A025-A6B138BB69A0}" srcOrd="3" destOrd="0" presId="urn:microsoft.com/office/officeart/2005/8/layout/venn3"/>
    <dgm:cxn modelId="{5530B64F-5537-44A3-A00F-0A8CD0865905}" type="presParOf" srcId="{54AB82D0-903F-433E-B772-957BA164D4B4}" destId="{938D2FB0-02EB-4EC1-990D-C40C1F612252}" srcOrd="4" destOrd="0" presId="urn:microsoft.com/office/officeart/2005/8/layout/venn3"/>
    <dgm:cxn modelId="{DACE300D-B057-44E3-9011-2BA3D2AAA892}" type="presParOf" srcId="{54AB82D0-903F-433E-B772-957BA164D4B4}" destId="{89B4C78B-E9F7-40F7-B32A-D45081C0F7CB}" srcOrd="5" destOrd="0" presId="urn:microsoft.com/office/officeart/2005/8/layout/venn3"/>
    <dgm:cxn modelId="{93BCDDD3-6637-4ED1-90A8-3D3E63633CE6}" type="presParOf" srcId="{54AB82D0-903F-433E-B772-957BA164D4B4}" destId="{8A1D5D49-3765-43C9-B854-491A18891195}" srcOrd="6" destOrd="0" presId="urn:microsoft.com/office/officeart/2005/8/layout/venn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7CBF79-BCD6-48DE-8E45-2AD1878BE222}"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BBE631EB-48D0-4431-BDDB-BC14563AF562}">
      <dgm:prSet phldrT="[Text]"/>
      <dgm:spPr/>
      <dgm:t>
        <a:bodyPr/>
        <a:lstStyle/>
        <a:p>
          <a:r>
            <a:rPr lang="ar-SA" dirty="0" smtClean="0"/>
            <a:t>السماع</a:t>
          </a:r>
          <a:endParaRPr lang="en-US" dirty="0"/>
        </a:p>
      </dgm:t>
    </dgm:pt>
    <dgm:pt modelId="{9847B60A-162A-4751-9E83-9CF53C6ACABD}" type="parTrans" cxnId="{F648BD31-A721-40FB-A949-6F84767FB596}">
      <dgm:prSet/>
      <dgm:spPr/>
      <dgm:t>
        <a:bodyPr/>
        <a:lstStyle/>
        <a:p>
          <a:endParaRPr lang="en-US"/>
        </a:p>
      </dgm:t>
    </dgm:pt>
    <dgm:pt modelId="{1568F80C-A5C9-4A04-BF49-EDFF7FD90C5F}" type="sibTrans" cxnId="{F648BD31-A721-40FB-A949-6F84767FB596}">
      <dgm:prSet/>
      <dgm:spPr/>
      <dgm:t>
        <a:bodyPr/>
        <a:lstStyle/>
        <a:p>
          <a:endParaRPr lang="en-US"/>
        </a:p>
      </dgm:t>
    </dgm:pt>
    <dgm:pt modelId="{A62107EB-5B5D-4FF6-8789-807BEBAC6EF6}">
      <dgm:prSet phldrT="[Text]"/>
      <dgm:spPr/>
      <dgm:t>
        <a:bodyPr/>
        <a:lstStyle/>
        <a:p>
          <a:r>
            <a:rPr lang="ar-SA" dirty="0" smtClean="0"/>
            <a:t>التفسير</a:t>
          </a:r>
          <a:endParaRPr lang="en-US" dirty="0"/>
        </a:p>
      </dgm:t>
    </dgm:pt>
    <dgm:pt modelId="{8ADA7748-D0EA-40D9-9D8A-8D04CF66F0A9}" type="parTrans" cxnId="{B3796A43-D1EC-492A-A6AC-611CB2924A80}">
      <dgm:prSet/>
      <dgm:spPr/>
      <dgm:t>
        <a:bodyPr/>
        <a:lstStyle/>
        <a:p>
          <a:endParaRPr lang="en-US"/>
        </a:p>
      </dgm:t>
    </dgm:pt>
    <dgm:pt modelId="{57DC7E48-06D7-458E-9D7B-C8078172A484}" type="sibTrans" cxnId="{B3796A43-D1EC-492A-A6AC-611CB2924A80}">
      <dgm:prSet/>
      <dgm:spPr/>
      <dgm:t>
        <a:bodyPr/>
        <a:lstStyle/>
        <a:p>
          <a:endParaRPr lang="en-US"/>
        </a:p>
      </dgm:t>
    </dgm:pt>
    <dgm:pt modelId="{4A073638-C996-4335-9D36-4AE9ADFF9FED}">
      <dgm:prSet phldrT="[Text]"/>
      <dgm:spPr/>
      <dgm:t>
        <a:bodyPr/>
        <a:lstStyle/>
        <a:p>
          <a:r>
            <a:rPr lang="ar-SA" dirty="0" smtClean="0"/>
            <a:t>التقييم</a:t>
          </a:r>
          <a:endParaRPr lang="en-US" dirty="0"/>
        </a:p>
      </dgm:t>
    </dgm:pt>
    <dgm:pt modelId="{5BCD5F44-BD0E-468C-8F34-C0CE53D51D36}" type="parTrans" cxnId="{E41FB591-839C-4926-A247-AD32C4EB3F4C}">
      <dgm:prSet/>
      <dgm:spPr/>
      <dgm:t>
        <a:bodyPr/>
        <a:lstStyle/>
        <a:p>
          <a:endParaRPr lang="en-US"/>
        </a:p>
      </dgm:t>
    </dgm:pt>
    <dgm:pt modelId="{329DD3DC-2D95-4EBF-A8FF-4D29313A059B}" type="sibTrans" cxnId="{E41FB591-839C-4926-A247-AD32C4EB3F4C}">
      <dgm:prSet/>
      <dgm:spPr/>
      <dgm:t>
        <a:bodyPr/>
        <a:lstStyle/>
        <a:p>
          <a:endParaRPr lang="en-US"/>
        </a:p>
      </dgm:t>
    </dgm:pt>
    <dgm:pt modelId="{05C39BB1-DCAE-42B3-9426-05326F833B45}">
      <dgm:prSet phldrT="[Text]"/>
      <dgm:spPr/>
      <dgm:t>
        <a:bodyPr/>
        <a:lstStyle/>
        <a:p>
          <a:r>
            <a:rPr lang="ar-SA" dirty="0" smtClean="0"/>
            <a:t>التذكر</a:t>
          </a:r>
          <a:endParaRPr lang="en-US" dirty="0"/>
        </a:p>
      </dgm:t>
    </dgm:pt>
    <dgm:pt modelId="{190A6EB3-0909-4F15-8AAC-5875549D390C}" type="parTrans" cxnId="{0058EDC3-7D4F-46C1-B9DA-326022401CA6}">
      <dgm:prSet/>
      <dgm:spPr/>
      <dgm:t>
        <a:bodyPr/>
        <a:lstStyle/>
        <a:p>
          <a:endParaRPr lang="en-US"/>
        </a:p>
      </dgm:t>
    </dgm:pt>
    <dgm:pt modelId="{007B925C-0571-4F6B-AC8E-497AAC1B7DBA}" type="sibTrans" cxnId="{0058EDC3-7D4F-46C1-B9DA-326022401CA6}">
      <dgm:prSet/>
      <dgm:spPr/>
      <dgm:t>
        <a:bodyPr/>
        <a:lstStyle/>
        <a:p>
          <a:endParaRPr lang="en-US"/>
        </a:p>
      </dgm:t>
    </dgm:pt>
    <dgm:pt modelId="{64A87B03-4B09-4C17-987E-DA25C8397B7D}">
      <dgm:prSet phldrT="[Text]"/>
      <dgm:spPr/>
      <dgm:t>
        <a:bodyPr/>
        <a:lstStyle/>
        <a:p>
          <a:r>
            <a:rPr lang="ar-SA" dirty="0" smtClean="0"/>
            <a:t>الاستجابة</a:t>
          </a:r>
          <a:endParaRPr lang="en-US" dirty="0"/>
        </a:p>
      </dgm:t>
    </dgm:pt>
    <dgm:pt modelId="{8514336D-DAB7-4122-80EF-BB4A88D2E049}" type="parTrans" cxnId="{2E8F378B-FA36-4DDD-9AA7-83697A091B53}">
      <dgm:prSet/>
      <dgm:spPr/>
      <dgm:t>
        <a:bodyPr/>
        <a:lstStyle/>
        <a:p>
          <a:endParaRPr lang="en-US"/>
        </a:p>
      </dgm:t>
    </dgm:pt>
    <dgm:pt modelId="{E8B56C82-7702-4CED-97BD-B3935BBDFFE5}" type="sibTrans" cxnId="{2E8F378B-FA36-4DDD-9AA7-83697A091B53}">
      <dgm:prSet/>
      <dgm:spPr/>
      <dgm:t>
        <a:bodyPr/>
        <a:lstStyle/>
        <a:p>
          <a:endParaRPr lang="en-US"/>
        </a:p>
      </dgm:t>
    </dgm:pt>
    <dgm:pt modelId="{06E2EBA6-61CF-4696-8DD7-DADFB764CE1E}" type="pres">
      <dgm:prSet presAssocID="{B37CBF79-BCD6-48DE-8E45-2AD1878BE222}" presName="cycle" presStyleCnt="0">
        <dgm:presLayoutVars>
          <dgm:dir/>
          <dgm:resizeHandles val="exact"/>
        </dgm:presLayoutVars>
      </dgm:prSet>
      <dgm:spPr/>
      <dgm:t>
        <a:bodyPr/>
        <a:lstStyle/>
        <a:p>
          <a:pPr rtl="1"/>
          <a:endParaRPr lang="ar-SA"/>
        </a:p>
      </dgm:t>
    </dgm:pt>
    <dgm:pt modelId="{BC944C22-B492-4B13-AF89-1DD3AC083A13}" type="pres">
      <dgm:prSet presAssocID="{BBE631EB-48D0-4431-BDDB-BC14563AF562}" presName="node" presStyleLbl="node1" presStyleIdx="0" presStyleCnt="5">
        <dgm:presLayoutVars>
          <dgm:bulletEnabled val="1"/>
        </dgm:presLayoutVars>
      </dgm:prSet>
      <dgm:spPr/>
      <dgm:t>
        <a:bodyPr/>
        <a:lstStyle/>
        <a:p>
          <a:endParaRPr lang="en-US"/>
        </a:p>
      </dgm:t>
    </dgm:pt>
    <dgm:pt modelId="{06B4FB2E-77F7-4B7C-826D-F0D1B248B1F8}" type="pres">
      <dgm:prSet presAssocID="{1568F80C-A5C9-4A04-BF49-EDFF7FD90C5F}" presName="sibTrans" presStyleLbl="sibTrans2D1" presStyleIdx="0" presStyleCnt="5"/>
      <dgm:spPr/>
      <dgm:t>
        <a:bodyPr/>
        <a:lstStyle/>
        <a:p>
          <a:pPr rtl="1"/>
          <a:endParaRPr lang="ar-SA"/>
        </a:p>
      </dgm:t>
    </dgm:pt>
    <dgm:pt modelId="{A5A2665F-EFCF-463E-BFCD-EF492D2DFD2B}" type="pres">
      <dgm:prSet presAssocID="{1568F80C-A5C9-4A04-BF49-EDFF7FD90C5F}" presName="connectorText" presStyleLbl="sibTrans2D1" presStyleIdx="0" presStyleCnt="5"/>
      <dgm:spPr/>
      <dgm:t>
        <a:bodyPr/>
        <a:lstStyle/>
        <a:p>
          <a:pPr rtl="1"/>
          <a:endParaRPr lang="ar-SA"/>
        </a:p>
      </dgm:t>
    </dgm:pt>
    <dgm:pt modelId="{B33D797C-7AFA-4674-A281-C62211600641}" type="pres">
      <dgm:prSet presAssocID="{A62107EB-5B5D-4FF6-8789-807BEBAC6EF6}" presName="node" presStyleLbl="node1" presStyleIdx="1" presStyleCnt="5">
        <dgm:presLayoutVars>
          <dgm:bulletEnabled val="1"/>
        </dgm:presLayoutVars>
      </dgm:prSet>
      <dgm:spPr/>
      <dgm:t>
        <a:bodyPr/>
        <a:lstStyle/>
        <a:p>
          <a:pPr rtl="1"/>
          <a:endParaRPr lang="ar-SA"/>
        </a:p>
      </dgm:t>
    </dgm:pt>
    <dgm:pt modelId="{44B74C1A-8FCE-49A4-A763-5A39C7E4BDE0}" type="pres">
      <dgm:prSet presAssocID="{57DC7E48-06D7-458E-9D7B-C8078172A484}" presName="sibTrans" presStyleLbl="sibTrans2D1" presStyleIdx="1" presStyleCnt="5"/>
      <dgm:spPr/>
      <dgm:t>
        <a:bodyPr/>
        <a:lstStyle/>
        <a:p>
          <a:pPr rtl="1"/>
          <a:endParaRPr lang="ar-SA"/>
        </a:p>
      </dgm:t>
    </dgm:pt>
    <dgm:pt modelId="{A93CD621-FF3A-419C-B97A-36C627662FC0}" type="pres">
      <dgm:prSet presAssocID="{57DC7E48-06D7-458E-9D7B-C8078172A484}" presName="connectorText" presStyleLbl="sibTrans2D1" presStyleIdx="1" presStyleCnt="5"/>
      <dgm:spPr/>
      <dgm:t>
        <a:bodyPr/>
        <a:lstStyle/>
        <a:p>
          <a:pPr rtl="1"/>
          <a:endParaRPr lang="ar-SA"/>
        </a:p>
      </dgm:t>
    </dgm:pt>
    <dgm:pt modelId="{4220AB89-8E01-485F-BA90-976AD2E01378}" type="pres">
      <dgm:prSet presAssocID="{4A073638-C996-4335-9D36-4AE9ADFF9FED}" presName="node" presStyleLbl="node1" presStyleIdx="2" presStyleCnt="5" custRadScaleRad="109944" custRadScaleInc="-11265">
        <dgm:presLayoutVars>
          <dgm:bulletEnabled val="1"/>
        </dgm:presLayoutVars>
      </dgm:prSet>
      <dgm:spPr/>
      <dgm:t>
        <a:bodyPr/>
        <a:lstStyle/>
        <a:p>
          <a:pPr rtl="1"/>
          <a:endParaRPr lang="ar-SA"/>
        </a:p>
      </dgm:t>
    </dgm:pt>
    <dgm:pt modelId="{258BAC82-D65C-49CE-84BA-DC7DE42CA770}" type="pres">
      <dgm:prSet presAssocID="{329DD3DC-2D95-4EBF-A8FF-4D29313A059B}" presName="sibTrans" presStyleLbl="sibTrans2D1" presStyleIdx="2" presStyleCnt="5"/>
      <dgm:spPr/>
      <dgm:t>
        <a:bodyPr/>
        <a:lstStyle/>
        <a:p>
          <a:pPr rtl="1"/>
          <a:endParaRPr lang="ar-SA"/>
        </a:p>
      </dgm:t>
    </dgm:pt>
    <dgm:pt modelId="{F12A1012-254D-4AB0-AFA8-421C68432023}" type="pres">
      <dgm:prSet presAssocID="{329DD3DC-2D95-4EBF-A8FF-4D29313A059B}" presName="connectorText" presStyleLbl="sibTrans2D1" presStyleIdx="2" presStyleCnt="5"/>
      <dgm:spPr/>
      <dgm:t>
        <a:bodyPr/>
        <a:lstStyle/>
        <a:p>
          <a:pPr rtl="1"/>
          <a:endParaRPr lang="ar-SA"/>
        </a:p>
      </dgm:t>
    </dgm:pt>
    <dgm:pt modelId="{07BBECE1-65E2-4648-B7C3-092CE69D9C48}" type="pres">
      <dgm:prSet presAssocID="{05C39BB1-DCAE-42B3-9426-05326F833B45}" presName="node" presStyleLbl="node1" presStyleIdx="3" presStyleCnt="5" custRadScaleRad="117344" custRadScaleInc="3060">
        <dgm:presLayoutVars>
          <dgm:bulletEnabled val="1"/>
        </dgm:presLayoutVars>
      </dgm:prSet>
      <dgm:spPr/>
      <dgm:t>
        <a:bodyPr/>
        <a:lstStyle/>
        <a:p>
          <a:pPr rtl="1"/>
          <a:endParaRPr lang="ar-SA"/>
        </a:p>
      </dgm:t>
    </dgm:pt>
    <dgm:pt modelId="{6DE15C3A-0674-4400-A65D-9D8C42E0B8CC}" type="pres">
      <dgm:prSet presAssocID="{007B925C-0571-4F6B-AC8E-497AAC1B7DBA}" presName="sibTrans" presStyleLbl="sibTrans2D1" presStyleIdx="3" presStyleCnt="5"/>
      <dgm:spPr/>
      <dgm:t>
        <a:bodyPr/>
        <a:lstStyle/>
        <a:p>
          <a:pPr rtl="1"/>
          <a:endParaRPr lang="ar-SA"/>
        </a:p>
      </dgm:t>
    </dgm:pt>
    <dgm:pt modelId="{E043121C-9030-4A44-9EE3-733FFB7D6B8E}" type="pres">
      <dgm:prSet presAssocID="{007B925C-0571-4F6B-AC8E-497AAC1B7DBA}" presName="connectorText" presStyleLbl="sibTrans2D1" presStyleIdx="3" presStyleCnt="5"/>
      <dgm:spPr/>
      <dgm:t>
        <a:bodyPr/>
        <a:lstStyle/>
        <a:p>
          <a:pPr rtl="1"/>
          <a:endParaRPr lang="ar-SA"/>
        </a:p>
      </dgm:t>
    </dgm:pt>
    <dgm:pt modelId="{41FEC897-BF3F-4038-A584-637A6B037B94}" type="pres">
      <dgm:prSet presAssocID="{64A87B03-4B09-4C17-987E-DA25C8397B7D}" presName="node" presStyleLbl="node1" presStyleIdx="4" presStyleCnt="5">
        <dgm:presLayoutVars>
          <dgm:bulletEnabled val="1"/>
        </dgm:presLayoutVars>
      </dgm:prSet>
      <dgm:spPr/>
      <dgm:t>
        <a:bodyPr/>
        <a:lstStyle/>
        <a:p>
          <a:pPr rtl="1"/>
          <a:endParaRPr lang="ar-SA"/>
        </a:p>
      </dgm:t>
    </dgm:pt>
    <dgm:pt modelId="{36CFA477-1D81-4BBC-BCDE-01A74F7DE185}" type="pres">
      <dgm:prSet presAssocID="{E8B56C82-7702-4CED-97BD-B3935BBDFFE5}" presName="sibTrans" presStyleLbl="sibTrans2D1" presStyleIdx="4" presStyleCnt="5"/>
      <dgm:spPr/>
      <dgm:t>
        <a:bodyPr/>
        <a:lstStyle/>
        <a:p>
          <a:pPr rtl="1"/>
          <a:endParaRPr lang="ar-SA"/>
        </a:p>
      </dgm:t>
    </dgm:pt>
    <dgm:pt modelId="{A7558DAC-6CB0-493A-A398-50036C91C6CE}" type="pres">
      <dgm:prSet presAssocID="{E8B56C82-7702-4CED-97BD-B3935BBDFFE5}" presName="connectorText" presStyleLbl="sibTrans2D1" presStyleIdx="4" presStyleCnt="5"/>
      <dgm:spPr/>
      <dgm:t>
        <a:bodyPr/>
        <a:lstStyle/>
        <a:p>
          <a:pPr rtl="1"/>
          <a:endParaRPr lang="ar-SA"/>
        </a:p>
      </dgm:t>
    </dgm:pt>
  </dgm:ptLst>
  <dgm:cxnLst>
    <dgm:cxn modelId="{6A763830-59B4-425D-8C9D-363F75AB3D4C}" type="presOf" srcId="{64A87B03-4B09-4C17-987E-DA25C8397B7D}" destId="{41FEC897-BF3F-4038-A584-637A6B037B94}" srcOrd="0" destOrd="0" presId="urn:microsoft.com/office/officeart/2005/8/layout/cycle2"/>
    <dgm:cxn modelId="{5CC1472C-35F5-448F-AB9B-74A1EF1D37A5}" type="presOf" srcId="{BBE631EB-48D0-4431-BDDB-BC14563AF562}" destId="{BC944C22-B492-4B13-AF89-1DD3AC083A13}" srcOrd="0" destOrd="0" presId="urn:microsoft.com/office/officeart/2005/8/layout/cycle2"/>
    <dgm:cxn modelId="{FEC13C6A-B4A5-4C91-94AE-3E88FA46B2A5}" type="presOf" srcId="{329DD3DC-2D95-4EBF-A8FF-4D29313A059B}" destId="{258BAC82-D65C-49CE-84BA-DC7DE42CA770}" srcOrd="0" destOrd="0" presId="urn:microsoft.com/office/officeart/2005/8/layout/cycle2"/>
    <dgm:cxn modelId="{9D302615-6536-4F2A-807F-A4E0E110A3DC}" type="presOf" srcId="{E8B56C82-7702-4CED-97BD-B3935BBDFFE5}" destId="{A7558DAC-6CB0-493A-A398-50036C91C6CE}" srcOrd="1" destOrd="0" presId="urn:microsoft.com/office/officeart/2005/8/layout/cycle2"/>
    <dgm:cxn modelId="{E46A5E1E-8DC5-432C-8A00-C9996D0C15AD}" type="presOf" srcId="{007B925C-0571-4F6B-AC8E-497AAC1B7DBA}" destId="{E043121C-9030-4A44-9EE3-733FFB7D6B8E}" srcOrd="1" destOrd="0" presId="urn:microsoft.com/office/officeart/2005/8/layout/cycle2"/>
    <dgm:cxn modelId="{4DF8CF9B-190D-457D-BB70-DEF75A78CED0}" type="presOf" srcId="{57DC7E48-06D7-458E-9D7B-C8078172A484}" destId="{44B74C1A-8FCE-49A4-A763-5A39C7E4BDE0}" srcOrd="0" destOrd="0" presId="urn:microsoft.com/office/officeart/2005/8/layout/cycle2"/>
    <dgm:cxn modelId="{0058EDC3-7D4F-46C1-B9DA-326022401CA6}" srcId="{B37CBF79-BCD6-48DE-8E45-2AD1878BE222}" destId="{05C39BB1-DCAE-42B3-9426-05326F833B45}" srcOrd="3" destOrd="0" parTransId="{190A6EB3-0909-4F15-8AAC-5875549D390C}" sibTransId="{007B925C-0571-4F6B-AC8E-497AAC1B7DBA}"/>
    <dgm:cxn modelId="{E41FB591-839C-4926-A247-AD32C4EB3F4C}" srcId="{B37CBF79-BCD6-48DE-8E45-2AD1878BE222}" destId="{4A073638-C996-4335-9D36-4AE9ADFF9FED}" srcOrd="2" destOrd="0" parTransId="{5BCD5F44-BD0E-468C-8F34-C0CE53D51D36}" sibTransId="{329DD3DC-2D95-4EBF-A8FF-4D29313A059B}"/>
    <dgm:cxn modelId="{9A0B4820-5FBC-4099-B2D7-D1A92EBD3E6E}" type="presOf" srcId="{B37CBF79-BCD6-48DE-8E45-2AD1878BE222}" destId="{06E2EBA6-61CF-4696-8DD7-DADFB764CE1E}" srcOrd="0" destOrd="0" presId="urn:microsoft.com/office/officeart/2005/8/layout/cycle2"/>
    <dgm:cxn modelId="{B3796A43-D1EC-492A-A6AC-611CB2924A80}" srcId="{B37CBF79-BCD6-48DE-8E45-2AD1878BE222}" destId="{A62107EB-5B5D-4FF6-8789-807BEBAC6EF6}" srcOrd="1" destOrd="0" parTransId="{8ADA7748-D0EA-40D9-9D8A-8D04CF66F0A9}" sibTransId="{57DC7E48-06D7-458E-9D7B-C8078172A484}"/>
    <dgm:cxn modelId="{D9640BD7-1B08-4EA2-9618-4D6E798C4D3F}" type="presOf" srcId="{007B925C-0571-4F6B-AC8E-497AAC1B7DBA}" destId="{6DE15C3A-0674-4400-A65D-9D8C42E0B8CC}" srcOrd="0" destOrd="0" presId="urn:microsoft.com/office/officeart/2005/8/layout/cycle2"/>
    <dgm:cxn modelId="{2E8F378B-FA36-4DDD-9AA7-83697A091B53}" srcId="{B37CBF79-BCD6-48DE-8E45-2AD1878BE222}" destId="{64A87B03-4B09-4C17-987E-DA25C8397B7D}" srcOrd="4" destOrd="0" parTransId="{8514336D-DAB7-4122-80EF-BB4A88D2E049}" sibTransId="{E8B56C82-7702-4CED-97BD-B3935BBDFFE5}"/>
    <dgm:cxn modelId="{D8401649-DC0B-4978-8721-E65FA9C86D94}" type="presOf" srcId="{05C39BB1-DCAE-42B3-9426-05326F833B45}" destId="{07BBECE1-65E2-4648-B7C3-092CE69D9C48}" srcOrd="0" destOrd="0" presId="urn:microsoft.com/office/officeart/2005/8/layout/cycle2"/>
    <dgm:cxn modelId="{4BD81A06-D8B0-4800-9354-32871B187E2B}" type="presOf" srcId="{4A073638-C996-4335-9D36-4AE9ADFF9FED}" destId="{4220AB89-8E01-485F-BA90-976AD2E01378}" srcOrd="0" destOrd="0" presId="urn:microsoft.com/office/officeart/2005/8/layout/cycle2"/>
    <dgm:cxn modelId="{D259736D-A2C8-4437-8121-903E2DC7197B}" type="presOf" srcId="{A62107EB-5B5D-4FF6-8789-807BEBAC6EF6}" destId="{B33D797C-7AFA-4674-A281-C62211600641}" srcOrd="0" destOrd="0" presId="urn:microsoft.com/office/officeart/2005/8/layout/cycle2"/>
    <dgm:cxn modelId="{D95C45C6-E531-4792-8BA0-6D35307807B9}" type="presOf" srcId="{1568F80C-A5C9-4A04-BF49-EDFF7FD90C5F}" destId="{06B4FB2E-77F7-4B7C-826D-F0D1B248B1F8}" srcOrd="0" destOrd="0" presId="urn:microsoft.com/office/officeart/2005/8/layout/cycle2"/>
    <dgm:cxn modelId="{EA20D870-7934-45BA-9601-F8C3B98ABCDE}" type="presOf" srcId="{329DD3DC-2D95-4EBF-A8FF-4D29313A059B}" destId="{F12A1012-254D-4AB0-AFA8-421C68432023}" srcOrd="1" destOrd="0" presId="urn:microsoft.com/office/officeart/2005/8/layout/cycle2"/>
    <dgm:cxn modelId="{6DEEE61B-684B-4BFB-B1DE-2F911D5FD5DA}" type="presOf" srcId="{E8B56C82-7702-4CED-97BD-B3935BBDFFE5}" destId="{36CFA477-1D81-4BBC-BCDE-01A74F7DE185}" srcOrd="0" destOrd="0" presId="urn:microsoft.com/office/officeart/2005/8/layout/cycle2"/>
    <dgm:cxn modelId="{4DC87726-D2AF-42A8-A583-37A42E152500}" type="presOf" srcId="{57DC7E48-06D7-458E-9D7B-C8078172A484}" destId="{A93CD621-FF3A-419C-B97A-36C627662FC0}" srcOrd="1" destOrd="0" presId="urn:microsoft.com/office/officeart/2005/8/layout/cycle2"/>
    <dgm:cxn modelId="{6895009E-B2BB-4C67-8CA5-841911665FF7}" type="presOf" srcId="{1568F80C-A5C9-4A04-BF49-EDFF7FD90C5F}" destId="{A5A2665F-EFCF-463E-BFCD-EF492D2DFD2B}" srcOrd="1" destOrd="0" presId="urn:microsoft.com/office/officeart/2005/8/layout/cycle2"/>
    <dgm:cxn modelId="{F648BD31-A721-40FB-A949-6F84767FB596}" srcId="{B37CBF79-BCD6-48DE-8E45-2AD1878BE222}" destId="{BBE631EB-48D0-4431-BDDB-BC14563AF562}" srcOrd="0" destOrd="0" parTransId="{9847B60A-162A-4751-9E83-9CF53C6ACABD}" sibTransId="{1568F80C-A5C9-4A04-BF49-EDFF7FD90C5F}"/>
    <dgm:cxn modelId="{5D3A484C-97C9-4646-B35D-7D248A84A992}" type="presParOf" srcId="{06E2EBA6-61CF-4696-8DD7-DADFB764CE1E}" destId="{BC944C22-B492-4B13-AF89-1DD3AC083A13}" srcOrd="0" destOrd="0" presId="urn:microsoft.com/office/officeart/2005/8/layout/cycle2"/>
    <dgm:cxn modelId="{D10A1891-9FBA-4DCA-A042-EEC9EFE22839}" type="presParOf" srcId="{06E2EBA6-61CF-4696-8DD7-DADFB764CE1E}" destId="{06B4FB2E-77F7-4B7C-826D-F0D1B248B1F8}" srcOrd="1" destOrd="0" presId="urn:microsoft.com/office/officeart/2005/8/layout/cycle2"/>
    <dgm:cxn modelId="{48BDDF09-C93F-4E9D-916C-BB811950AD20}" type="presParOf" srcId="{06B4FB2E-77F7-4B7C-826D-F0D1B248B1F8}" destId="{A5A2665F-EFCF-463E-BFCD-EF492D2DFD2B}" srcOrd="0" destOrd="0" presId="urn:microsoft.com/office/officeart/2005/8/layout/cycle2"/>
    <dgm:cxn modelId="{D2B40282-6651-49FA-A402-F910D3358C33}" type="presParOf" srcId="{06E2EBA6-61CF-4696-8DD7-DADFB764CE1E}" destId="{B33D797C-7AFA-4674-A281-C62211600641}" srcOrd="2" destOrd="0" presId="urn:microsoft.com/office/officeart/2005/8/layout/cycle2"/>
    <dgm:cxn modelId="{03653402-54DE-47D9-8A13-49AC26178184}" type="presParOf" srcId="{06E2EBA6-61CF-4696-8DD7-DADFB764CE1E}" destId="{44B74C1A-8FCE-49A4-A763-5A39C7E4BDE0}" srcOrd="3" destOrd="0" presId="urn:microsoft.com/office/officeart/2005/8/layout/cycle2"/>
    <dgm:cxn modelId="{82989D78-B9E6-430D-8D22-D4B950E41E44}" type="presParOf" srcId="{44B74C1A-8FCE-49A4-A763-5A39C7E4BDE0}" destId="{A93CD621-FF3A-419C-B97A-36C627662FC0}" srcOrd="0" destOrd="0" presId="urn:microsoft.com/office/officeart/2005/8/layout/cycle2"/>
    <dgm:cxn modelId="{5166E429-7595-4A5A-8C3F-5AEC9D501C74}" type="presParOf" srcId="{06E2EBA6-61CF-4696-8DD7-DADFB764CE1E}" destId="{4220AB89-8E01-485F-BA90-976AD2E01378}" srcOrd="4" destOrd="0" presId="urn:microsoft.com/office/officeart/2005/8/layout/cycle2"/>
    <dgm:cxn modelId="{F24C2092-11C8-469E-8F39-1F6FE6D4CE22}" type="presParOf" srcId="{06E2EBA6-61CF-4696-8DD7-DADFB764CE1E}" destId="{258BAC82-D65C-49CE-84BA-DC7DE42CA770}" srcOrd="5" destOrd="0" presId="urn:microsoft.com/office/officeart/2005/8/layout/cycle2"/>
    <dgm:cxn modelId="{3EF1AF89-8A06-41EE-BCB6-5CE5D22428F3}" type="presParOf" srcId="{258BAC82-D65C-49CE-84BA-DC7DE42CA770}" destId="{F12A1012-254D-4AB0-AFA8-421C68432023}" srcOrd="0" destOrd="0" presId="urn:microsoft.com/office/officeart/2005/8/layout/cycle2"/>
    <dgm:cxn modelId="{1C920469-869E-4D48-B566-6E3B21F5D19D}" type="presParOf" srcId="{06E2EBA6-61CF-4696-8DD7-DADFB764CE1E}" destId="{07BBECE1-65E2-4648-B7C3-092CE69D9C48}" srcOrd="6" destOrd="0" presId="urn:microsoft.com/office/officeart/2005/8/layout/cycle2"/>
    <dgm:cxn modelId="{01F7DD12-4790-4D43-B2AD-D34EB5C397A9}" type="presParOf" srcId="{06E2EBA6-61CF-4696-8DD7-DADFB764CE1E}" destId="{6DE15C3A-0674-4400-A65D-9D8C42E0B8CC}" srcOrd="7" destOrd="0" presId="urn:microsoft.com/office/officeart/2005/8/layout/cycle2"/>
    <dgm:cxn modelId="{C4150908-E86D-4608-A6BA-91B05056CAE2}" type="presParOf" srcId="{6DE15C3A-0674-4400-A65D-9D8C42E0B8CC}" destId="{E043121C-9030-4A44-9EE3-733FFB7D6B8E}" srcOrd="0" destOrd="0" presId="urn:microsoft.com/office/officeart/2005/8/layout/cycle2"/>
    <dgm:cxn modelId="{C4E6EF48-A799-44F8-BC2D-23FBA69C93EE}" type="presParOf" srcId="{06E2EBA6-61CF-4696-8DD7-DADFB764CE1E}" destId="{41FEC897-BF3F-4038-A584-637A6B037B94}" srcOrd="8" destOrd="0" presId="urn:microsoft.com/office/officeart/2005/8/layout/cycle2"/>
    <dgm:cxn modelId="{18F26E69-7CF7-4339-BB7A-8344050B986F}" type="presParOf" srcId="{06E2EBA6-61CF-4696-8DD7-DADFB764CE1E}" destId="{36CFA477-1D81-4BBC-BCDE-01A74F7DE185}" srcOrd="9" destOrd="0" presId="urn:microsoft.com/office/officeart/2005/8/layout/cycle2"/>
    <dgm:cxn modelId="{AC64CCC1-6640-4732-AFF9-3ACD7B761362}" type="presParOf" srcId="{36CFA477-1D81-4BBC-BCDE-01A74F7DE185}" destId="{A7558DAC-6CB0-493A-A398-50036C91C6CE}" srcOrd="0" destOrd="0" presId="urn:microsoft.com/office/officeart/2005/8/layout/cycle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22E0A1-98A5-465B-92B7-BF43DD1F0285}">
      <dsp:nvSpPr>
        <dsp:cNvPr id="0" name=""/>
        <dsp:cNvSpPr/>
      </dsp:nvSpPr>
      <dsp:spPr>
        <a:xfrm rot="21569009">
          <a:off x="471663" y="469998"/>
          <a:ext cx="4479580" cy="19841"/>
        </a:xfrm>
        <a:custGeom>
          <a:avLst/>
          <a:gdLst/>
          <a:ahLst/>
          <a:cxnLst/>
          <a:rect l="0" t="0" r="0" b="0"/>
          <a:pathLst>
            <a:path>
              <a:moveTo>
                <a:pt x="0" y="9920"/>
              </a:moveTo>
              <a:lnTo>
                <a:pt x="4479580" y="9920"/>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7EEB71-8C07-4A6F-BC68-34A78EA148D6}">
      <dsp:nvSpPr>
        <dsp:cNvPr id="0" name=""/>
        <dsp:cNvSpPr/>
      </dsp:nvSpPr>
      <dsp:spPr>
        <a:xfrm>
          <a:off x="-323150" y="520"/>
          <a:ext cx="3027148" cy="1004728"/>
        </a:xfrm>
        <a:prstGeom prst="ellipse">
          <a:avLst/>
        </a:prstGeom>
        <a:blipFill rotWithShape="0">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BD1FDD-8BFF-4367-8251-55A2F981C975}">
      <dsp:nvSpPr>
        <dsp:cNvPr id="0" name=""/>
        <dsp:cNvSpPr/>
      </dsp:nvSpPr>
      <dsp:spPr>
        <a:xfrm>
          <a:off x="4950371" y="0"/>
          <a:ext cx="3126828" cy="891282"/>
        </a:xfrm>
        <a:prstGeom prst="ellipse">
          <a:avLst/>
        </a:prstGeom>
        <a:solidFill>
          <a:schemeClr val="accent3"/>
        </a:solidFill>
        <a:ln w="425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b="1" kern="1200" dirty="0" smtClean="0"/>
            <a:t>الدور الوظيفي/الاجتماعي للفرد </a:t>
          </a:r>
          <a:endParaRPr lang="en-US" sz="1400" b="1" kern="1200" dirty="0"/>
        </a:p>
      </dsp:txBody>
      <dsp:txXfrm>
        <a:off x="4950371" y="0"/>
        <a:ext cx="3126828" cy="89128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235E1D-7118-4349-B257-3A5F854DB5DA}">
      <dsp:nvSpPr>
        <dsp:cNvPr id="0" name=""/>
        <dsp:cNvSpPr/>
      </dsp:nvSpPr>
      <dsp:spPr>
        <a:xfrm>
          <a:off x="2835554" y="52349"/>
          <a:ext cx="2512771" cy="2512771"/>
        </a:xfrm>
        <a:prstGeom prst="ellipse">
          <a:avLst/>
        </a:prstGeom>
        <a:solidFill>
          <a:schemeClr val="accent4">
            <a:lumMod val="60000"/>
            <a:lumOff val="40000"/>
            <a:alpha val="5000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r>
            <a:rPr lang="ar-SA" sz="2200" kern="1200" dirty="0" smtClean="0"/>
            <a:t>الدور المحدد(المتوقع من </a:t>
          </a:r>
          <a:r>
            <a:rPr lang="ar-SA" sz="2200" kern="1200" dirty="0" err="1" smtClean="0"/>
            <a:t>الأخرين)</a:t>
          </a:r>
          <a:r>
            <a:rPr lang="ar-SA" sz="2200" kern="1200" dirty="0" smtClean="0"/>
            <a:t> </a:t>
          </a:r>
          <a:endParaRPr lang="en-US" sz="2200" kern="1200" dirty="0"/>
        </a:p>
      </dsp:txBody>
      <dsp:txXfrm>
        <a:off x="3170590" y="492084"/>
        <a:ext cx="1842698" cy="1130747"/>
      </dsp:txXfrm>
    </dsp:sp>
    <dsp:sp modelId="{445827F1-A8E7-4067-BCC9-43363DB3E7B4}">
      <dsp:nvSpPr>
        <dsp:cNvPr id="0" name=""/>
        <dsp:cNvSpPr/>
      </dsp:nvSpPr>
      <dsp:spPr>
        <a:xfrm>
          <a:off x="3742246" y="1622831"/>
          <a:ext cx="2512771" cy="2512771"/>
        </a:xfrm>
        <a:prstGeom prst="ellipse">
          <a:avLst/>
        </a:prstGeom>
        <a:solidFill>
          <a:schemeClr val="accent4">
            <a:lumMod val="60000"/>
            <a:lumOff val="4000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r>
            <a:rPr lang="ar-SA" sz="2200" kern="1200" dirty="0" err="1" smtClean="0"/>
            <a:t>.</a:t>
          </a:r>
          <a:r>
            <a:rPr lang="ar-SA" sz="2200" kern="1200" dirty="0" smtClean="0"/>
            <a:t> الدور الخاص( الدور المدرك من الفرد نفسه</a:t>
          </a:r>
          <a:r>
            <a:rPr lang="ar-SA" sz="2200" kern="1200" dirty="0" err="1" smtClean="0"/>
            <a:t>)</a:t>
          </a:r>
          <a:r>
            <a:rPr lang="ar-SA" sz="2200" kern="1200" dirty="0" smtClean="0"/>
            <a:t> </a:t>
          </a:r>
          <a:endParaRPr lang="en-US" sz="2200" kern="1200" dirty="0"/>
        </a:p>
      </dsp:txBody>
      <dsp:txXfrm>
        <a:off x="4510735" y="2271963"/>
        <a:ext cx="1507662" cy="1382024"/>
      </dsp:txXfrm>
    </dsp:sp>
    <dsp:sp modelId="{39457493-C82F-43F2-97F6-1D04CF2BD1EF}">
      <dsp:nvSpPr>
        <dsp:cNvPr id="0" name=""/>
        <dsp:cNvSpPr/>
      </dsp:nvSpPr>
      <dsp:spPr>
        <a:xfrm>
          <a:off x="1928862" y="1622831"/>
          <a:ext cx="2512771" cy="2512771"/>
        </a:xfrm>
        <a:prstGeom prst="ellipse">
          <a:avLst/>
        </a:prstGeom>
        <a:solidFill>
          <a:schemeClr val="accent4"/>
        </a:solidFill>
        <a:ln w="38100" cap="flat" cmpd="sng" algn="ctr">
          <a:solidFill>
            <a:schemeClr val="lt1"/>
          </a:solidFill>
          <a:prstDash val="solid"/>
        </a:ln>
        <a:effectLst>
          <a:outerShdw blurRad="65500" dist="38100" dir="5400000" rotWithShape="0">
            <a:srgbClr val="000000">
              <a:alpha val="40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r>
            <a:rPr lang="ar-SA" sz="2200" kern="1200" dirty="0" smtClean="0"/>
            <a:t>الدور التفاعلي</a:t>
          </a:r>
          <a:endParaRPr lang="en-US" sz="2200" kern="1200" dirty="0"/>
        </a:p>
      </dsp:txBody>
      <dsp:txXfrm>
        <a:off x="2165482" y="2271963"/>
        <a:ext cx="1507662" cy="138202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5DA242-DED6-43B1-9D87-8C2D13131EEB}">
      <dsp:nvSpPr>
        <dsp:cNvPr id="0" name=""/>
        <dsp:cNvSpPr/>
      </dsp:nvSpPr>
      <dsp:spPr>
        <a:xfrm>
          <a:off x="0" y="0"/>
          <a:ext cx="8183880" cy="1308735"/>
        </a:xfrm>
        <a:prstGeom prst="roundRect">
          <a:avLst>
            <a:gd name="adj" fmla="val 10000"/>
          </a:avLst>
        </a:prstGeom>
        <a:gradFill rotWithShape="1">
          <a:gsLst>
            <a:gs pos="0">
              <a:schemeClr val="accent2">
                <a:shade val="45000"/>
                <a:satMod val="155000"/>
              </a:schemeClr>
            </a:gs>
            <a:gs pos="60000">
              <a:schemeClr val="accent2">
                <a:shade val="95000"/>
                <a:satMod val="150000"/>
              </a:schemeClr>
            </a:gs>
            <a:gs pos="100000">
              <a:schemeClr val="accent2">
                <a:tint val="87000"/>
                <a:satMod val="250000"/>
              </a:schemeClr>
            </a:gs>
          </a:gsLst>
          <a:lin ang="16200000" scaled="0"/>
        </a:gradFill>
        <a:ln w="9525" cap="flat" cmpd="sng" algn="ctr">
          <a:solidFill>
            <a:schemeClr val="accent2">
              <a:satMod val="150000"/>
            </a:schemeClr>
          </a:solidFill>
          <a:prstDash val="solid"/>
        </a:ln>
        <a:effectLst>
          <a:outerShdw blurRad="65500" dist="38100" dir="5400000" rotWithShape="0">
            <a:srgbClr val="000000">
              <a:alpha val="40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0960" tIns="60960" rIns="60960" bIns="60960" numCol="1" spcCol="1270" anchor="ctr" anchorCtr="0">
          <a:noAutofit/>
        </a:bodyPr>
        <a:lstStyle/>
        <a:p>
          <a:pPr lvl="0" algn="r" defTabSz="711200" rtl="1">
            <a:lnSpc>
              <a:spcPct val="90000"/>
            </a:lnSpc>
            <a:spcBef>
              <a:spcPct val="0"/>
            </a:spcBef>
            <a:spcAft>
              <a:spcPct val="35000"/>
            </a:spcAft>
          </a:pPr>
          <a:r>
            <a:rPr lang="ar-SA" sz="1600" b="1" u="sng" kern="1200" dirty="0" smtClean="0"/>
            <a:t>الجبر او الاختيار</a:t>
          </a:r>
        </a:p>
        <a:p>
          <a:pPr lvl="0" algn="r" defTabSz="711200" rtl="1">
            <a:lnSpc>
              <a:spcPct val="90000"/>
            </a:lnSpc>
            <a:spcBef>
              <a:spcPct val="0"/>
            </a:spcBef>
            <a:spcAft>
              <a:spcPct val="35000"/>
            </a:spcAft>
          </a:pPr>
          <a:r>
            <a:rPr lang="ar-SA" sz="1600" kern="1200" dirty="0" smtClean="0"/>
            <a:t>نجد ان بعض الإدارة يكون مفروضاً على الفرد بينما يمارس بعض الإدارة بشكل </a:t>
          </a:r>
          <a:r>
            <a:rPr lang="ar-SA" sz="1600" kern="1200" dirty="0" err="1" smtClean="0"/>
            <a:t>أختياري</a:t>
          </a:r>
          <a:endParaRPr lang="en-US" sz="1600" kern="1200" dirty="0"/>
        </a:p>
      </dsp:txBody>
      <dsp:txXfrm>
        <a:off x="1767649" y="0"/>
        <a:ext cx="6416230" cy="1308735"/>
      </dsp:txXfrm>
    </dsp:sp>
    <dsp:sp modelId="{1DFFE6DA-A7AC-4469-B2AD-5633AB1A2349}">
      <dsp:nvSpPr>
        <dsp:cNvPr id="0" name=""/>
        <dsp:cNvSpPr/>
      </dsp:nvSpPr>
      <dsp:spPr>
        <a:xfrm>
          <a:off x="191638" y="130873"/>
          <a:ext cx="1515245" cy="1046988"/>
        </a:xfrm>
        <a:prstGeom prst="roundRect">
          <a:avLst>
            <a:gd name="adj" fmla="val 10000"/>
          </a:avLst>
        </a:prstGeom>
        <a:blipFill rotWithShape="0">
          <a:blip xmlns:r="http://schemas.openxmlformats.org/officeDocument/2006/relationships" r:embed="rId1"/>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CDEB98-3E89-414B-ADBD-0DE92ACDD8A8}">
      <dsp:nvSpPr>
        <dsp:cNvPr id="0" name=""/>
        <dsp:cNvSpPr/>
      </dsp:nvSpPr>
      <dsp:spPr>
        <a:xfrm>
          <a:off x="0" y="1439608"/>
          <a:ext cx="8183880" cy="1308735"/>
        </a:xfrm>
        <a:prstGeom prst="roundRect">
          <a:avLst>
            <a:gd name="adj" fmla="val 10000"/>
          </a:avLst>
        </a:prstGeom>
        <a:solidFill>
          <a:schemeClr val="accent2"/>
        </a:solidFill>
        <a:ln w="425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r" defTabSz="711200" rtl="1">
            <a:lnSpc>
              <a:spcPct val="90000"/>
            </a:lnSpc>
            <a:spcBef>
              <a:spcPct val="0"/>
            </a:spcBef>
            <a:spcAft>
              <a:spcPct val="35000"/>
            </a:spcAft>
          </a:pPr>
          <a:r>
            <a:rPr lang="ar-SA" sz="1600" b="1" u="sng" kern="1200" dirty="0" smtClean="0"/>
            <a:t>الشمول والتنوع</a:t>
          </a:r>
        </a:p>
        <a:p>
          <a:pPr lvl="0" algn="r" defTabSz="711200" rtl="1">
            <a:lnSpc>
              <a:spcPct val="90000"/>
            </a:lnSpc>
            <a:spcBef>
              <a:spcPct val="0"/>
            </a:spcBef>
            <a:spcAft>
              <a:spcPct val="35000"/>
            </a:spcAft>
          </a:pPr>
          <a:r>
            <a:rPr lang="ar-SA" sz="1600" kern="1200" dirty="0" smtClean="0"/>
            <a:t>تختلف الإدارة الاجتماعية التي يمارسها الفرد وتتنوع بتنوع الظروف والبيئات, فالموظف قد يكون عبوساَ ومتسلطاَ أثناء ممارسته لدوره الوظيفي بينما يختلف دوره تماماً عندما يكون مع أصدقائه أو في منزله والعكس صحيح</a:t>
          </a:r>
          <a:endParaRPr lang="en-US" sz="1600" kern="1200" dirty="0"/>
        </a:p>
      </dsp:txBody>
      <dsp:txXfrm>
        <a:off x="1767649" y="1439608"/>
        <a:ext cx="6416230" cy="1308735"/>
      </dsp:txXfrm>
    </dsp:sp>
    <dsp:sp modelId="{84761845-5F79-4BD9-A57D-6DF057797887}">
      <dsp:nvSpPr>
        <dsp:cNvPr id="0" name=""/>
        <dsp:cNvSpPr/>
      </dsp:nvSpPr>
      <dsp:spPr>
        <a:xfrm>
          <a:off x="130873" y="1570482"/>
          <a:ext cx="1636776" cy="1046988"/>
        </a:xfrm>
        <a:prstGeom prst="roundRect">
          <a:avLst>
            <a:gd name="adj" fmla="val 10000"/>
          </a:avLst>
        </a:prstGeom>
        <a:blipFill rotWithShape="0">
          <a:blip xmlns:r="http://schemas.openxmlformats.org/officeDocument/2006/relationships" r:embed="rId2"/>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5ECBB8-D2F8-4D27-9B49-CEA018E11237}">
      <dsp:nvSpPr>
        <dsp:cNvPr id="0" name=""/>
        <dsp:cNvSpPr/>
      </dsp:nvSpPr>
      <dsp:spPr>
        <a:xfrm>
          <a:off x="0" y="2879216"/>
          <a:ext cx="8183880" cy="1308735"/>
        </a:xfrm>
        <a:prstGeom prst="roundRect">
          <a:avLst>
            <a:gd name="adj" fmla="val 10000"/>
          </a:avLst>
        </a:prstGeom>
        <a:gradFill rotWithShape="1">
          <a:gsLst>
            <a:gs pos="0">
              <a:schemeClr val="accent2">
                <a:tint val="65000"/>
                <a:satMod val="270000"/>
              </a:schemeClr>
            </a:gs>
            <a:gs pos="25000">
              <a:schemeClr val="accent2">
                <a:tint val="60000"/>
                <a:satMod val="300000"/>
              </a:schemeClr>
            </a:gs>
            <a:gs pos="100000">
              <a:schemeClr val="accent2">
                <a:tint val="29000"/>
                <a:satMod val="400000"/>
              </a:schemeClr>
            </a:gs>
          </a:gsLst>
          <a:lin ang="16200000" scaled="1"/>
        </a:gradFill>
        <a:ln w="9525" cap="flat" cmpd="sng" algn="ctr">
          <a:solidFill>
            <a:schemeClr val="accent2">
              <a:satMod val="150000"/>
            </a:schemeClr>
          </a:solidFill>
          <a:prstDash val="solid"/>
        </a:ln>
        <a:effectLst>
          <a:outerShdw blurRad="65500" dist="381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t" anchorCtr="0">
          <a:noAutofit/>
        </a:bodyPr>
        <a:lstStyle/>
        <a:p>
          <a:pPr lvl="0" algn="r" defTabSz="711200" rtl="1">
            <a:lnSpc>
              <a:spcPct val="90000"/>
            </a:lnSpc>
            <a:spcBef>
              <a:spcPct val="0"/>
            </a:spcBef>
            <a:spcAft>
              <a:spcPct val="35000"/>
            </a:spcAft>
          </a:pPr>
          <a:r>
            <a:rPr lang="ar-SA" sz="1600" b="1" u="sng" kern="1200" dirty="0" smtClean="0"/>
            <a:t>التحديد أو </a:t>
          </a:r>
          <a:r>
            <a:rPr lang="ar-SA" sz="1600" b="1" u="sng" kern="1200" dirty="0" err="1" smtClean="0"/>
            <a:t>المرونه</a:t>
          </a:r>
          <a:r>
            <a:rPr lang="ar-SA" sz="1600" b="1" u="sng" kern="1200" dirty="0" smtClean="0"/>
            <a:t> في واجبات الدور</a:t>
          </a:r>
        </a:p>
        <a:p>
          <a:pPr lvl="0" algn="r" defTabSz="711200" rtl="1">
            <a:lnSpc>
              <a:spcPct val="90000"/>
            </a:lnSpc>
            <a:spcBef>
              <a:spcPct val="0"/>
            </a:spcBef>
            <a:spcAft>
              <a:spcPct val="35000"/>
            </a:spcAft>
          </a:pPr>
          <a:r>
            <a:rPr lang="ar-SA" sz="1600" kern="1200" dirty="0" err="1" smtClean="0"/>
            <a:t>ختلف</a:t>
          </a:r>
          <a:r>
            <a:rPr lang="ar-SA" sz="1600" kern="1200" dirty="0" smtClean="0"/>
            <a:t> الإدارة في مدى تحديدها للسلوك من حيث درجة المرونة أو </a:t>
          </a:r>
          <a:r>
            <a:rPr lang="ar-SA" sz="1600" kern="1200" dirty="0" err="1" smtClean="0"/>
            <a:t>الصرامة </a:t>
          </a:r>
          <a:r>
            <a:rPr lang="ar-SA" sz="1600" kern="1200" dirty="0" smtClean="0"/>
            <a:t>( الإدارة العسكرية, موظف العلاقات </a:t>
          </a:r>
          <a:r>
            <a:rPr lang="ar-SA" sz="1600" kern="1200" dirty="0" err="1" smtClean="0"/>
            <a:t>العامة )</a:t>
          </a:r>
          <a:endParaRPr lang="en-US" sz="1600" kern="1200" dirty="0"/>
        </a:p>
        <a:p>
          <a:pPr marL="114300" lvl="1" indent="-114300" algn="l" defTabSz="533400">
            <a:lnSpc>
              <a:spcPct val="90000"/>
            </a:lnSpc>
            <a:spcBef>
              <a:spcPct val="0"/>
            </a:spcBef>
            <a:spcAft>
              <a:spcPct val="15000"/>
            </a:spcAft>
            <a:buChar char="••"/>
          </a:pPr>
          <a:endParaRPr lang="en-US" sz="1200" kern="1200" dirty="0"/>
        </a:p>
      </dsp:txBody>
      <dsp:txXfrm>
        <a:off x="1767649" y="2879216"/>
        <a:ext cx="6416230" cy="1308735"/>
      </dsp:txXfrm>
    </dsp:sp>
    <dsp:sp modelId="{AAF6578C-FF12-4D09-AD16-B6284CCA1979}">
      <dsp:nvSpPr>
        <dsp:cNvPr id="0" name=""/>
        <dsp:cNvSpPr/>
      </dsp:nvSpPr>
      <dsp:spPr>
        <a:xfrm>
          <a:off x="130873" y="3010090"/>
          <a:ext cx="1636776" cy="1046988"/>
        </a:xfrm>
        <a:prstGeom prst="roundRect">
          <a:avLst>
            <a:gd name="adj" fmla="val 10000"/>
          </a:avLst>
        </a:prstGeom>
        <a:blipFill rotWithShape="0">
          <a:blip xmlns:r="http://schemas.openxmlformats.org/officeDocument/2006/relationships" r:embed="rId3"/>
          <a:stretch>
            <a:fillRect/>
          </a:stretch>
        </a:blip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36A01D-4599-455F-9729-4AF54EDC3BD7}">
      <dsp:nvSpPr>
        <dsp:cNvPr id="0" name=""/>
        <dsp:cNvSpPr/>
      </dsp:nvSpPr>
      <dsp:spPr>
        <a:xfrm>
          <a:off x="5518310" y="460379"/>
          <a:ext cx="2665251" cy="3198302"/>
        </a:xfrm>
        <a:prstGeom prst="roundRect">
          <a:avLst>
            <a:gd name="adj" fmla="val 5000"/>
          </a:avLst>
        </a:prstGeom>
        <a:solidFill>
          <a:schemeClr val="accent2">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09728" rIns="0" bIns="0" numCol="1" spcCol="1270" anchor="t" anchorCtr="0">
          <a:noAutofit/>
        </a:bodyPr>
        <a:lstStyle/>
        <a:p>
          <a:pPr lvl="0" algn="l" defTabSz="1422400">
            <a:lnSpc>
              <a:spcPct val="90000"/>
            </a:lnSpc>
            <a:spcBef>
              <a:spcPct val="0"/>
            </a:spcBef>
            <a:spcAft>
              <a:spcPct val="35000"/>
            </a:spcAft>
          </a:pPr>
          <a:r>
            <a:rPr lang="ar-SA" sz="3200" kern="1200" dirty="0" smtClean="0">
              <a:latin typeface="Times New Roman" pitchFamily="18" charset="0"/>
              <a:cs typeface="Times New Roman" pitchFamily="18" charset="0"/>
            </a:rPr>
            <a:t>السهولة والصعوبة </a:t>
          </a:r>
          <a:endParaRPr lang="en-US" sz="3200" kern="1200" dirty="0" smtClean="0">
            <a:latin typeface="Times New Roman" pitchFamily="18" charset="0"/>
            <a:cs typeface="Times New Roman" pitchFamily="18" charset="0"/>
          </a:endParaRPr>
        </a:p>
      </dsp:txBody>
      <dsp:txXfrm rot="5400000">
        <a:off x="6605732" y="1505158"/>
        <a:ext cx="2622607" cy="533050"/>
      </dsp:txXfrm>
    </dsp:sp>
    <dsp:sp modelId="{91AA1C98-5B0C-4885-A033-EA5D3B28B55E}">
      <dsp:nvSpPr>
        <dsp:cNvPr id="0" name=""/>
        <dsp:cNvSpPr/>
      </dsp:nvSpPr>
      <dsp:spPr>
        <a:xfrm>
          <a:off x="5664898" y="460379"/>
          <a:ext cx="1985612" cy="3198302"/>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r" defTabSz="1066800" rtl="1">
            <a:lnSpc>
              <a:spcPct val="90000"/>
            </a:lnSpc>
            <a:spcBef>
              <a:spcPct val="0"/>
            </a:spcBef>
            <a:spcAft>
              <a:spcPct val="35000"/>
            </a:spcAft>
          </a:pPr>
          <a:r>
            <a:rPr lang="ar-SA" sz="2400" kern="1200" dirty="0" smtClean="0">
              <a:latin typeface="Times New Roman" pitchFamily="18" charset="0"/>
              <a:cs typeface="Times New Roman" pitchFamily="18" charset="0"/>
            </a:rPr>
            <a:t>تختلف الإدارة الاجتماعية من حيث الصعوبة والسهولة فدور سائق الحافلة اسهل نسبياً مقارنة مع جراح الاعصاب</a:t>
          </a:r>
          <a:r>
            <a:rPr lang="ar-SA" sz="2600" kern="1200" dirty="0" smtClean="0"/>
            <a:t> </a:t>
          </a:r>
          <a:endParaRPr lang="en-US" sz="2600" kern="1200" dirty="0"/>
        </a:p>
      </dsp:txBody>
      <dsp:txXfrm>
        <a:off x="5664898" y="460379"/>
        <a:ext cx="1985612" cy="3198302"/>
      </dsp:txXfrm>
    </dsp:sp>
    <dsp:sp modelId="{1A8E2F5D-B996-41FA-93FF-73EC8253265B}">
      <dsp:nvSpPr>
        <dsp:cNvPr id="0" name=""/>
        <dsp:cNvSpPr/>
      </dsp:nvSpPr>
      <dsp:spPr>
        <a:xfrm>
          <a:off x="2775119" y="384164"/>
          <a:ext cx="2665251" cy="3198302"/>
        </a:xfrm>
        <a:prstGeom prst="roundRect">
          <a:avLst>
            <a:gd name="adj" fmla="val 5000"/>
          </a:avLst>
        </a:prstGeom>
        <a:solidFill>
          <a:schemeClr val="accent2">
            <a:hueOff val="-4533601"/>
            <a:satOff val="2618"/>
            <a:lumOff val="-4804"/>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23444" rIns="0" bIns="0" numCol="1" spcCol="1270" anchor="t" anchorCtr="0">
          <a:noAutofit/>
        </a:bodyPr>
        <a:lstStyle/>
        <a:p>
          <a:pPr lvl="0" algn="l" defTabSz="1600200">
            <a:lnSpc>
              <a:spcPct val="90000"/>
            </a:lnSpc>
            <a:spcBef>
              <a:spcPct val="0"/>
            </a:spcBef>
            <a:spcAft>
              <a:spcPct val="35000"/>
            </a:spcAft>
          </a:pPr>
          <a:r>
            <a:rPr lang="ar-SA" sz="3600" kern="1200" dirty="0" smtClean="0">
              <a:latin typeface="Times New Roman" pitchFamily="18" charset="0"/>
              <a:cs typeface="Times New Roman" pitchFamily="18" charset="0"/>
            </a:rPr>
            <a:t>الاهمية والشهرة</a:t>
          </a:r>
        </a:p>
      </dsp:txBody>
      <dsp:txXfrm rot="5400000">
        <a:off x="3862542" y="1428942"/>
        <a:ext cx="2622607" cy="533050"/>
      </dsp:txXfrm>
    </dsp:sp>
    <dsp:sp modelId="{184CD17D-5D8F-4DDA-A26C-C2A3DE726683}">
      <dsp:nvSpPr>
        <dsp:cNvPr id="0" name=""/>
        <dsp:cNvSpPr/>
      </dsp:nvSpPr>
      <dsp:spPr>
        <a:xfrm rot="16200000">
          <a:off x="5175964" y="3037891"/>
          <a:ext cx="470232" cy="399787"/>
        </a:xfrm>
        <a:prstGeom prst="flowChartExtract">
          <a:avLst/>
        </a:prstGeom>
        <a:solidFill>
          <a:schemeClr val="lt1">
            <a:hueOff val="0"/>
            <a:satOff val="0"/>
            <a:lumOff val="0"/>
            <a:alphaOff val="0"/>
          </a:schemeClr>
        </a:solidFill>
        <a:ln w="425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A2E60B-5F18-4D3B-944A-D85854CBA847}">
      <dsp:nvSpPr>
        <dsp:cNvPr id="0" name=""/>
        <dsp:cNvSpPr/>
      </dsp:nvSpPr>
      <dsp:spPr>
        <a:xfrm>
          <a:off x="2921708" y="384164"/>
          <a:ext cx="1985612" cy="3198302"/>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r" defTabSz="1111250" rtl="1">
            <a:lnSpc>
              <a:spcPct val="90000"/>
            </a:lnSpc>
            <a:spcBef>
              <a:spcPct val="0"/>
            </a:spcBef>
            <a:spcAft>
              <a:spcPct val="35000"/>
            </a:spcAft>
          </a:pPr>
          <a:endParaRPr lang="en-US" sz="2500" kern="1200" dirty="0"/>
        </a:p>
      </dsp:txBody>
      <dsp:txXfrm>
        <a:off x="2921708" y="384164"/>
        <a:ext cx="1985612" cy="3198302"/>
      </dsp:txXfrm>
    </dsp:sp>
    <dsp:sp modelId="{A58FE8A5-2980-4980-B4A2-58C887976F3C}">
      <dsp:nvSpPr>
        <dsp:cNvPr id="0" name=""/>
        <dsp:cNvSpPr/>
      </dsp:nvSpPr>
      <dsp:spPr>
        <a:xfrm>
          <a:off x="0" y="384164"/>
          <a:ext cx="2665251" cy="3198302"/>
        </a:xfrm>
        <a:prstGeom prst="roundRect">
          <a:avLst>
            <a:gd name="adj" fmla="val 5000"/>
          </a:avLst>
        </a:prstGeom>
        <a:solidFill>
          <a:schemeClr val="accent2">
            <a:hueOff val="-9067202"/>
            <a:satOff val="5236"/>
            <a:lumOff val="-9607"/>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23444" rIns="0" bIns="0" numCol="1" spcCol="1270" anchor="t" anchorCtr="0">
          <a:noAutofit/>
        </a:bodyPr>
        <a:lstStyle/>
        <a:p>
          <a:pPr lvl="0" algn="l" defTabSz="1600200" rtl="1">
            <a:lnSpc>
              <a:spcPct val="90000"/>
            </a:lnSpc>
            <a:spcBef>
              <a:spcPct val="0"/>
            </a:spcBef>
            <a:spcAft>
              <a:spcPct val="35000"/>
            </a:spcAft>
          </a:pPr>
          <a:r>
            <a:rPr lang="ar-SA" sz="3600" kern="1200" dirty="0" smtClean="0">
              <a:latin typeface="Times New Roman" pitchFamily="18" charset="0"/>
              <a:cs typeface="Times New Roman" pitchFamily="18" charset="0"/>
            </a:rPr>
            <a:t>الاستمرارية</a:t>
          </a:r>
          <a:endParaRPr lang="en-US" sz="3600" kern="1200" dirty="0">
            <a:latin typeface="Times New Roman" pitchFamily="18" charset="0"/>
            <a:cs typeface="Times New Roman" pitchFamily="18" charset="0"/>
          </a:endParaRPr>
        </a:p>
      </dsp:txBody>
      <dsp:txXfrm rot="5400000">
        <a:off x="1087422" y="1428942"/>
        <a:ext cx="2622607" cy="533050"/>
      </dsp:txXfrm>
    </dsp:sp>
    <dsp:sp modelId="{683B8618-F507-45BD-BD7E-42B55F9377EC}">
      <dsp:nvSpPr>
        <dsp:cNvPr id="0" name=""/>
        <dsp:cNvSpPr/>
      </dsp:nvSpPr>
      <dsp:spPr>
        <a:xfrm rot="16200000">
          <a:off x="2417428" y="3037891"/>
          <a:ext cx="470232" cy="399787"/>
        </a:xfrm>
        <a:prstGeom prst="flowChartExtract">
          <a:avLst/>
        </a:prstGeom>
        <a:solidFill>
          <a:schemeClr val="lt1">
            <a:hueOff val="0"/>
            <a:satOff val="0"/>
            <a:lumOff val="0"/>
            <a:alphaOff val="0"/>
          </a:schemeClr>
        </a:solidFill>
        <a:ln w="42500" cap="flat" cmpd="sng" algn="ctr">
          <a:solidFill>
            <a:schemeClr val="accent2">
              <a:hueOff val="-9067202"/>
              <a:satOff val="5236"/>
              <a:lumOff val="-9607"/>
              <a:alphaOff val="0"/>
            </a:schemeClr>
          </a:solidFill>
          <a:prstDash val="solid"/>
        </a:ln>
        <a:effectLst/>
      </dsp:spPr>
      <dsp:style>
        <a:lnRef idx="2">
          <a:scrgbClr r="0" g="0" b="0"/>
        </a:lnRef>
        <a:fillRef idx="1">
          <a:scrgbClr r="0" g="0" b="0"/>
        </a:fillRef>
        <a:effectRef idx="0">
          <a:scrgbClr r="0" g="0" b="0"/>
        </a:effectRef>
        <a:fontRef idx="minor"/>
      </dsp:style>
    </dsp:sp>
    <dsp:sp modelId="{D58B4DCF-D547-4C0C-B54C-BB98BDEF45BD}">
      <dsp:nvSpPr>
        <dsp:cNvPr id="0" name=""/>
        <dsp:cNvSpPr/>
      </dsp:nvSpPr>
      <dsp:spPr>
        <a:xfrm>
          <a:off x="146588" y="384164"/>
          <a:ext cx="1985612" cy="3198302"/>
        </a:xfrm>
        <a:prstGeom prst="rect">
          <a:avLst/>
        </a:prstGeom>
        <a:noFill/>
        <a:ln w="425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ctr" defTabSz="1066800">
            <a:lnSpc>
              <a:spcPct val="90000"/>
            </a:lnSpc>
            <a:spcBef>
              <a:spcPct val="0"/>
            </a:spcBef>
            <a:spcAft>
              <a:spcPct val="35000"/>
            </a:spcAft>
          </a:pPr>
          <a:r>
            <a:rPr lang="ar-SA" sz="2400" kern="1200" dirty="0" smtClean="0">
              <a:latin typeface="Times New Roman" pitchFamily="18" charset="0"/>
              <a:cs typeface="Times New Roman" pitchFamily="18" charset="0"/>
            </a:rPr>
            <a:t>تختلف  الإدارة الاجتماعية في درجة الاستمرارية ودوامها  فأدوار المرأة والرجل دائمة بينما الدور الوظيفي قد لا يكون دائم </a:t>
          </a:r>
          <a:endParaRPr lang="en-US" sz="2400" kern="1200" dirty="0">
            <a:latin typeface="Times New Roman" pitchFamily="18" charset="0"/>
            <a:cs typeface="Times New Roman" pitchFamily="18" charset="0"/>
          </a:endParaRPr>
        </a:p>
      </dsp:txBody>
      <dsp:txXfrm>
        <a:off x="146588" y="384164"/>
        <a:ext cx="1985612" cy="319830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68F3B3C-6F87-4C1E-B0C0-7B8260D75C8F}">
      <dsp:nvSpPr>
        <dsp:cNvPr id="0" name=""/>
        <dsp:cNvSpPr/>
      </dsp:nvSpPr>
      <dsp:spPr>
        <a:xfrm>
          <a:off x="5775644" y="891152"/>
          <a:ext cx="2405519" cy="2405519"/>
        </a:xfrm>
        <a:prstGeom prst="ellipse">
          <a:avLst/>
        </a:prstGeom>
        <a:solidFill>
          <a:schemeClr val="accent2">
            <a:alpha val="50000"/>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84" tIns="34290" rIns="132384" bIns="34290" numCol="1" spcCol="1270" anchor="ctr" anchorCtr="0">
          <a:noAutofit/>
        </a:bodyPr>
        <a:lstStyle/>
        <a:p>
          <a:pPr lvl="0" algn="ctr" defTabSz="1200150">
            <a:lnSpc>
              <a:spcPct val="90000"/>
            </a:lnSpc>
            <a:spcBef>
              <a:spcPct val="0"/>
            </a:spcBef>
            <a:spcAft>
              <a:spcPct val="35000"/>
            </a:spcAft>
          </a:pPr>
          <a:r>
            <a:rPr lang="ar-SA" sz="2700" kern="1200" dirty="0" smtClean="0"/>
            <a:t>المرسل</a:t>
          </a:r>
          <a:endParaRPr lang="en-US" sz="2700" kern="1200" dirty="0"/>
        </a:p>
      </dsp:txBody>
      <dsp:txXfrm>
        <a:off x="5775644" y="891152"/>
        <a:ext cx="2405519" cy="2405519"/>
      </dsp:txXfrm>
    </dsp:sp>
    <dsp:sp modelId="{AC068582-9C09-4714-93C3-E15D1AFC3AC8}">
      <dsp:nvSpPr>
        <dsp:cNvPr id="0" name=""/>
        <dsp:cNvSpPr/>
      </dsp:nvSpPr>
      <dsp:spPr>
        <a:xfrm>
          <a:off x="3851229" y="891152"/>
          <a:ext cx="2405519" cy="2405519"/>
        </a:xfrm>
        <a:prstGeom prst="ellipse">
          <a:avLst/>
        </a:prstGeom>
        <a:solidFill>
          <a:schemeClr val="accent3">
            <a:alpha val="50000"/>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84" tIns="34290" rIns="132384" bIns="34290" numCol="1" spcCol="1270" anchor="ctr" anchorCtr="0">
          <a:noAutofit/>
        </a:bodyPr>
        <a:lstStyle/>
        <a:p>
          <a:pPr lvl="0" algn="ctr" defTabSz="1200150">
            <a:lnSpc>
              <a:spcPct val="90000"/>
            </a:lnSpc>
            <a:spcBef>
              <a:spcPct val="0"/>
            </a:spcBef>
            <a:spcAft>
              <a:spcPct val="35000"/>
            </a:spcAft>
          </a:pPr>
          <a:r>
            <a:rPr lang="ar-SA" sz="2700" kern="1200" dirty="0" smtClean="0"/>
            <a:t>رسالة</a:t>
          </a:r>
          <a:endParaRPr lang="en-US" sz="2700" kern="1200" dirty="0"/>
        </a:p>
      </dsp:txBody>
      <dsp:txXfrm>
        <a:off x="3851229" y="891152"/>
        <a:ext cx="2405519" cy="2405519"/>
      </dsp:txXfrm>
    </dsp:sp>
    <dsp:sp modelId="{938D2FB0-02EB-4EC1-990D-C40C1F612252}">
      <dsp:nvSpPr>
        <dsp:cNvPr id="0" name=""/>
        <dsp:cNvSpPr/>
      </dsp:nvSpPr>
      <dsp:spPr>
        <a:xfrm>
          <a:off x="1926813" y="891152"/>
          <a:ext cx="2405519" cy="2405519"/>
        </a:xfrm>
        <a:prstGeom prst="ellipse">
          <a:avLst/>
        </a:prstGeom>
        <a:solidFill>
          <a:schemeClr val="accent4">
            <a:alpha val="50000"/>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84" tIns="34290" rIns="132384" bIns="34290" numCol="1" spcCol="1270" anchor="ctr" anchorCtr="0">
          <a:noAutofit/>
        </a:bodyPr>
        <a:lstStyle/>
        <a:p>
          <a:pPr lvl="0" algn="ctr" defTabSz="1200150">
            <a:lnSpc>
              <a:spcPct val="90000"/>
            </a:lnSpc>
            <a:spcBef>
              <a:spcPct val="0"/>
            </a:spcBef>
            <a:spcAft>
              <a:spcPct val="35000"/>
            </a:spcAft>
          </a:pPr>
          <a:r>
            <a:rPr lang="ar-SA" sz="2700" kern="1200" dirty="0" smtClean="0"/>
            <a:t>وسيلة</a:t>
          </a:r>
          <a:endParaRPr lang="en-US" sz="2700" kern="1200" dirty="0"/>
        </a:p>
      </dsp:txBody>
      <dsp:txXfrm>
        <a:off x="1926813" y="891152"/>
        <a:ext cx="2405519" cy="2405519"/>
      </dsp:txXfrm>
    </dsp:sp>
    <dsp:sp modelId="{8A1D5D49-3765-43C9-B854-491A18891195}">
      <dsp:nvSpPr>
        <dsp:cNvPr id="0" name=""/>
        <dsp:cNvSpPr/>
      </dsp:nvSpPr>
      <dsp:spPr>
        <a:xfrm>
          <a:off x="2397" y="891152"/>
          <a:ext cx="2405519" cy="2405519"/>
        </a:xfrm>
        <a:prstGeom prst="ellipse">
          <a:avLst/>
        </a:prstGeom>
        <a:solidFill>
          <a:schemeClr val="accent5">
            <a:alpha val="50000"/>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84" tIns="34290" rIns="132384" bIns="34290" numCol="1" spcCol="1270" anchor="ctr" anchorCtr="0">
          <a:noAutofit/>
        </a:bodyPr>
        <a:lstStyle/>
        <a:p>
          <a:pPr lvl="0" algn="ctr" defTabSz="1200150">
            <a:lnSpc>
              <a:spcPct val="90000"/>
            </a:lnSpc>
            <a:spcBef>
              <a:spcPct val="0"/>
            </a:spcBef>
            <a:spcAft>
              <a:spcPct val="35000"/>
            </a:spcAft>
          </a:pPr>
          <a:r>
            <a:rPr lang="ar-SA" sz="2700" kern="1200" dirty="0" smtClean="0"/>
            <a:t>المستقبل</a:t>
          </a:r>
          <a:endParaRPr lang="en-US" sz="2700" kern="1200" dirty="0"/>
        </a:p>
      </dsp:txBody>
      <dsp:txXfrm>
        <a:off x="2397" y="891152"/>
        <a:ext cx="2405519" cy="240551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944C22-B492-4B13-AF89-1DD3AC083A13}">
      <dsp:nvSpPr>
        <dsp:cNvPr id="0" name=""/>
        <dsp:cNvSpPr/>
      </dsp:nvSpPr>
      <dsp:spPr>
        <a:xfrm>
          <a:off x="3459433" y="672"/>
          <a:ext cx="1264695" cy="1264695"/>
        </a:xfrm>
        <a:prstGeom prst="ellipse">
          <a:avLst/>
        </a:prstGeom>
        <a:solidFill>
          <a:schemeClr val="accent2">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ar-SA" sz="1600" kern="1200" dirty="0" smtClean="0"/>
            <a:t>السماع</a:t>
          </a:r>
          <a:endParaRPr lang="en-US" sz="1600" kern="1200" dirty="0"/>
        </a:p>
      </dsp:txBody>
      <dsp:txXfrm>
        <a:off x="3459433" y="672"/>
        <a:ext cx="1264695" cy="1264695"/>
      </dsp:txXfrm>
    </dsp:sp>
    <dsp:sp modelId="{06B4FB2E-77F7-4B7C-826D-F0D1B248B1F8}">
      <dsp:nvSpPr>
        <dsp:cNvPr id="0" name=""/>
        <dsp:cNvSpPr/>
      </dsp:nvSpPr>
      <dsp:spPr>
        <a:xfrm rot="2160000">
          <a:off x="4684115" y="972024"/>
          <a:ext cx="336016" cy="42683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2160000">
        <a:off x="4684115" y="972024"/>
        <a:ext cx="336016" cy="426834"/>
      </dsp:txXfrm>
    </dsp:sp>
    <dsp:sp modelId="{B33D797C-7AFA-4674-A281-C62211600641}">
      <dsp:nvSpPr>
        <dsp:cNvPr id="0" name=""/>
        <dsp:cNvSpPr/>
      </dsp:nvSpPr>
      <dsp:spPr>
        <a:xfrm>
          <a:off x="4995505" y="1116694"/>
          <a:ext cx="1264695" cy="1264695"/>
        </a:xfrm>
        <a:prstGeom prst="ellipse">
          <a:avLst/>
        </a:prstGeom>
        <a:solidFill>
          <a:schemeClr val="accent2">
            <a:hueOff val="-2266801"/>
            <a:satOff val="1309"/>
            <a:lumOff val="-2402"/>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ar-SA" sz="1600" kern="1200" dirty="0" smtClean="0"/>
            <a:t>التفسير</a:t>
          </a:r>
          <a:endParaRPr lang="en-US" sz="1600" kern="1200" dirty="0"/>
        </a:p>
      </dsp:txBody>
      <dsp:txXfrm>
        <a:off x="4995505" y="1116694"/>
        <a:ext cx="1264695" cy="1264695"/>
      </dsp:txXfrm>
    </dsp:sp>
    <dsp:sp modelId="{44B74C1A-8FCE-49A4-A763-5A39C7E4BDE0}">
      <dsp:nvSpPr>
        <dsp:cNvPr id="0" name=""/>
        <dsp:cNvSpPr/>
      </dsp:nvSpPr>
      <dsp:spPr>
        <a:xfrm rot="6137045">
          <a:off x="5278269" y="2430282"/>
          <a:ext cx="309555" cy="426834"/>
        </a:xfrm>
        <a:prstGeom prst="rightArrow">
          <a:avLst>
            <a:gd name="adj1" fmla="val 60000"/>
            <a:gd name="adj2" fmla="val 50000"/>
          </a:avLst>
        </a:prstGeom>
        <a:solidFill>
          <a:schemeClr val="accent2">
            <a:hueOff val="-2266801"/>
            <a:satOff val="1309"/>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6137045">
        <a:off x="5278269" y="2430282"/>
        <a:ext cx="309555" cy="426834"/>
      </dsp:txXfrm>
    </dsp:sp>
    <dsp:sp modelId="{4220AB89-8E01-485F-BA90-976AD2E01378}">
      <dsp:nvSpPr>
        <dsp:cNvPr id="0" name=""/>
        <dsp:cNvSpPr/>
      </dsp:nvSpPr>
      <dsp:spPr>
        <a:xfrm>
          <a:off x="4602165" y="2923129"/>
          <a:ext cx="1264695" cy="1264695"/>
        </a:xfrm>
        <a:prstGeom prst="ellipse">
          <a:avLst/>
        </a:prstGeom>
        <a:solidFill>
          <a:schemeClr val="accent2">
            <a:hueOff val="-4533601"/>
            <a:satOff val="2618"/>
            <a:lumOff val="-4804"/>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ar-SA" sz="1600" kern="1200" dirty="0" smtClean="0"/>
            <a:t>التقييم</a:t>
          </a:r>
          <a:endParaRPr lang="en-US" sz="1600" kern="1200" dirty="0"/>
        </a:p>
      </dsp:txBody>
      <dsp:txXfrm>
        <a:off x="4602165" y="2923129"/>
        <a:ext cx="1264695" cy="1264695"/>
      </dsp:txXfrm>
    </dsp:sp>
    <dsp:sp modelId="{258BAC82-D65C-49CE-84BA-DC7DE42CA770}">
      <dsp:nvSpPr>
        <dsp:cNvPr id="0" name=""/>
        <dsp:cNvSpPr/>
      </dsp:nvSpPr>
      <dsp:spPr>
        <a:xfrm rot="10800000">
          <a:off x="3836184" y="3342059"/>
          <a:ext cx="541293" cy="426834"/>
        </a:xfrm>
        <a:prstGeom prst="rightArrow">
          <a:avLst>
            <a:gd name="adj1" fmla="val 60000"/>
            <a:gd name="adj2" fmla="val 50000"/>
          </a:avLst>
        </a:prstGeom>
        <a:solidFill>
          <a:schemeClr val="accent2">
            <a:hueOff val="-4533601"/>
            <a:satOff val="261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3836184" y="3342059"/>
        <a:ext cx="541293" cy="426834"/>
      </dsp:txXfrm>
    </dsp:sp>
    <dsp:sp modelId="{07BBECE1-65E2-4648-B7C3-092CE69D9C48}">
      <dsp:nvSpPr>
        <dsp:cNvPr id="0" name=""/>
        <dsp:cNvSpPr/>
      </dsp:nvSpPr>
      <dsp:spPr>
        <a:xfrm>
          <a:off x="2316161" y="2923129"/>
          <a:ext cx="1264695" cy="1264695"/>
        </a:xfrm>
        <a:prstGeom prst="ellipse">
          <a:avLst/>
        </a:prstGeom>
        <a:solidFill>
          <a:schemeClr val="accent2">
            <a:hueOff val="-6800402"/>
            <a:satOff val="3927"/>
            <a:lumOff val="-7205"/>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ar-SA" sz="1600" kern="1200" dirty="0" smtClean="0"/>
            <a:t>التذكر</a:t>
          </a:r>
          <a:endParaRPr lang="en-US" sz="1600" kern="1200" dirty="0"/>
        </a:p>
      </dsp:txBody>
      <dsp:txXfrm>
        <a:off x="2316161" y="2923129"/>
        <a:ext cx="1264695" cy="1264695"/>
      </dsp:txXfrm>
    </dsp:sp>
    <dsp:sp modelId="{6DE15C3A-0674-4400-A65D-9D8C42E0B8CC}">
      <dsp:nvSpPr>
        <dsp:cNvPr id="0" name=""/>
        <dsp:cNvSpPr/>
      </dsp:nvSpPr>
      <dsp:spPr>
        <a:xfrm rot="15463936">
          <a:off x="2599222" y="2447401"/>
          <a:ext cx="309494" cy="426834"/>
        </a:xfrm>
        <a:prstGeom prst="rightArrow">
          <a:avLst>
            <a:gd name="adj1" fmla="val 60000"/>
            <a:gd name="adj2" fmla="val 50000"/>
          </a:avLst>
        </a:prstGeom>
        <a:solidFill>
          <a:schemeClr val="accent2">
            <a:hueOff val="-6800402"/>
            <a:satOff val="3927"/>
            <a:lumOff val="-720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5463936">
        <a:off x="2599222" y="2447401"/>
        <a:ext cx="309494" cy="426834"/>
      </dsp:txXfrm>
    </dsp:sp>
    <dsp:sp modelId="{41FEC897-BF3F-4038-A584-637A6B037B94}">
      <dsp:nvSpPr>
        <dsp:cNvPr id="0" name=""/>
        <dsp:cNvSpPr/>
      </dsp:nvSpPr>
      <dsp:spPr>
        <a:xfrm>
          <a:off x="1923360" y="1116694"/>
          <a:ext cx="1264695" cy="1264695"/>
        </a:xfrm>
        <a:prstGeom prst="ellipse">
          <a:avLst/>
        </a:prstGeom>
        <a:solidFill>
          <a:schemeClr val="accent2">
            <a:hueOff val="-9067202"/>
            <a:satOff val="5236"/>
            <a:lumOff val="-9607"/>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ar-SA" sz="1600" kern="1200" dirty="0" smtClean="0"/>
            <a:t>الاستجابة</a:t>
          </a:r>
          <a:endParaRPr lang="en-US" sz="1600" kern="1200" dirty="0"/>
        </a:p>
      </dsp:txBody>
      <dsp:txXfrm>
        <a:off x="1923360" y="1116694"/>
        <a:ext cx="1264695" cy="1264695"/>
      </dsp:txXfrm>
    </dsp:sp>
    <dsp:sp modelId="{36CFA477-1D81-4BBC-BCDE-01A74F7DE185}">
      <dsp:nvSpPr>
        <dsp:cNvPr id="0" name=""/>
        <dsp:cNvSpPr/>
      </dsp:nvSpPr>
      <dsp:spPr>
        <a:xfrm rot="19440000">
          <a:off x="3148042" y="983204"/>
          <a:ext cx="336016" cy="426834"/>
        </a:xfrm>
        <a:prstGeom prst="rightArrow">
          <a:avLst>
            <a:gd name="adj1" fmla="val 60000"/>
            <a:gd name="adj2" fmla="val 50000"/>
          </a:avLst>
        </a:prstGeom>
        <a:solidFill>
          <a:schemeClr val="accent2">
            <a:hueOff val="-9067202"/>
            <a:satOff val="5236"/>
            <a:lumOff val="-960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9440000">
        <a:off x="3148042" y="983204"/>
        <a:ext cx="336016" cy="426834"/>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1C6D549-A537-43EF-A939-56574196056A}" type="datetimeFigureOut">
              <a:rPr lang="ar-SA" smtClean="0"/>
              <a:t>19/01/34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24AB83B-7918-47F5-9AE6-95EECBF626E0}"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13</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37</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38</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39</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40</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41</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42</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43</a:t>
            </a:fld>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44</a:t>
            </a:fld>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45</a:t>
            </a:fld>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46</a:t>
            </a:fld>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47</a:t>
            </a:fld>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48</a:t>
            </a:fld>
            <a:endParaRPr lang="ar-S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49</a:t>
            </a:fld>
            <a:endParaRPr lang="ar-S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50</a:t>
            </a:fld>
            <a:endParaRPr lang="ar-S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51</a:t>
            </a:fld>
            <a:endParaRPr lang="ar-S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24AB83B-7918-47F5-9AE6-95EECBF626E0}" type="slidenum">
              <a:rPr lang="ar-SA" smtClean="0"/>
              <a:t>52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FC4AB1-BAA9-43AA-BAC3-C26B218C3078}"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1AB419-256B-4A1E-AC3F-1763B7516B12}" type="datetimeFigureOut">
              <a:rPr lang="en-US" smtClean="0"/>
              <a:pPr/>
              <a:t>12/2/2012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FC4AB1-BAA9-43AA-BAC3-C26B218C3078}" type="slidenum">
              <a:rPr lang="en-US" smtClean="0"/>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E1AB419-256B-4A1E-AC3F-1763B7516B12}" type="datetimeFigureOut">
              <a:rPr lang="en-US" smtClean="0"/>
              <a:pPr/>
              <a:t>12/2/2012</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EFC4AB1-BAA9-43AA-BAC3-C26B218C30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1"/>
            <a:r>
              <a:rPr lang="ar-SA" dirty="0" smtClean="0">
                <a:solidFill>
                  <a:srgbClr val="FF0000"/>
                </a:solidFill>
                <a:latin typeface="Times New Roman" pitchFamily="18" charset="0"/>
                <a:cs typeface="Times New Roman" pitchFamily="18" charset="0"/>
              </a:rPr>
              <a:t> الموظف الفرد ودوره في تطوير المكتب</a:t>
            </a:r>
            <a:endParaRPr lang="en-US"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ar-SA" dirty="0" smtClean="0"/>
              <a:t>الفصل الرابع</a:t>
            </a:r>
            <a:endParaRPr lang="en-US"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609600" y="5181600"/>
          <a:ext cx="8077200" cy="1005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a:xfrm>
            <a:off x="381000" y="381000"/>
            <a:ext cx="8305800" cy="4876800"/>
          </a:xfrm>
        </p:spPr>
        <p:txBody>
          <a:bodyPr>
            <a:normAutofit fontScale="92500" lnSpcReduction="10000"/>
          </a:bodyPr>
          <a:lstStyle/>
          <a:p>
            <a:pPr algn="r" rtl="1"/>
            <a:r>
              <a:rPr lang="ar-SA" dirty="0" smtClean="0">
                <a:latin typeface="Times New Roman" pitchFamily="18" charset="0"/>
                <a:cs typeface="Times New Roman" pitchFamily="18" charset="0"/>
              </a:rPr>
              <a:t>يعرّف الدور الوظيفي/الاجتماعي للفرد بأنه نمط السلوك الذي ينتظره أو يتوقعه المجتمع من الفرد نتيجة لشغله مركزاً في هذا المجتمع </a:t>
            </a:r>
          </a:p>
          <a:p>
            <a:pPr algn="r" rtl="1"/>
            <a:r>
              <a:rPr lang="ar-SA" dirty="0" smtClean="0">
                <a:latin typeface="Times New Roman" pitchFamily="18" charset="0"/>
                <a:cs typeface="Times New Roman" pitchFamily="18" charset="0"/>
              </a:rPr>
              <a:t>فالمجتمع اذا يكون عدداً من التوقعات لما يجب وما لا يجب أن يقوم </a:t>
            </a:r>
            <a:r>
              <a:rPr lang="ar-SA" dirty="0" err="1" smtClean="0">
                <a:latin typeface="Times New Roman" pitchFamily="18" charset="0"/>
                <a:cs typeface="Times New Roman" pitchFamily="18" charset="0"/>
              </a:rPr>
              <a:t>به</a:t>
            </a:r>
            <a:r>
              <a:rPr lang="ar-SA" dirty="0" smtClean="0">
                <a:latin typeface="Times New Roman" pitchFamily="18" charset="0"/>
                <a:cs typeface="Times New Roman" pitchFamily="18" charset="0"/>
              </a:rPr>
              <a:t> أفراد المجتمع كجزء من دورهم الاجتماعي </a:t>
            </a:r>
          </a:p>
          <a:p>
            <a:pPr algn="r" rtl="1">
              <a:buNone/>
            </a:pPr>
            <a:r>
              <a:rPr lang="ar-SA" sz="4400" dirty="0" smtClean="0">
                <a:latin typeface="Times New Roman" pitchFamily="18" charset="0"/>
                <a:ea typeface="+mj-ea"/>
                <a:cs typeface="Times New Roman" pitchFamily="18" charset="0"/>
              </a:rPr>
              <a:t>مفهوم الدور </a:t>
            </a:r>
          </a:p>
          <a:p>
            <a:pPr algn="r" rtl="1">
              <a:buNone/>
            </a:pPr>
            <a:r>
              <a:rPr lang="ar-SA" dirty="0" smtClean="0">
                <a:latin typeface="Times New Roman" pitchFamily="18" charset="0"/>
                <a:ea typeface="+mj-ea"/>
                <a:cs typeface="Times New Roman" pitchFamily="18" charset="0"/>
              </a:rPr>
              <a:t>كل فرد يتولى مهام عمل ما في بيئة تنظيمية معينة و يتولد عن هذا الارتباط تكوين علاقات محددة مع باقي اعضاء التنظيمى وممارسة تصرفات مختلفة تحقق هذا ألارتباط كل وظيفة من وظائف المجتمع أو مؤسساته تشتمل على مجموعة من الواجبات والمسئوليات تمثل وحدات من السلوك المنظم يطلق عليها </a:t>
            </a:r>
            <a:r>
              <a:rPr lang="ar-SA" dirty="0" err="1" smtClean="0">
                <a:latin typeface="Times New Roman" pitchFamily="18" charset="0"/>
                <a:ea typeface="+mj-ea"/>
                <a:cs typeface="Times New Roman" pitchFamily="18" charset="0"/>
              </a:rPr>
              <a:t>مصطلح”الدور“</a:t>
            </a:r>
            <a:r>
              <a:rPr lang="ar-SA" dirty="0" smtClean="0">
                <a:latin typeface="Times New Roman" pitchFamily="18" charset="0"/>
                <a:ea typeface="+mj-ea"/>
                <a:cs typeface="Times New Roman" pitchFamily="18" charset="0"/>
              </a:rPr>
              <a:t>  </a:t>
            </a:r>
          </a:p>
          <a:p>
            <a:pPr algn="r" rtl="1">
              <a:buNone/>
            </a:pPr>
            <a:r>
              <a:rPr lang="ar-SA" dirty="0" smtClean="0">
                <a:latin typeface="Times New Roman" pitchFamily="18" charset="0"/>
                <a:ea typeface="+mj-ea"/>
                <a:cs typeface="Times New Roman" pitchFamily="18" charset="0"/>
              </a:rPr>
              <a:t>كل فرد من افراد المجتمع يشغل خلال حياته مجموعة من الدوار التي قد تكون متعارضة فيما بينها </a:t>
            </a:r>
            <a:endParaRPr lang="en-US" dirty="0" smtClean="0">
              <a:latin typeface="Times New Roman" pitchFamily="18" charset="0"/>
              <a:ea typeface="+mj-ea"/>
              <a:cs typeface="Times New Roman" pitchFamily="18" charset="0"/>
            </a:endParaRPr>
          </a:p>
          <a:p>
            <a:pPr algn="r" rtl="1">
              <a:buNone/>
            </a:pPr>
            <a:endParaRPr lang="ar-SA" dirty="0" smtClean="0">
              <a:latin typeface="Times New Roman" pitchFamily="18" charset="0"/>
              <a:ea typeface="+mj-ea"/>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prstDash val="sysDot"/>
          </a:ln>
        </p:spPr>
        <p:txBody>
          <a:bodyPr>
            <a:normAutofit/>
          </a:bodyPr>
          <a:lstStyle/>
          <a:p>
            <a:pPr algn="r" rtl="1"/>
            <a:r>
              <a:rPr lang="ar-SA"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تصنيفات الدور الذي يلعبه الفرد ضمن المجموعات</a:t>
            </a:r>
            <a:endParaRPr lang="en-US" sz="2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10200"/>
            <a:ext cx="8183880" cy="624840"/>
          </a:xfrm>
        </p:spPr>
        <p:txBody>
          <a:bodyPr>
            <a:normAutofit fontScale="90000"/>
          </a:bodyPr>
          <a:lstStyle/>
          <a:p>
            <a:pPr algn="r" rtl="1"/>
            <a:r>
              <a:rPr lang="ar-SA" dirty="0" smtClean="0">
                <a:solidFill>
                  <a:srgbClr val="FF0000"/>
                </a:solidFill>
                <a:latin typeface="Times New Roman" pitchFamily="18" charset="0"/>
                <a:cs typeface="Times New Roman" pitchFamily="18" charset="0"/>
              </a:rPr>
              <a:t>الدور الذي يلعبه الفرد ضمن المجموعات</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514350" indent="-514350" algn="r" rtl="1">
              <a:buNone/>
            </a:pPr>
            <a:r>
              <a:rPr lang="ar-SA" sz="2400" dirty="0" err="1" smtClean="0">
                <a:latin typeface="Times New Roman" pitchFamily="18" charset="0"/>
                <a:cs typeface="Times New Roman" pitchFamily="18" charset="0"/>
              </a:rPr>
              <a:t>1.</a:t>
            </a:r>
            <a:r>
              <a:rPr lang="ar-SA" sz="2400" dirty="0" smtClean="0">
                <a:latin typeface="Times New Roman" pitchFamily="18" charset="0"/>
                <a:cs typeface="Times New Roman" pitchFamily="18" charset="0"/>
              </a:rPr>
              <a:t> الدور المحدد(المتوقع من الآخرين</a:t>
            </a:r>
            <a:r>
              <a:rPr lang="ar-SA" sz="2400" dirty="0" err="1" smtClean="0">
                <a:latin typeface="Times New Roman" pitchFamily="18" charset="0"/>
                <a:cs typeface="Times New Roman" pitchFamily="18" charset="0"/>
              </a:rPr>
              <a:t>)</a:t>
            </a:r>
            <a:r>
              <a:rPr lang="ar-SA" sz="2400" dirty="0" smtClean="0">
                <a:latin typeface="Times New Roman" pitchFamily="18" charset="0"/>
                <a:cs typeface="Times New Roman" pitchFamily="18" charset="0"/>
              </a:rPr>
              <a:t> </a:t>
            </a:r>
          </a:p>
          <a:p>
            <a:pPr algn="r" rtl="1">
              <a:buNone/>
            </a:pPr>
            <a:r>
              <a:rPr lang="ar-SA" sz="2400" dirty="0" smtClean="0">
                <a:latin typeface="Times New Roman" pitchFamily="18" charset="0"/>
                <a:cs typeface="Times New Roman" pitchFamily="18" charset="0"/>
              </a:rPr>
              <a:t>يتحدد مضمون هذا الدور من الآخرين وبمعرفتهم كما هو الحال عند تحديد مسؤوليات وواجبات الفرد عند شغله لإحدى الوظائف في مؤسسه عامة أو خاصة </a:t>
            </a:r>
          </a:p>
          <a:p>
            <a:pPr marL="514350" indent="-514350" algn="r" rtl="1">
              <a:buNone/>
            </a:pPr>
            <a:r>
              <a:rPr lang="ar-SA" sz="2400" dirty="0" err="1" smtClean="0">
                <a:latin typeface="Times New Roman" pitchFamily="18" charset="0"/>
                <a:cs typeface="Times New Roman" pitchFamily="18" charset="0"/>
              </a:rPr>
              <a:t>2.</a:t>
            </a:r>
            <a:r>
              <a:rPr lang="ar-SA" sz="2400" dirty="0" smtClean="0">
                <a:latin typeface="Times New Roman" pitchFamily="18" charset="0"/>
                <a:cs typeface="Times New Roman" pitchFamily="18" charset="0"/>
              </a:rPr>
              <a:t> الدور الخاص( الدور المدرك من الفرد نفسه</a:t>
            </a:r>
            <a:r>
              <a:rPr lang="ar-SA" sz="2400" dirty="0" err="1" smtClean="0">
                <a:latin typeface="Times New Roman" pitchFamily="18" charset="0"/>
                <a:cs typeface="Times New Roman" pitchFamily="18" charset="0"/>
              </a:rPr>
              <a:t>)</a:t>
            </a:r>
            <a:r>
              <a:rPr lang="ar-SA" sz="2400" dirty="0" smtClean="0">
                <a:latin typeface="Times New Roman" pitchFamily="18" charset="0"/>
                <a:cs typeface="Times New Roman" pitchFamily="18" charset="0"/>
              </a:rPr>
              <a:t> </a:t>
            </a:r>
          </a:p>
          <a:p>
            <a:pPr marL="514350" indent="-514350" algn="r" rtl="1">
              <a:buNone/>
            </a:pPr>
            <a:r>
              <a:rPr lang="ar-SA" sz="2400" dirty="0" smtClean="0">
                <a:latin typeface="Times New Roman" pitchFamily="18" charset="0"/>
                <a:cs typeface="Times New Roman" pitchFamily="18" charset="0"/>
              </a:rPr>
              <a:t>ويتمثل بإدراك الفرد للدور الذي يجب أن </a:t>
            </a:r>
            <a:r>
              <a:rPr lang="ar-SA" sz="2400" dirty="0" err="1" smtClean="0">
                <a:latin typeface="Times New Roman" pitchFamily="18" charset="0"/>
                <a:cs typeface="Times New Roman" pitchFamily="18" charset="0"/>
              </a:rPr>
              <a:t>يمارسة</a:t>
            </a:r>
            <a:r>
              <a:rPr lang="ar-SA" sz="2400" dirty="0" smtClean="0">
                <a:latin typeface="Times New Roman" pitchFamily="18" charset="0"/>
                <a:cs typeface="Times New Roman" pitchFamily="18" charset="0"/>
              </a:rPr>
              <a:t>  </a:t>
            </a:r>
            <a:r>
              <a:rPr lang="ar-SA" sz="2400" dirty="0" err="1" smtClean="0">
                <a:latin typeface="Times New Roman" pitchFamily="18" charset="0"/>
                <a:cs typeface="Times New Roman" pitchFamily="18" charset="0"/>
              </a:rPr>
              <a:t>.</a:t>
            </a:r>
            <a:r>
              <a:rPr lang="ar-SA" sz="2400" dirty="0" smtClean="0">
                <a:latin typeface="Times New Roman" pitchFamily="18" charset="0"/>
                <a:cs typeface="Times New Roman" pitchFamily="18" charset="0"/>
              </a:rPr>
              <a:t> فهو عبارة عن تصور الفرد لدوره في المجتمع و إلى تقييمه لنواحي و انماط السلوك التي يتعين عليها القيام بها نتيجة لشغله مهام عمل </a:t>
            </a:r>
            <a:r>
              <a:rPr lang="ar-SA" sz="2400" dirty="0" err="1" smtClean="0">
                <a:latin typeface="Times New Roman" pitchFamily="18" charset="0"/>
                <a:cs typeface="Times New Roman" pitchFamily="18" charset="0"/>
              </a:rPr>
              <a:t>ما .</a:t>
            </a:r>
            <a:r>
              <a:rPr lang="ar-SA" sz="2400" dirty="0" smtClean="0">
                <a:latin typeface="Times New Roman" pitchFamily="18" charset="0"/>
                <a:cs typeface="Times New Roman" pitchFamily="18" charset="0"/>
              </a:rPr>
              <a:t> وقد يتفق هذا الدور المدرك من قبل الفرد او قد يتعارض مع الدور المحدد</a:t>
            </a:r>
          </a:p>
          <a:p>
            <a:pPr algn="r" rtl="1">
              <a:buNone/>
            </a:pPr>
            <a:r>
              <a:rPr lang="en-US" sz="2400" dirty="0" smtClean="0">
                <a:latin typeface="Times New Roman" pitchFamily="18" charset="0"/>
                <a:cs typeface="Times New Roman" pitchFamily="18" charset="0"/>
              </a:rPr>
              <a:t>3</a:t>
            </a:r>
            <a:r>
              <a:rPr lang="ar-SA" sz="2400" dirty="0" err="1" smtClean="0">
                <a:latin typeface="Times New Roman" pitchFamily="18" charset="0"/>
                <a:cs typeface="Times New Roman" pitchFamily="18" charset="0"/>
              </a:rPr>
              <a:t>.</a:t>
            </a:r>
            <a:r>
              <a:rPr lang="ar-SA" sz="2400" dirty="0" smtClean="0">
                <a:latin typeface="Times New Roman" pitchFamily="18" charset="0"/>
                <a:cs typeface="Times New Roman" pitchFamily="18" charset="0"/>
              </a:rPr>
              <a:t> الدور التفاعلي </a:t>
            </a:r>
          </a:p>
          <a:p>
            <a:pPr algn="r" rtl="1">
              <a:buNone/>
            </a:pPr>
            <a:r>
              <a:rPr lang="ar-SA" sz="2400" dirty="0" smtClean="0">
                <a:latin typeface="Times New Roman" pitchFamily="18" charset="0"/>
                <a:cs typeface="Times New Roman" pitchFamily="18" charset="0"/>
              </a:rPr>
              <a:t>يتحدد هذا الدور في ظل توقعات الاخرين وإدراك الفرد </a:t>
            </a:r>
            <a:r>
              <a:rPr lang="ar-SA" sz="2400" dirty="0" err="1" smtClean="0">
                <a:latin typeface="Times New Roman" pitchFamily="18" charset="0"/>
                <a:cs typeface="Times New Roman" pitchFamily="18" charset="0"/>
              </a:rPr>
              <a:t>لدوره .</a:t>
            </a:r>
            <a:r>
              <a:rPr lang="ar-SA" sz="2400" dirty="0" smtClean="0">
                <a:latin typeface="Times New Roman" pitchFamily="18" charset="0"/>
                <a:cs typeface="Times New Roman" pitchFamily="18" charset="0"/>
              </a:rPr>
              <a:t> وينشأ نتيجة للاندماج أو التداخل بين الدور الرسمي والغير رسمي </a:t>
            </a:r>
            <a:r>
              <a:rPr lang="ar-SA" sz="2400" dirty="0" err="1" smtClean="0">
                <a:latin typeface="Times New Roman" pitchFamily="18" charset="0"/>
                <a:cs typeface="Times New Roman" pitchFamily="18" charset="0"/>
              </a:rPr>
              <a:t>للفرد .</a:t>
            </a:r>
            <a:r>
              <a:rPr lang="ar-SA" sz="2400" dirty="0" smtClean="0">
                <a:latin typeface="Times New Roman" pitchFamily="18" charset="0"/>
                <a:cs typeface="Times New Roman" pitchFamily="18" charset="0"/>
              </a:rPr>
              <a:t> وعادة يقوم الفرد بهذا الدور نتيجة للتفاعل بين الدور المحدد والدور الخاص للفرد </a:t>
            </a:r>
          </a:p>
          <a:p>
            <a:pPr algn="r" rtl="1">
              <a:buNone/>
            </a:pPr>
            <a:endParaRPr lang="en-US"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latin typeface="Times New Roman" pitchFamily="18" charset="0"/>
                <a:cs typeface="Times New Roman" pitchFamily="18" charset="0"/>
              </a:rPr>
              <a:t>اختلاف الإدارة</a:t>
            </a:r>
            <a:endParaRPr lang="en-US"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502920" y="530352"/>
          <a:ext cx="8183880" cy="4187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SA" sz="4800" dirty="0" err="1" smtClean="0">
                <a:solidFill>
                  <a:srgbClr val="C00000"/>
                </a:solidFill>
                <a:latin typeface="Times New Roman" pitchFamily="18" charset="0"/>
                <a:cs typeface="Times New Roman" pitchFamily="18" charset="0"/>
              </a:rPr>
              <a:t>أختــــلاف</a:t>
            </a:r>
            <a:r>
              <a:rPr lang="ar-SA" sz="4800" dirty="0" smtClean="0">
                <a:solidFill>
                  <a:srgbClr val="C00000"/>
                </a:solidFill>
                <a:latin typeface="Times New Roman" pitchFamily="18" charset="0"/>
                <a:cs typeface="Times New Roman" pitchFamily="18" charset="0"/>
              </a:rPr>
              <a:t> الإدارة</a:t>
            </a:r>
            <a:endParaRPr lang="en-US" sz="4800" dirty="0">
              <a:solidFill>
                <a:srgbClr val="C0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503238" y="530225"/>
          <a:ext cx="8183562" cy="418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3352800" y="1371600"/>
            <a:ext cx="1981200" cy="2308324"/>
          </a:xfrm>
          <a:prstGeom prst="rect">
            <a:avLst/>
          </a:prstGeom>
          <a:noFill/>
        </p:spPr>
        <p:txBody>
          <a:bodyPr wrap="square" rtlCol="0">
            <a:spAutoFit/>
          </a:bodyPr>
          <a:lstStyle/>
          <a:p>
            <a:pPr algn="r" rtl="1"/>
            <a:r>
              <a:rPr lang="ar-SA" dirty="0" smtClean="0">
                <a:solidFill>
                  <a:schemeClr val="bg1"/>
                </a:solidFill>
              </a:rPr>
              <a:t>تختلف الإدارة الاجتماعية اختلافاً كبيرا من حيث درجة اهميتها وشهرتها وتعلق الأفراد بها فدور الصديق يختلف عن دور الموظف</a:t>
            </a:r>
            <a:endParaRPr lang="en-US" dirty="0">
              <a:solidFill>
                <a:schemeClr val="bg1"/>
              </a:solidFill>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486400"/>
            <a:ext cx="8183880" cy="838200"/>
          </a:xfrm>
        </p:spPr>
        <p:txBody>
          <a:bodyPr>
            <a:noAutofit/>
          </a:bodyPr>
          <a:lstStyle/>
          <a:p>
            <a:pPr algn="r" rtl="1"/>
            <a:r>
              <a:rPr lang="ar-SA" sz="4800" dirty="0" smtClean="0">
                <a:solidFill>
                  <a:srgbClr val="FF0000"/>
                </a:solidFill>
                <a:latin typeface="Times New Roman" pitchFamily="18" charset="0"/>
                <a:cs typeface="Times New Roman" pitchFamily="18" charset="0"/>
              </a:rPr>
              <a:t>ضغوط الدور</a:t>
            </a:r>
            <a:endParaRPr lang="en-US" sz="4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r" rtl="1">
              <a:buNone/>
            </a:pPr>
            <a:r>
              <a:rPr lang="ar-SA" dirty="0" smtClean="0">
                <a:latin typeface="Times New Roman" pitchFamily="18" charset="0"/>
                <a:cs typeface="Times New Roman" pitchFamily="18" charset="0"/>
              </a:rPr>
              <a:t>يتوقع المجتمع من أفراده أدواراً مختلفة ويسعى للتأثير عليهم حتى تكون سلوكياتهم واستجاباتهم متفقة مع التوقعات المحددة لهذه </a:t>
            </a:r>
            <a:r>
              <a:rPr lang="ar-SA" dirty="0" err="1" smtClean="0">
                <a:latin typeface="Times New Roman" pitchFamily="18" charset="0"/>
                <a:cs typeface="Times New Roman" pitchFamily="18" charset="0"/>
              </a:rPr>
              <a:t>الأدارة.</a:t>
            </a:r>
            <a:r>
              <a:rPr lang="ar-SA" dirty="0" smtClean="0">
                <a:latin typeface="Times New Roman" pitchFamily="18" charset="0"/>
                <a:cs typeface="Times New Roman" pitchFamily="18" charset="0"/>
              </a:rPr>
              <a:t> فالمجتمع لا يكتفي بأخبار الأفراد عن أدوارهم </a:t>
            </a:r>
            <a:r>
              <a:rPr lang="ar-SA" dirty="0" err="1" smtClean="0">
                <a:latin typeface="Times New Roman" pitchFamily="18" charset="0"/>
                <a:cs typeface="Times New Roman" pitchFamily="18" charset="0"/>
              </a:rPr>
              <a:t>وأنما</a:t>
            </a:r>
            <a:r>
              <a:rPr lang="ar-SA" dirty="0" smtClean="0">
                <a:latin typeface="Times New Roman" pitchFamily="18" charset="0"/>
                <a:cs typeface="Times New Roman" pitchFamily="18" charset="0"/>
              </a:rPr>
              <a:t> يطالبهم </a:t>
            </a:r>
            <a:r>
              <a:rPr lang="ar-SA" dirty="0" err="1" smtClean="0">
                <a:latin typeface="Times New Roman" pitchFamily="18" charset="0"/>
                <a:cs typeface="Times New Roman" pitchFamily="18" charset="0"/>
              </a:rPr>
              <a:t>بأمتثال</a:t>
            </a:r>
            <a:r>
              <a:rPr lang="ar-SA" dirty="0" smtClean="0">
                <a:latin typeface="Times New Roman" pitchFamily="18" charset="0"/>
                <a:cs typeface="Times New Roman" pitchFamily="18" charset="0"/>
              </a:rPr>
              <a:t> هذه توقعات هذه </a:t>
            </a:r>
            <a:r>
              <a:rPr lang="ar-SA" dirty="0" err="1" smtClean="0">
                <a:latin typeface="Times New Roman" pitchFamily="18" charset="0"/>
                <a:cs typeface="Times New Roman" pitchFamily="18" charset="0"/>
              </a:rPr>
              <a:t>الأدارة</a:t>
            </a:r>
            <a:endParaRPr lang="en-US" dirty="0">
              <a:latin typeface="Times New Roman" pitchFamily="18" charset="0"/>
              <a:cs typeface="Times New Roman" pitchFamily="18" charset="0"/>
            </a:endParaRPr>
          </a:p>
        </p:txBody>
      </p:sp>
      <p:pic>
        <p:nvPicPr>
          <p:cNvPr id="4" name="Picture 3" descr="ضغوط العمل.png"/>
          <p:cNvPicPr>
            <a:picLocks noChangeAspect="1"/>
          </p:cNvPicPr>
          <p:nvPr/>
        </p:nvPicPr>
        <p:blipFill>
          <a:blip r:embed="rId3" cstate="print"/>
          <a:stretch>
            <a:fillRect/>
          </a:stretch>
        </p:blipFill>
        <p:spPr>
          <a:xfrm>
            <a:off x="1219200" y="2362200"/>
            <a:ext cx="6858000" cy="3047999"/>
          </a:xfrm>
          <a:prstGeom prst="rect">
            <a:avLst/>
          </a:prstGeom>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75960"/>
            <a:ext cx="8183880" cy="777240"/>
          </a:xfrm>
        </p:spPr>
        <p:txBody>
          <a:bodyPr/>
          <a:lstStyle/>
          <a:p>
            <a:pPr algn="r" rtl="1"/>
            <a:r>
              <a:rPr lang="ar-SA" dirty="0" smtClean="0">
                <a:solidFill>
                  <a:srgbClr val="FF0000"/>
                </a:solidFill>
                <a:latin typeface="Times New Roman" pitchFamily="18" charset="0"/>
                <a:cs typeface="Times New Roman" pitchFamily="18" charset="0"/>
              </a:rPr>
              <a:t>صراع </a:t>
            </a:r>
            <a:r>
              <a:rPr lang="ar-SA" dirty="0" err="1" smtClean="0">
                <a:solidFill>
                  <a:srgbClr val="FF0000"/>
                </a:solidFill>
                <a:latin typeface="Times New Roman" pitchFamily="18" charset="0"/>
                <a:cs typeface="Times New Roman" pitchFamily="18" charset="0"/>
              </a:rPr>
              <a:t>الأدارة</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r" rtl="1"/>
            <a:r>
              <a:rPr lang="ar-SA" dirty="0" smtClean="0">
                <a:latin typeface="Times New Roman" pitchFamily="18" charset="0"/>
                <a:cs typeface="Times New Roman" pitchFamily="18" charset="0"/>
              </a:rPr>
              <a:t>صراع </a:t>
            </a:r>
            <a:r>
              <a:rPr lang="ar-SA" dirty="0" err="1" smtClean="0">
                <a:latin typeface="Times New Roman" pitchFamily="18" charset="0"/>
                <a:cs typeface="Times New Roman" pitchFamily="18" charset="0"/>
              </a:rPr>
              <a:t>الأدارة</a:t>
            </a:r>
            <a:r>
              <a:rPr lang="ar-SA" dirty="0" smtClean="0">
                <a:latin typeface="Times New Roman" pitchFamily="18" charset="0"/>
                <a:cs typeface="Times New Roman" pitchFamily="18" charset="0"/>
              </a:rPr>
              <a:t> يحدث عندما هناك اختلاف أو تعارض بين متطلبات الإدارة التي يمارسها </a:t>
            </a:r>
            <a:r>
              <a:rPr lang="ar-SA" dirty="0" err="1" smtClean="0">
                <a:latin typeface="Times New Roman" pitchFamily="18" charset="0"/>
                <a:cs typeface="Times New Roman" pitchFamily="18" charset="0"/>
              </a:rPr>
              <a:t>الفرد .</a:t>
            </a:r>
            <a:r>
              <a:rPr lang="ar-SA" dirty="0" smtClean="0">
                <a:latin typeface="Times New Roman" pitchFamily="18" charset="0"/>
                <a:cs typeface="Times New Roman" pitchFamily="18" charset="0"/>
              </a:rPr>
              <a:t> </a:t>
            </a:r>
          </a:p>
          <a:p>
            <a:pPr algn="r" rtl="1"/>
            <a:r>
              <a:rPr lang="ar-SA" dirty="0" smtClean="0">
                <a:latin typeface="Times New Roman" pitchFamily="18" charset="0"/>
                <a:cs typeface="Times New Roman" pitchFamily="18" charset="0"/>
              </a:rPr>
              <a:t>يظهر جلياً على هيئة صراعات نفسية داخلية أو </a:t>
            </a:r>
            <a:r>
              <a:rPr lang="ar-SA" dirty="0" err="1" smtClean="0">
                <a:latin typeface="Times New Roman" pitchFamily="18" charset="0"/>
                <a:cs typeface="Times New Roman" pitchFamily="18" charset="0"/>
              </a:rPr>
              <a:t>احباطات</a:t>
            </a:r>
            <a:r>
              <a:rPr lang="ar-SA"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خارجيه</a:t>
            </a:r>
            <a:r>
              <a:rPr lang="ar-SA" dirty="0" smtClean="0">
                <a:latin typeface="Times New Roman" pitchFamily="18" charset="0"/>
                <a:cs typeface="Times New Roman" pitchFamily="18" charset="0"/>
              </a:rPr>
              <a:t> أو كليهما</a:t>
            </a:r>
          </a:p>
          <a:p>
            <a:pPr algn="r" rtl="1"/>
            <a:r>
              <a:rPr lang="ar-SA" dirty="0" smtClean="0">
                <a:latin typeface="Times New Roman" pitchFamily="18" charset="0"/>
                <a:cs typeface="Times New Roman" pitchFamily="18" charset="0"/>
              </a:rPr>
              <a:t>فكثير ما يحدث أن يفرض المجتمع على فرد ما ضغوطاً قوية من أجل القيام بأنواع مختلفة من الانماط والسلوكيات التي تتعارض مع بعضها أو لا تتفق مع رغبات الفرد </a:t>
            </a:r>
            <a:r>
              <a:rPr lang="ar-SA" dirty="0" err="1" smtClean="0">
                <a:latin typeface="Times New Roman" pitchFamily="18" charset="0"/>
                <a:cs typeface="Times New Roman" pitchFamily="18" charset="0"/>
              </a:rPr>
              <a:t>وميولة</a:t>
            </a:r>
            <a:endParaRPr lang="en-US" dirty="0" smtClean="0">
              <a:latin typeface="Times New Roman" pitchFamily="18" charset="0"/>
              <a:cs typeface="Times New Roman" pitchFamily="18" charset="0"/>
            </a:endParaRPr>
          </a:p>
          <a:p>
            <a:pPr algn="r" rtl="1"/>
            <a:r>
              <a:rPr lang="ar-SA" dirty="0" smtClean="0">
                <a:latin typeface="Times New Roman" pitchFamily="18" charset="0"/>
                <a:cs typeface="Times New Roman" pitchFamily="18" charset="0"/>
              </a:rPr>
              <a:t>ومن ثم ينشأ صراع نفسي داخل هذا الشخص تتوقف درجة حدته على قوة هذه الضغوط وعلى مدي قوة الفرد ومقاومته للضغوط</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28360"/>
            <a:ext cx="8183880" cy="548640"/>
          </a:xfrm>
        </p:spPr>
        <p:txBody>
          <a:bodyPr>
            <a:normAutofit fontScale="90000"/>
          </a:bodyPr>
          <a:lstStyle/>
          <a:p>
            <a:pPr algn="r" rtl="1"/>
            <a:r>
              <a:rPr lang="ar-SA" dirty="0" smtClean="0">
                <a:solidFill>
                  <a:srgbClr val="FF0000"/>
                </a:solidFill>
              </a:rPr>
              <a:t>تكامل </a:t>
            </a:r>
            <a:r>
              <a:rPr lang="ar-SA" dirty="0" err="1" smtClean="0">
                <a:solidFill>
                  <a:srgbClr val="FF0000"/>
                </a:solidFill>
              </a:rPr>
              <a:t>الأدارة</a:t>
            </a:r>
            <a:endParaRPr lang="en-US" dirty="0">
              <a:solidFill>
                <a:srgbClr val="FF0000"/>
              </a:solidFill>
            </a:endParaRPr>
          </a:p>
        </p:txBody>
      </p:sp>
      <p:sp>
        <p:nvSpPr>
          <p:cNvPr id="3" name="Content Placeholder 2"/>
          <p:cNvSpPr>
            <a:spLocks noGrp="1"/>
          </p:cNvSpPr>
          <p:nvPr>
            <p:ph idx="1"/>
          </p:nvPr>
        </p:nvSpPr>
        <p:spPr>
          <a:xfrm>
            <a:off x="502920" y="530352"/>
            <a:ext cx="8183880" cy="5413248"/>
          </a:xfrm>
        </p:spPr>
        <p:txBody>
          <a:bodyPr>
            <a:normAutofit fontScale="85000" lnSpcReduction="10000"/>
          </a:bodyPr>
          <a:lstStyle/>
          <a:p>
            <a:pPr algn="r" rtl="1"/>
            <a:r>
              <a:rPr lang="ar-SA" dirty="0" smtClean="0">
                <a:latin typeface="Times New Roman" pitchFamily="18" charset="0"/>
                <a:cs typeface="Times New Roman" pitchFamily="18" charset="0"/>
              </a:rPr>
              <a:t>أدى تقسيم العمل بين الأفراد في النظام الاجتماعي إلى تعدد الإدارة واختلافها </a:t>
            </a:r>
            <a:r>
              <a:rPr lang="ar-SA" dirty="0" err="1" smtClean="0">
                <a:latin typeface="Times New Roman" pitchFamily="18" charset="0"/>
                <a:cs typeface="Times New Roman" pitchFamily="18" charset="0"/>
              </a:rPr>
              <a:t>وتباينها.</a:t>
            </a:r>
            <a:r>
              <a:rPr lang="ar-SA" dirty="0" smtClean="0">
                <a:latin typeface="Times New Roman" pitchFamily="18" charset="0"/>
                <a:cs typeface="Times New Roman" pitchFamily="18" charset="0"/>
              </a:rPr>
              <a:t> </a:t>
            </a:r>
          </a:p>
          <a:p>
            <a:pPr algn="r" rtl="1"/>
            <a:r>
              <a:rPr lang="ar-SA" dirty="0" smtClean="0">
                <a:latin typeface="Times New Roman" pitchFamily="18" charset="0"/>
                <a:cs typeface="Times New Roman" pitchFamily="18" charset="0"/>
              </a:rPr>
              <a:t>كما كونت كل مجموعة من الإدارة المتخصصة المترابطة فيما بينها نظاما معينا من البناء الاجتماعي الذي يتسم بالتكامل </a:t>
            </a:r>
            <a:r>
              <a:rPr lang="ar-SA" dirty="0" err="1" smtClean="0">
                <a:latin typeface="Times New Roman" pitchFamily="18" charset="0"/>
                <a:cs typeface="Times New Roman" pitchFamily="18" charset="0"/>
              </a:rPr>
              <a:t>والاعتمادية.</a:t>
            </a:r>
            <a:r>
              <a:rPr lang="ar-SA"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r" rtl="1"/>
            <a:r>
              <a:rPr lang="ar-SA" dirty="0" smtClean="0">
                <a:latin typeface="Times New Roman" pitchFamily="18" charset="0"/>
                <a:cs typeface="Times New Roman" pitchFamily="18" charset="0"/>
              </a:rPr>
              <a:t>ونتيجة لهذا التكامل بين الإدارة الاجتماعية بين الافراد </a:t>
            </a:r>
            <a:r>
              <a:rPr lang="ar-SA" dirty="0" err="1" smtClean="0">
                <a:latin typeface="Times New Roman" pitchFamily="18" charset="0"/>
                <a:cs typeface="Times New Roman" pitchFamily="18" charset="0"/>
              </a:rPr>
              <a:t>والهيئات.</a:t>
            </a:r>
            <a:r>
              <a:rPr lang="ar-SA" dirty="0" smtClean="0">
                <a:latin typeface="Times New Roman" pitchFamily="18" charset="0"/>
                <a:cs typeface="Times New Roman" pitchFamily="18" charset="0"/>
              </a:rPr>
              <a:t> نجد أن اختلال دور أي عضو في أي موقع يؤدي إلى </a:t>
            </a:r>
            <a:r>
              <a:rPr lang="ar-SA" dirty="0" err="1" smtClean="0">
                <a:latin typeface="Times New Roman" pitchFamily="18" charset="0"/>
                <a:cs typeface="Times New Roman" pitchFamily="18" charset="0"/>
              </a:rPr>
              <a:t>أختلال</a:t>
            </a:r>
            <a:r>
              <a:rPr lang="ar-SA" dirty="0" smtClean="0">
                <a:latin typeface="Times New Roman" pitchFamily="18" charset="0"/>
                <a:cs typeface="Times New Roman" pitchFamily="18" charset="0"/>
              </a:rPr>
              <a:t> بقية الاعضاء مما يؤدي بدوره على فشل هذه المنظمات في تحقيق اهدافها وغاياتها التنظيمية </a:t>
            </a:r>
            <a:r>
              <a:rPr lang="ar-SA" dirty="0" err="1" smtClean="0">
                <a:latin typeface="Times New Roman" pitchFamily="18" charset="0"/>
                <a:cs typeface="Times New Roman" pitchFamily="18" charset="0"/>
              </a:rPr>
              <a:t>والاجتماعية.</a:t>
            </a:r>
            <a:r>
              <a:rPr lang="ar-SA" dirty="0" smtClean="0">
                <a:latin typeface="Times New Roman" pitchFamily="18" charset="0"/>
                <a:cs typeface="Times New Roman" pitchFamily="18" charset="0"/>
              </a:rPr>
              <a:t> </a:t>
            </a:r>
          </a:p>
          <a:p>
            <a:pPr algn="r" rtl="1">
              <a:buNone/>
            </a:pPr>
            <a:r>
              <a:rPr lang="ar-SA" dirty="0" smtClean="0">
                <a:latin typeface="Times New Roman" pitchFamily="18" charset="0"/>
                <a:cs typeface="Times New Roman" pitchFamily="18" charset="0"/>
              </a:rPr>
              <a:t>لكي يحقق الفرد أعلى درجة من التكامل والاتساق بين أدواره المتعددة بشكل يساهم في تكامل النظام الاجتماعي ككل يتعين أن </a:t>
            </a:r>
            <a:r>
              <a:rPr lang="ar-SA" dirty="0" err="1" smtClean="0">
                <a:latin typeface="Times New Roman" pitchFamily="18" charset="0"/>
                <a:cs typeface="Times New Roman" pitchFamily="18" charset="0"/>
              </a:rPr>
              <a:t>يعرف:</a:t>
            </a:r>
            <a:r>
              <a:rPr lang="ar-SA" dirty="0" smtClean="0">
                <a:latin typeface="Times New Roman" pitchFamily="18" charset="0"/>
                <a:cs typeface="Times New Roman" pitchFamily="18" charset="0"/>
              </a:rPr>
              <a:t> </a:t>
            </a:r>
          </a:p>
          <a:p>
            <a:pPr marL="571500" indent="-571500" algn="r" rtl="1">
              <a:buFont typeface="+mj-lt"/>
              <a:buAutoNum type="romanUcPeriod"/>
            </a:pPr>
            <a:r>
              <a:rPr lang="ar-SA" dirty="0" smtClean="0">
                <a:latin typeface="Times New Roman" pitchFamily="18" charset="0"/>
                <a:cs typeface="Times New Roman" pitchFamily="18" charset="0"/>
              </a:rPr>
              <a:t>ما هي توقعات الاخرين من الدور الاجتماعي أي يمارسه،  وذلك من خلال المعرفة والإلمام التام </a:t>
            </a:r>
            <a:r>
              <a:rPr lang="ar-SA" dirty="0" err="1" smtClean="0">
                <a:latin typeface="Times New Roman" pitchFamily="18" charset="0"/>
                <a:cs typeface="Times New Roman" pitchFamily="18" charset="0"/>
              </a:rPr>
              <a:t>بالحقوقوالواجبات</a:t>
            </a:r>
            <a:r>
              <a:rPr lang="ar-SA" dirty="0" smtClean="0">
                <a:latin typeface="Times New Roman" pitchFamily="18" charset="0"/>
                <a:cs typeface="Times New Roman" pitchFamily="18" charset="0"/>
              </a:rPr>
              <a:t> </a:t>
            </a:r>
          </a:p>
          <a:p>
            <a:pPr marL="571500" indent="-571500" algn="r" rtl="1">
              <a:buFont typeface="+mj-lt"/>
              <a:buAutoNum type="romanUcPeriod"/>
            </a:pPr>
            <a:r>
              <a:rPr lang="ar-SA" dirty="0" smtClean="0">
                <a:latin typeface="Times New Roman" pitchFamily="18" charset="0"/>
                <a:cs typeface="Times New Roman" pitchFamily="18" charset="0"/>
              </a:rPr>
              <a:t>ما هي النتائج المتوقعه من أدائه لدوره أو عدم أداءه له</a:t>
            </a:r>
          </a:p>
          <a:p>
            <a:pPr marL="571500" indent="-571500" algn="r" rtl="1">
              <a:buFont typeface="+mj-lt"/>
              <a:buAutoNum type="romanUcPeriod"/>
            </a:pPr>
            <a:r>
              <a:rPr lang="ar-SA" dirty="0" smtClean="0">
                <a:latin typeface="Times New Roman" pitchFamily="18" charset="0"/>
                <a:cs typeface="Times New Roman" pitchFamily="18" charset="0"/>
              </a:rPr>
              <a:t>كيف يوازن بين مسئوليات دوره الوظيفي ودور الجهاز الإداري ككل باعتباره احد </a:t>
            </a:r>
            <a:r>
              <a:rPr lang="ar-SA" dirty="0" err="1" smtClean="0">
                <a:latin typeface="Times New Roman" pitchFamily="18" charset="0"/>
                <a:cs typeface="Times New Roman" pitchFamily="18" charset="0"/>
              </a:rPr>
              <a:t>الاعضاء.</a:t>
            </a:r>
            <a:r>
              <a:rPr lang="ar-SA" dirty="0" smtClean="0">
                <a:latin typeface="Times New Roman" pitchFamily="18" charset="0"/>
                <a:cs typeface="Times New Roman" pitchFamily="18" charset="0"/>
              </a:rPr>
              <a:t> </a:t>
            </a:r>
          </a:p>
          <a:p>
            <a:pPr algn="r" rtl="1">
              <a:buNone/>
            </a:pPr>
            <a:r>
              <a:rPr lang="ar-SA"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solidFill>
                  <a:srgbClr val="FF0000"/>
                </a:solidFill>
                <a:latin typeface="Times New Roman" pitchFamily="18" charset="0"/>
                <a:cs typeface="Times New Roman" pitchFamily="18" charset="0"/>
              </a:rPr>
              <a:t>تمارين تسلم في المحاضرة القادمة</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r" rtl="1">
              <a:buNone/>
            </a:pPr>
            <a:r>
              <a:rPr lang="ar-SA" dirty="0" smtClean="0"/>
              <a:t>تدريبات في الكتاب </a:t>
            </a:r>
            <a:r>
              <a:rPr lang="ar-SA" dirty="0" err="1" smtClean="0"/>
              <a:t>صــــــــ126</a:t>
            </a:r>
            <a:r>
              <a:rPr lang="ar-SA" dirty="0" smtClean="0"/>
              <a:t>  ـــــــــ</a:t>
            </a:r>
            <a:endParaRPr lang="en-US" dirty="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67400"/>
            <a:ext cx="8183880" cy="609600"/>
          </a:xfrm>
        </p:spPr>
        <p:txBody>
          <a:bodyPr>
            <a:noAutofit/>
          </a:bodyPr>
          <a:lstStyle/>
          <a:p>
            <a:pPr algn="r" rtl="1"/>
            <a:r>
              <a:rPr lang="ar-SA" dirty="0" smtClean="0">
                <a:solidFill>
                  <a:srgbClr val="FF0000"/>
                </a:solidFill>
                <a:latin typeface="Times New Roman" pitchFamily="18" charset="0"/>
                <a:cs typeface="Times New Roman" pitchFamily="18" charset="0"/>
              </a:rPr>
              <a:t>قصة سالم</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r" rtl="1">
              <a:buNone/>
            </a:pPr>
            <a:r>
              <a:rPr lang="ar-SA" dirty="0" smtClean="0">
                <a:latin typeface="Times New Roman" pitchFamily="18" charset="0"/>
                <a:cs typeface="Times New Roman" pitchFamily="18" charset="0"/>
              </a:rPr>
              <a:t>الأسئلة </a:t>
            </a:r>
          </a:p>
          <a:p>
            <a:pPr algn="r" rtl="1">
              <a:buNone/>
            </a:pPr>
            <a:r>
              <a:rPr lang="ar-SA" dirty="0" err="1" smtClean="0">
                <a:latin typeface="Times New Roman" pitchFamily="18" charset="0"/>
                <a:cs typeface="Times New Roman" pitchFamily="18" charset="0"/>
              </a:rPr>
              <a:t>1.</a:t>
            </a:r>
            <a:r>
              <a:rPr lang="ar-SA" dirty="0" smtClean="0">
                <a:latin typeface="Times New Roman" pitchFamily="18" charset="0"/>
                <a:cs typeface="Times New Roman" pitchFamily="18" charset="0"/>
              </a:rPr>
              <a:t> هل أدى سالم دوره الوظيفي بشكل </a:t>
            </a:r>
            <a:r>
              <a:rPr lang="ar-SA" dirty="0" err="1" smtClean="0">
                <a:latin typeface="Times New Roman" pitchFamily="18" charset="0"/>
                <a:cs typeface="Times New Roman" pitchFamily="18" charset="0"/>
              </a:rPr>
              <a:t>صحيح؟</a:t>
            </a:r>
            <a:r>
              <a:rPr lang="ar-SA"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أذا</a:t>
            </a:r>
            <a:r>
              <a:rPr lang="ar-SA" dirty="0" smtClean="0">
                <a:latin typeface="Times New Roman" pitchFamily="18" charset="0"/>
                <a:cs typeface="Times New Roman" pitchFamily="18" charset="0"/>
              </a:rPr>
              <a:t> كانت الاجابة لا فحددي الخطأ الذي وقع فيه </a:t>
            </a:r>
            <a:r>
              <a:rPr lang="ar-SA" dirty="0" err="1" smtClean="0">
                <a:latin typeface="Times New Roman" pitchFamily="18" charset="0"/>
                <a:cs typeface="Times New Roman" pitchFamily="18" charset="0"/>
              </a:rPr>
              <a:t>سالم </a:t>
            </a:r>
            <a:r>
              <a:rPr lang="ar-SA" dirty="0" smtClean="0">
                <a:latin typeface="Times New Roman" pitchFamily="18" charset="0"/>
                <a:cs typeface="Times New Roman" pitchFamily="18" charset="0"/>
              </a:rPr>
              <a:t>...وما هي </a:t>
            </a:r>
            <a:r>
              <a:rPr lang="ar-SA" dirty="0" err="1" smtClean="0">
                <a:latin typeface="Times New Roman" pitchFamily="18" charset="0"/>
                <a:cs typeface="Times New Roman" pitchFamily="18" charset="0"/>
              </a:rPr>
              <a:t>الاسباب؟؟</a:t>
            </a:r>
            <a:endParaRPr lang="ar-SA" dirty="0" smtClean="0">
              <a:latin typeface="Times New Roman" pitchFamily="18" charset="0"/>
              <a:cs typeface="Times New Roman" pitchFamily="18" charset="0"/>
            </a:endParaRPr>
          </a:p>
          <a:p>
            <a:pPr algn="r" rtl="1">
              <a:buNone/>
            </a:pPr>
            <a:r>
              <a:rPr lang="ar-SA" dirty="0" err="1" smtClean="0">
                <a:latin typeface="Times New Roman" pitchFamily="18" charset="0"/>
                <a:cs typeface="Times New Roman" pitchFamily="18" charset="0"/>
              </a:rPr>
              <a:t>2.</a:t>
            </a:r>
            <a:r>
              <a:rPr lang="ar-SA" dirty="0" smtClean="0">
                <a:latin typeface="Times New Roman" pitchFamily="18" charset="0"/>
                <a:cs typeface="Times New Roman" pitchFamily="18" charset="0"/>
              </a:rPr>
              <a:t> هل أدي سالم </a:t>
            </a:r>
            <a:r>
              <a:rPr lang="ar-SA" dirty="0" err="1" smtClean="0">
                <a:latin typeface="Times New Roman" pitchFamily="18" charset="0"/>
                <a:cs typeface="Times New Roman" pitchFamily="18" charset="0"/>
              </a:rPr>
              <a:t>دورره</a:t>
            </a:r>
            <a:r>
              <a:rPr lang="ar-SA" dirty="0" smtClean="0">
                <a:latin typeface="Times New Roman" pitchFamily="18" charset="0"/>
                <a:cs typeface="Times New Roman" pitchFamily="18" charset="0"/>
              </a:rPr>
              <a:t> الاجتماعي على الوجه </a:t>
            </a:r>
            <a:r>
              <a:rPr lang="ar-SA" dirty="0" err="1" smtClean="0">
                <a:latin typeface="Times New Roman" pitchFamily="18" charset="0"/>
                <a:cs typeface="Times New Roman" pitchFamily="18" charset="0"/>
              </a:rPr>
              <a:t>الصحيح؟</a:t>
            </a:r>
            <a:endParaRPr lang="ar-SA" dirty="0" smtClean="0">
              <a:latin typeface="Times New Roman" pitchFamily="18" charset="0"/>
              <a:cs typeface="Times New Roman" pitchFamily="18" charset="0"/>
            </a:endParaRPr>
          </a:p>
          <a:p>
            <a:pPr algn="r" rtl="1">
              <a:buNone/>
            </a:pPr>
            <a:r>
              <a:rPr lang="ar-SA" dirty="0" smtClean="0">
                <a:latin typeface="Times New Roman" pitchFamily="18" charset="0"/>
                <a:cs typeface="Times New Roman" pitchFamily="18" charset="0"/>
              </a:rPr>
              <a:t>3.ما هي أنواع الصراع التي حدثت بين متطلبات الإدارة التي لعبها </a:t>
            </a:r>
            <a:r>
              <a:rPr lang="ar-SA" dirty="0" err="1" smtClean="0">
                <a:latin typeface="Times New Roman" pitchFamily="18" charset="0"/>
                <a:cs typeface="Times New Roman" pitchFamily="18" charset="0"/>
              </a:rPr>
              <a:t>سالم؟</a:t>
            </a:r>
            <a:endParaRPr lang="ar-SA" dirty="0" smtClean="0">
              <a:latin typeface="Times New Roman" pitchFamily="18" charset="0"/>
              <a:cs typeface="Times New Roman" pitchFamily="18" charset="0"/>
            </a:endParaRPr>
          </a:p>
          <a:p>
            <a:pPr algn="r" rtl="1">
              <a:buNone/>
            </a:pPr>
            <a:r>
              <a:rPr lang="ar-SA" dirty="0" err="1" smtClean="0">
                <a:latin typeface="Times New Roman" pitchFamily="18" charset="0"/>
                <a:cs typeface="Times New Roman" pitchFamily="18" charset="0"/>
              </a:rPr>
              <a:t>4.</a:t>
            </a:r>
            <a:r>
              <a:rPr lang="ar-SA" dirty="0" smtClean="0">
                <a:latin typeface="Times New Roman" pitchFamily="18" charset="0"/>
                <a:cs typeface="Times New Roman" pitchFamily="18" charset="0"/>
              </a:rPr>
              <a:t> ماذا ترتب عن هذا </a:t>
            </a:r>
            <a:r>
              <a:rPr lang="ar-SA" dirty="0" err="1" smtClean="0">
                <a:latin typeface="Times New Roman" pitchFamily="18" charset="0"/>
                <a:cs typeface="Times New Roman" pitchFamily="18" charset="0"/>
              </a:rPr>
              <a:t>الصراع؟</a:t>
            </a:r>
            <a:endParaRPr lang="ar-SA" dirty="0" smtClean="0">
              <a:latin typeface="Times New Roman" pitchFamily="18" charset="0"/>
              <a:cs typeface="Times New Roman" pitchFamily="18" charset="0"/>
            </a:endParaRPr>
          </a:p>
          <a:p>
            <a:pPr algn="r" rtl="1">
              <a:buNone/>
            </a:pPr>
            <a:r>
              <a:rPr lang="ar-SA" dirty="0" err="1" smtClean="0">
                <a:latin typeface="Times New Roman" pitchFamily="18" charset="0"/>
                <a:cs typeface="Times New Roman" pitchFamily="18" charset="0"/>
              </a:rPr>
              <a:t>5.</a:t>
            </a:r>
            <a:r>
              <a:rPr lang="ar-SA" dirty="0" smtClean="0">
                <a:latin typeface="Times New Roman" pitchFamily="18" charset="0"/>
                <a:cs typeface="Times New Roman" pitchFamily="18" charset="0"/>
              </a:rPr>
              <a:t> إلى أي مدى يؤثر صراع </a:t>
            </a:r>
            <a:r>
              <a:rPr lang="ar-SA" dirty="0" err="1" smtClean="0">
                <a:latin typeface="Times New Roman" pitchFamily="18" charset="0"/>
                <a:cs typeface="Times New Roman" pitchFamily="18" charset="0"/>
              </a:rPr>
              <a:t>افدارة</a:t>
            </a:r>
            <a:r>
              <a:rPr lang="ar-SA" dirty="0" smtClean="0">
                <a:latin typeface="Times New Roman" pitchFamily="18" charset="0"/>
                <a:cs typeface="Times New Roman" pitchFamily="18" charset="0"/>
              </a:rPr>
              <a:t> على علاقاتنا مع </a:t>
            </a:r>
            <a:r>
              <a:rPr lang="ar-SA" dirty="0" err="1" smtClean="0">
                <a:latin typeface="Times New Roman" pitchFamily="18" charset="0"/>
                <a:cs typeface="Times New Roman" pitchFamily="18" charset="0"/>
              </a:rPr>
              <a:t>الآخرينسواء</a:t>
            </a:r>
            <a:r>
              <a:rPr lang="ar-SA" dirty="0" smtClean="0">
                <a:latin typeface="Times New Roman" pitchFamily="18" charset="0"/>
                <a:cs typeface="Times New Roman" pitchFamily="18" charset="0"/>
              </a:rPr>
              <a:t> رسمية منها أو غير رسمية؟</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solidFill>
                  <a:srgbClr val="FF0000"/>
                </a:solidFill>
                <a:latin typeface="Times New Roman" pitchFamily="18" charset="0"/>
                <a:cs typeface="Times New Roman" pitchFamily="18" charset="0"/>
              </a:rPr>
              <a:t>تدريب عملي على تكامل الإدارة </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r" rtl="1"/>
            <a:endParaRPr lang="en-US" dirty="0"/>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701040"/>
          </a:xfrm>
          <a:ln>
            <a:solidFill>
              <a:schemeClr val="accent2">
                <a:lumMod val="50000"/>
              </a:schemeClr>
            </a:solidFill>
          </a:ln>
        </p:spPr>
        <p:txBody>
          <a:bodyPr>
            <a:normAutofit fontScale="90000"/>
          </a:bodyPr>
          <a:lstStyle/>
          <a:p>
            <a:pPr algn="r" rtl="1"/>
            <a:r>
              <a:rPr lang="ar-SA" sz="4800" dirty="0" smtClean="0">
                <a:solidFill>
                  <a:srgbClr val="C00000"/>
                </a:solidFill>
                <a:latin typeface="Times New Roman" pitchFamily="18" charset="0"/>
                <a:cs typeface="Times New Roman" pitchFamily="18" charset="0"/>
              </a:rPr>
              <a:t>مهارات الاتصال مع الغير </a:t>
            </a:r>
            <a:r>
              <a:rPr lang="en-US" sz="4800" dirty="0" smtClean="0">
                <a:solidFill>
                  <a:srgbClr val="C00000"/>
                </a:solidFill>
                <a:latin typeface="Times New Roman" pitchFamily="18" charset="0"/>
                <a:cs typeface="Times New Roman" pitchFamily="18" charset="0"/>
              </a:rPr>
              <a:t> </a:t>
            </a:r>
            <a:endParaRPr lang="en-US" sz="48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4956048"/>
          </a:xfrm>
        </p:spPr>
        <p:txBody>
          <a:bodyPr>
            <a:normAutofit fontScale="92500" lnSpcReduction="10000"/>
          </a:bodyPr>
          <a:lstStyle/>
          <a:p>
            <a:pPr algn="r" rtl="1">
              <a:buNone/>
            </a:pPr>
            <a:r>
              <a:rPr lang="ar-SA" dirty="0" smtClean="0">
                <a:latin typeface="Times New Roman" pitchFamily="18" charset="0"/>
                <a:cs typeface="Times New Roman" pitchFamily="18" charset="0"/>
              </a:rPr>
              <a:t>الاتصال عبارة عن عملية يتم فيها تبادل معلومات أو افكار أو أراء أو مشاعر أو احاسيس بين طرفين </a:t>
            </a:r>
            <a:r>
              <a:rPr lang="ar-SA" dirty="0" err="1" smtClean="0">
                <a:latin typeface="Times New Roman" pitchFamily="18" charset="0"/>
                <a:cs typeface="Times New Roman" pitchFamily="18" charset="0"/>
              </a:rPr>
              <a:t>أواكثر.</a:t>
            </a:r>
            <a:endParaRPr lang="ar-SA" dirty="0" smtClean="0">
              <a:latin typeface="Times New Roman" pitchFamily="18" charset="0"/>
              <a:cs typeface="Times New Roman" pitchFamily="18" charset="0"/>
            </a:endParaRPr>
          </a:p>
          <a:p>
            <a:pPr algn="r" rtl="1">
              <a:buNone/>
            </a:pPr>
            <a:r>
              <a:rPr lang="ar-SA" dirty="0" smtClean="0">
                <a:latin typeface="Times New Roman" pitchFamily="18" charset="0"/>
                <a:cs typeface="Times New Roman" pitchFamily="18" charset="0"/>
              </a:rPr>
              <a:t>ولكي يكون هناك اتصال لابد ان يكون هناك تفاهم بين طرفي </a:t>
            </a:r>
            <a:r>
              <a:rPr lang="ar-SA" dirty="0" err="1" smtClean="0">
                <a:latin typeface="Times New Roman" pitchFamily="18" charset="0"/>
                <a:cs typeface="Times New Roman" pitchFamily="18" charset="0"/>
              </a:rPr>
              <a:t>الاتصال </a:t>
            </a:r>
            <a:r>
              <a:rPr lang="ar-SA" dirty="0" smtClean="0">
                <a:latin typeface="Times New Roman" pitchFamily="18" charset="0"/>
                <a:cs typeface="Times New Roman" pitchFamily="18" charset="0"/>
              </a:rPr>
              <a:t>(المرسل، والمستقبل</a:t>
            </a:r>
            <a:r>
              <a:rPr lang="ar-SA" dirty="0" err="1" smtClean="0">
                <a:latin typeface="Times New Roman" pitchFamily="18" charset="0"/>
                <a:cs typeface="Times New Roman" pitchFamily="18" charset="0"/>
              </a:rPr>
              <a:t>).</a:t>
            </a:r>
            <a:r>
              <a:rPr lang="ar-SA" dirty="0" smtClean="0">
                <a:latin typeface="Times New Roman" pitchFamily="18" charset="0"/>
                <a:cs typeface="Times New Roman" pitchFamily="18" charset="0"/>
              </a:rPr>
              <a:t> وبهذا يتعين أن يكون الاتصال عبارة عن نمط سلوكي طبيعي يمارسه الافراد بشكل يوم كجزء من تفاعلهم مع بعضهم البعض</a:t>
            </a:r>
            <a:endParaRPr lang="en-US" dirty="0" smtClean="0">
              <a:latin typeface="Times New Roman" pitchFamily="18" charset="0"/>
              <a:cs typeface="Times New Roman" pitchFamily="18" charset="0"/>
            </a:endParaRPr>
          </a:p>
          <a:p>
            <a:pPr algn="r" rtl="1">
              <a:buNone/>
            </a:pPr>
            <a:r>
              <a:rPr lang="ar-SA" dirty="0" smtClean="0">
                <a:latin typeface="Times New Roman" pitchFamily="18" charset="0"/>
                <a:cs typeface="Times New Roman" pitchFamily="18" charset="0"/>
              </a:rPr>
              <a:t>ويحدث الاتصال من خلال وسائل عديدة </a:t>
            </a:r>
            <a:r>
              <a:rPr lang="ar-SA" dirty="0" err="1" smtClean="0">
                <a:latin typeface="Times New Roman" pitchFamily="18" charset="0"/>
                <a:cs typeface="Times New Roman" pitchFamily="18" charset="0"/>
              </a:rPr>
              <a:t>ومتنوعه</a:t>
            </a:r>
            <a:r>
              <a:rPr lang="ar-SA" dirty="0" smtClean="0">
                <a:latin typeface="Times New Roman" pitchFamily="18" charset="0"/>
                <a:cs typeface="Times New Roman" pitchFamily="18" charset="0"/>
              </a:rPr>
              <a:t> </a:t>
            </a:r>
          </a:p>
          <a:p>
            <a:pPr algn="r" rtl="1">
              <a:buNone/>
            </a:pPr>
            <a:r>
              <a:rPr lang="ar-SA" dirty="0" err="1" smtClean="0">
                <a:latin typeface="Times New Roman" pitchFamily="18" charset="0"/>
                <a:cs typeface="Times New Roman" pitchFamily="18" charset="0"/>
              </a:rPr>
              <a:t>1.</a:t>
            </a:r>
            <a:r>
              <a:rPr lang="ar-SA" dirty="0" smtClean="0">
                <a:latin typeface="Times New Roman" pitchFamily="18" charset="0"/>
                <a:cs typeface="Times New Roman" pitchFamily="18" charset="0"/>
              </a:rPr>
              <a:t> شخصي</a:t>
            </a:r>
          </a:p>
          <a:p>
            <a:pPr algn="r" rtl="1">
              <a:buNone/>
            </a:pPr>
            <a:r>
              <a:rPr lang="ar-SA" dirty="0" err="1" smtClean="0">
                <a:latin typeface="Times New Roman" pitchFamily="18" charset="0"/>
                <a:cs typeface="Times New Roman" pitchFamily="18" charset="0"/>
              </a:rPr>
              <a:t>2.</a:t>
            </a:r>
            <a:r>
              <a:rPr lang="ar-SA" dirty="0" smtClean="0">
                <a:latin typeface="Times New Roman" pitchFamily="18" charset="0"/>
                <a:cs typeface="Times New Roman" pitchFamily="18" charset="0"/>
              </a:rPr>
              <a:t> الفاظ</a:t>
            </a:r>
          </a:p>
          <a:p>
            <a:pPr algn="r" rtl="1">
              <a:buNone/>
            </a:pPr>
            <a:r>
              <a:rPr lang="ar-SA" dirty="0" err="1" smtClean="0">
                <a:latin typeface="Times New Roman" pitchFamily="18" charset="0"/>
                <a:cs typeface="Times New Roman" pitchFamily="18" charset="0"/>
              </a:rPr>
              <a:t>3اشارات</a:t>
            </a:r>
            <a:r>
              <a:rPr lang="ar-SA" dirty="0" smtClean="0">
                <a:latin typeface="Times New Roman" pitchFamily="18" charset="0"/>
                <a:cs typeface="Times New Roman" pitchFamily="18" charset="0"/>
              </a:rPr>
              <a:t> او رموز محددة</a:t>
            </a:r>
          </a:p>
          <a:p>
            <a:pPr algn="r" rtl="1">
              <a:buNone/>
            </a:pPr>
            <a:r>
              <a:rPr lang="ar-SA" dirty="0" smtClean="0">
                <a:latin typeface="Times New Roman" pitchFamily="18" charset="0"/>
                <a:cs typeface="Times New Roman" pitchFamily="18" charset="0"/>
              </a:rPr>
              <a:t>رسائل مكتوبة</a:t>
            </a:r>
          </a:p>
          <a:p>
            <a:pPr algn="r" rtl="1">
              <a:buNone/>
            </a:pPr>
            <a:r>
              <a:rPr lang="ar-SA" dirty="0" smtClean="0">
                <a:latin typeface="Times New Roman" pitchFamily="18" charset="0"/>
                <a:cs typeface="Times New Roman" pitchFamily="18" charset="0"/>
              </a:rPr>
              <a:t>لغة الجسم</a:t>
            </a:r>
          </a:p>
          <a:p>
            <a:pPr algn="r" rtl="1">
              <a:buNone/>
            </a:pPr>
            <a:endParaRPr lang="ar-SA" dirty="0" smtClean="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6004560"/>
            <a:ext cx="8183880" cy="472440"/>
          </a:xfrm>
        </p:spPr>
        <p:txBody>
          <a:bodyPr>
            <a:normAutofit fontScale="90000"/>
          </a:bodyPr>
          <a:lstStyle/>
          <a:p>
            <a:pPr algn="r" rtl="1"/>
            <a:r>
              <a:rPr lang="ar-SA" dirty="0" smtClean="0">
                <a:solidFill>
                  <a:srgbClr val="C00000"/>
                </a:solidFill>
                <a:latin typeface="Times New Roman" pitchFamily="18" charset="0"/>
                <a:cs typeface="Times New Roman" pitchFamily="18" charset="0"/>
              </a:rPr>
              <a:t>تعـــريف الاتصال</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454152"/>
            <a:ext cx="8229600" cy="5413248"/>
          </a:xfrm>
        </p:spPr>
        <p:txBody>
          <a:bodyPr>
            <a:normAutofit fontScale="92500" lnSpcReduction="10000"/>
          </a:bodyPr>
          <a:lstStyle/>
          <a:p>
            <a:pPr algn="r" rtl="1"/>
            <a:r>
              <a:rPr lang="ar-SA" dirty="0" smtClean="0">
                <a:latin typeface="Times New Roman" pitchFamily="18" charset="0"/>
                <a:cs typeface="Times New Roman" pitchFamily="18" charset="0"/>
              </a:rPr>
              <a:t>تعريف كلمة الاتصال من ناحية لغوية هو: وصل بمعنى ربط</a:t>
            </a:r>
            <a:r>
              <a:rPr lang="en-US" dirty="0" smtClean="0">
                <a:latin typeface="Times New Roman" pitchFamily="18" charset="0"/>
                <a:cs typeface="Times New Roman" pitchFamily="18" charset="0"/>
              </a:rPr>
              <a:t> </a:t>
            </a:r>
            <a:r>
              <a:rPr lang="ar-SA" dirty="0" smtClean="0">
                <a:latin typeface="Times New Roman" pitchFamily="18" charset="0"/>
                <a:cs typeface="Times New Roman" pitchFamily="18" charset="0"/>
              </a:rPr>
              <a:t> أو جد علاقة بين طرفين, او بلغ الهدف </a:t>
            </a:r>
          </a:p>
          <a:p>
            <a:pPr algn="r" rtl="1"/>
            <a:r>
              <a:rPr lang="ar-SA" dirty="0" smtClean="0">
                <a:latin typeface="Times New Roman" pitchFamily="18" charset="0"/>
                <a:cs typeface="Times New Roman" pitchFamily="18" charset="0"/>
              </a:rPr>
              <a:t>وهي بهذا تختلف عن عملية الانباء أو الاعلام التي تقتصر على نقل المعلومات من طرف واحد فقط بهدف </a:t>
            </a:r>
            <a:r>
              <a:rPr lang="ar-SA" dirty="0" err="1" smtClean="0">
                <a:latin typeface="Times New Roman" pitchFamily="18" charset="0"/>
                <a:cs typeface="Times New Roman" pitchFamily="18" charset="0"/>
              </a:rPr>
              <a:t>الثأثير</a:t>
            </a:r>
            <a:r>
              <a:rPr lang="ar-SA" dirty="0" smtClean="0">
                <a:latin typeface="Times New Roman" pitchFamily="18" charset="0"/>
                <a:cs typeface="Times New Roman" pitchFamily="18" charset="0"/>
              </a:rPr>
              <a:t> عليه دون أن يتأثر الطرف المرسل باستجابات وردود افعال  الطرف المتلقي.</a:t>
            </a:r>
          </a:p>
          <a:p>
            <a:pPr algn="r" rtl="1"/>
            <a:r>
              <a:rPr lang="ar-SA" dirty="0" smtClean="0">
                <a:latin typeface="Times New Roman" pitchFamily="18" charset="0"/>
                <a:cs typeface="Times New Roman" pitchFamily="18" charset="0"/>
              </a:rPr>
              <a:t>وكلمة اتصال باللغة الإنجليزية </a:t>
            </a:r>
            <a:r>
              <a:rPr lang="en-US" dirty="0" smtClean="0">
                <a:latin typeface="Times New Roman" pitchFamily="18" charset="0"/>
                <a:cs typeface="Times New Roman" pitchFamily="18" charset="0"/>
              </a:rPr>
              <a:t>communication</a:t>
            </a:r>
            <a:r>
              <a:rPr lang="ar-SA" dirty="0" smtClean="0">
                <a:latin typeface="Times New Roman" pitchFamily="18" charset="0"/>
                <a:cs typeface="Times New Roman" pitchFamily="18" charset="0"/>
              </a:rPr>
              <a:t> مشتقة من الكلمة اللاتينية </a:t>
            </a:r>
            <a:r>
              <a:rPr lang="en-US" dirty="0" err="1" smtClean="0">
                <a:latin typeface="Times New Roman" pitchFamily="18" charset="0"/>
                <a:cs typeface="Times New Roman" pitchFamily="18" charset="0"/>
              </a:rPr>
              <a:t>Communare</a:t>
            </a:r>
            <a:r>
              <a:rPr lang="ar-SA" dirty="0" smtClean="0">
                <a:latin typeface="Times New Roman" pitchFamily="18" charset="0"/>
                <a:cs typeface="Times New Roman" pitchFamily="18" charset="0"/>
              </a:rPr>
              <a:t> التي تعني: جعل </a:t>
            </a:r>
            <a:r>
              <a:rPr lang="ar-SA" dirty="0" err="1" smtClean="0">
                <a:latin typeface="Times New Roman" pitchFamily="18" charset="0"/>
                <a:cs typeface="Times New Roman" pitchFamily="18" charset="0"/>
              </a:rPr>
              <a:t>الشي</a:t>
            </a:r>
            <a:r>
              <a:rPr lang="ar-SA" dirty="0" smtClean="0">
                <a:latin typeface="Times New Roman" pitchFamily="18" charset="0"/>
                <a:cs typeface="Times New Roman" pitchFamily="18" charset="0"/>
              </a:rPr>
              <a:t> عاماً أو تقاسم </a:t>
            </a:r>
            <a:r>
              <a:rPr lang="ar-SA" dirty="0" err="1" smtClean="0">
                <a:latin typeface="Times New Roman" pitchFamily="18" charset="0"/>
                <a:cs typeface="Times New Roman" pitchFamily="18" charset="0"/>
              </a:rPr>
              <a:t>الشي</a:t>
            </a:r>
            <a:r>
              <a:rPr lang="ar-SA" dirty="0" smtClean="0">
                <a:latin typeface="Times New Roman" pitchFamily="18" charset="0"/>
                <a:cs typeface="Times New Roman" pitchFamily="18" charset="0"/>
              </a:rPr>
              <a:t> أو نقله بين عدة أطراف.</a:t>
            </a:r>
          </a:p>
          <a:p>
            <a:pPr algn="r" rtl="1"/>
            <a:r>
              <a:rPr lang="ar-SA" dirty="0" smtClean="0">
                <a:latin typeface="Times New Roman" pitchFamily="18" charset="0"/>
                <a:cs typeface="Times New Roman" pitchFamily="18" charset="0"/>
              </a:rPr>
              <a:t>ويعرف معجم المورد كلمة </a:t>
            </a:r>
            <a:r>
              <a:rPr lang="en-US" dirty="0" smtClean="0">
                <a:latin typeface="Times New Roman" pitchFamily="18" charset="0"/>
                <a:cs typeface="Times New Roman" pitchFamily="18" charset="0"/>
              </a:rPr>
              <a:t>Communication</a:t>
            </a:r>
            <a:r>
              <a:rPr lang="ar-SA"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بانها</a:t>
            </a:r>
            <a:endParaRPr lang="ar-SA" dirty="0" smtClean="0">
              <a:latin typeface="Times New Roman" pitchFamily="18" charset="0"/>
              <a:cs typeface="Times New Roman" pitchFamily="18" charset="0"/>
            </a:endParaRPr>
          </a:p>
          <a:p>
            <a:pPr marL="514350" indent="-514350" algn="r" rtl="1">
              <a:buFont typeface="+mj-lt"/>
              <a:buAutoNum type="arabicPeriod"/>
            </a:pPr>
            <a:r>
              <a:rPr lang="ar-SA" dirty="0" smtClean="0">
                <a:latin typeface="Times New Roman" pitchFamily="18" charset="0"/>
                <a:cs typeface="Times New Roman" pitchFamily="18" charset="0"/>
              </a:rPr>
              <a:t>معلومات مبلغة</a:t>
            </a:r>
          </a:p>
          <a:p>
            <a:pPr marL="514350" indent="-514350" algn="r" rtl="1">
              <a:buFont typeface="+mj-lt"/>
              <a:buAutoNum type="arabicPeriod"/>
            </a:pPr>
            <a:r>
              <a:rPr lang="ar-SA" dirty="0" smtClean="0">
                <a:latin typeface="Times New Roman" pitchFamily="18" charset="0"/>
                <a:cs typeface="Times New Roman" pitchFamily="18" charset="0"/>
              </a:rPr>
              <a:t>رسالة شفوية أو خطية </a:t>
            </a:r>
          </a:p>
          <a:p>
            <a:pPr marL="514350" indent="-514350" algn="r" rtl="1">
              <a:buFont typeface="+mj-lt"/>
              <a:buAutoNum type="arabicPeriod"/>
            </a:pPr>
            <a:r>
              <a:rPr lang="ar-SA" dirty="0" smtClean="0">
                <a:latin typeface="Times New Roman" pitchFamily="18" charset="0"/>
                <a:cs typeface="Times New Roman" pitchFamily="18" charset="0"/>
              </a:rPr>
              <a:t>تبادل الافكار او الاراء والمعلومات عن طريق الكلام أو الكتابة او الاشارات</a:t>
            </a:r>
          </a:p>
          <a:p>
            <a:pPr algn="r" rtl="1"/>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الاتصال.jpg"/>
          <p:cNvPicPr>
            <a:picLocks noGrp="1" noChangeAspect="1"/>
          </p:cNvPicPr>
          <p:nvPr>
            <p:ph idx="4294967295"/>
          </p:nvPr>
        </p:nvPicPr>
        <p:blipFill>
          <a:blip r:embed="rId3" cstate="print"/>
          <a:stretch>
            <a:fillRect/>
          </a:stretch>
        </p:blipFill>
        <p:spPr>
          <a:xfrm>
            <a:off x="5029200" y="3276600"/>
            <a:ext cx="3810000" cy="2895600"/>
          </a:xfrm>
        </p:spPr>
      </p:pic>
      <p:sp>
        <p:nvSpPr>
          <p:cNvPr id="5" name="TextBox 4"/>
          <p:cNvSpPr txBox="1"/>
          <p:nvPr/>
        </p:nvSpPr>
        <p:spPr>
          <a:xfrm flipH="1" flipV="1">
            <a:off x="718131" y="762000"/>
            <a:ext cx="3701469" cy="369332"/>
          </a:xfrm>
          <a:prstGeom prst="rect">
            <a:avLst/>
          </a:prstGeom>
          <a:noFill/>
        </p:spPr>
        <p:txBody>
          <a:bodyPr wrap="square" rtlCol="0">
            <a:spAutoFit/>
          </a:bodyPr>
          <a:lstStyle/>
          <a:p>
            <a:endParaRPr lang="en-US" dirty="0"/>
          </a:p>
        </p:txBody>
      </p:sp>
      <p:pic>
        <p:nvPicPr>
          <p:cNvPr id="1026" name="Picture 2" descr="http://www.mithag.com/contents/newsm/20438.jpg"/>
          <p:cNvPicPr>
            <a:picLocks noChangeAspect="1" noChangeArrowheads="1"/>
          </p:cNvPicPr>
          <p:nvPr/>
        </p:nvPicPr>
        <p:blipFill>
          <a:blip r:embed="rId4" cstate="print"/>
          <a:srcRect/>
          <a:stretch>
            <a:fillRect/>
          </a:stretch>
        </p:blipFill>
        <p:spPr bwMode="auto">
          <a:xfrm>
            <a:off x="685800" y="457200"/>
            <a:ext cx="3276600" cy="2362200"/>
          </a:xfrm>
          <a:prstGeom prst="rect">
            <a:avLst/>
          </a:prstGeom>
          <a:noFill/>
        </p:spPr>
      </p:pic>
      <p:sp>
        <p:nvSpPr>
          <p:cNvPr id="1028" name="AutoShape 4" descr="data:image/jpeg;base64,/9j/4AAQSkZJRgABAQAAAQABAAD/2wCEAAkGBhQSERQUEhQVFRUWFhYYFBQXGBUXFBYXGBgVFxcVGRoaGycgFxkjGRYYIC8hLycqLCwsGB8xNTAqNSYrLCkBCQoKBQUFDQUFDSkYEhgpKSkpKSkpKSkpKSkpKSkpKSkpKSkpKSkpKSkpKSkpKSkpKSkpKSkpKSkpKSkpKSkpKf/AABEIAKEBOQMBIgACEQEDEQH/xAAcAAEAAwEAAwEAAAAAAAAAAAAABgcIBQECBAP/xABMEAACAQMABgYDDQUHAwMFAAABAgMABBEFBgcSITEIEyJBUWE1cXMUMjM0QnKBkaGxsrPCFSNidJJDUlOChKLBJCXDY4PwFlSj0dP/xAAUAQEAAAAAAAAAAAAAAAAAAAAA/8QAFBEBAAAAAAAAAAAAAAAAAAAAAP/aAAwDAQACEQMRAD8AvGlKUClKUClKUClKUClKUClKUClK4OumtqaOtTcyRvIoZVKpu5G9wBO8RgZ4fSKDvUqvtIbUd/QkmkbVVDqVTqpMsEcyohVt0jPZYMOPeK49nrzd3Wr97cF+ru7d3VmQBSu40bngc47DFfooLZr1dwBkkADmTwAqhbC/spbeKS/09e77orSQRyONxiO0hCo3I8KlO2DR80q2MixTXVkjFrmCJmDyAhdxzu8SMb3HHDPdnICzoLlXGUZWHipBH1ivzutJRRkCSREJ5BmVSfVk8aqDZpc6MOk96wkuLNmjKvYSg7spAJJDl24jg2OfZOOBNcjT2jktb+9k0zYXF3FNITDdxs5WOIk7qjDBQQpUYJBG7jlxoL+BzXmoPsnkt00b+4u2uIUdyGlARoRhSYmGeAXi3h2uHDFVydcLpr+LS5kdbB70WqR7zhDEFK9YVzungWb5wPhQX9SovtB11XRtqJAnWSyOI4Iv77nxxx3QPr4DvqK3+sOnrKH3Xcw2c0Q3TLbxdYJo1JA4HiCRnB9/jzHGgtKlR/SOu1vBYLfS76wssbAbv7z94VAXdz74Z4jyNeNBbQbC8wILqJmPJCdyT+h8E/QKCQ0pSgUpSgUpSgUpSgUpSgUpSgUpSgUpSgUpVe7ZNfm0daKkJxcTlljb/DUY35PnDeAHmc91B3dZdo1hYHduJ1En+EoLyfSqg7v04rh2W3XRcjbplkjzwDSRsF+tc4+mswTTFmLMSzMSWYkkkniSSeZJ769KDblnepKiyROsiMMq6EMrDxBHA1+9ZV2V7Q5NHXSq7E2srATIT2Vzw65R3MOGfEAjwxqkGg80pSgUpSgVGdpeivdOiryPGT1LOo/ijxIv2pj6ak1eksYZSpGQQQR4g8CKDL+mbh4bBOrBNvpOGBm48EuraRVmI+dulv8AOP7tWJonR5W81hsApxNE00YA4ZljbOPPMqj/AC1OotVNH2lqkLxwi3icunugh1VznLAyk4PE/Wa5+lNsOioM5ulkbwiVpM/5lG79tBBdRNKT21nDEugppZlDBpmjSEPl2KnfePJ7JAyfCpfp6w0pcRWd3bf9LcxFjLYPKWgkXJADFMKx3fVwbmCorgX/AEkLRfgbaeT55jjB+osfsrh3XSVlPwdnGvz5Gf7lWgltjqnpC90nbXukEt7dbUHcjibfkkY5xvNk9kHz7sAcSa8jQemrGe4Fm0N3bzOXQXMknWQk/JyWGVAwOZzgHA41AX6R1/3QWo/yyn/yV6DpGaQ/wbX+iX/+tBMDs8v7bRM9vBuSXV7NvXLIyxxRRt75V3sZzyOByY45DP56x7Dymj5Et7u8kMab6WzMGhd17RCoAN0klseZ76jUPSQvB7+2tiPLrV+9zXXtOksP7WyPrSbP2Mn/ADQfbrtb3Mmj9E30kEpeykje6hZSJeyUDuVPHGYs+p88s18W0DabGwW50bpSVZd1FFmIiVJ3iWdt9cKwDY5HO6APGpFo7pB6Ok4SCeHzZAy/XGzH7KkWhNYNEXEge2kszKTkECNJifHDAPmgg21V7i6/ZejV3ZLiQCeYN2FZkjx2t3G6pIl5eFdSy0Wt7crDpPQghk4sLqIqYSU49p0wePIKS3P147+tOzWO7uRdx3FxbXSqFWWJ+AABGN093E5AIzk+NfVqnovSMDut7dRXMO6OqcR9XNvZ+Xjs4x6znvoJRSlKBSlKBSlKD1llCgsxAABJJIAAHMknkKgulNt2i4WK9eZSOfVIzr9DcFb6Caq3bftEkuLl7KFytvC27IAcdbKPfb3iqngB4gnjwxVVBrXV7aro69cRxXAWQ8o5AY2Y+C73Bj5Ak1Lqw6K0PsK2hvdo1ncsXliXeikJyzxAgFWJ5spI494PlxC26UpQKUpQKUpQKzr0j2b9oQA+99zDd8M9ZLvf8Voqq2226hvf2qywKWnt94hBzkjbG+gHewKggescyKDMtK8spBweFeKBW0NWGY2VqXzv9RDvZ573Vrn7c1mDZnqFJpK7Ubp9zxsGuJO4KOPVg/3m5Y7hk91axVcDFB5pSvBbHOg816SzKqlmIVQMliQAB4knkKrPXbbta2m9HagXUw4ZB/cIfNx7/wBS8PMVRmtOvl5pBs3MzFc5ES9mJfUg4E+ZyfOgvvWjbrYWuVhJupB3RYEYPnIeBHzQ1VZrBt50hcEiEpbIe6Mbz483fJz5gLUa1Y2eX1+QbeBin+K/YiH+Y++9QyfKrZ1c6OUS4a9naQ98cPYT1F2BZh6gtBRl/pKadt6aSSVj8p2Z2+tia62idQdIXOOptJmB5MUKJ/U+F+2tT6D1HsrPHue2iQj5e7vSf1tlvtruYoM0aP6PukpPf9RD8+TeP/41YfbXftejTIR+8vUXySJm+0uPuq+KUFLx9GqL5V7IfVEo+9zX6Ho12/8A93N/Qn/7q5KUFJTdGhfk3zD50IP3SCuTe9G66HwVzA/zxJH9watB0oMr6S2J6VhyRbiUDvidG+pSQ32VEdI6HntzuzwyRHwkRkP+4CtrV+c9srqVdVZTzVgGU+sHgaDH+gtfL6zx7nuZUA+QTvx/0Plfsqy9XOkdIuFvrcOO+WHst6yjHBPqZan+n9i+jbrJEHUOflwHq/8AZgp/tqr9Zuj1dw5a0kW5X+4cRzfUTut9Y9VBdWrOvllfj/pp1Zu+M9iUf5G4keYyPOpBWKLyxmtpd2RJIZUOcMGR1PcRnBHrqw9Tdu93a4S6/wCqi8WOJ1Hk/wAv1Nk+YoNA6w6yQWMPXXL9XHvBd7dZuLZwMKCe41x9BbUtHXk6wW85eV97dXq5VzuqWPFkAHAHvqBbVddrXSOhS9tKGImhLxN2ZU9975f+RkedV9sRP/e7X1TfkyUGqa8GvNKDE2lGYzyl875kfezz3t45+3NfLVmbbNQXtLt7qNSbe4YsWA4RytxdG8MnLD1kd1VnQKnuw5m/bVvu8is2983qn/5xUDq/tgeoLwK19OpVpE3IEIwerJBaQju3sADyBPIiguSlKUClKUClK/K5uFjRnchVVSzMeQVRkk+QAoPW9vo4UMkrrGi8Wd2CqB5k8BULuttuikYr7pLY5lIpWX6Du4NULtE2gzaTuCxJWBWPUQ9yjkHYd7kcz3ZwOFRLdPOgvHWnT2rV+xklMiSt76WKOVHbzYbpVj5kE1wbDR+rCNvPcXko/uMrhT69yNT9tVxonQ011IIreJ5XPyUBJx4nwHHmeFdzSOzDSUEZlktJQijeYjdfdUcyQrEgDmeHCgu7Re1/QltGsUDGKNeSpBIB5n3vE+J5mpZq7r9Y3x3ba4R2/wAM5STz7DgMR5gVj1VJ5V7wzMjBkJVlIKsCQQRyII4g+dBt+oltR1ZlvtHSxQO6yDtqqsVEu6DmJvEMOXdvBa42xnaG2kbdopzm4gxvN/iIeCyfOyCD9B76sagx9qrqHeaQkKW8Rwpw8j9mKM+DMRz/AIRk+VXvqbsMs7TD3A91TDjlx+5U/wAMfyvW2fUKsaKBVGFUKMk4AAGWJJPDvJJJ9dfpQeqIAAAMAcAByA8K9qUoFKUoFKUoFKUoFKUoFKUoFKUoOZp3Vq2vY+ruoUlXu3h2l81YdpT5giqT126P0kQaXR7mVBkmByBIo59l+AceRwfXV/Ny4VlHaDrrpGe4mt7uUqI3ZGgjykOVOOQ4uO8FieBoIc6EEg8COBHn31Ndivpq0/8Ad/Jlrh6t6l3d+2LWB3GcF8bsa/Oc9kerOau/ZvsR9wTx3VxPvzJvbscY/dqWVlO8zDL8GPcv00FsVx9YNb7SxAN1OkWeIUklyPEIoLEfRXI2n68fsyyMi4M0h3IFPLeIyXI71UcfM4HfWVNIaSknkaWZ2kkc5Z2OWJ/+d3dQaVu9tWh5FaOSQujDDK0EjKw8CCvEVXWlbbViZiyTXUGfkxrIU+qSNsfXVUFfGpWmyjShAIs5SCMg5TiD/moJ3q7easWjhw00zqcq08cjgHxCBAufWDU9i246JJx7oZfMwzY+xTWdNO6mXlmoa5t5IlY4DMOyTx7O8MgHAPDnwrjbp50G1tFaZhuYxJbypKh+UjBhnwOOR8jxr7KxxqhrhPo64WaBjzHWRk9iVe9GH3HmOYrW+gNMx3dtFcRHsSoGHiM81PmDkHzBoOhSlKBUS2r3BTQ96V5mLd+h2VD9jGpbUO2v+hrz5i/mR0GTqvvafoSK11cgjhQKN+3LEDi7FGLOx7yTVCCtFbavQMPz7b8DUEH2Fa52tlNOl0wj64R7kx96N0tlGPyQd4HPLs8ccKsLR2rF7Ak8uitKJdrI29uXP74b3E9mVXwGIIz2RnhnFVVst1rsLYyw6St45I5MFJmhSVozjDKcqX3SMcuRHLiSJdqvp/Qmh2nntrye5aRd1YRG4wud4DLIoJyAN4nhx4caCEbPY3XT1usi7ji5cOgGAjDfDKB3YOR9FdnpAaEig0hG8SBOuh35AowpcOyl8DkSMZ9WeZNcvUfSzXWsMFwwwZrl5Co4hd7fO6D3gDh9FSPpI/HLX+XP5jUHM6Ps5XS2ByeCUN5gFGH2qK0vWZNgXpdfYzfcKu/aVrudF2gnWLrWaQRqpbdUEq7bx4EkdnkPrFBKycVA9a9s9hZbyq/uiUf2cOGAPg0nvV+jJHhVB61bTL7SGRNMVjP9jH2IvUQDl/8AMTXwau6m3d827awPIM4L4xGvznOFHqzmg15ofSiXMEU8ZykqK6+phnB8xyPmK+yojsw1VuNH2It7mRJCGZkCZxGrYJTeON7tbx5D3xqXUClKUClKUClKUClKUClKUClKUCoppPZhYXF4byeHrJCFBVieqJUYDFB747uBxyOyOFSulB+cFsqKFRQqrwVVACgeAA4AV+leCa+bR2lIrhC8EiSKGZSyMGXeU4YZHeKCjukrOevs0+SI5WA82ZAT9SioZse0NFc6WgSZQ6AO5Q8VYohKgjvG9g478VL+kp8ZtPYv+MVHtg/piL2c34DQfrt8XGliBwAgiwO4cGq5NdND3NzZWsdpdi0k3o+31jxGQdUw6sFOLHJBx/D5VTm370u3sIvuaurtT2j2l5YWsVrI5liljcncdN3didd4Me8MRQSXadppbPQosLuc3F5JGg3t05bEgYyEkclC7uc7xOD3nHO6PmjY7i0v4pkWSN3iDIwyCCr/AFHz5ivi1n2kWOk9ELFdMyXqqGUiNyomTIyGHALIM58N/wDhrrdGv4G99pF+F6Cj9LWoinljXkkjqM88KxA+6tH7ALgtogA8kmlVfIdl/vc1nbWP43ce3l/G1aE6PXoo/wAxL+GOgs6lKUCodtf9DXnzF/MjqY1Dtr/oa8+Yv5kdBk4VorbV6Bh+fbfgas6itFbavQMPz7b8DUGdKUpQS3ZR6Ysva/papl0kfjlr/Ln8xqhuyj0xZe1/S1TLpI/HLX+XP5jUHI2Bel19jN9wqx+kYP8AtkX80n5c1VxsC9Lr7Gb7hVk9Iof9rj/mo/y5qDOMcRbOATgEnAJwBzJ8B51INUtf7vRz5t5DuE5aFstE3rXuP8QwfOu9sLXOmIgRkGOYEHkR1bcD41aOuuwi1ut6S0ItZjx3QMwMfNBxT1rw/hNB++p+3Szu91Lj/pZjww5zCx8pOS+pses1ZEcgYAgggjII4gjxB76yBrTqBe6PY+6YWCZwJV7ULeGHHAeo4PlXjVrX69sCPc07KucmJu3EfHsNkDPiMHzoNhUqktXekepwt9blT3yQHI+mNzkf1H1VY+hNpOjrvHU3UW8fkOerf1br4J+jNBJqV4BrzQKUpQKUpQKUpmgUrjaZ1ysrTPui5hjI+SXBf+gZY/VVd6w9Iq1jytpDJO3c7/uo/X3ufVhaC3ahet+1qxsN5Wk66Yf2MWGYHwdvep9Jz5GqC1n2taQvsq83VRn+yhzGmPAnO8w9ZIrg6D1aub19y1heVu/dHZXPezHsoPMkUEk122t3mkd5C3UwH+wjJww/9Rucnq4DyqTdHvSF2lzJGkTvayD96/JIpAOy+TwyfelRxIwfk13NTOj0iYk0i/WHn1EZIT1O/At6hj1mrhsbCOGNY4kWNFGFRAFUDyAoKI6Snxm09i/4xUe2D+mIvZzfgNSHpKfGbT2L/jFR7YP6Yi9nN+A0H7bf/S59jF+qq2qydv8A6XPsYv1VW1Aq++jV8Be+0i/C9UJV99Gr4C99pF+F6CldY/jdx7eX8bVoTo9eij/MS/hjrPesfxu49vL+Nq0J0evRR/mJfwx0FnUpSgVFNqdk8uibxIlLuYwQqjLHddGOB3nAPCpXSgxPDoqZmCrFIzE4ChGJJPAADHE1oPbfEV0HErDBWS3BHgQjAirVxVZ9IP0T/qIvuegzRXs0ZHMEZGRnvHj6q+3QMQa6gVgCDNECDyILqCD5Yq5+knAoisiFGd6Zc447u7Gd31eVBW2yj0xZe1/S1TvpG6Mla5tZFjdk6pk3gCRvBy26ccjgg/X4VBNlHpiy9r+lq1rQZu2BaLl/am+Y3CJDJvMVIUb26FGT3k93kfCtCaW0JBdII7iJJUDBgrgMu8AQDg9+Cfrr7qUHF0bqXZW8glgtYIpBnDoiqwyMHBHiDiu1SlB6yRhgQwBBGCCMgjwI7xVf6zbD9H3eWRDbSH5UOAmfOM9n6t2rCpQZs0/0fr+HJt2juV7t09XJ9KucfUxqv9K6AuLY7txBLEf/AFEZQfUSMGtOaM2yaMmkaMz9UwZl/ejcVsEjeD8VwccMkHyqYqySoCN10YAgjDIyniCO4g0GNtGaz3VtjqLiaIDuSR1X6gcH6qlNjtw0rHwM6yDwkjjP2gA/bV/aT2Y6NuMmSzhyeZQGI+vMZXjUYvuj1o5+KNcReSyKw/3oT9tBBLbpHXw9/BbP6hKp/GR9ldCPpLS99lGfVKw/Qa6Vz0aoj8HeyL86JX+51r4X6ND918p9cBH/AJDQejdJaTuskHrmY/or4rnpIXh95bW6/O61vuZa+5ejRJ33yD1Qsf8AyV9lv0aEHv75j82EL9pkNBDL3bzpST3skUXzIk/XvVGNJ6839xnrrudwea9YwT+lSF+yrxs+jpYLxkluZPLejVfsTP21JNG7I9FwY3bRHPjIXl+xyR9lBlay0fLM27FG8jH5KKzsfoUE1OdA7DdJXGC8a26H5UzYbHzFy2fWBWjTe2tq0MGYoWlJWGJQqb5A47qqO7/keNcpNcjJpVrCGMMIYxJczFuCZHZjVQOLneU8xgZ4cKCK6t9H2ygw1y73Tj5J/dxf0qd4/S2PKrLsdHxwoI4Y0jQckRQqj6Bwr6KUClKUFE9I7RsrTWkixuydXIpYKSA28Dg45HHHz4+FR/YPoqX9rK/VvuJFLvsVIVd5d0ZJ7yTy9fhWlqUGZdv/AKXPsYv1VXCRknABJ8BxNWPt/wDS7exi/VXS6OMQN9cEgErb9k94zIgOPDNBUlX30avgL32kX4Xqr9qcKppe9CgKOtJwBgZKqSfpJJ+mrQ6NXwF77SL8L0FQ616HmjvblXikBE0vAq3IuxBHDiCCCD35rQGwawki0UOsRk35pHUMCCVIQBsHuJU1Y2KUClKUClKUCqz6Qfon/URfc9WZVZ9IP0T/AKiL7noM86ufG7b28X5i1dPSV+BsvaTfhjqltXPjdt7eL8xaunpK/A2XtJvwx0FZbKPTFl7X9LVrask7KPTFl7X9LVragUpSgUpSgVwde9Ne5NHXU+cFIm3D/G3YT/ey13q5Ws2rcN/btb3AYxsQTusVOVOQcjz7uVBVuoGiLmO1tbW60VDcWs2HFwGRmjE2HLyIwJBCkcse9AyTXO1turT9uNBNdy2MFtaRQwtAzqQ43XVMqpwoWQ8/AcavWOIKoVRgAAAdwA4AfVVQxWd7Y3ukJptFm9hu5t4GN45GWNC+4vVkEt2WHcOVB9smlZ7DRd5dw6UGkEURrbsyoxjcyKrB2BJc4deBxjwr7dG6W1g3Ina3sZkdUbsu8bhWAPHeYDIB8O6o/tIv4P2Bm3tms0nukVoXjETBgWZmKLy+CH1V9eqOi9Ci5hay0jMrh1KwdeypIe5CkigsD4ZoO3pfaRdJpGeytdH+6jAsbsyzLG266o2cMpHNsc6+nRu1FJbK7nMEkc1mG90WrkB1IzjtY5HB445qeHLPF1e0lDFrDpd5pY4+xbqvWOqZ7CZxvEZxiuLC4updZbmE70DWxjRx7x3SFslTybG5nPgw8aDuybX7lLdbuTRUy2hCMZhNG2EcgBgu6CeY8OfMVLNbdbltdGyXseGAjV4g2cMZN0R5HA47QNU3+ymfQaSSaXG6sIdbB9wI3VnKwECQM2SoA4c8VINftOS3mitExJEolvZIm6gdlGEY96MnsoWZCOPAUE42ba7NpG3fr0EdzDIY54gCN05JUgMSQCOHPmrVDdX9Atp/3VdXN1cRqs8kVtDC+4kQQKQ5GDvN2h4cjx4jHye6r7RulY9IX0MMMN4y29wsLMyg4G5I+cgMMA5B4hX8ePXttH6R0Pc3QtLT3baXMhmjVZFRoZG5q2QezyHhhQcg5FB+O0PV2e00VaTtObm40fPHL1zDDMhYDdPEkgHq+JOSF41xNVdYLvRTC/vYQ9rpNhLLMgzJCzljHvfw7rZC+B4HIIM51W1NuXsrxNJOTLfNIzxhi6W6uDuqgJIBBYngccFGeGakWgtVkgsI7KU+6I0j6tjIq4dckgFeIwOAHqFB09H6QjnjWWF1kjcZV1OVIr6K/G0s0iQJEixoPeoihVHqAGBX7UClKUClKUGZdv8A6Xb2MX6q6vRv+O3P8uPzErlbf/S7exi/VXV6N/x25/lx+YlBD9rPpi99r+has3o1fAXvtIvwvVZbWfTF77X9C1ZvRq+AvfaRfheguilKUClKUClKUCqz6Qfon/URfc9WZVZ9IP0T/qIvuegzzq58btvbxfmLV09JX4Gy9pN+GOqW1c+N23t4vzFq6ekr8DZe0m/DHQVlso9MWXtf0tWtqyTso9MWXtf0tWm9M662VpIsdxcxxOQCFY8QCcBjgdkZ7zgUHbpXrHIGAKkEEAgg5BB5EHvFe1ApXy6T0pFbxNLM6xxrjeduQyQoz6yQPpr6s0ClKUClKUHq8YIwQCPA8RXP/wDpq131k9zQdYp3lfqow6t4hsZBrpUoI5pTZ3o+5kaWa1ieRzlnIIZjjGSQR3Culb6vW8du1tHCiQMrK0aDdUq4IblxyQefOujSgiNtsl0UhBFlEcf3i7j6Q7EGpBLoSBpIpWiQvCCIWKjMYPAhP7vDhwr7qUHgrXmlKBSlKBSlKBSlKBSlKDMu3/0u3sYv1V1ejf8AHbn+XH5iVytv/pdvYxfqrq9G/wCO3P8ALj8xKCH7WfTF77X9C1ZvRq+AvfaRfheqy2s+mL32v6FqzejV8Be+0i/C9BdFKUoFKUoFKUoFVn0gvRP/AL8X3PVmV8Wl9Dw3ULQ3EayRv75W5cOIIxxBB4gjiKDHernxy29vF+YtXR0lfgbL2k34Y6nmjNlOjLeVJYrVRIh3kJaRwGHJsMxGRzBxwNdrT+rVvexdVdRLKgIYA5BDDvBBBBxkcD30GXNlHpiy9r+lqtvXyZIb26ZZJ7WWSGNcNb+6rS/UKwEe5uHdYZ3DkjnnHPM10Fs10fZzCa3tlSQAhXLO5XPA432ODjhnngnxqTYoKR0/pG9DxLJv2f8A0VsbWKI3SIkx+EVYoY3Erq2F6p+S48zX2azG7/7vMJrpZLY2TW6xvKsQdo4utKoODqTnsnIHHhkmrhxTFBSO0GZ3Okkme76/rYfcsCdcbdrXMR391R1ZGd4ljxDAd/Cuj+0Lw6WdXlkSUXwEceboo1lwwBEkZhMbJkmQtkNzxVu4pighezaxcpNcTS3Du09zGFlkcxpGs7boVDwHLnzwccqmtKUClKUClKUClKUClKUClKUCqj19u2GlZ96O7niisY5WS2uGh3P3jhpCA43uHgCe/uq3K+IaGiE7XG4OuaMRM+TxjBLBcZxzPhQVpo3XK7trSwgVkuJpoppuuZbm6AiVv3cf7hS8j4YKXIAXHHNdhderydo0t4IYZBZi6nW6Mi4y7J1S43SvFCd88MEcK7kmzuwMaRdRhEaRowryoUMnwgRlcFUbvUHdPhXvpDUCxnWJZLdcRJ1aBS6Yj/wzuMN5M8d05HPxoIjpLXt7a4v2WINIW0bHGOsmlj37iJjndXPZXB+DUF+Hea+622hXCLG9zCqRi7FvPKY7iFSkigw3CLMAyKHO6wbOOGDUmuNS7NxMGgQicRCUdoAiEbsWAD2NwciuMUi1LtFtpLYQgwyktKrM7NIxIJZ3LF2bKjjnPAUENk2m3TJbdXCivcrPPHvRXU2LdG3YQUgDOXcYYtwVQRw44rpaO11vLm7t4I4IoQ9pFdTifrRJGDM8UkagYy3ZypIHieeKkOldTbS4SJJYQRCu7Fus8bIpUKUDIwbdKgAjODivostXLeGRZIolR1hWBSuQBCrFljAzjAYk5xmgzvt/9Ln2MX6q6vRv+O3P8uPzEq5tY9QrK/dXuoFkdRuq2XVt3Od0lSMjJOM8snxr9dW9TbSwDi0hWLfI3yCzM2OQLMScDjw5cTQZk2s+mL32v6FqzejV8Be+0i/C9WFp3Zto+8lM1xbK8hABcM6FscBvbjDJxwyeOAPCunq/qzb2MXVWsSxISWIGSSx7ySSSe7n3UHTpSlApSlApSlApSlApSlApSlApSlApSlApSlApSlApSlApSlApSlApSlApSlApSlApSlApSlApSlApSlApSlApSlB//9k="/>
          <p:cNvSpPr>
            <a:spLocks noChangeAspect="1" noChangeArrowheads="1"/>
          </p:cNvSpPr>
          <p:nvPr/>
        </p:nvSpPr>
        <p:spPr bwMode="auto">
          <a:xfrm>
            <a:off x="63500" y="-742950"/>
            <a:ext cx="2981325" cy="1533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CEAAkGBhQSERQUEhQVFRUWFhYYFBQXGBUXFBYXGBgVFxcVGRoaGycgFxkjGRYYIC8hLycqLCwsGB8xNTAqNSYrLCkBCQoKBQUFDQUFDSkYEhgpKSkpKSkpKSkpKSkpKSkpKSkpKSkpKSkpKSkpKSkpKSkpKSkpKSkpKSkpKSkpKSkpKf/AABEIAKEBOQMBIgACEQEDEQH/xAAcAAEAAwEAAwEAAAAAAAAAAAAABgcIBQECBAP/xABMEAACAQMABgYDDQUHAwMFAAABAgMABBEFBgcSITEIEyJBUWE1cXMUMjM0QnKBkaGxsrPCFSNidJJDUlOChKLBJCXDY4PwFlSj0dP/xAAUAQEAAAAAAAAAAAAAAAAAAAAA/8QAFBEBAAAAAAAAAAAAAAAAAAAAAP/aAAwDAQACEQMRAD8AvGlKUClKUClKUClKUClKUClKUClK4OumtqaOtTcyRvIoZVKpu5G9wBO8RgZ4fSKDvUqvtIbUd/QkmkbVVDqVTqpMsEcyohVt0jPZYMOPeK49nrzd3Wr97cF+ru7d3VmQBSu40bngc47DFfooLZr1dwBkkADmTwAqhbC/spbeKS/09e77orSQRyONxiO0hCo3I8KlO2DR80q2MixTXVkjFrmCJmDyAhdxzu8SMb3HHDPdnICzoLlXGUZWHipBH1ivzutJRRkCSREJ5BmVSfVk8aqDZpc6MOk96wkuLNmjKvYSg7spAJJDl24jg2OfZOOBNcjT2jktb+9k0zYXF3FNITDdxs5WOIk7qjDBQQpUYJBG7jlxoL+BzXmoPsnkt00b+4u2uIUdyGlARoRhSYmGeAXi3h2uHDFVydcLpr+LS5kdbB70WqR7zhDEFK9YVzungWb5wPhQX9SovtB11XRtqJAnWSyOI4Iv77nxxx3QPr4DvqK3+sOnrKH3Xcw2c0Q3TLbxdYJo1JA4HiCRnB9/jzHGgtKlR/SOu1vBYLfS76wssbAbv7z94VAXdz74Z4jyNeNBbQbC8wILqJmPJCdyT+h8E/QKCQ0pSgUpSgUpSgUpSgUpSgUpSgUpSgUpSgUpVe7ZNfm0daKkJxcTlljb/DUY35PnDeAHmc91B3dZdo1hYHduJ1En+EoLyfSqg7v04rh2W3XRcjbplkjzwDSRsF+tc4+mswTTFmLMSzMSWYkkkniSSeZJ769KDblnepKiyROsiMMq6EMrDxBHA1+9ZV2V7Q5NHXSq7E2srATIT2Vzw65R3MOGfEAjwxqkGg80pSgUpSgVGdpeivdOiryPGT1LOo/ijxIv2pj6ak1eksYZSpGQQQR4g8CKDL+mbh4bBOrBNvpOGBm48EuraRVmI+dulv8AOP7tWJonR5W81hsApxNE00YA4ZljbOPPMqj/AC1OotVNH2lqkLxwi3icunugh1VznLAyk4PE/Wa5+lNsOioM5ulkbwiVpM/5lG79tBBdRNKT21nDEugppZlDBpmjSEPl2KnfePJ7JAyfCpfp6w0pcRWd3bf9LcxFjLYPKWgkXJADFMKx3fVwbmCorgX/AEkLRfgbaeT55jjB+osfsrh3XSVlPwdnGvz5Gf7lWgltjqnpC90nbXukEt7dbUHcjibfkkY5xvNk9kHz7sAcSa8jQemrGe4Fm0N3bzOXQXMknWQk/JyWGVAwOZzgHA41AX6R1/3QWo/yyn/yV6DpGaQ/wbX+iX/+tBMDs8v7bRM9vBuSXV7NvXLIyxxRRt75V3sZzyOByY45DP56x7Dymj5Et7u8kMab6WzMGhd17RCoAN0klseZ76jUPSQvB7+2tiPLrV+9zXXtOksP7WyPrSbP2Mn/ADQfbrtb3Mmj9E30kEpeykje6hZSJeyUDuVPHGYs+p88s18W0DabGwW50bpSVZd1FFmIiVJ3iWdt9cKwDY5HO6APGpFo7pB6Ok4SCeHzZAy/XGzH7KkWhNYNEXEge2kszKTkECNJifHDAPmgg21V7i6/ZejV3ZLiQCeYN2FZkjx2t3G6pIl5eFdSy0Wt7crDpPQghk4sLqIqYSU49p0wePIKS3P147+tOzWO7uRdx3FxbXSqFWWJ+AABGN093E5AIzk+NfVqnovSMDut7dRXMO6OqcR9XNvZ+Xjs4x6znvoJRSlKBSlKBSlKD1llCgsxAABJJIAAHMknkKgulNt2i4WK9eZSOfVIzr9DcFb6Caq3bftEkuLl7KFytvC27IAcdbKPfb3iqngB4gnjwxVVBrXV7aro69cRxXAWQ8o5AY2Y+C73Bj5Ak1Lqw6K0PsK2hvdo1ncsXliXeikJyzxAgFWJ5spI494PlxC26UpQKUpQKUpQKzr0j2b9oQA+99zDd8M9ZLvf8Voqq2226hvf2qywKWnt94hBzkjbG+gHewKggescyKDMtK8spBweFeKBW0NWGY2VqXzv9RDvZ573Vrn7c1mDZnqFJpK7Ubp9zxsGuJO4KOPVg/3m5Y7hk91axVcDFB5pSvBbHOg816SzKqlmIVQMliQAB4knkKrPXbbta2m9HagXUw4ZB/cIfNx7/wBS8PMVRmtOvl5pBs3MzFc5ES9mJfUg4E+ZyfOgvvWjbrYWuVhJupB3RYEYPnIeBHzQ1VZrBt50hcEiEpbIe6Mbz483fJz5gLUa1Y2eX1+QbeBin+K/YiH+Y++9QyfKrZ1c6OUS4a9naQ98cPYT1F2BZh6gtBRl/pKadt6aSSVj8p2Z2+tia62idQdIXOOptJmB5MUKJ/U+F+2tT6D1HsrPHue2iQj5e7vSf1tlvtruYoM0aP6PukpPf9RD8+TeP/41YfbXftejTIR+8vUXySJm+0uPuq+KUFLx9GqL5V7IfVEo+9zX6Ho12/8A93N/Qn/7q5KUFJTdGhfk3zD50IP3SCuTe9G66HwVzA/zxJH9watB0oMr6S2J6VhyRbiUDvidG+pSQ32VEdI6HntzuzwyRHwkRkP+4CtrV+c9srqVdVZTzVgGU+sHgaDH+gtfL6zx7nuZUA+QTvx/0Plfsqy9XOkdIuFvrcOO+WHst6yjHBPqZan+n9i+jbrJEHUOflwHq/8AZgp/tqr9Zuj1dw5a0kW5X+4cRzfUTut9Y9VBdWrOvllfj/pp1Zu+M9iUf5G4keYyPOpBWKLyxmtpd2RJIZUOcMGR1PcRnBHrqw9Tdu93a4S6/wCqi8WOJ1Hk/wAv1Nk+YoNA6w6yQWMPXXL9XHvBd7dZuLZwMKCe41x9BbUtHXk6wW85eV97dXq5VzuqWPFkAHAHvqBbVddrXSOhS9tKGImhLxN2ZU9975f+RkedV9sRP/e7X1TfkyUGqa8GvNKDE2lGYzyl875kfezz3t45+3NfLVmbbNQXtLt7qNSbe4YsWA4RytxdG8MnLD1kd1VnQKnuw5m/bVvu8is2983qn/5xUDq/tgeoLwK19OpVpE3IEIwerJBaQju3sADyBPIiguSlKUClKUClK/K5uFjRnchVVSzMeQVRkk+QAoPW9vo4UMkrrGi8Wd2CqB5k8BULuttuikYr7pLY5lIpWX6Du4NULtE2gzaTuCxJWBWPUQ9yjkHYd7kcz3ZwOFRLdPOgvHWnT2rV+xklMiSt76WKOVHbzYbpVj5kE1wbDR+rCNvPcXko/uMrhT69yNT9tVxonQ011IIreJ5XPyUBJx4nwHHmeFdzSOzDSUEZlktJQijeYjdfdUcyQrEgDmeHCgu7Re1/QltGsUDGKNeSpBIB5n3vE+J5mpZq7r9Y3x3ba4R2/wAM5STz7DgMR5gVj1VJ5V7wzMjBkJVlIKsCQQRyII4g+dBt+oltR1ZlvtHSxQO6yDtqqsVEu6DmJvEMOXdvBa42xnaG2kbdopzm4gxvN/iIeCyfOyCD9B76sagx9qrqHeaQkKW8Rwpw8j9mKM+DMRz/AIRk+VXvqbsMs7TD3A91TDjlx+5U/wAMfyvW2fUKsaKBVGFUKMk4AAGWJJPDvJJJ9dfpQeqIAAAMAcAByA8K9qUoFKUoFKUoFKUoFKUoFKUoFKUoOZp3Vq2vY+ruoUlXu3h2l81YdpT5giqT126P0kQaXR7mVBkmByBIo59l+AceRwfXV/Ny4VlHaDrrpGe4mt7uUqI3ZGgjykOVOOQ4uO8FieBoIc6EEg8COBHn31Ndivpq0/8Ad/Jlrh6t6l3d+2LWB3GcF8bsa/Oc9kerOau/ZvsR9wTx3VxPvzJvbscY/dqWVlO8zDL8GPcv00FsVx9YNb7SxAN1OkWeIUklyPEIoLEfRXI2n68fsyyMi4M0h3IFPLeIyXI71UcfM4HfWVNIaSknkaWZ2kkc5Z2OWJ/+d3dQaVu9tWh5FaOSQujDDK0EjKw8CCvEVXWlbbViZiyTXUGfkxrIU+qSNsfXVUFfGpWmyjShAIs5SCMg5TiD/moJ3q7easWjhw00zqcq08cjgHxCBAufWDU9i246JJx7oZfMwzY+xTWdNO6mXlmoa5t5IlY4DMOyTx7O8MgHAPDnwrjbp50G1tFaZhuYxJbypKh+UjBhnwOOR8jxr7KxxqhrhPo64WaBjzHWRk9iVe9GH3HmOYrW+gNMx3dtFcRHsSoGHiM81PmDkHzBoOhSlKBUS2r3BTQ96V5mLd+h2VD9jGpbUO2v+hrz5i/mR0GTqvvafoSK11cgjhQKN+3LEDi7FGLOx7yTVCCtFbavQMPz7b8DUEH2Fa52tlNOl0wj64R7kx96N0tlGPyQd4HPLs8ccKsLR2rF7Ak8uitKJdrI29uXP74b3E9mVXwGIIz2RnhnFVVst1rsLYyw6St45I5MFJmhSVozjDKcqX3SMcuRHLiSJdqvp/Qmh2nntrye5aRd1YRG4wud4DLIoJyAN4nhx4caCEbPY3XT1usi7ji5cOgGAjDfDKB3YOR9FdnpAaEig0hG8SBOuh35AowpcOyl8DkSMZ9WeZNcvUfSzXWsMFwwwZrl5Co4hd7fO6D3gDh9FSPpI/HLX+XP5jUHM6Ps5XS2ByeCUN5gFGH2qK0vWZNgXpdfYzfcKu/aVrudF2gnWLrWaQRqpbdUEq7bx4EkdnkPrFBKycVA9a9s9hZbyq/uiUf2cOGAPg0nvV+jJHhVB61bTL7SGRNMVjP9jH2IvUQDl/8AMTXwau6m3d827awPIM4L4xGvznOFHqzmg15ofSiXMEU8ZykqK6+phnB8xyPmK+yojsw1VuNH2It7mRJCGZkCZxGrYJTeON7tbx5D3xqXUClKUClKUClKUClKUClKUClKUCoppPZhYXF4byeHrJCFBVieqJUYDFB747uBxyOyOFSulB+cFsqKFRQqrwVVACgeAA4AV+leCa+bR2lIrhC8EiSKGZSyMGXeU4YZHeKCjukrOevs0+SI5WA82ZAT9SioZse0NFc6WgSZQ6AO5Q8VYohKgjvG9g478VL+kp8ZtPYv+MVHtg/piL2c34DQfrt8XGliBwAgiwO4cGq5NdND3NzZWsdpdi0k3o+31jxGQdUw6sFOLHJBx/D5VTm370u3sIvuaurtT2j2l5YWsVrI5liljcncdN3didd4Me8MRQSXadppbPQosLuc3F5JGg3t05bEgYyEkclC7uc7xOD3nHO6PmjY7i0v4pkWSN3iDIwyCCr/AFHz5ivi1n2kWOk9ELFdMyXqqGUiNyomTIyGHALIM58N/wDhrrdGv4G99pF+F6Cj9LWoinljXkkjqM88KxA+6tH7ALgtogA8kmlVfIdl/vc1nbWP43ce3l/G1aE6PXoo/wAxL+GOgs6lKUCodtf9DXnzF/MjqY1Dtr/oa8+Yv5kdBk4VorbV6Bh+fbfgas6itFbavQMPz7b8DUGdKUpQS3ZR6Ysva/papl0kfjlr/Ln8xqhuyj0xZe1/S1TLpI/HLX+XP5jUHI2Bel19jN9wqx+kYP8AtkX80n5c1VxsC9Lr7Gb7hVk9Iof9rj/mo/y5qDOMcRbOATgEnAJwBzJ8B51INUtf7vRz5t5DuE5aFstE3rXuP8QwfOu9sLXOmIgRkGOYEHkR1bcD41aOuuwi1ut6S0ItZjx3QMwMfNBxT1rw/hNB++p+3Szu91Lj/pZjww5zCx8pOS+pses1ZEcgYAgggjII4gjxB76yBrTqBe6PY+6YWCZwJV7ULeGHHAeo4PlXjVrX69sCPc07KucmJu3EfHsNkDPiMHzoNhUqktXekepwt9blT3yQHI+mNzkf1H1VY+hNpOjrvHU3UW8fkOerf1br4J+jNBJqV4BrzQKUpQKUpQKUpmgUrjaZ1ysrTPui5hjI+SXBf+gZY/VVd6w9Iq1jytpDJO3c7/uo/X3ufVhaC3ahet+1qxsN5Wk66Yf2MWGYHwdvep9Jz5GqC1n2taQvsq83VRn+yhzGmPAnO8w9ZIrg6D1aub19y1heVu/dHZXPezHsoPMkUEk122t3mkd5C3UwH+wjJww/9Rucnq4DyqTdHvSF2lzJGkTvayD96/JIpAOy+TwyfelRxIwfk13NTOj0iYk0i/WHn1EZIT1O/At6hj1mrhsbCOGNY4kWNFGFRAFUDyAoKI6Snxm09i/4xUe2D+mIvZzfgNSHpKfGbT2L/jFR7YP6Yi9nN+A0H7bf/S59jF+qq2qydv8A6XPsYv1VW1Aq++jV8Be+0i/C9UJV99Gr4C99pF+F6CldY/jdx7eX8bVoTo9eij/MS/hjrPesfxu49vL+Nq0J0evRR/mJfwx0FnUpSgVFNqdk8uibxIlLuYwQqjLHddGOB3nAPCpXSgxPDoqZmCrFIzE4ChGJJPAADHE1oPbfEV0HErDBWS3BHgQjAirVxVZ9IP0T/qIvuegzRXs0ZHMEZGRnvHj6q+3QMQa6gVgCDNECDyILqCD5Yq5+knAoisiFGd6Zc447u7Gd31eVBW2yj0xZe1/S1TvpG6Mla5tZFjdk6pk3gCRvBy26ccjgg/X4VBNlHpiy9r+lq1rQZu2BaLl/am+Y3CJDJvMVIUb26FGT3k93kfCtCaW0JBdII7iJJUDBgrgMu8AQDg9+Cfrr7qUHF0bqXZW8glgtYIpBnDoiqwyMHBHiDiu1SlB6yRhgQwBBGCCMgjwI7xVf6zbD9H3eWRDbSH5UOAmfOM9n6t2rCpQZs0/0fr+HJt2juV7t09XJ9KucfUxqv9K6AuLY7txBLEf/AFEZQfUSMGtOaM2yaMmkaMz9UwZl/ejcVsEjeD8VwccMkHyqYqySoCN10YAgjDIyniCO4g0GNtGaz3VtjqLiaIDuSR1X6gcH6qlNjtw0rHwM6yDwkjjP2gA/bV/aT2Y6NuMmSzhyeZQGI+vMZXjUYvuj1o5+KNcReSyKw/3oT9tBBLbpHXw9/BbP6hKp/GR9ldCPpLS99lGfVKw/Qa6Vz0aoj8HeyL86JX+51r4X6ND918p9cBH/AJDQejdJaTuskHrmY/or4rnpIXh95bW6/O61vuZa+5ejRJ33yD1Qsf8AyV9lv0aEHv75j82EL9pkNBDL3bzpST3skUXzIk/XvVGNJ6839xnrrudwea9YwT+lSF+yrxs+jpYLxkluZPLejVfsTP21JNG7I9FwY3bRHPjIXl+xyR9lBlay0fLM27FG8jH5KKzsfoUE1OdA7DdJXGC8a26H5UzYbHzFy2fWBWjTe2tq0MGYoWlJWGJQqb5A47qqO7/keNcpNcjJpVrCGMMIYxJczFuCZHZjVQOLneU8xgZ4cKCK6t9H2ygw1y73Tj5J/dxf0qd4/S2PKrLsdHxwoI4Y0jQckRQqj6Bwr6KUClKUFE9I7RsrTWkixuydXIpYKSA28Dg45HHHz4+FR/YPoqX9rK/VvuJFLvsVIVd5d0ZJ7yTy9fhWlqUGZdv/AKXPsYv1VXCRknABJ8BxNWPt/wDS7exi/VXS6OMQN9cEgErb9k94zIgOPDNBUlX30avgL32kX4Xqr9qcKppe9CgKOtJwBgZKqSfpJJ+mrQ6NXwF77SL8L0FQ616HmjvblXikBE0vAq3IuxBHDiCCCD35rQGwawki0UOsRk35pHUMCCVIQBsHuJU1Y2KUClKUClKUCqz6Qfon/URfc9WZVZ9IP0T/AKiL7noM86ufG7b28X5i1dPSV+BsvaTfhjqltXPjdt7eL8xaunpK/A2XtJvwx0FZbKPTFl7X9LVrask7KPTFl7X9LVragUpSgUpSgVwde9Ne5NHXU+cFIm3D/G3YT/ey13q5Ws2rcN/btb3AYxsQTusVOVOQcjz7uVBVuoGiLmO1tbW60VDcWs2HFwGRmjE2HLyIwJBCkcse9AyTXO1turT9uNBNdy2MFtaRQwtAzqQ43XVMqpwoWQ8/AcavWOIKoVRgAAAdwA4AfVVQxWd7Y3ukJptFm9hu5t4GN45GWNC+4vVkEt2WHcOVB9smlZ7DRd5dw6UGkEURrbsyoxjcyKrB2BJc4deBxjwr7dG6W1g3Ina3sZkdUbsu8bhWAPHeYDIB8O6o/tIv4P2Bm3tms0nukVoXjETBgWZmKLy+CH1V9eqOi9Ci5hay0jMrh1KwdeypIe5CkigsD4ZoO3pfaRdJpGeytdH+6jAsbsyzLG266o2cMpHNsc6+nRu1FJbK7nMEkc1mG90WrkB1IzjtY5HB445qeHLPF1e0lDFrDpd5pY4+xbqvWOqZ7CZxvEZxiuLC4updZbmE70DWxjRx7x3SFslTybG5nPgw8aDuybX7lLdbuTRUy2hCMZhNG2EcgBgu6CeY8OfMVLNbdbltdGyXseGAjV4g2cMZN0R5HA47QNU3+ymfQaSSaXG6sIdbB9wI3VnKwECQM2SoA4c8VINftOS3mitExJEolvZIm6gdlGEY96MnsoWZCOPAUE42ba7NpG3fr0EdzDIY54gCN05JUgMSQCOHPmrVDdX9Atp/3VdXN1cRqs8kVtDC+4kQQKQ5GDvN2h4cjx4jHye6r7RulY9IX0MMMN4y29wsLMyg4G5I+cgMMA5B4hX8ePXttH6R0Pc3QtLT3baXMhmjVZFRoZG5q2QezyHhhQcg5FB+O0PV2e00VaTtObm40fPHL1zDDMhYDdPEkgHq+JOSF41xNVdYLvRTC/vYQ9rpNhLLMgzJCzljHvfw7rZC+B4HIIM51W1NuXsrxNJOTLfNIzxhi6W6uDuqgJIBBYngccFGeGakWgtVkgsI7KU+6I0j6tjIq4dckgFeIwOAHqFB09H6QjnjWWF1kjcZV1OVIr6K/G0s0iQJEixoPeoihVHqAGBX7UClKUClKUGZdv8A6Xb2MX6q6vRv+O3P8uPzErlbf/S7exi/VXV6N/x25/lx+YlBD9rPpi99r+has3o1fAXvtIvwvVZbWfTF77X9C1ZvRq+AvfaRfheguilKUClKUClKUCqz6Qfon/URfc9WZVZ9IP0T/qIvuegzzq58btvbxfmLV09JX4Gy9pN+GOqW1c+N23t4vzFq6ekr8DZe0m/DHQVlso9MWXtf0tWtqyTso9MWXtf0tWm9M662VpIsdxcxxOQCFY8QCcBjgdkZ7zgUHbpXrHIGAKkEEAgg5BB5EHvFe1ApXy6T0pFbxNLM6xxrjeduQyQoz6yQPpr6s0ClKUClKUHq8YIwQCPA8RXP/wDpq131k9zQdYp3lfqow6t4hsZBrpUoI5pTZ3o+5kaWa1ieRzlnIIZjjGSQR3Culb6vW8du1tHCiQMrK0aDdUq4IblxyQefOujSgiNtsl0UhBFlEcf3i7j6Q7EGpBLoSBpIpWiQvCCIWKjMYPAhP7vDhwr7qUHgrXmlKBSlKBSlKBSlKBSlKDMu3/0u3sYv1V1ejf8AHbn+XH5iVytv/pdvYxfqrq9G/wCO3P8ALj8xKCH7WfTF77X9C1ZvRq+AvfaRfheqy2s+mL32v6FqzejV8Be+0i/C9BdFKUoFKUoFKUoFVn0gvRP/AL8X3PVmV8Wl9Dw3ULQ3EayRv75W5cOIIxxBB4gjiKDHernxy29vF+YtXR0lfgbL2k34Y6nmjNlOjLeVJYrVRIh3kJaRwGHJsMxGRzBxwNdrT+rVvexdVdRLKgIYA5BDDvBBBBxkcD30GXNlHpiy9r+lqtvXyZIb26ZZJ7WWSGNcNb+6rS/UKwEe5uHdYZ3DkjnnHPM10Fs10fZzCa3tlSQAhXLO5XPA432ODjhnngnxqTYoKR0/pG9DxLJv2f8A0VsbWKI3SIkx+EVYoY3Erq2F6p+S48zX2azG7/7vMJrpZLY2TW6xvKsQdo4utKoODqTnsnIHHhkmrhxTFBSO0GZ3Okkme76/rYfcsCdcbdrXMR391R1ZGd4ljxDAd/Cuj+0Lw6WdXlkSUXwEceboo1lwwBEkZhMbJkmQtkNzxVu4pighezaxcpNcTS3Du09zGFlkcxpGs7boVDwHLnzwccqmtKUClKUClKUClKUClKUClKUCqj19u2GlZ96O7niisY5WS2uGh3P3jhpCA43uHgCe/uq3K+IaGiE7XG4OuaMRM+TxjBLBcZxzPhQVpo3XK7trSwgVkuJpoppuuZbm6AiVv3cf7hS8j4YKXIAXHHNdhderydo0t4IYZBZi6nW6Mi4y7J1S43SvFCd88MEcK7kmzuwMaRdRhEaRowryoUMnwgRlcFUbvUHdPhXvpDUCxnWJZLdcRJ1aBS6Yj/wzuMN5M8d05HPxoIjpLXt7a4v2WINIW0bHGOsmlj37iJjndXPZXB+DUF+Hea+622hXCLG9zCqRi7FvPKY7iFSkigw3CLMAyKHO6wbOOGDUmuNS7NxMGgQicRCUdoAiEbsWAD2NwciuMUi1LtFtpLYQgwyktKrM7NIxIJZ3LF2bKjjnPAUENk2m3TJbdXCivcrPPHvRXU2LdG3YQUgDOXcYYtwVQRw44rpaO11vLm7t4I4IoQ9pFdTifrRJGDM8UkagYy3ZypIHieeKkOldTbS4SJJYQRCu7Fus8bIpUKUDIwbdKgAjODivostXLeGRZIolR1hWBSuQBCrFljAzjAYk5xmgzvt/9Ln2MX6q6vRv+O3P8uPzEq5tY9QrK/dXuoFkdRuq2XVt3Od0lSMjJOM8snxr9dW9TbSwDi0hWLfI3yCzM2OQLMScDjw5cTQZk2s+mL32v6FqzejV8Be+0i/C9WFp3Zto+8lM1xbK8hABcM6FscBvbjDJxwyeOAPCunq/qzb2MXVWsSxISWIGSSx7ySSSe7n3UHTpSlApSlApSlApSlApSlApSlApSlApSlApSlApSlApSlApSlApSlApSlApSlApSlApSlApSlApSlApSlApSlApSlB//9k="/>
          <p:cNvSpPr>
            <a:spLocks noChangeAspect="1" noChangeArrowheads="1"/>
          </p:cNvSpPr>
          <p:nvPr/>
        </p:nvSpPr>
        <p:spPr bwMode="auto">
          <a:xfrm>
            <a:off x="63500" y="-742950"/>
            <a:ext cx="2981325" cy="1533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2" name="Picture 8" descr="http://bemycareercoach.com/wp-content/uploads/Interpersonal-Communication-Skills.jpg"/>
          <p:cNvPicPr>
            <a:picLocks noChangeAspect="1" noChangeArrowheads="1"/>
          </p:cNvPicPr>
          <p:nvPr/>
        </p:nvPicPr>
        <p:blipFill>
          <a:blip r:embed="rId5" cstate="print"/>
          <a:srcRect/>
          <a:stretch>
            <a:fillRect/>
          </a:stretch>
        </p:blipFill>
        <p:spPr bwMode="auto">
          <a:xfrm>
            <a:off x="688975" y="3248024"/>
            <a:ext cx="3425825" cy="2924176"/>
          </a:xfrm>
          <a:prstGeom prst="rect">
            <a:avLst/>
          </a:prstGeom>
          <a:noFill/>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a:xfrm>
            <a:off x="502920" y="530352"/>
            <a:ext cx="8183880" cy="4346448"/>
          </a:xfrm>
        </p:spPr>
        <p:txBody>
          <a:bodyPr>
            <a:normAutofit fontScale="92500" lnSpcReduction="10000"/>
          </a:bodyPr>
          <a:lstStyle/>
          <a:p>
            <a:pPr algn="r" rtl="1">
              <a:buNone/>
            </a:pPr>
            <a:r>
              <a:rPr lang="ar-SA" dirty="0" smtClean="0"/>
              <a:t>وتنطوي عملية الاتصال على عمليات نفسية وعقلية ووجدانية وذهنية </a:t>
            </a:r>
            <a:r>
              <a:rPr lang="ar-SA" dirty="0" err="1" smtClean="0"/>
              <a:t>ومعرفية.</a:t>
            </a:r>
            <a:r>
              <a:rPr lang="ar-SA" dirty="0" smtClean="0"/>
              <a:t> ولذلك نلاحظ تعدد التعريفات التي وضعت حديثا للاتصال</a:t>
            </a:r>
          </a:p>
          <a:p>
            <a:pPr algn="r" rtl="1">
              <a:buNone/>
            </a:pPr>
            <a:r>
              <a:rPr lang="ar-SA" dirty="0" smtClean="0"/>
              <a:t>قاموس علم النفس يعرف الاتصال على انه الوصل، نقل، ابلغ، راسل، خالط</a:t>
            </a:r>
          </a:p>
          <a:p>
            <a:pPr algn="r" rtl="1">
              <a:buNone/>
            </a:pPr>
            <a:r>
              <a:rPr lang="ar-SA" dirty="0" smtClean="0"/>
              <a:t>ويعرف </a:t>
            </a:r>
            <a:r>
              <a:rPr lang="ar-SA" dirty="0" err="1" smtClean="0"/>
              <a:t>مريهيو</a:t>
            </a:r>
            <a:r>
              <a:rPr lang="ar-SA" dirty="0" smtClean="0"/>
              <a:t> الاتصال بأنه أي سلوك من جانب المرسل ينقل المعنى المطلوب إلى المستقبل ويؤدي على الاستجابة بالسلوك المطلوب منه</a:t>
            </a:r>
          </a:p>
          <a:p>
            <a:pPr algn="r" rtl="1">
              <a:buNone/>
            </a:pPr>
            <a:r>
              <a:rPr lang="ar-SA" dirty="0" smtClean="0"/>
              <a:t>جمعية الادارة الامريكية: أي سلوك يؤدي إلى تبادل </a:t>
            </a:r>
            <a:r>
              <a:rPr lang="ar-SA" dirty="0" err="1" smtClean="0"/>
              <a:t>المعنى.</a:t>
            </a:r>
            <a:r>
              <a:rPr lang="ar-SA" dirty="0" smtClean="0"/>
              <a:t> هذا التعريف يشبه السابق....الخ</a:t>
            </a:r>
          </a:p>
          <a:p>
            <a:pPr algn="r" rtl="1">
              <a:buNone/>
            </a:pPr>
            <a:r>
              <a:rPr lang="ar-SA" dirty="0" smtClean="0"/>
              <a:t>راجعي </a:t>
            </a:r>
            <a:r>
              <a:rPr lang="ar-SA" dirty="0" err="1" smtClean="0"/>
              <a:t>الكتــــ130ــــــاب</a:t>
            </a:r>
            <a:r>
              <a:rPr lang="ar-SA" dirty="0" smtClean="0"/>
              <a:t>    </a:t>
            </a:r>
          </a:p>
          <a:p>
            <a:pPr algn="r" rtl="1">
              <a:buNone/>
            </a:pPr>
            <a:endParaRPr lang="en-US"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876800"/>
            <a:ext cx="8183880" cy="548640"/>
          </a:xfrm>
        </p:spPr>
        <p:txBody>
          <a:bodyPr>
            <a:normAutofit fontScale="90000"/>
          </a:bodyPr>
          <a:lstStyle/>
          <a:p>
            <a:pPr algn="ctr" rtl="1"/>
            <a:r>
              <a:rPr lang="ar-SA" dirty="0" smtClean="0">
                <a:solidFill>
                  <a:srgbClr val="C00000"/>
                </a:solidFill>
              </a:rPr>
              <a:t>عناصر الاتصال</a:t>
            </a:r>
            <a:endParaRPr lang="en-US" dirty="0">
              <a:solidFill>
                <a:srgbClr val="C00000"/>
              </a:solidFill>
            </a:endParaRPr>
          </a:p>
        </p:txBody>
      </p:sp>
      <p:graphicFrame>
        <p:nvGraphicFramePr>
          <p:cNvPr id="4" name="Content Placeholder 3"/>
          <p:cNvGraphicFramePr>
            <a:graphicFrameLocks noGrp="1"/>
          </p:cNvGraphicFramePr>
          <p:nvPr>
            <p:ph idx="1"/>
          </p:nvPr>
        </p:nvGraphicFramePr>
        <p:xfrm>
          <a:off x="503238" y="530225"/>
          <a:ext cx="8183562" cy="418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p:cNvCxnSpPr/>
          <p:nvPr/>
        </p:nvCxnSpPr>
        <p:spPr>
          <a:xfrm>
            <a:off x="1143000" y="914400"/>
            <a:ext cx="685800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43000" y="914400"/>
            <a:ext cx="0" cy="5334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001000" y="914400"/>
            <a:ext cx="0" cy="6096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43000" y="3733800"/>
            <a:ext cx="0" cy="68580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001000" y="3733800"/>
            <a:ext cx="0" cy="68580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1143000" y="4419600"/>
            <a:ext cx="685800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581400" y="4126468"/>
            <a:ext cx="2286000" cy="461665"/>
          </a:xfrm>
          <a:prstGeom prst="rect">
            <a:avLst/>
          </a:prstGeom>
          <a:noFill/>
        </p:spPr>
        <p:txBody>
          <a:bodyPr wrap="square" rtlCol="0">
            <a:spAutoFit/>
          </a:bodyPr>
          <a:lstStyle/>
          <a:p>
            <a:pPr algn="ctr" rtl="1"/>
            <a:r>
              <a:rPr lang="ar-SA" sz="2400" dirty="0" smtClean="0">
                <a:latin typeface="Times New Roman" pitchFamily="18" charset="0"/>
                <a:cs typeface="Times New Roman" pitchFamily="18" charset="0"/>
              </a:rPr>
              <a:t>تغــذية عكسية</a:t>
            </a:r>
            <a:endParaRPr lang="en-US" sz="2400" dirty="0">
              <a:latin typeface="Times New Roman" pitchFamily="18" charset="0"/>
              <a:cs typeface="Times New Roman" pitchFamily="18" charset="0"/>
            </a:endParaRPr>
          </a:p>
        </p:txBody>
      </p:sp>
      <p:sp>
        <p:nvSpPr>
          <p:cNvPr id="17" name="TextBox 16"/>
          <p:cNvSpPr txBox="1"/>
          <p:nvPr/>
        </p:nvSpPr>
        <p:spPr>
          <a:xfrm>
            <a:off x="3276600" y="990600"/>
            <a:ext cx="2819400" cy="461665"/>
          </a:xfrm>
          <a:prstGeom prst="rect">
            <a:avLst/>
          </a:prstGeom>
          <a:noFill/>
        </p:spPr>
        <p:txBody>
          <a:bodyPr wrap="square" rtlCol="0">
            <a:spAutoFit/>
          </a:bodyPr>
          <a:lstStyle/>
          <a:p>
            <a:pPr algn="ctr" rtl="1"/>
            <a:r>
              <a:rPr lang="ar-SA" sz="2400" dirty="0" smtClean="0">
                <a:latin typeface="Times New Roman" pitchFamily="18" charset="0"/>
                <a:cs typeface="Times New Roman" pitchFamily="18" charset="0"/>
              </a:rPr>
              <a:t>مصادر الإزعاج</a:t>
            </a:r>
            <a:endParaRPr lang="en-US"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28360"/>
            <a:ext cx="8183880" cy="472440"/>
          </a:xfrm>
        </p:spPr>
        <p:txBody>
          <a:bodyPr>
            <a:normAutofit fontScale="90000"/>
          </a:bodyPr>
          <a:lstStyle/>
          <a:p>
            <a:pPr algn="r" rtl="1"/>
            <a:r>
              <a:rPr lang="ar-SA" sz="4000" dirty="0" smtClean="0">
                <a:solidFill>
                  <a:srgbClr val="C00000"/>
                </a:solidFill>
                <a:latin typeface="Times New Roman" pitchFamily="18" charset="0"/>
                <a:cs typeface="Times New Roman" pitchFamily="18" charset="0"/>
              </a:rPr>
              <a:t>المرســـل </a:t>
            </a:r>
            <a:endParaRPr lang="en-US" sz="40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381000" y="530352"/>
            <a:ext cx="8305800" cy="5489448"/>
          </a:xfrm>
        </p:spPr>
        <p:txBody>
          <a:bodyPr>
            <a:normAutofit/>
          </a:bodyPr>
          <a:lstStyle/>
          <a:p>
            <a:pPr algn="r" rtl="1">
              <a:buNone/>
            </a:pPr>
            <a:r>
              <a:rPr lang="ar-SA" dirty="0" smtClean="0">
                <a:latin typeface="Times New Roman" pitchFamily="18" charset="0"/>
                <a:cs typeface="Times New Roman" pitchFamily="18" charset="0"/>
              </a:rPr>
              <a:t>هو الطرف الذي يود نقل الرسالة إلى الطرف الآخر بقصد اثارة سلوك محدد </a:t>
            </a:r>
            <a:r>
              <a:rPr lang="ar-SA" dirty="0" err="1" smtClean="0">
                <a:latin typeface="Times New Roman" pitchFamily="18" charset="0"/>
                <a:cs typeface="Times New Roman" pitchFamily="18" charset="0"/>
              </a:rPr>
              <a:t>لديه.</a:t>
            </a:r>
            <a:r>
              <a:rPr lang="ar-SA" dirty="0" smtClean="0">
                <a:latin typeface="Times New Roman" pitchFamily="18" charset="0"/>
                <a:cs typeface="Times New Roman" pitchFamily="18" charset="0"/>
              </a:rPr>
              <a:t> </a:t>
            </a:r>
          </a:p>
          <a:p>
            <a:pPr algn="r" rtl="1">
              <a:buNone/>
            </a:pPr>
            <a:r>
              <a:rPr lang="ar-SA" dirty="0" smtClean="0">
                <a:latin typeface="Times New Roman" pitchFamily="18" charset="0"/>
                <a:cs typeface="Times New Roman" pitchFamily="18" charset="0"/>
              </a:rPr>
              <a:t>المرسل قد يكون شخص أو مجموعة من الاشخاص وقد يكون شخصاً </a:t>
            </a:r>
            <a:r>
              <a:rPr lang="ar-SA" dirty="0" err="1" smtClean="0">
                <a:latin typeface="Times New Roman" pitchFamily="18" charset="0"/>
                <a:cs typeface="Times New Roman" pitchFamily="18" charset="0"/>
              </a:rPr>
              <a:t>حقيقيا</a:t>
            </a:r>
            <a:r>
              <a:rPr lang="ar-SA" dirty="0" smtClean="0">
                <a:latin typeface="Times New Roman" pitchFamily="18" charset="0"/>
                <a:cs typeface="Times New Roman" pitchFamily="18" charset="0"/>
              </a:rPr>
              <a:t> أو اعتباريا أو منظمة عامة او </a:t>
            </a:r>
            <a:r>
              <a:rPr lang="ar-SA" dirty="0" err="1" smtClean="0">
                <a:latin typeface="Times New Roman" pitchFamily="18" charset="0"/>
                <a:cs typeface="Times New Roman" pitchFamily="18" charset="0"/>
              </a:rPr>
              <a:t>خاصة.</a:t>
            </a:r>
            <a:r>
              <a:rPr lang="ar-SA" dirty="0" smtClean="0">
                <a:latin typeface="Times New Roman" pitchFamily="18" charset="0"/>
                <a:cs typeface="Times New Roman" pitchFamily="18" charset="0"/>
              </a:rPr>
              <a:t> </a:t>
            </a:r>
          </a:p>
          <a:p>
            <a:pPr algn="r" rtl="1">
              <a:buNone/>
            </a:pPr>
            <a:r>
              <a:rPr lang="ar-SA" dirty="0" smtClean="0">
                <a:latin typeface="Times New Roman" pitchFamily="18" charset="0"/>
                <a:cs typeface="Times New Roman" pitchFamily="18" charset="0"/>
              </a:rPr>
              <a:t>ولا شك ان محتوى الرسالة وطريقة نقلها للمتلقي تتأثر كذلك بالخصائص الشخصية للمرسل، فميول المرسل واهتماماته وقيمه وانفعالاته وحاجاته الشخصية وطموحه...الخ كلها تنعكس على الكيفية التي يعالج بها المرسل رسالته المنقولة وعملية تفسيره له</a:t>
            </a:r>
          </a:p>
        </p:txBody>
      </p:sp>
      <p:pic>
        <p:nvPicPr>
          <p:cNvPr id="6" name="Picture 5" descr="المرسل.png"/>
          <p:cNvPicPr>
            <a:picLocks noChangeAspect="1"/>
          </p:cNvPicPr>
          <p:nvPr/>
        </p:nvPicPr>
        <p:blipFill>
          <a:blip r:embed="rId3" cstate="print"/>
          <a:stretch>
            <a:fillRect/>
          </a:stretch>
        </p:blipFill>
        <p:spPr>
          <a:xfrm>
            <a:off x="4062181" y="4038600"/>
            <a:ext cx="1729019" cy="1828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562600"/>
            <a:ext cx="8183880" cy="472440"/>
          </a:xfrm>
        </p:spPr>
        <p:txBody>
          <a:bodyPr>
            <a:normAutofit fontScale="90000"/>
          </a:bodyPr>
          <a:lstStyle/>
          <a:p>
            <a:pPr algn="ctr" rtl="1"/>
            <a:r>
              <a:rPr lang="ar-SA" sz="4400" dirty="0" smtClean="0">
                <a:solidFill>
                  <a:srgbClr val="C00000"/>
                </a:solidFill>
                <a:latin typeface="Times New Roman" pitchFamily="18" charset="0"/>
                <a:cs typeface="Times New Roman" pitchFamily="18" charset="0"/>
              </a:rPr>
              <a:t>الرسالة</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4727448"/>
          </a:xfrm>
        </p:spPr>
        <p:txBody>
          <a:bodyPr>
            <a:normAutofit lnSpcReduction="10000"/>
          </a:bodyPr>
          <a:lstStyle/>
          <a:p>
            <a:pPr algn="r" rtl="1">
              <a:buNone/>
            </a:pPr>
            <a:r>
              <a:rPr lang="ar-SA" dirty="0" smtClean="0">
                <a:latin typeface="Times New Roman" pitchFamily="18" charset="0"/>
                <a:cs typeface="Times New Roman" pitchFamily="18" charset="0"/>
              </a:rPr>
              <a:t>الرسالة هي عبارة عن مجموعة من الرموز التي تحملها افكار ومعلومات </a:t>
            </a:r>
            <a:r>
              <a:rPr lang="ar-SA" dirty="0" err="1" smtClean="0">
                <a:latin typeface="Times New Roman" pitchFamily="18" charset="0"/>
                <a:cs typeface="Times New Roman" pitchFamily="18" charset="0"/>
              </a:rPr>
              <a:t>واراء</a:t>
            </a:r>
            <a:r>
              <a:rPr lang="ar-SA" dirty="0" smtClean="0">
                <a:latin typeface="Times New Roman" pitchFamily="18" charset="0"/>
                <a:cs typeface="Times New Roman" pitchFamily="18" charset="0"/>
              </a:rPr>
              <a:t> المرسل</a:t>
            </a:r>
          </a:p>
          <a:p>
            <a:pPr algn="r" rtl="1">
              <a:buNone/>
            </a:pPr>
            <a:r>
              <a:rPr lang="ar-SA" dirty="0" smtClean="0">
                <a:latin typeface="Times New Roman" pitchFamily="18" charset="0"/>
                <a:cs typeface="Times New Roman" pitchFamily="18" charset="0"/>
              </a:rPr>
              <a:t>وتتفاوت الرسائل في أنماطها فهناك رسائل لفظية شفهية وهناك رسائل غير لفظية( جسدية) كلمات، حركات، اصوات، حروف أو أرقام أو صور أو مزيج </a:t>
            </a:r>
            <a:r>
              <a:rPr lang="ar-SA" dirty="0" err="1" smtClean="0">
                <a:latin typeface="Times New Roman" pitchFamily="18" charset="0"/>
                <a:cs typeface="Times New Roman" pitchFamily="18" charset="0"/>
              </a:rPr>
              <a:t>منها.</a:t>
            </a:r>
            <a:r>
              <a:rPr lang="ar-SA" dirty="0" smtClean="0">
                <a:latin typeface="Times New Roman" pitchFamily="18" charset="0"/>
                <a:cs typeface="Times New Roman" pitchFamily="18" charset="0"/>
              </a:rPr>
              <a:t> كما تتمثل الرسالة بحركات وتعبيرات </a:t>
            </a:r>
            <a:r>
              <a:rPr lang="ar-SA" dirty="0" err="1" smtClean="0">
                <a:latin typeface="Times New Roman" pitchFamily="18" charset="0"/>
                <a:cs typeface="Times New Roman" pitchFamily="18" charset="0"/>
              </a:rPr>
              <a:t>الجسم </a:t>
            </a:r>
            <a:r>
              <a:rPr lang="ar-SA" dirty="0" smtClean="0">
                <a:latin typeface="Times New Roman" pitchFamily="18" charset="0"/>
                <a:cs typeface="Times New Roman" pitchFamily="18" charset="0"/>
              </a:rPr>
              <a:t>(لغة الجسد) وقد يتم التعبير عن الرسالة خلال الملامسة والمصافحة والهمس ونبرات الصوت </a:t>
            </a:r>
            <a:r>
              <a:rPr lang="ar-SA" dirty="0" err="1" smtClean="0">
                <a:latin typeface="Times New Roman" pitchFamily="18" charset="0"/>
                <a:cs typeface="Times New Roman" pitchFamily="18" charset="0"/>
              </a:rPr>
              <a:t>المختلقة.</a:t>
            </a:r>
            <a:r>
              <a:rPr lang="ar-SA" dirty="0" smtClean="0">
                <a:latin typeface="Times New Roman" pitchFamily="18" charset="0"/>
                <a:cs typeface="Times New Roman" pitchFamily="18" charset="0"/>
              </a:rPr>
              <a:t> </a:t>
            </a:r>
          </a:p>
          <a:p>
            <a:pPr algn="r" rtl="1">
              <a:buNone/>
            </a:pPr>
            <a:r>
              <a:rPr lang="ar-SA" dirty="0" smtClean="0">
                <a:latin typeface="Times New Roman" pitchFamily="18" charset="0"/>
                <a:cs typeface="Times New Roman" pitchFamily="18" charset="0"/>
              </a:rPr>
              <a:t>حسن اختيار صيغة الرسالة يساهم بنقل المعنى المقصود من المرسل إلى المتلقي بينما يقود </a:t>
            </a:r>
            <a:r>
              <a:rPr lang="ar-SA" dirty="0" err="1" smtClean="0">
                <a:latin typeface="Times New Roman" pitchFamily="18" charset="0"/>
                <a:cs typeface="Times New Roman" pitchFamily="18" charset="0"/>
              </a:rPr>
              <a:t>سؤء</a:t>
            </a:r>
            <a:r>
              <a:rPr lang="ar-SA" dirty="0" smtClean="0">
                <a:latin typeface="Times New Roman" pitchFamily="18" charset="0"/>
                <a:cs typeface="Times New Roman" pitchFamily="18" charset="0"/>
              </a:rPr>
              <a:t> الاختيار إلى خلق مشاكل.</a:t>
            </a:r>
          </a:p>
          <a:p>
            <a:pPr algn="r" rtl="1">
              <a:buNone/>
            </a:pPr>
            <a:r>
              <a:rPr lang="ar-SA" dirty="0" smtClean="0">
                <a:latin typeface="Times New Roman" pitchFamily="18" charset="0"/>
                <a:cs typeface="Times New Roman" pitchFamily="18" charset="0"/>
              </a:rPr>
              <a:t>كما أن الرسالة قد تتضمن معان خفية أو غامضة أو متناقضة قد تكون مقصوده أو غير مقصودة من قبل </a:t>
            </a:r>
            <a:r>
              <a:rPr lang="ar-SA" dirty="0" err="1" smtClean="0">
                <a:latin typeface="Times New Roman" pitchFamily="18" charset="0"/>
                <a:cs typeface="Times New Roman" pitchFamily="18" charset="0"/>
              </a:rPr>
              <a:t>المرسل.</a:t>
            </a:r>
            <a:r>
              <a:rPr lang="ar-SA"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4" name="Content Placeholder 3" descr="الرسالة.jpg"/>
          <p:cNvPicPr>
            <a:picLocks noChangeAspect="1"/>
          </p:cNvPicPr>
          <p:nvPr/>
        </p:nvPicPr>
        <p:blipFill>
          <a:blip r:embed="rId3" cstate="print"/>
          <a:stretch>
            <a:fillRect/>
          </a:stretch>
        </p:blipFill>
        <p:spPr>
          <a:xfrm>
            <a:off x="533400" y="4572000"/>
            <a:ext cx="2590800" cy="1524000"/>
          </a:xfrm>
          <a:prstGeom prst="rect">
            <a:avLst/>
          </a:prstGeom>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solidFill>
                  <a:srgbClr val="C00000"/>
                </a:solidFill>
              </a:rPr>
              <a:t>الوسيــــلة</a:t>
            </a:r>
            <a:endParaRPr lang="en-US" dirty="0">
              <a:solidFill>
                <a:srgbClr val="C00000"/>
              </a:solidFill>
            </a:endParaRPr>
          </a:p>
        </p:txBody>
      </p:sp>
      <p:sp>
        <p:nvSpPr>
          <p:cNvPr id="3" name="Content Placeholder 2"/>
          <p:cNvSpPr>
            <a:spLocks noGrp="1"/>
          </p:cNvSpPr>
          <p:nvPr>
            <p:ph idx="1"/>
          </p:nvPr>
        </p:nvSpPr>
        <p:spPr/>
        <p:txBody>
          <a:bodyPr>
            <a:normAutofit/>
          </a:bodyPr>
          <a:lstStyle/>
          <a:p>
            <a:pPr algn="r" rtl="1">
              <a:buNone/>
            </a:pPr>
            <a:r>
              <a:rPr lang="ar-SA" dirty="0" smtClean="0">
                <a:latin typeface="Times New Roman" pitchFamily="18" charset="0"/>
                <a:cs typeface="Times New Roman" pitchFamily="18" charset="0"/>
              </a:rPr>
              <a:t>هي القناة أو الوسيط الذي يتم من خلالها نقل الرسالة من المرسل على المستقبل وتشمل القنوات السمعية والبصرية والصوتية التي يمكن توظيفها في الإدراك او التعبير الاتصالي.</a:t>
            </a:r>
          </a:p>
          <a:p>
            <a:pPr algn="r" rtl="1">
              <a:buNone/>
            </a:pPr>
            <a:r>
              <a:rPr lang="ar-SA" dirty="0" smtClean="0">
                <a:latin typeface="Times New Roman" pitchFamily="18" charset="0"/>
                <a:cs typeface="Times New Roman" pitchFamily="18" charset="0"/>
              </a:rPr>
              <a:t>الاتصال عادة لا يعتمد على وسيلة أو قناة واحدة</a:t>
            </a:r>
          </a:p>
          <a:p>
            <a:pPr algn="r" rtl="1">
              <a:buNone/>
            </a:pPr>
            <a:r>
              <a:rPr lang="ar-SA" dirty="0" smtClean="0">
                <a:latin typeface="Times New Roman" pitchFamily="18" charset="0"/>
                <a:cs typeface="Times New Roman" pitchFamily="18" charset="0"/>
              </a:rPr>
              <a:t>وسيلة الاتصال تلعب دوراً بارزا في فهم الرسالة المرسله</a:t>
            </a:r>
          </a:p>
          <a:p>
            <a:pPr algn="r" rtl="1">
              <a:buNone/>
            </a:pPr>
            <a:r>
              <a:rPr lang="ar-SA" dirty="0" smtClean="0">
                <a:latin typeface="Times New Roman" pitchFamily="18" charset="0"/>
                <a:cs typeface="Times New Roman" pitchFamily="18" charset="0"/>
              </a:rPr>
              <a:t>كما يتعين على المرسل </a:t>
            </a:r>
            <a:r>
              <a:rPr lang="ar-SA" dirty="0" err="1" smtClean="0">
                <a:latin typeface="Times New Roman" pitchFamily="18" charset="0"/>
                <a:cs typeface="Times New Roman" pitchFamily="18" charset="0"/>
              </a:rPr>
              <a:t>التاكد</a:t>
            </a:r>
            <a:r>
              <a:rPr lang="ar-SA" dirty="0" smtClean="0">
                <a:latin typeface="Times New Roman" pitchFamily="18" charset="0"/>
                <a:cs typeface="Times New Roman" pitchFamily="18" charset="0"/>
              </a:rPr>
              <a:t> من خلو الرسالة من خلوها من التشويش الذي قد يحدث تشويه لمفهوم الرسالة </a:t>
            </a:r>
          </a:p>
          <a:p>
            <a:pPr algn="r" rtl="1">
              <a:buNone/>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FF0000"/>
                </a:solidFill>
                <a:latin typeface="Times New Roman" pitchFamily="18" charset="0"/>
                <a:cs typeface="Times New Roman" pitchFamily="18" charset="0"/>
              </a:rPr>
              <a:t>المرسل إليه(المستقبل</a:t>
            </a:r>
            <a:r>
              <a:rPr lang="ar-SA" dirty="0" err="1" smtClean="0">
                <a:solidFill>
                  <a:srgbClr val="FF0000"/>
                </a:solidFill>
                <a:latin typeface="Times New Roman" pitchFamily="18" charset="0"/>
                <a:cs typeface="Times New Roman" pitchFamily="18" charset="0"/>
              </a:rPr>
              <a:t>)</a:t>
            </a:r>
            <a:endParaRPr lang="ar-SA"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p:txBody>
          <a:bodyPr>
            <a:normAutofit lnSpcReduction="10000"/>
          </a:bodyPr>
          <a:lstStyle/>
          <a:p>
            <a:pPr algn="r" rtl="1">
              <a:buNone/>
            </a:pPr>
            <a:r>
              <a:rPr lang="ar-SA" dirty="0" smtClean="0">
                <a:latin typeface="Times New Roman" pitchFamily="18" charset="0"/>
                <a:cs typeface="Times New Roman" pitchFamily="18" charset="0"/>
              </a:rPr>
              <a:t>هو الطرف الذي يستقبل الرسالة من المرسل خلال حواس السمع والبصر والشم والذوق واللمس.</a:t>
            </a:r>
          </a:p>
          <a:p>
            <a:pPr algn="r" rtl="1">
              <a:buNone/>
            </a:pPr>
            <a:r>
              <a:rPr lang="ar-SA" dirty="0" smtClean="0">
                <a:latin typeface="Times New Roman" pitchFamily="18" charset="0"/>
                <a:cs typeface="Times New Roman" pitchFamily="18" charset="0"/>
              </a:rPr>
              <a:t>المستقبل يقوم بتنظيم واختيار المعلومات التي يتلقاها من المرسل ويعطي لها تفسيرات ومعاني ودلالات قد تتفق معها، أو تختلف مع تلك التي قصدها المرسل في رسالته</a:t>
            </a:r>
          </a:p>
          <a:p>
            <a:pPr algn="r" rtl="1">
              <a:buNone/>
            </a:pPr>
            <a:r>
              <a:rPr lang="ar-SA" dirty="0" smtClean="0">
                <a:latin typeface="Times New Roman" pitchFamily="18" charset="0"/>
                <a:cs typeface="Times New Roman" pitchFamily="18" charset="0"/>
              </a:rPr>
              <a:t>المتلقي للرسالة يمارس دور المترجم والتفكيك لرموز الاتصالية ومضمونها</a:t>
            </a:r>
          </a:p>
          <a:p>
            <a:pPr algn="r" rtl="1">
              <a:buNone/>
            </a:pPr>
            <a:r>
              <a:rPr lang="ar-SA" dirty="0" smtClean="0">
                <a:latin typeface="Times New Roman" pitchFamily="18" charset="0"/>
                <a:cs typeface="Times New Roman" pitchFamily="18" charset="0"/>
              </a:rPr>
              <a:t>كلما اتفق المستقبل مع المرسل من حيث السمات والقدرات ودرجة الإدراك، كلما زاد ذلك من فاعلية عملية الاتصال وتم تبادل الرسائل بين الطرفين على نحو </a:t>
            </a:r>
            <a:r>
              <a:rPr lang="ar-SA" dirty="0" err="1" smtClean="0">
                <a:latin typeface="Times New Roman" pitchFamily="18" charset="0"/>
                <a:cs typeface="Times New Roman" pitchFamily="18" charset="0"/>
              </a:rPr>
              <a:t>سليم.</a:t>
            </a:r>
            <a:r>
              <a:rPr lang="ar-SA" dirty="0" smtClean="0">
                <a:latin typeface="Times New Roman" pitchFamily="18" charset="0"/>
                <a:cs typeface="Times New Roman" pitchFamily="18" charset="0"/>
              </a:rPr>
              <a:t> </a:t>
            </a:r>
            <a:endParaRPr lang="ar-SA"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2920" y="5852160"/>
            <a:ext cx="8183880" cy="624840"/>
          </a:xfrm>
        </p:spPr>
        <p:txBody>
          <a:bodyPr>
            <a:normAutofit fontScale="90000"/>
          </a:bodyPr>
          <a:lstStyle/>
          <a:p>
            <a:pPr algn="ctr" rtl="1"/>
            <a:r>
              <a:rPr lang="ar-SA" sz="4000" dirty="0" smtClean="0">
                <a:solidFill>
                  <a:srgbClr val="FF0000"/>
                </a:solidFill>
                <a:latin typeface="Times New Roman" pitchFamily="18" charset="0"/>
                <a:cs typeface="Times New Roman" pitchFamily="18" charset="0"/>
              </a:rPr>
              <a:t>التغذية الراجعة( العكسية</a:t>
            </a:r>
            <a:r>
              <a:rPr lang="ar-SA" sz="4000" dirty="0" err="1" smtClean="0">
                <a:solidFill>
                  <a:srgbClr val="FF0000"/>
                </a:solidFill>
                <a:latin typeface="Times New Roman" pitchFamily="18" charset="0"/>
                <a:cs typeface="Times New Roman" pitchFamily="18" charset="0"/>
              </a:rPr>
              <a:t>)</a:t>
            </a:r>
            <a:endParaRPr lang="ar-SA" sz="4000"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a:xfrm>
            <a:off x="502920" y="530352"/>
            <a:ext cx="8183880" cy="4651248"/>
          </a:xfrm>
        </p:spPr>
        <p:txBody>
          <a:bodyPr>
            <a:normAutofit lnSpcReduction="10000"/>
          </a:bodyPr>
          <a:lstStyle/>
          <a:p>
            <a:pPr algn="r" rtl="1">
              <a:buNone/>
            </a:pPr>
            <a:r>
              <a:rPr lang="ar-SA" dirty="0" smtClean="0">
                <a:latin typeface="Times New Roman" pitchFamily="18" charset="0"/>
                <a:cs typeface="Times New Roman" pitchFamily="18" charset="0"/>
              </a:rPr>
              <a:t>هي عملية تبين جدوى أو تأثير مضمون الرسالة ومدى نجاحها في تحقيق الهدف المنشود من عملية الاتصالية.</a:t>
            </a:r>
          </a:p>
          <a:p>
            <a:pPr algn="r" rtl="1">
              <a:buNone/>
            </a:pPr>
            <a:r>
              <a:rPr lang="ar-SA" dirty="0" smtClean="0">
                <a:latin typeface="Times New Roman" pitchFamily="18" charset="0"/>
                <a:cs typeface="Times New Roman" pitchFamily="18" charset="0"/>
              </a:rPr>
              <a:t>التغذية العكسية تعني التأكد من حدوث التأثير والاستجابة من قبل المتلقي بشكل يتفق مع المعنى الذي قصده المرسل من رسالته، الذي يعتبر الهدف الرئيسي لعملية الاتصال فالمرسل في حالة أنصال مباشر مع المستقبل </a:t>
            </a:r>
            <a:r>
              <a:rPr lang="ar-SA" dirty="0" err="1" smtClean="0">
                <a:latin typeface="Times New Roman" pitchFamily="18" charset="0"/>
                <a:cs typeface="Times New Roman" pitchFamily="18" charset="0"/>
              </a:rPr>
              <a:t>يتاثر</a:t>
            </a:r>
            <a:r>
              <a:rPr lang="ar-SA" dirty="0" smtClean="0">
                <a:latin typeface="Times New Roman" pitchFamily="18" charset="0"/>
                <a:cs typeface="Times New Roman" pitchFamily="18" charset="0"/>
              </a:rPr>
              <a:t> بردود فعل المستقبل وانفعالاته اللفظية والحركية والجسدية، وتنطوي التغذية الراجحة على جانبين أحدهما سلبي والأخر إيجابي</a:t>
            </a:r>
          </a:p>
          <a:p>
            <a:pPr algn="r" rtl="1">
              <a:buNone/>
            </a:pPr>
            <a:r>
              <a:rPr lang="ar-SA" dirty="0" smtClean="0">
                <a:latin typeface="Times New Roman" pitchFamily="18" charset="0"/>
                <a:cs typeface="Times New Roman" pitchFamily="18" charset="0"/>
              </a:rPr>
              <a:t>التغذية الايجابي توحي ان كل </a:t>
            </a:r>
            <a:r>
              <a:rPr lang="ar-SA" dirty="0" err="1" smtClean="0">
                <a:latin typeface="Times New Roman" pitchFamily="18" charset="0"/>
                <a:cs typeface="Times New Roman" pitchFamily="18" charset="0"/>
              </a:rPr>
              <a:t>شئ</a:t>
            </a:r>
            <a:r>
              <a:rPr lang="ar-SA" dirty="0" smtClean="0">
                <a:latin typeface="Times New Roman" pitchFamily="18" charset="0"/>
                <a:cs typeface="Times New Roman" pitchFamily="18" charset="0"/>
              </a:rPr>
              <a:t> على ما يرام  وأن </a:t>
            </a:r>
            <a:r>
              <a:rPr lang="ar-SA" dirty="0" err="1" smtClean="0">
                <a:latin typeface="Times New Roman" pitchFamily="18" charset="0"/>
                <a:cs typeface="Times New Roman" pitchFamily="18" charset="0"/>
              </a:rPr>
              <a:t>بامكانه</a:t>
            </a:r>
            <a:r>
              <a:rPr lang="ar-SA" dirty="0" smtClean="0">
                <a:latin typeface="Times New Roman" pitchFamily="18" charset="0"/>
                <a:cs typeface="Times New Roman" pitchFamily="18" charset="0"/>
              </a:rPr>
              <a:t> الاستمرار</a:t>
            </a:r>
          </a:p>
          <a:p>
            <a:pPr algn="r" rtl="1">
              <a:buNone/>
            </a:pPr>
            <a:r>
              <a:rPr lang="ar-SA" dirty="0" smtClean="0">
                <a:latin typeface="Times New Roman" pitchFamily="18" charset="0"/>
                <a:cs typeface="Times New Roman" pitchFamily="18" charset="0"/>
              </a:rPr>
              <a:t>التغذية السلبية فتعطي انطباعاً بوجود خلل ما يجب عليه تداركه والعمل على تصحيحه متي ما رغب</a:t>
            </a:r>
            <a:endParaRPr lang="ar-SA"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000" dirty="0" smtClean="0">
                <a:solidFill>
                  <a:srgbClr val="FF0000"/>
                </a:solidFill>
                <a:latin typeface="Times New Roman" pitchFamily="18" charset="0"/>
                <a:cs typeface="Times New Roman" pitchFamily="18" charset="0"/>
              </a:rPr>
              <a:t>بيئة الاتصال</a:t>
            </a:r>
            <a:endParaRPr lang="ar-SA" sz="4000"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p:txBody>
          <a:bodyPr/>
          <a:lstStyle/>
          <a:p>
            <a:pPr algn="r" rtl="1">
              <a:buNone/>
            </a:pPr>
            <a:r>
              <a:rPr lang="ar-SA" dirty="0" smtClean="0">
                <a:latin typeface="Times New Roman" pitchFamily="18" charset="0"/>
                <a:cs typeface="Times New Roman" pitchFamily="18" charset="0"/>
              </a:rPr>
              <a:t>يحيط عادة </a:t>
            </a:r>
            <a:r>
              <a:rPr lang="ar-SA" dirty="0" err="1" smtClean="0">
                <a:latin typeface="Times New Roman" pitchFamily="18" charset="0"/>
                <a:cs typeface="Times New Roman" pitchFamily="18" charset="0"/>
              </a:rPr>
              <a:t>باية</a:t>
            </a:r>
            <a:r>
              <a:rPr lang="ar-SA" dirty="0" smtClean="0">
                <a:latin typeface="Times New Roman" pitchFamily="18" charset="0"/>
                <a:cs typeface="Times New Roman" pitchFamily="18" charset="0"/>
              </a:rPr>
              <a:t> عملية اتصال بيئة غزيرة في مكوناتها فهناك اشخاص آخرين محيطين بكل من المرسل والمستقبل، وهناك احداث ووقائع تتم اثناء عملية الاتصال، وكذلك اصوات، ورموز، وأماكن، وعلاقات متنوعة...الخ كل هذه العوامل التي تتألف منها بيئة الاتصال تؤثر على درجة فاعلية عملية الاتصال.</a:t>
            </a:r>
          </a:p>
          <a:p>
            <a:pPr algn="r" rtl="1">
              <a:buNone/>
            </a:pPr>
            <a:r>
              <a:rPr lang="ar-SA" dirty="0" err="1" smtClean="0">
                <a:latin typeface="Times New Roman" pitchFamily="18" charset="0"/>
                <a:cs typeface="Times New Roman" pitchFamily="18" charset="0"/>
              </a:rPr>
              <a:t>أذا</a:t>
            </a:r>
            <a:r>
              <a:rPr lang="ar-SA" dirty="0" smtClean="0">
                <a:latin typeface="Times New Roman" pitchFamily="18" charset="0"/>
                <a:cs typeface="Times New Roman" pitchFamily="18" charset="0"/>
              </a:rPr>
              <a:t> انها قد تسهل أو تعيق، أو تضيف، أو تشوش على عملية </a:t>
            </a:r>
            <a:r>
              <a:rPr lang="ar-SA" dirty="0" err="1" smtClean="0">
                <a:latin typeface="Times New Roman" pitchFamily="18" charset="0"/>
                <a:cs typeface="Times New Roman" pitchFamily="18" charset="0"/>
              </a:rPr>
              <a:t>الاتصال.</a:t>
            </a:r>
            <a:r>
              <a:rPr lang="ar-SA" smtClean="0">
                <a:latin typeface="Times New Roman" pitchFamily="18" charset="0"/>
                <a:cs typeface="Times New Roman" pitchFamily="18" charset="0"/>
              </a:rPr>
              <a:t>    </a:t>
            </a:r>
            <a:endParaRPr lang="ar-SA"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876800"/>
            <a:ext cx="8183880" cy="1752600"/>
          </a:xfrm>
        </p:spPr>
        <p:txBody>
          <a:bodyPr>
            <a:normAutofit/>
          </a:bodyPr>
          <a:lstStyle/>
          <a:p>
            <a:pPr algn="r" rtl="1"/>
            <a:r>
              <a:rPr lang="ar-SA" sz="4000" dirty="0" smtClean="0">
                <a:solidFill>
                  <a:srgbClr val="FF0000"/>
                </a:solidFill>
                <a:latin typeface="Times New Roman" pitchFamily="18" charset="0"/>
                <a:cs typeface="Times New Roman" pitchFamily="18" charset="0"/>
              </a:rPr>
              <a:t>أهداف عملية الاتصال</a:t>
            </a:r>
            <a:r>
              <a:rPr lang="en-US" sz="4000" dirty="0" smtClean="0">
                <a:solidFill>
                  <a:srgbClr val="FF0000"/>
                </a:solidFill>
                <a:latin typeface="Times New Roman" pitchFamily="18" charset="0"/>
                <a:cs typeface="Times New Roman" pitchFamily="18" charset="0"/>
              </a:rPr>
              <a:t>   </a:t>
            </a:r>
            <a:r>
              <a:rPr lang="ar-SA" sz="4000" dirty="0" smtClean="0">
                <a:solidFill>
                  <a:srgbClr val="FF0000"/>
                </a:solidFill>
                <a:latin typeface="Times New Roman" pitchFamily="18" charset="0"/>
                <a:cs typeface="Times New Roman" pitchFamily="18" charset="0"/>
              </a:rPr>
              <a:t> </a:t>
            </a:r>
            <a:endParaRPr lang="en-US" sz="40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4575048"/>
          </a:xfrm>
        </p:spPr>
        <p:txBody>
          <a:bodyPr>
            <a:normAutofit fontScale="85000" lnSpcReduction="20000"/>
          </a:bodyPr>
          <a:lstStyle/>
          <a:p>
            <a:pPr algn="r" rtl="1">
              <a:buNone/>
            </a:pPr>
            <a:r>
              <a:rPr lang="ar-SA" dirty="0" smtClean="0">
                <a:latin typeface="Times New Roman" pitchFamily="18" charset="0"/>
                <a:cs typeface="Times New Roman" pitchFamily="18" charset="0"/>
              </a:rPr>
              <a:t>الهدف الرئيسي لعملية الاتصال هو تبادل المعلومات بين الافراد ونقل افكارهم من خلال الرسائل التي يتبادلونها </a:t>
            </a:r>
          </a:p>
          <a:p>
            <a:pPr algn="r" rtl="1">
              <a:buNone/>
            </a:pPr>
            <a:r>
              <a:rPr lang="ar-SA" dirty="0" smtClean="0">
                <a:latin typeface="Times New Roman" pitchFamily="18" charset="0"/>
                <a:cs typeface="Times New Roman" pitchFamily="18" charset="0"/>
              </a:rPr>
              <a:t>تتفاوت عادة أثار الحدث الاتصالي من موقف إلى </a:t>
            </a:r>
            <a:r>
              <a:rPr lang="ar-SA" dirty="0" err="1" smtClean="0">
                <a:latin typeface="Times New Roman" pitchFamily="18" charset="0"/>
                <a:cs typeface="Times New Roman" pitchFamily="18" charset="0"/>
              </a:rPr>
              <a:t>لآخر.</a:t>
            </a:r>
            <a:r>
              <a:rPr lang="ar-SA" dirty="0" smtClean="0">
                <a:latin typeface="Times New Roman" pitchFamily="18" charset="0"/>
                <a:cs typeface="Times New Roman" pitchFamily="18" charset="0"/>
              </a:rPr>
              <a:t> </a:t>
            </a:r>
          </a:p>
          <a:p>
            <a:pPr algn="r" rtl="1">
              <a:buNone/>
            </a:pPr>
            <a:r>
              <a:rPr lang="ar-SA" dirty="0" smtClean="0">
                <a:latin typeface="Times New Roman" pitchFamily="18" charset="0"/>
                <a:cs typeface="Times New Roman" pitchFamily="18" charset="0"/>
              </a:rPr>
              <a:t>وحسب التصور الذي وضعه كل من </a:t>
            </a:r>
            <a:r>
              <a:rPr lang="ar-SA" dirty="0" err="1" smtClean="0">
                <a:latin typeface="Times New Roman" pitchFamily="18" charset="0"/>
                <a:cs typeface="Times New Roman" pitchFamily="18" charset="0"/>
              </a:rPr>
              <a:t>كيبلر</a:t>
            </a:r>
            <a:r>
              <a:rPr lang="ar-SA"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وباركر</a:t>
            </a:r>
            <a:r>
              <a:rPr lang="ar-SA"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ومايلز</a:t>
            </a:r>
            <a:r>
              <a:rPr lang="ar-SA" dirty="0" smtClean="0">
                <a:latin typeface="Times New Roman" pitchFamily="18" charset="0"/>
                <a:cs typeface="Times New Roman" pitchFamily="18" charset="0"/>
              </a:rPr>
              <a:t> فإن هناك ثلاثة آثار لأية عملية اتصالية </a:t>
            </a:r>
            <a:r>
              <a:rPr lang="ar-SA" dirty="0" err="1" smtClean="0">
                <a:latin typeface="Times New Roman" pitchFamily="18" charset="0"/>
                <a:cs typeface="Times New Roman" pitchFamily="18" charset="0"/>
              </a:rPr>
              <a:t>تشمل:</a:t>
            </a:r>
            <a:r>
              <a:rPr lang="ar-SA" dirty="0" smtClean="0">
                <a:latin typeface="Times New Roman" pitchFamily="18" charset="0"/>
                <a:cs typeface="Times New Roman" pitchFamily="18" charset="0"/>
              </a:rPr>
              <a:t> </a:t>
            </a:r>
          </a:p>
          <a:p>
            <a:pPr marL="514350" indent="-514350" algn="r" rtl="1">
              <a:buClr>
                <a:srgbClr val="FF0000"/>
              </a:buClr>
              <a:buFont typeface="+mj-lt"/>
              <a:buAutoNum type="arabicPeriod"/>
            </a:pPr>
            <a:r>
              <a:rPr lang="ar-SA" dirty="0" smtClean="0">
                <a:latin typeface="Times New Roman" pitchFamily="18" charset="0"/>
                <a:cs typeface="Times New Roman" pitchFamily="18" charset="0"/>
              </a:rPr>
              <a:t> الأثر </a:t>
            </a:r>
            <a:r>
              <a:rPr lang="ar-SA" dirty="0" err="1" smtClean="0">
                <a:latin typeface="Times New Roman" pitchFamily="18" charset="0"/>
                <a:cs typeface="Times New Roman" pitchFamily="18" charset="0"/>
              </a:rPr>
              <a:t>المعرفي </a:t>
            </a:r>
            <a:r>
              <a:rPr lang="ar-SA" dirty="0" smtClean="0">
                <a:latin typeface="Times New Roman" pitchFamily="18" charset="0"/>
                <a:cs typeface="Times New Roman" pitchFamily="18" charset="0"/>
              </a:rPr>
              <a:t>: وهو كل اكتساب ذهني لمعرفة أو معلومة يحصل كنتيجة  للتفاعل مع الآخرين أو بسبب التعرض لرسالة اتصالية خاصة أو عامة.</a:t>
            </a:r>
          </a:p>
          <a:p>
            <a:pPr marL="514350" indent="-514350" algn="r" rtl="1">
              <a:buClr>
                <a:srgbClr val="FF0000"/>
              </a:buClr>
              <a:buFont typeface="+mj-lt"/>
              <a:buAutoNum type="arabicPeriod"/>
            </a:pPr>
            <a:r>
              <a:rPr lang="ar-SA" dirty="0" smtClean="0">
                <a:latin typeface="Times New Roman" pitchFamily="18" charset="0"/>
                <a:cs typeface="Times New Roman" pitchFamily="18" charset="0"/>
              </a:rPr>
              <a:t> الأثر </a:t>
            </a:r>
            <a:r>
              <a:rPr lang="ar-SA" dirty="0" err="1" smtClean="0">
                <a:latin typeface="Times New Roman" pitchFamily="18" charset="0"/>
                <a:cs typeface="Times New Roman" pitchFamily="18" charset="0"/>
              </a:rPr>
              <a:t>العاطفي </a:t>
            </a:r>
            <a:r>
              <a:rPr lang="ar-SA" dirty="0" smtClean="0">
                <a:latin typeface="Times New Roman" pitchFamily="18" charset="0"/>
                <a:cs typeface="Times New Roman" pitchFamily="18" charset="0"/>
              </a:rPr>
              <a:t>: هو عبارة عن المشاعر والعواطف والأحاسيس الذاتية التي تنتج عن العملية الاتصالية وهذه تشمل كل من مشاعر الحب والكراهية و </a:t>
            </a:r>
            <a:r>
              <a:rPr lang="ar-SA" dirty="0" err="1" smtClean="0">
                <a:latin typeface="Times New Roman" pitchFamily="18" charset="0"/>
                <a:cs typeface="Times New Roman" pitchFamily="18" charset="0"/>
              </a:rPr>
              <a:t>الحماس </a:t>
            </a:r>
            <a:r>
              <a:rPr lang="ar-SA" dirty="0" smtClean="0">
                <a:latin typeface="Times New Roman" pitchFamily="18" charset="0"/>
                <a:cs typeface="Times New Roman" pitchFamily="18" charset="0"/>
              </a:rPr>
              <a:t>...الخ</a:t>
            </a:r>
          </a:p>
          <a:p>
            <a:pPr marL="514350" indent="-514350" algn="r" rtl="1">
              <a:buClr>
                <a:srgbClr val="FF0000"/>
              </a:buClr>
              <a:buFont typeface="+mj-lt"/>
              <a:buAutoNum type="arabicPeriod"/>
            </a:pPr>
            <a:r>
              <a:rPr lang="ar-SA" dirty="0" smtClean="0">
                <a:latin typeface="Times New Roman" pitchFamily="18" charset="0"/>
                <a:cs typeface="Times New Roman" pitchFamily="18" charset="0"/>
              </a:rPr>
              <a:t>الأثر </a:t>
            </a:r>
            <a:r>
              <a:rPr lang="ar-SA" dirty="0" err="1" smtClean="0">
                <a:latin typeface="Times New Roman" pitchFamily="18" charset="0"/>
                <a:cs typeface="Times New Roman" pitchFamily="18" charset="0"/>
              </a:rPr>
              <a:t>الأدراكي</a:t>
            </a:r>
            <a:r>
              <a:rPr lang="ar-SA" dirty="0" smtClean="0">
                <a:latin typeface="Times New Roman" pitchFamily="18" charset="0"/>
                <a:cs typeface="Times New Roman" pitchFamily="18" charset="0"/>
              </a:rPr>
              <a:t> الحركي: ويقصد </a:t>
            </a:r>
            <a:r>
              <a:rPr lang="ar-SA" dirty="0" err="1" smtClean="0">
                <a:latin typeface="Times New Roman" pitchFamily="18" charset="0"/>
                <a:cs typeface="Times New Roman" pitchFamily="18" charset="0"/>
              </a:rPr>
              <a:t>به</a:t>
            </a:r>
            <a:r>
              <a:rPr lang="ar-SA" dirty="0" smtClean="0">
                <a:latin typeface="Times New Roman" pitchFamily="18" charset="0"/>
                <a:cs typeface="Times New Roman" pitchFamily="18" charset="0"/>
              </a:rPr>
              <a:t> كافة أنواع الاستجابة الجسدية اللفظية والحركية التي تصدر من المتلقي نتيجة لتعرضه لمضامين الرسائل الاتصالية.</a:t>
            </a:r>
          </a:p>
          <a:p>
            <a:pPr marL="514350" indent="-514350" algn="r" rtl="1">
              <a:buClr>
                <a:srgbClr val="FF0000"/>
              </a:buClr>
              <a:buNone/>
            </a:pPr>
            <a:r>
              <a:rPr lang="ar-SA" dirty="0" smtClean="0">
                <a:latin typeface="Times New Roman" pitchFamily="18" charset="0"/>
                <a:cs typeface="Times New Roman" pitchFamily="18" charset="0"/>
              </a:rPr>
              <a:t>مضمون الرسالة أو الموقف الاتصالي هو الذي يحدد نوعية الاستجابة التي تصدر من المتلقي والتي قد تشتمل على مستوى واحد أو من المستويات </a:t>
            </a:r>
            <a:r>
              <a:rPr lang="ar-SA" dirty="0" err="1" smtClean="0">
                <a:latin typeface="Times New Roman" pitchFamily="18" charset="0"/>
                <a:cs typeface="Times New Roman" pitchFamily="18" charset="0"/>
              </a:rPr>
              <a:t>آنفة</a:t>
            </a:r>
            <a:r>
              <a:rPr lang="ar-SA" dirty="0" smtClean="0">
                <a:latin typeface="Times New Roman" pitchFamily="18" charset="0"/>
                <a:cs typeface="Times New Roman" pitchFamily="18" charset="0"/>
              </a:rPr>
              <a:t> الذكر   </a:t>
            </a:r>
            <a:endParaRPr lang="en-US" dirty="0">
              <a:latin typeface="Times New Roman" pitchFamily="18" charset="0"/>
              <a:cs typeface="Times New Roman" pitchFamily="18" charset="0"/>
            </a:endParaRPr>
          </a:p>
        </p:txBody>
      </p:sp>
      <p:pic>
        <p:nvPicPr>
          <p:cNvPr id="4" name="Picture 3" descr="imagesCATXUKB1.jpg"/>
          <p:cNvPicPr>
            <a:picLocks noChangeAspect="1"/>
          </p:cNvPicPr>
          <p:nvPr/>
        </p:nvPicPr>
        <p:blipFill>
          <a:blip r:embed="rId3" cstate="print"/>
          <a:stretch>
            <a:fillRect/>
          </a:stretch>
        </p:blipFill>
        <p:spPr>
          <a:xfrm>
            <a:off x="533400" y="4953000"/>
            <a:ext cx="1295400" cy="1676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181600"/>
            <a:ext cx="8183880" cy="853440"/>
          </a:xfrm>
        </p:spPr>
        <p:txBody>
          <a:bodyPr>
            <a:normAutofit/>
          </a:bodyPr>
          <a:lstStyle/>
          <a:p>
            <a:pPr algn="r" rtl="1"/>
            <a:r>
              <a:rPr lang="ar-SA" sz="4400" dirty="0" smtClean="0">
                <a:solidFill>
                  <a:srgbClr val="FF0000"/>
                </a:solidFill>
                <a:latin typeface="Times New Roman" pitchFamily="18" charset="0"/>
                <a:cs typeface="Times New Roman" pitchFamily="18" charset="0"/>
              </a:rPr>
              <a:t>أساليب عملية الاتصال  </a:t>
            </a:r>
            <a:endParaRPr lang="en-US" sz="4400" dirty="0">
              <a:solidFill>
                <a:srgbClr val="FF0000"/>
              </a:solidFill>
              <a:latin typeface="Times New Roman" pitchFamily="18" charset="0"/>
              <a:cs typeface="Times New Roman" pitchFamily="18" charset="0"/>
            </a:endParaRPr>
          </a:p>
        </p:txBody>
      </p:sp>
      <p:sp>
        <p:nvSpPr>
          <p:cNvPr id="5" name="Content Placeholder 4"/>
          <p:cNvSpPr>
            <a:spLocks noGrp="1"/>
          </p:cNvSpPr>
          <p:nvPr>
            <p:ph idx="1"/>
          </p:nvPr>
        </p:nvSpPr>
        <p:spPr>
          <a:xfrm>
            <a:off x="502920" y="530352"/>
            <a:ext cx="8183880" cy="4727448"/>
          </a:xfrm>
        </p:spPr>
        <p:txBody>
          <a:bodyPr>
            <a:normAutofit fontScale="92500" lnSpcReduction="10000"/>
          </a:bodyPr>
          <a:lstStyle/>
          <a:p>
            <a:pPr marL="1035558" lvl="2" indent="-514350" algn="r" rtl="1">
              <a:buClr>
                <a:srgbClr val="C00000"/>
              </a:buClr>
              <a:buFont typeface="+mj-lt"/>
              <a:buAutoNum type="arabicPeriod"/>
            </a:pPr>
            <a:r>
              <a:rPr lang="ar-SA" sz="4100" b="1" dirty="0" smtClean="0">
                <a:solidFill>
                  <a:srgbClr val="FF0000"/>
                </a:solidFill>
                <a:effectLst>
                  <a:outerShdw blurRad="53975" dist="22860" dir="5400000" algn="tl" rotWithShape="0">
                    <a:srgbClr val="000000">
                      <a:alpha val="55000"/>
                    </a:srgbClr>
                  </a:outerShdw>
                </a:effectLst>
                <a:latin typeface="Times New Roman" pitchFamily="18" charset="0"/>
                <a:ea typeface="+mj-ea"/>
                <a:cs typeface="Times New Roman" pitchFamily="18" charset="0"/>
              </a:rPr>
              <a:t>وسائل الاتصال أللفظي</a:t>
            </a:r>
          </a:p>
          <a:p>
            <a:pPr marL="514350" indent="-514350" algn="r" rtl="1">
              <a:buClr>
                <a:srgbClr val="C00000"/>
              </a:buClr>
              <a:buNone/>
            </a:pPr>
            <a:r>
              <a:rPr lang="ar-SA" dirty="0" smtClean="0">
                <a:latin typeface="Times New Roman" pitchFamily="18" charset="0"/>
                <a:cs typeface="Times New Roman" pitchFamily="18" charset="0"/>
              </a:rPr>
              <a:t> وهي وسائل الاتصال التي تستخدم اللغة كوسيط للاتصال ويندرج تحتها بندين</a:t>
            </a:r>
            <a:r>
              <a:rPr lang="en-US" dirty="0" smtClean="0">
                <a:latin typeface="Times New Roman" pitchFamily="18" charset="0"/>
                <a:cs typeface="Times New Roman" pitchFamily="18" charset="0"/>
              </a:rPr>
              <a:t> </a:t>
            </a:r>
            <a:r>
              <a:rPr lang="ar-SA" dirty="0" smtClean="0">
                <a:latin typeface="Times New Roman" pitchFamily="18" charset="0"/>
                <a:cs typeface="Times New Roman" pitchFamily="18" charset="0"/>
              </a:rPr>
              <a:t> من انماط </a:t>
            </a:r>
            <a:r>
              <a:rPr lang="ar-SA" dirty="0" err="1" smtClean="0">
                <a:latin typeface="Times New Roman" pitchFamily="18" charset="0"/>
                <a:cs typeface="Times New Roman" pitchFamily="18" charset="0"/>
              </a:rPr>
              <a:t>الاتصال:</a:t>
            </a:r>
            <a:r>
              <a:rPr lang="ar-SA" dirty="0" smtClean="0">
                <a:latin typeface="Times New Roman" pitchFamily="18" charset="0"/>
                <a:cs typeface="Times New Roman" pitchFamily="18" charset="0"/>
              </a:rPr>
              <a:t> </a:t>
            </a:r>
          </a:p>
          <a:p>
            <a:pPr marL="797814" lvl="1" indent="-514350" algn="r" rtl="1">
              <a:buClr>
                <a:srgbClr val="C00000"/>
              </a:buClr>
              <a:buFont typeface="+mj-lt"/>
              <a:buAutoNum type="arabicPeriod"/>
            </a:pPr>
            <a:r>
              <a:rPr lang="ar-SA" dirty="0" smtClean="0">
                <a:latin typeface="Times New Roman" pitchFamily="18" charset="0"/>
                <a:cs typeface="Times New Roman" pitchFamily="18" charset="0"/>
              </a:rPr>
              <a:t>الاتصال المكتوب: هو </a:t>
            </a:r>
            <a:r>
              <a:rPr lang="ar-SA" dirty="0" err="1" smtClean="0">
                <a:latin typeface="Times New Roman" pitchFamily="18" charset="0"/>
                <a:cs typeface="Times New Roman" pitchFamily="18" charset="0"/>
              </a:rPr>
              <a:t>الدي</a:t>
            </a:r>
            <a:r>
              <a:rPr lang="ar-SA" dirty="0" smtClean="0">
                <a:latin typeface="Times New Roman" pitchFamily="18" charset="0"/>
                <a:cs typeface="Times New Roman" pitchFamily="18" charset="0"/>
              </a:rPr>
              <a:t> يتم باستخدام الكتابة  </a:t>
            </a:r>
          </a:p>
          <a:p>
            <a:pPr marL="797814" lvl="1" indent="-514350" algn="r" rtl="1">
              <a:buClr>
                <a:srgbClr val="C00000"/>
              </a:buClr>
              <a:buFont typeface="+mj-lt"/>
              <a:buAutoNum type="arabicPeriod"/>
            </a:pPr>
            <a:r>
              <a:rPr lang="ar-SA" dirty="0" smtClean="0">
                <a:latin typeface="Times New Roman" pitchFamily="18" charset="0"/>
                <a:cs typeface="Times New Roman" pitchFamily="18" charset="0"/>
              </a:rPr>
              <a:t>الاتصال </a:t>
            </a:r>
            <a:r>
              <a:rPr lang="ar-SA" dirty="0" err="1" smtClean="0">
                <a:latin typeface="Times New Roman" pitchFamily="18" charset="0"/>
                <a:cs typeface="Times New Roman" pitchFamily="18" charset="0"/>
              </a:rPr>
              <a:t>الشفوي </a:t>
            </a:r>
            <a:r>
              <a:rPr lang="ar-SA" dirty="0" smtClean="0">
                <a:latin typeface="Times New Roman" pitchFamily="18" charset="0"/>
                <a:cs typeface="Times New Roman" pitchFamily="18" charset="0"/>
              </a:rPr>
              <a:t>: وهو الذي يتم بواسطة اللغة المعبر عنها بالكلمات الشفوية  الطارئة التي قد تحدث أثناء عملية اللفظي وتحد من فعاليتها، ومن أهم هذه العوامل</a:t>
            </a: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الاستماع للمتحدث وليس الانصات أليه </a:t>
            </a: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استخدام المرسل لمفردات لا يفهمها المستقبل</a:t>
            </a: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التفسير و الإدراك الخاطئ من قبل المتلقي لمضمون الرسالة اللفظية</a:t>
            </a: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حدوث مصادر تشويش أو إزعاج أثناء عملية الاتصال </a:t>
            </a: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وجود مشاكل أو إعاقات في أحد الحواس لدى أي طرف من أطراف </a:t>
            </a:r>
            <a:r>
              <a:rPr lang="ar-SA" dirty="0" err="1" smtClean="0">
                <a:latin typeface="Times New Roman" pitchFamily="18" charset="0"/>
                <a:cs typeface="Times New Roman" pitchFamily="18" charset="0"/>
              </a:rPr>
              <a:t>الأتصال</a:t>
            </a:r>
            <a:endParaRPr lang="ar-SA" dirty="0" smtClean="0">
              <a:latin typeface="Times New Roman" pitchFamily="18" charset="0"/>
              <a:cs typeface="Times New Roman" pitchFamily="18" charset="0"/>
            </a:endParaRP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مقاطعة المتلقي للمرسل قبل أن يتم رسالته</a:t>
            </a:r>
          </a:p>
          <a:p>
            <a:pPr marL="1035558" lvl="2" indent="-514350" algn="r" rtl="1">
              <a:buClr>
                <a:srgbClr val="C00000"/>
              </a:buClr>
              <a:buFont typeface="+mj-lt"/>
              <a:buAutoNum type="arabicPeriod"/>
            </a:pPr>
            <a:r>
              <a:rPr lang="ar-SA" dirty="0" smtClean="0">
                <a:latin typeface="Times New Roman" pitchFamily="18" charset="0"/>
                <a:cs typeface="Times New Roman" pitchFamily="18" charset="0"/>
              </a:rPr>
              <a:t>إصدار أو </a:t>
            </a:r>
            <a:r>
              <a:rPr lang="ar-SA" dirty="0" err="1" smtClean="0">
                <a:latin typeface="Times New Roman" pitchFamily="18" charset="0"/>
                <a:cs typeface="Times New Roman" pitchFamily="18" charset="0"/>
              </a:rPr>
              <a:t>أستقبال</a:t>
            </a:r>
            <a:r>
              <a:rPr lang="ar-SA" dirty="0" smtClean="0">
                <a:latin typeface="Times New Roman" pitchFamily="18" charset="0"/>
                <a:cs typeface="Times New Roman" pitchFamily="18" charset="0"/>
              </a:rPr>
              <a:t> أكثر من رسالة لفظية واحدة في آن واحد</a:t>
            </a:r>
          </a:p>
          <a:p>
            <a:pPr marL="514350" indent="-514350" algn="r" rtl="1">
              <a:buClr>
                <a:srgbClr val="C00000"/>
              </a:buClr>
              <a:buNone/>
            </a:pPr>
            <a:endParaRPr lang="ar-SA" dirty="0" smtClean="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solidFill>
                  <a:srgbClr val="FF0000"/>
                </a:solidFill>
                <a:latin typeface="Times New Roman" pitchFamily="18" charset="0"/>
                <a:cs typeface="Times New Roman" pitchFamily="18" charset="0"/>
              </a:rPr>
              <a:t>أساليب عملية الاتصال </a:t>
            </a:r>
            <a:endParaRPr lang="en-US" dirty="0"/>
          </a:p>
        </p:txBody>
      </p:sp>
      <p:sp>
        <p:nvSpPr>
          <p:cNvPr id="3" name="Content Placeholder 2"/>
          <p:cNvSpPr>
            <a:spLocks noGrp="1"/>
          </p:cNvSpPr>
          <p:nvPr>
            <p:ph idx="1"/>
          </p:nvPr>
        </p:nvSpPr>
        <p:spPr/>
        <p:txBody>
          <a:bodyPr/>
          <a:lstStyle/>
          <a:p>
            <a:pPr marL="514350" indent="-514350" algn="r" rtl="1">
              <a:buClr>
                <a:srgbClr val="C00000"/>
              </a:buClr>
              <a:buFont typeface="+mj-lt"/>
              <a:buAutoNum type="arabicPeriod" startAt="2"/>
            </a:pPr>
            <a:r>
              <a:rPr lang="ar-SA" dirty="0" smtClean="0">
                <a:latin typeface="Times New Roman" pitchFamily="18" charset="0"/>
                <a:cs typeface="Times New Roman" pitchFamily="18" charset="0"/>
              </a:rPr>
              <a:t>وسائل الاتصال غير </a:t>
            </a:r>
            <a:r>
              <a:rPr lang="ar-SA" dirty="0" err="1" smtClean="0">
                <a:latin typeface="Times New Roman" pitchFamily="18" charset="0"/>
                <a:cs typeface="Times New Roman" pitchFamily="18" charset="0"/>
              </a:rPr>
              <a:t>اللفظي:</a:t>
            </a:r>
            <a:endParaRPr lang="ar-SA" dirty="0" smtClean="0">
              <a:latin typeface="Times New Roman" pitchFamily="18" charset="0"/>
              <a:cs typeface="Times New Roman" pitchFamily="18" charset="0"/>
            </a:endParaRPr>
          </a:p>
          <a:p>
            <a:pPr marL="514350" indent="-514350" algn="r" rtl="1">
              <a:buClr>
                <a:srgbClr val="C00000"/>
              </a:buClr>
              <a:buNone/>
            </a:pPr>
            <a:r>
              <a:rPr lang="ar-SA" dirty="0" smtClean="0">
                <a:latin typeface="Times New Roman" pitchFamily="18" charset="0"/>
                <a:cs typeface="Times New Roman" pitchFamily="18" charset="0"/>
              </a:rPr>
              <a:t>تحتوي على وسائط أخرى غير اللغة لإتمام عملية </a:t>
            </a:r>
            <a:r>
              <a:rPr lang="ar-SA" dirty="0" err="1" smtClean="0">
                <a:latin typeface="Times New Roman" pitchFamily="18" charset="0"/>
                <a:cs typeface="Times New Roman" pitchFamily="18" charset="0"/>
              </a:rPr>
              <a:t>الاتصال.</a:t>
            </a:r>
            <a:r>
              <a:rPr lang="ar-SA" dirty="0" smtClean="0">
                <a:latin typeface="Times New Roman" pitchFamily="18" charset="0"/>
                <a:cs typeface="Times New Roman" pitchFamily="18" charset="0"/>
              </a:rPr>
              <a:t> من أنواعه اللمس أو </a:t>
            </a:r>
            <a:r>
              <a:rPr lang="ar-SA" dirty="0" err="1" smtClean="0">
                <a:latin typeface="Times New Roman" pitchFamily="18" charset="0"/>
                <a:cs typeface="Times New Roman" pitchFamily="18" charset="0"/>
              </a:rPr>
              <a:t>الأشارات</a:t>
            </a:r>
            <a:r>
              <a:rPr lang="ar-SA" dirty="0" smtClean="0">
                <a:latin typeface="Times New Roman" pitchFamily="18" charset="0"/>
                <a:cs typeface="Times New Roman" pitchFamily="18" charset="0"/>
              </a:rPr>
              <a:t> والعيون تعبيرات </a:t>
            </a:r>
            <a:r>
              <a:rPr lang="ar-SA" dirty="0" err="1" smtClean="0">
                <a:latin typeface="Times New Roman" pitchFamily="18" charset="0"/>
                <a:cs typeface="Times New Roman" pitchFamily="18" charset="0"/>
              </a:rPr>
              <a:t>الوجه </a:t>
            </a:r>
            <a:r>
              <a:rPr lang="ar-SA" dirty="0" smtClean="0">
                <a:latin typeface="Times New Roman" pitchFamily="18" charset="0"/>
                <a:cs typeface="Times New Roman" pitchFamily="18" charset="0"/>
              </a:rPr>
              <a:t>...الخ </a:t>
            </a:r>
            <a:r>
              <a:rPr lang="en-US" dirty="0" smtClean="0">
                <a:latin typeface="Times New Roman" pitchFamily="18" charset="0"/>
                <a:cs typeface="Times New Roman" pitchFamily="18" charset="0"/>
              </a:rPr>
              <a:t>,</a:t>
            </a:r>
            <a:r>
              <a:rPr lang="ar-SA" dirty="0" smtClean="0">
                <a:latin typeface="Times New Roman" pitchFamily="18" charset="0"/>
                <a:cs typeface="Times New Roman" pitchFamily="18" charset="0"/>
              </a:rPr>
              <a:t> ويسمى الاتصال الصامت أو لغة الجسد.</a:t>
            </a:r>
          </a:p>
          <a:p>
            <a:pPr marL="514350" indent="-514350" algn="r" rtl="1">
              <a:buClr>
                <a:srgbClr val="C00000"/>
              </a:buClr>
              <a:buNone/>
            </a:pPr>
            <a:r>
              <a:rPr lang="ar-SA" dirty="0" smtClean="0">
                <a:latin typeface="Times New Roman" pitchFamily="18" charset="0"/>
                <a:cs typeface="Times New Roman" pitchFamily="18" charset="0"/>
              </a:rPr>
              <a:t>الموقف الذي يتم فيه استخدام رسالة غير لفظية معينة يحدد وإلى مدى بعيد- معنى تلك الرسالة، كما ان نفس الرسالة قد تعني معان مختلفة في </a:t>
            </a:r>
            <a:r>
              <a:rPr lang="ar-SA" dirty="0" err="1" smtClean="0">
                <a:latin typeface="Times New Roman" pitchFamily="18" charset="0"/>
                <a:cs typeface="Times New Roman" pitchFamily="18" charset="0"/>
              </a:rPr>
              <a:t>نواقف</a:t>
            </a:r>
            <a:r>
              <a:rPr lang="ar-SA" dirty="0" smtClean="0">
                <a:latin typeface="Times New Roman" pitchFamily="18" charset="0"/>
                <a:cs typeface="Times New Roman" pitchFamily="18" charset="0"/>
              </a:rPr>
              <a:t> مختلفة </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التذمر.png"/>
          <p:cNvPicPr>
            <a:picLocks noGrp="1" noChangeAspect="1"/>
          </p:cNvPicPr>
          <p:nvPr>
            <p:ph idx="1"/>
          </p:nvPr>
        </p:nvPicPr>
        <p:blipFill>
          <a:blip r:embed="rId3" cstate="print"/>
          <a:stretch>
            <a:fillRect/>
          </a:stretch>
        </p:blipFill>
        <p:spPr>
          <a:xfrm>
            <a:off x="5791200" y="609600"/>
            <a:ext cx="2209800" cy="16573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descr="التلويح باليد.png"/>
          <p:cNvPicPr>
            <a:picLocks noChangeAspect="1"/>
          </p:cNvPicPr>
          <p:nvPr/>
        </p:nvPicPr>
        <p:blipFill>
          <a:blip r:embed="rId4" cstate="print"/>
          <a:stretch>
            <a:fillRect/>
          </a:stretch>
        </p:blipFill>
        <p:spPr>
          <a:xfrm>
            <a:off x="838200" y="762000"/>
            <a:ext cx="3343275" cy="13716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descr="تعابير الوجه.png"/>
          <p:cNvPicPr>
            <a:picLocks noChangeAspect="1"/>
          </p:cNvPicPr>
          <p:nvPr/>
        </p:nvPicPr>
        <p:blipFill>
          <a:blip r:embed="rId5" cstate="print"/>
          <a:stretch>
            <a:fillRect/>
          </a:stretch>
        </p:blipFill>
        <p:spPr>
          <a:xfrm>
            <a:off x="1295400" y="3429000"/>
            <a:ext cx="2590800" cy="176212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pic>
        <p:nvPicPr>
          <p:cNvPr id="7" name="Picture 6" descr="imagesCA4GSXQX.jpg"/>
          <p:cNvPicPr>
            <a:picLocks noChangeAspect="1"/>
          </p:cNvPicPr>
          <p:nvPr/>
        </p:nvPicPr>
        <p:blipFill>
          <a:blip r:embed="rId6" cstate="print"/>
          <a:stretch>
            <a:fillRect/>
          </a:stretch>
        </p:blipFill>
        <p:spPr>
          <a:xfrm>
            <a:off x="5715000" y="3048000"/>
            <a:ext cx="2143125" cy="21336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43600"/>
            <a:ext cx="8183880" cy="609600"/>
          </a:xfrm>
        </p:spPr>
        <p:txBody>
          <a:bodyPr>
            <a:normAutofit fontScale="90000"/>
          </a:bodyPr>
          <a:lstStyle/>
          <a:p>
            <a:pPr algn="r"/>
            <a:r>
              <a:rPr lang="ar-SA" dirty="0" smtClean="0">
                <a:solidFill>
                  <a:srgbClr val="FF0000"/>
                </a:solidFill>
                <a:latin typeface="Times New Roman" pitchFamily="18" charset="0"/>
                <a:cs typeface="Times New Roman" pitchFamily="18" charset="0"/>
              </a:rPr>
              <a:t>أنواع الاتصالات غير اللفظية</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381000"/>
            <a:ext cx="8229600" cy="5562600"/>
          </a:xfrm>
        </p:spPr>
        <p:txBody>
          <a:bodyPr>
            <a:normAutofit fontScale="92500"/>
          </a:bodyPr>
          <a:lstStyle/>
          <a:p>
            <a:pPr marL="514350" indent="-514350" algn="r" rtl="1">
              <a:buClr>
                <a:srgbClr val="C00000"/>
              </a:buClr>
              <a:buFont typeface="+mj-lt"/>
              <a:buAutoNum type="arabicPeriod"/>
            </a:pPr>
            <a:r>
              <a:rPr lang="ar-SA" dirty="0" smtClean="0">
                <a:latin typeface="Times New Roman" pitchFamily="18" charset="0"/>
                <a:cs typeface="Times New Roman" pitchFamily="18" charset="0"/>
              </a:rPr>
              <a:t>تعبيرات الوجه وحركات العين: يعتبر وجه الانسان  هو المرآة الصادقة التي تظهر مشاعره الحقيقة وتعكس قوة ونوع الاحاسيس التي تختلج في داخله في أي موقف </a:t>
            </a:r>
            <a:r>
              <a:rPr lang="ar-SA" dirty="0" err="1" smtClean="0">
                <a:latin typeface="Times New Roman" pitchFamily="18" charset="0"/>
                <a:cs typeface="Times New Roman" pitchFamily="18" charset="0"/>
              </a:rPr>
              <a:t>اتصالي.</a:t>
            </a:r>
            <a:r>
              <a:rPr lang="ar-SA" dirty="0" smtClean="0">
                <a:latin typeface="Times New Roman" pitchFamily="18" charset="0"/>
                <a:cs typeface="Times New Roman" pitchFamily="18" charset="0"/>
              </a:rPr>
              <a:t> كما ان عين الانسان تلعب دوراً اساسياً في العملية </a:t>
            </a:r>
            <a:r>
              <a:rPr lang="ar-SA" dirty="0" err="1" smtClean="0">
                <a:latin typeface="Times New Roman" pitchFamily="18" charset="0"/>
                <a:cs typeface="Times New Roman" pitchFamily="18" charset="0"/>
              </a:rPr>
              <a:t>الاتصالية.</a:t>
            </a:r>
            <a:r>
              <a:rPr lang="ar-SA" dirty="0" smtClean="0">
                <a:latin typeface="Times New Roman" pitchFamily="18" charset="0"/>
                <a:cs typeface="Times New Roman" pitchFamily="18" charset="0"/>
              </a:rPr>
              <a:t> فاللعين تأثير خاص وقدرة على جذب انتباه </a:t>
            </a:r>
            <a:r>
              <a:rPr lang="ar-SA" dirty="0" err="1" smtClean="0">
                <a:latin typeface="Times New Roman" pitchFamily="18" charset="0"/>
                <a:cs typeface="Times New Roman" pitchFamily="18" charset="0"/>
              </a:rPr>
              <a:t>للآخرين.</a:t>
            </a:r>
            <a:r>
              <a:rPr lang="ar-SA" dirty="0" smtClean="0">
                <a:latin typeface="Times New Roman" pitchFamily="18" charset="0"/>
                <a:cs typeface="Times New Roman" pitchFamily="18" charset="0"/>
              </a:rPr>
              <a:t> ولطالما سمعنا عن مصطلحات يرددها الناس تعبر عن مدى </a:t>
            </a:r>
            <a:r>
              <a:rPr lang="ar-SA" dirty="0" err="1" smtClean="0">
                <a:latin typeface="Times New Roman" pitchFamily="18" charset="0"/>
                <a:cs typeface="Times New Roman" pitchFamily="18" charset="0"/>
              </a:rPr>
              <a:t>تاثير</a:t>
            </a:r>
            <a:r>
              <a:rPr lang="ar-SA" dirty="0" smtClean="0">
                <a:latin typeface="Times New Roman" pitchFamily="18" charset="0"/>
                <a:cs typeface="Times New Roman" pitchFamily="18" charset="0"/>
              </a:rPr>
              <a:t> العين كوسيلة اتصالية بين الناس مثل </a:t>
            </a:r>
            <a:r>
              <a:rPr lang="ar-SA" dirty="0" err="1" smtClean="0">
                <a:latin typeface="Times New Roman" pitchFamily="18" charset="0"/>
                <a:cs typeface="Times New Roman" pitchFamily="18" charset="0"/>
              </a:rPr>
              <a:t>لغةالعيون</a:t>
            </a:r>
            <a:r>
              <a:rPr lang="ar-SA" dirty="0" smtClean="0">
                <a:latin typeface="Times New Roman" pitchFamily="18" charset="0"/>
                <a:cs typeface="Times New Roman" pitchFamily="18" charset="0"/>
              </a:rPr>
              <a:t> وسحر </a:t>
            </a:r>
            <a:r>
              <a:rPr lang="ar-SA" dirty="0" err="1" smtClean="0">
                <a:latin typeface="Times New Roman" pitchFamily="18" charset="0"/>
                <a:cs typeface="Times New Roman" pitchFamily="18" charset="0"/>
              </a:rPr>
              <a:t>العيون </a:t>
            </a:r>
            <a:r>
              <a:rPr lang="ar-SA" dirty="0" smtClean="0">
                <a:latin typeface="Times New Roman" pitchFamily="18" charset="0"/>
                <a:cs typeface="Times New Roman" pitchFamily="18" charset="0"/>
              </a:rPr>
              <a:t>...الخ</a:t>
            </a:r>
          </a:p>
          <a:p>
            <a:pPr marL="514350" indent="-514350" algn="r" rtl="1">
              <a:buClr>
                <a:srgbClr val="C00000"/>
              </a:buClr>
              <a:buFont typeface="+mj-lt"/>
              <a:buAutoNum type="arabicPeriod"/>
            </a:pPr>
            <a:r>
              <a:rPr lang="ar-SA" dirty="0" err="1" smtClean="0">
                <a:latin typeface="Times New Roman" pitchFamily="18" charset="0"/>
                <a:cs typeface="Times New Roman" pitchFamily="18" charset="0"/>
              </a:rPr>
              <a:t>الأشارات</a:t>
            </a:r>
            <a:r>
              <a:rPr lang="ar-SA" dirty="0" smtClean="0">
                <a:latin typeface="Times New Roman" pitchFamily="18" charset="0"/>
                <a:cs typeface="Times New Roman" pitchFamily="18" charset="0"/>
              </a:rPr>
              <a:t>  والحركات </a:t>
            </a:r>
            <a:r>
              <a:rPr lang="ar-SA" dirty="0" err="1" smtClean="0">
                <a:latin typeface="Times New Roman" pitchFamily="18" charset="0"/>
                <a:cs typeface="Times New Roman" pitchFamily="18" charset="0"/>
              </a:rPr>
              <a:t>الجسمانية </a:t>
            </a:r>
            <a:r>
              <a:rPr lang="ar-SA" dirty="0" smtClean="0">
                <a:latin typeface="Times New Roman" pitchFamily="18" charset="0"/>
                <a:cs typeface="Times New Roman" pitchFamily="18" charset="0"/>
              </a:rPr>
              <a:t>: نعتمد كثيراً على الاشارات والحركات الجسدية للتعبير عن رسائل خاصة أو عامة نود نقلها </a:t>
            </a:r>
            <a:r>
              <a:rPr lang="ar-SA" dirty="0" err="1" smtClean="0">
                <a:latin typeface="Times New Roman" pitchFamily="18" charset="0"/>
                <a:cs typeface="Times New Roman" pitchFamily="18" charset="0"/>
              </a:rPr>
              <a:t>للاخرين.</a:t>
            </a:r>
            <a:r>
              <a:rPr lang="ar-SA" dirty="0" smtClean="0">
                <a:latin typeface="Times New Roman" pitchFamily="18" charset="0"/>
                <a:cs typeface="Times New Roman" pitchFamily="18" charset="0"/>
              </a:rPr>
              <a:t> ومن امثلة الحركات </a:t>
            </a:r>
            <a:r>
              <a:rPr lang="ar-SA" dirty="0" err="1" smtClean="0">
                <a:latin typeface="Times New Roman" pitchFamily="18" charset="0"/>
                <a:cs typeface="Times New Roman" pitchFamily="18" charset="0"/>
              </a:rPr>
              <a:t>الجمسمانية</a:t>
            </a:r>
            <a:r>
              <a:rPr lang="ar-SA" dirty="0" smtClean="0">
                <a:latin typeface="Times New Roman" pitchFamily="18" charset="0"/>
                <a:cs typeface="Times New Roman" pitchFamily="18" charset="0"/>
              </a:rPr>
              <a:t> التي نعتمد عليها كثيرا في نقل رسائل معينة </a:t>
            </a:r>
          </a:p>
          <a:p>
            <a:pPr marL="514350" indent="-514350" algn="r" rtl="1">
              <a:buClr>
                <a:srgbClr val="C00000"/>
              </a:buClr>
              <a:buNone/>
            </a:pPr>
            <a:r>
              <a:rPr lang="ar-SA" dirty="0" smtClean="0">
                <a:latin typeface="Times New Roman" pitchFamily="18" charset="0"/>
                <a:cs typeface="Times New Roman" pitchFamily="18" charset="0"/>
              </a:rPr>
              <a:t>التلويح باليد للنداء او التحية او وداع الاخرين </a:t>
            </a:r>
            <a:r>
              <a:rPr lang="ar-SA" dirty="0" err="1" smtClean="0">
                <a:latin typeface="Times New Roman" pitchFamily="18" charset="0"/>
                <a:cs typeface="Times New Roman" pitchFamily="18" charset="0"/>
              </a:rPr>
              <a:t>وايضا</a:t>
            </a:r>
            <a:r>
              <a:rPr lang="ar-SA" dirty="0" smtClean="0">
                <a:latin typeface="Times New Roman" pitchFamily="18" charset="0"/>
                <a:cs typeface="Times New Roman" pitchFamily="18" charset="0"/>
              </a:rPr>
              <a:t> للتبرم والتأفف وسرعة المشي أو الكلام</a:t>
            </a:r>
          </a:p>
          <a:p>
            <a:pPr marL="514350" indent="-514350" algn="r" rtl="1">
              <a:buClr>
                <a:srgbClr val="C00000"/>
              </a:buClr>
              <a:buFont typeface="+mj-lt"/>
              <a:buAutoNum type="arabicPeriod" startAt="3"/>
            </a:pPr>
            <a:r>
              <a:rPr lang="ar-SA" dirty="0" smtClean="0">
                <a:latin typeface="Times New Roman" pitchFamily="18" charset="0"/>
                <a:cs typeface="Times New Roman" pitchFamily="18" charset="0"/>
              </a:rPr>
              <a:t>الأصوات فنبرات الصوت وطبقاته مثلها مثل لغة الجسد تعبر عن رسائل اتصالية </a:t>
            </a:r>
            <a:r>
              <a:rPr lang="ar-SA" dirty="0" err="1" smtClean="0">
                <a:latin typeface="Times New Roman" pitchFamily="18" charset="0"/>
                <a:cs typeface="Times New Roman" pitchFamily="18" charset="0"/>
              </a:rPr>
              <a:t>محددة </a:t>
            </a:r>
            <a:r>
              <a:rPr lang="ar-SA" dirty="0" smtClean="0">
                <a:latin typeface="Times New Roman" pitchFamily="18" charset="0"/>
                <a:cs typeface="Times New Roman" pitchFamily="18" charset="0"/>
              </a:rPr>
              <a:t>، سواء كانت ارادية  أو غير ارادية </a:t>
            </a: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25440"/>
            <a:ext cx="8183880" cy="1051560"/>
          </a:xfrm>
        </p:spPr>
        <p:txBody>
          <a:bodyPr/>
          <a:lstStyle/>
          <a:p>
            <a:pPr algn="r" rtl="1"/>
            <a:r>
              <a:rPr lang="ar-SA" dirty="0" smtClean="0">
                <a:solidFill>
                  <a:srgbClr val="FF0000"/>
                </a:solidFill>
                <a:latin typeface="Times New Roman" pitchFamily="18" charset="0"/>
                <a:cs typeface="Times New Roman" pitchFamily="18" charset="0"/>
              </a:rPr>
              <a:t>أنواع الاتصالات الغير لفظية</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14350" indent="-514350" algn="r" rtl="1">
              <a:buClr>
                <a:srgbClr val="C00000"/>
              </a:buClr>
              <a:buFont typeface="+mj-lt"/>
              <a:buAutoNum type="arabicPeriod" startAt="4"/>
            </a:pPr>
            <a:r>
              <a:rPr lang="ar-SA" dirty="0" smtClean="0">
                <a:latin typeface="Times New Roman" pitchFamily="18" charset="0"/>
                <a:cs typeface="Times New Roman" pitchFamily="18" charset="0"/>
              </a:rPr>
              <a:t>المظهر </a:t>
            </a:r>
            <a:r>
              <a:rPr lang="ar-SA" dirty="0" err="1" smtClean="0">
                <a:latin typeface="Times New Roman" pitchFamily="18" charset="0"/>
                <a:cs typeface="Times New Roman" pitchFamily="18" charset="0"/>
              </a:rPr>
              <a:t>الشخصي </a:t>
            </a:r>
            <a:r>
              <a:rPr lang="ar-SA" dirty="0" smtClean="0">
                <a:latin typeface="Times New Roman" pitchFamily="18" charset="0"/>
                <a:cs typeface="Times New Roman" pitchFamily="18" charset="0"/>
              </a:rPr>
              <a:t>: أن مظهر الشخص الخارجي وزيه وهندامه تحمل رسائل </a:t>
            </a:r>
            <a:r>
              <a:rPr lang="ar-SA" dirty="0" err="1" smtClean="0">
                <a:latin typeface="Times New Roman" pitchFamily="18" charset="0"/>
                <a:cs typeface="Times New Roman" pitchFamily="18" charset="0"/>
              </a:rPr>
              <a:t>أتصالية</a:t>
            </a:r>
            <a:r>
              <a:rPr lang="ar-SA" dirty="0" smtClean="0">
                <a:latin typeface="Times New Roman" pitchFamily="18" charset="0"/>
                <a:cs typeface="Times New Roman" pitchFamily="18" charset="0"/>
              </a:rPr>
              <a:t> محددة، </a:t>
            </a:r>
            <a:r>
              <a:rPr lang="ar-SA" dirty="0" err="1" smtClean="0">
                <a:latin typeface="Times New Roman" pitchFamily="18" charset="0"/>
                <a:cs typeface="Times New Roman" pitchFamily="18" charset="0"/>
              </a:rPr>
              <a:t>أذا</a:t>
            </a:r>
            <a:r>
              <a:rPr lang="ar-SA" dirty="0" smtClean="0">
                <a:latin typeface="Times New Roman" pitchFamily="18" charset="0"/>
                <a:cs typeface="Times New Roman" pitchFamily="18" charset="0"/>
              </a:rPr>
              <a:t> انها تعبر عادة عن شخصية الفرد الاجتماعية وطبيعة عمله ومستواه </a:t>
            </a:r>
            <a:r>
              <a:rPr lang="ar-SA" dirty="0" err="1" smtClean="0">
                <a:latin typeface="Times New Roman" pitchFamily="18" charset="0"/>
                <a:cs typeface="Times New Roman" pitchFamily="18" charset="0"/>
              </a:rPr>
              <a:t>الاقتصادي.</a:t>
            </a:r>
            <a:r>
              <a:rPr lang="ar-SA" dirty="0" smtClean="0">
                <a:latin typeface="Times New Roman" pitchFamily="18" charset="0"/>
                <a:cs typeface="Times New Roman" pitchFamily="18" charset="0"/>
              </a:rPr>
              <a:t> والأشد خطورة أن </a:t>
            </a:r>
            <a:r>
              <a:rPr lang="ar-SA" dirty="0" err="1" smtClean="0">
                <a:latin typeface="Times New Roman" pitchFamily="18" charset="0"/>
                <a:cs typeface="Times New Roman" pitchFamily="18" charset="0"/>
              </a:rPr>
              <a:t>أستجابة</a:t>
            </a:r>
            <a:r>
              <a:rPr lang="ar-SA" dirty="0" smtClean="0">
                <a:latin typeface="Times New Roman" pitchFamily="18" charset="0"/>
                <a:cs typeface="Times New Roman" pitchFamily="18" charset="0"/>
              </a:rPr>
              <a:t> الاخرين ومدى تقبلهم لنا والانطباعات الأولية التي يكونونها كلها تعتمد على غالباً على قراءاتهم وتفسيراتهم للرسائل الضمنية التي يحملها مظهرنا </a:t>
            </a:r>
            <a:r>
              <a:rPr lang="ar-SA" dirty="0" err="1" smtClean="0">
                <a:latin typeface="Times New Roman" pitchFamily="18" charset="0"/>
                <a:cs typeface="Times New Roman" pitchFamily="18" charset="0"/>
              </a:rPr>
              <a:t>الشخصي.</a:t>
            </a:r>
            <a:r>
              <a:rPr lang="ar-SA" dirty="0" smtClean="0">
                <a:latin typeface="Times New Roman" pitchFamily="18" charset="0"/>
                <a:cs typeface="Times New Roman" pitchFamily="18" charset="0"/>
              </a:rPr>
              <a:t> </a:t>
            </a:r>
          </a:p>
          <a:p>
            <a:pPr marL="514350" indent="-514350" algn="r" rtl="1">
              <a:buClr>
                <a:srgbClr val="C00000"/>
              </a:buClr>
              <a:buFont typeface="+mj-lt"/>
              <a:buAutoNum type="arabicPeriod" startAt="4"/>
            </a:pPr>
            <a:r>
              <a:rPr lang="ar-SA" dirty="0" smtClean="0">
                <a:latin typeface="Times New Roman" pitchFamily="18" charset="0"/>
                <a:cs typeface="Times New Roman" pitchFamily="18" charset="0"/>
              </a:rPr>
              <a:t>الرموز والصور: اصبحت الرموز والصور تلعب </a:t>
            </a:r>
            <a:r>
              <a:rPr lang="ar-SA" dirty="0" err="1" smtClean="0">
                <a:latin typeface="Times New Roman" pitchFamily="18" charset="0"/>
                <a:cs typeface="Times New Roman" pitchFamily="18" charset="0"/>
              </a:rPr>
              <a:t>دورراً</a:t>
            </a:r>
            <a:r>
              <a:rPr lang="ar-SA" dirty="0" smtClean="0">
                <a:latin typeface="Times New Roman" pitchFamily="18" charset="0"/>
                <a:cs typeface="Times New Roman" pitchFamily="18" charset="0"/>
              </a:rPr>
              <a:t> بارزا في الاتصالات على المستويين المحلي والعالمي فعلامات المرور ورموز الامن والصناعة والسلامة </a:t>
            </a:r>
            <a:r>
              <a:rPr lang="ar-SA" dirty="0" err="1" smtClean="0">
                <a:latin typeface="Times New Roman" pitchFamily="18" charset="0"/>
                <a:cs typeface="Times New Roman" pitchFamily="18" charset="0"/>
              </a:rPr>
              <a:t>المهنية </a:t>
            </a:r>
            <a:r>
              <a:rPr lang="ar-SA" dirty="0" smtClean="0">
                <a:latin typeface="Times New Roman" pitchFamily="18" charset="0"/>
                <a:cs typeface="Times New Roman" pitchFamily="18" charset="0"/>
              </a:rPr>
              <a:t>....الخ                    فكما </a:t>
            </a:r>
            <a:r>
              <a:rPr lang="ar-SA" dirty="0" err="1" smtClean="0">
                <a:latin typeface="Times New Roman" pitchFamily="18" charset="0"/>
                <a:cs typeface="Times New Roman" pitchFamily="18" charset="0"/>
              </a:rPr>
              <a:t>يقال </a:t>
            </a:r>
            <a:r>
              <a:rPr lang="ar-SA" dirty="0" smtClean="0">
                <a:latin typeface="Times New Roman" pitchFamily="18" charset="0"/>
                <a:cs typeface="Times New Roman" pitchFamily="18" charset="0"/>
              </a:rPr>
              <a:t>” رب صورة أغنت عن الف </a:t>
            </a:r>
            <a:r>
              <a:rPr lang="ar-SA" dirty="0" err="1" smtClean="0">
                <a:latin typeface="Times New Roman" pitchFamily="18" charset="0"/>
                <a:cs typeface="Times New Roman" pitchFamily="18" charset="0"/>
              </a:rPr>
              <a:t>كلمة ”</a:t>
            </a:r>
            <a:r>
              <a:rPr lang="ar-SA" dirty="0" smtClean="0">
                <a:latin typeface="Times New Roman" pitchFamily="18" charset="0"/>
                <a:cs typeface="Times New Roman" pitchFamily="18" charset="0"/>
              </a:rPr>
              <a:t> </a:t>
            </a:r>
          </a:p>
          <a:p>
            <a:pPr marL="514350" indent="-514350" algn="r" rtl="1">
              <a:buClr>
                <a:srgbClr val="C00000"/>
              </a:buClr>
              <a:buNone/>
            </a:pPr>
            <a:endParaRPr lang="ar-SA" dirty="0" smtClean="0">
              <a:latin typeface="Times New Roman" pitchFamily="18" charset="0"/>
              <a:cs typeface="Times New Roman" pitchFamily="18" charset="0"/>
            </a:endParaRPr>
          </a:p>
          <a:p>
            <a:pPr marL="514350" indent="-514350" algn="r" rtl="1">
              <a:buClr>
                <a:srgbClr val="C00000"/>
              </a:buClr>
              <a:buNone/>
            </a:pPr>
            <a:endParaRPr lang="en-US" dirty="0" smtClean="0">
              <a:latin typeface="Times New Roman" pitchFamily="18" charset="0"/>
              <a:cs typeface="Times New Roman" pitchFamily="18" charset="0"/>
            </a:endParaRPr>
          </a:p>
          <a:p>
            <a:pPr algn="r" rtl="1"/>
            <a:endParaRPr lang="en-US" dirty="0"/>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25440"/>
            <a:ext cx="8183880" cy="1051560"/>
          </a:xfrm>
        </p:spPr>
        <p:txBody>
          <a:bodyPr>
            <a:normAutofit/>
          </a:bodyPr>
          <a:lstStyle/>
          <a:p>
            <a:pPr algn="r" rtl="1"/>
            <a:r>
              <a:rPr lang="ar-SA" dirty="0" smtClean="0">
                <a:solidFill>
                  <a:srgbClr val="FF0000"/>
                </a:solidFill>
                <a:latin typeface="Times New Roman" pitchFamily="18" charset="0"/>
                <a:cs typeface="Times New Roman" pitchFamily="18" charset="0"/>
              </a:rPr>
              <a:t>الفرق بين الاتصال اللفظي والغير اللفظي </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530352"/>
            <a:ext cx="8229600" cy="5260848"/>
          </a:xfrm>
        </p:spPr>
        <p:txBody>
          <a:bodyPr>
            <a:normAutofit fontScale="92500" lnSpcReduction="20000"/>
          </a:bodyPr>
          <a:lstStyle/>
          <a:p>
            <a:pPr algn="r" rtl="1">
              <a:buNone/>
            </a:pPr>
            <a:r>
              <a:rPr lang="ar-SA" dirty="0" smtClean="0">
                <a:latin typeface="Times New Roman" pitchFamily="18" charset="0"/>
                <a:cs typeface="Times New Roman" pitchFamily="18" charset="0"/>
              </a:rPr>
              <a:t>يمكن إجمال أهم الاختلافات بين الاتصال الملفوظ وغير الملفوظ بالنقاط التالية:</a:t>
            </a:r>
            <a:r>
              <a:rPr lang="en-US" dirty="0" smtClean="0">
                <a:latin typeface="Times New Roman" pitchFamily="18" charset="0"/>
                <a:cs typeface="Times New Roman" pitchFamily="18" charset="0"/>
              </a:rPr>
              <a:t> </a:t>
            </a:r>
          </a:p>
          <a:p>
            <a:pPr marL="514350" indent="-514350" algn="r" rtl="1">
              <a:buClr>
                <a:srgbClr val="C00000"/>
              </a:buClr>
              <a:buFont typeface="+mj-lt"/>
              <a:buAutoNum type="arabicPeriod"/>
            </a:pPr>
            <a:r>
              <a:rPr lang="ar-SA" dirty="0" smtClean="0">
                <a:latin typeface="Times New Roman" pitchFamily="18" charset="0"/>
                <a:cs typeface="Times New Roman" pitchFamily="18" charset="0"/>
              </a:rPr>
              <a:t>إن الاتصالات غير اللفظية تكون عادة أقل ترتيبا وتنظيما من الاتصالات اللفظية ومن ثم فإنه يصعب علينا دراستها وتعليمها وتعلمها, الطريقة الوحيدة لتعليم معاني الاتصالات غير اللفظية هي ممن خلال المشاهدة والتأمل والتفاعل الاجتماعي والحضاري.</a:t>
            </a:r>
          </a:p>
          <a:p>
            <a:pPr marL="514350" indent="-514350" algn="r" rtl="1">
              <a:buClr>
                <a:srgbClr val="C00000"/>
              </a:buClr>
              <a:buFont typeface="+mj-lt"/>
              <a:buAutoNum type="arabicPeriod"/>
            </a:pPr>
            <a:r>
              <a:rPr lang="ar-SA" dirty="0" smtClean="0">
                <a:latin typeface="Times New Roman" pitchFamily="18" charset="0"/>
                <a:cs typeface="Times New Roman" pitchFamily="18" charset="0"/>
              </a:rPr>
              <a:t>أن الاتصالات غير اللفظية تختلف عن اللفظية من حيث كون الأولي تصدر عادة بشكل عفوي وغير مقصود وبدون تخطيط مسبق على عكس الحال في الاتصالات اللفظية </a:t>
            </a:r>
          </a:p>
          <a:p>
            <a:pPr marL="514350" indent="-514350" algn="r" rtl="1">
              <a:buClr>
                <a:srgbClr val="C00000"/>
              </a:buClr>
              <a:buFont typeface="+mj-lt"/>
              <a:buAutoNum type="arabicPeriod"/>
            </a:pPr>
            <a:r>
              <a:rPr lang="ar-SA" dirty="0" smtClean="0">
                <a:latin typeface="Times New Roman" pitchFamily="18" charset="0"/>
                <a:cs typeface="Times New Roman" pitchFamily="18" charset="0"/>
              </a:rPr>
              <a:t>بالرغم من أن الاتصالات غير اللفظية ليست دائماً مقصودة ومخططة، إلا أن لها تأثيراً أكبر من الاتصالات اللفظية </a:t>
            </a:r>
            <a:r>
              <a:rPr lang="ar-SA" dirty="0" err="1" smtClean="0">
                <a:latin typeface="Times New Roman" pitchFamily="18" charset="0"/>
                <a:cs typeface="Times New Roman" pitchFamily="18" charset="0"/>
              </a:rPr>
              <a:t>منفردة.</a:t>
            </a:r>
            <a:r>
              <a:rPr lang="ar-SA" dirty="0" smtClean="0">
                <a:latin typeface="Times New Roman" pitchFamily="18" charset="0"/>
                <a:cs typeface="Times New Roman" pitchFamily="18" charset="0"/>
              </a:rPr>
              <a:t> وتعتبر الاتصالات الصامتة هامة خاصة عن رغبة المرسل في أظهار مشاعره وأحاسيس معينة</a:t>
            </a:r>
          </a:p>
          <a:p>
            <a:pPr marL="514350" indent="-514350" algn="r" rtl="1">
              <a:buClr>
                <a:srgbClr val="C00000"/>
              </a:buClr>
              <a:buFont typeface="+mj-lt"/>
              <a:buAutoNum type="arabicPeriod"/>
            </a:pPr>
            <a:r>
              <a:rPr lang="ar-SA" dirty="0" smtClean="0">
                <a:latin typeface="Times New Roman" pitchFamily="18" charset="0"/>
                <a:cs typeface="Times New Roman" pitchFamily="18" charset="0"/>
              </a:rPr>
              <a:t>تمتاز الاتصالات غير اللفظية بكونها تمنح المتصلين حرية اكبر لإظهار الانفعالات والتعبير عن المشاعر التي يكنها أطراف الاتصال.</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25440"/>
            <a:ext cx="8183880" cy="1051560"/>
          </a:xfrm>
        </p:spPr>
        <p:txBody>
          <a:bodyPr/>
          <a:lstStyle/>
          <a:p>
            <a:pPr algn="r" rtl="1"/>
            <a:r>
              <a:rPr lang="ar-SA" dirty="0" smtClean="0">
                <a:solidFill>
                  <a:srgbClr val="FF0000"/>
                </a:solidFill>
                <a:latin typeface="Times New Roman" pitchFamily="18" charset="0"/>
                <a:cs typeface="Times New Roman" pitchFamily="18" charset="0"/>
              </a:rPr>
              <a:t>الفرق بين الاتصال اللفظي والغير اللفظي </a:t>
            </a:r>
            <a:endParaRPr lang="en-US" dirty="0"/>
          </a:p>
        </p:txBody>
      </p:sp>
      <p:sp>
        <p:nvSpPr>
          <p:cNvPr id="3" name="Content Placeholder 2"/>
          <p:cNvSpPr>
            <a:spLocks noGrp="1"/>
          </p:cNvSpPr>
          <p:nvPr>
            <p:ph idx="1"/>
          </p:nvPr>
        </p:nvSpPr>
        <p:spPr>
          <a:xfrm>
            <a:off x="502920" y="530352"/>
            <a:ext cx="8183880" cy="4422648"/>
          </a:xfrm>
        </p:spPr>
        <p:txBody>
          <a:bodyPr/>
          <a:lstStyle/>
          <a:p>
            <a:pPr marL="514350" indent="-514350" algn="r" rtl="1">
              <a:buClr>
                <a:srgbClr val="C00000"/>
              </a:buClr>
              <a:buFont typeface="+mj-lt"/>
              <a:buAutoNum type="arabicPeriod" startAt="5"/>
            </a:pPr>
            <a:r>
              <a:rPr lang="ar-SA" dirty="0" smtClean="0">
                <a:latin typeface="Times New Roman" pitchFamily="18" charset="0"/>
                <a:cs typeface="Times New Roman" pitchFamily="18" charset="0"/>
              </a:rPr>
              <a:t>تمتاز الاتصالات الغير لفظية عن الاتصالات اللفظية بارتفاع مصداقيتها </a:t>
            </a:r>
            <a:r>
              <a:rPr lang="ar-SA" dirty="0" err="1" smtClean="0">
                <a:latin typeface="Times New Roman" pitchFamily="18" charset="0"/>
                <a:cs typeface="Times New Roman" pitchFamily="18" charset="0"/>
              </a:rPr>
              <a:t>أذ</a:t>
            </a:r>
            <a:r>
              <a:rPr lang="ar-SA" dirty="0" smtClean="0">
                <a:latin typeface="Times New Roman" pitchFamily="18" charset="0"/>
                <a:cs typeface="Times New Roman" pitchFamily="18" charset="0"/>
              </a:rPr>
              <a:t> يصعب التحكم فيها</a:t>
            </a:r>
            <a:endParaRPr lang="en-US" dirty="0" smtClean="0">
              <a:latin typeface="Times New Roman" pitchFamily="18" charset="0"/>
              <a:cs typeface="Times New Roman" pitchFamily="18" charset="0"/>
            </a:endParaRPr>
          </a:p>
          <a:p>
            <a:pPr marL="514350" indent="-514350" algn="r" rtl="1">
              <a:buClr>
                <a:srgbClr val="C00000"/>
              </a:buClr>
              <a:buFont typeface="+mj-lt"/>
              <a:buAutoNum type="arabicPeriod" startAt="5"/>
            </a:pPr>
            <a:r>
              <a:rPr lang="ar-SA" dirty="0" smtClean="0">
                <a:latin typeface="Times New Roman" pitchFamily="18" charset="0"/>
                <a:cs typeface="Times New Roman" pitchFamily="18" charset="0"/>
              </a:rPr>
              <a:t>الاتصالات الغير لفظية أكثر فاعلية من وجهة نظر كل ممن المرسل والمستقبل</a:t>
            </a:r>
          </a:p>
          <a:p>
            <a:pPr marL="514350" indent="-514350" algn="r" rtl="1">
              <a:buClr>
                <a:srgbClr val="C00000"/>
              </a:buClr>
              <a:buFont typeface="+mj-lt"/>
              <a:buAutoNum type="arabicPeriod" startAt="5"/>
            </a:pPr>
            <a:r>
              <a:rPr lang="ar-SA" dirty="0" smtClean="0">
                <a:latin typeface="Times New Roman" pitchFamily="18" charset="0"/>
                <a:cs typeface="Times New Roman" pitchFamily="18" charset="0"/>
              </a:rPr>
              <a:t>تخفي نظائر </a:t>
            </a:r>
            <a:r>
              <a:rPr lang="ar-SA" dirty="0" err="1" smtClean="0">
                <a:latin typeface="Times New Roman" pitchFamily="18" charset="0"/>
                <a:cs typeface="Times New Roman" pitchFamily="18" charset="0"/>
              </a:rPr>
              <a:t>اللغة </a:t>
            </a:r>
            <a:r>
              <a:rPr lang="ar-SA" dirty="0" smtClean="0">
                <a:latin typeface="Times New Roman" pitchFamily="18" charset="0"/>
                <a:cs typeface="Times New Roman" pitchFamily="18" charset="0"/>
              </a:rPr>
              <a:t>( درجة انخفاض وارتفاع الصوت واهتزازة وطريقة انسياب الكلمات من المتحدث) رسائل اتصالية معينة وتتم طريقة التفاعل الاتصالي بين الأفراد بناء على كيفية تفسيرهم لهذه الرسائل المبطنة.</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867400"/>
            <a:ext cx="8305800" cy="609600"/>
          </a:xfrm>
        </p:spPr>
        <p:txBody>
          <a:bodyPr>
            <a:normAutofit fontScale="90000"/>
          </a:bodyPr>
          <a:lstStyle/>
          <a:p>
            <a:pPr algn="r" rtl="1"/>
            <a:r>
              <a:rPr lang="ar-SA" dirty="0" smtClean="0">
                <a:solidFill>
                  <a:srgbClr val="FF0000"/>
                </a:solidFill>
                <a:latin typeface="Times New Roman" pitchFamily="18" charset="0"/>
                <a:cs typeface="Times New Roman" pitchFamily="18" charset="0"/>
              </a:rPr>
              <a:t>معوقات </a:t>
            </a:r>
            <a:r>
              <a:rPr lang="ar-SA" dirty="0" err="1" smtClean="0">
                <a:solidFill>
                  <a:srgbClr val="FF0000"/>
                </a:solidFill>
                <a:latin typeface="Times New Roman" pitchFamily="18" charset="0"/>
                <a:cs typeface="Times New Roman" pitchFamily="18" charset="0"/>
              </a:rPr>
              <a:t>الاتصاال</a:t>
            </a:r>
            <a:r>
              <a:rPr lang="ar-SA" dirty="0" smtClean="0">
                <a:solidFill>
                  <a:srgbClr val="FF0000"/>
                </a:solidFill>
                <a:latin typeface="Times New Roman" pitchFamily="18" charset="0"/>
                <a:cs typeface="Times New Roman" pitchFamily="18" charset="0"/>
              </a:rPr>
              <a:t> الفعال ووسائل التغلب عليها</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81000" y="530352"/>
            <a:ext cx="8305800" cy="5337048"/>
          </a:xfrm>
        </p:spPr>
        <p:txBody>
          <a:bodyPr>
            <a:normAutofit fontScale="92500" lnSpcReduction="10000"/>
          </a:bodyPr>
          <a:lstStyle/>
          <a:p>
            <a:pPr algn="r" rtl="1">
              <a:buNone/>
            </a:pPr>
            <a:r>
              <a:rPr lang="ar-SA" dirty="0" smtClean="0">
                <a:latin typeface="Times New Roman" pitchFamily="18" charset="0"/>
                <a:cs typeface="Times New Roman" pitchFamily="18" charset="0"/>
              </a:rPr>
              <a:t>رغم اهمية الاتصالات الفعالة في تحقيق التقارب والتواصل بين الافراد، إلا ان هناك مجموعة من العوامل التي قد تعترض سبيل عملية الاتصال وبالتالي تحد من فاعليتها أو تحول كليا من دون اتمامها ويمكن إجمال اهم معوقات الاتصال فيما </a:t>
            </a:r>
            <a:r>
              <a:rPr lang="ar-SA" dirty="0" err="1" smtClean="0">
                <a:latin typeface="Times New Roman" pitchFamily="18" charset="0"/>
                <a:cs typeface="Times New Roman" pitchFamily="18" charset="0"/>
              </a:rPr>
              <a:t>يلي:-</a:t>
            </a:r>
            <a:r>
              <a:rPr lang="ar-SA" dirty="0" smtClean="0">
                <a:latin typeface="Times New Roman" pitchFamily="18" charset="0"/>
                <a:cs typeface="Times New Roman" pitchFamily="18" charset="0"/>
              </a:rPr>
              <a:t> </a:t>
            </a:r>
          </a:p>
          <a:p>
            <a:pPr marL="514350" indent="-514350" algn="r" rtl="1">
              <a:buClr>
                <a:srgbClr val="C00000"/>
              </a:buClr>
              <a:buFont typeface="+mj-lt"/>
              <a:buAutoNum type="arabicPeriod"/>
            </a:pPr>
            <a:r>
              <a:rPr lang="ar-SA" dirty="0" smtClean="0">
                <a:latin typeface="Times New Roman" pitchFamily="18" charset="0"/>
                <a:cs typeface="Times New Roman" pitchFamily="18" charset="0"/>
              </a:rPr>
              <a:t>المعوقات النفسية والاجتماعية: تفسير الفرد وفهمه لمضمون الرسالة يتوقف على حالته النفسية وطريقة </a:t>
            </a:r>
            <a:r>
              <a:rPr lang="ar-SA" dirty="0" err="1" smtClean="0">
                <a:latin typeface="Times New Roman" pitchFamily="18" charset="0"/>
                <a:cs typeface="Times New Roman" pitchFamily="18" charset="0"/>
              </a:rPr>
              <a:t>تفكيرة.</a:t>
            </a:r>
            <a:r>
              <a:rPr lang="ar-SA" dirty="0" smtClean="0">
                <a:latin typeface="Times New Roman" pitchFamily="18" charset="0"/>
                <a:cs typeface="Times New Roman" pitchFamily="18" charset="0"/>
              </a:rPr>
              <a:t> فالمستقبل يقوم بهم وتفسير الرسالة على حسب ما يختلج ما بداخله من عواطف ومشاعر سواء اتفقت مع مضمون الرسالة أو لم تتفق </a:t>
            </a:r>
          </a:p>
          <a:p>
            <a:pPr marL="514350" indent="-514350" algn="r" rtl="1">
              <a:buClr>
                <a:srgbClr val="C00000"/>
              </a:buClr>
              <a:buNone/>
            </a:pPr>
            <a:r>
              <a:rPr lang="ar-SA" dirty="0" smtClean="0">
                <a:latin typeface="Times New Roman" pitchFamily="18" charset="0"/>
                <a:cs typeface="Times New Roman" pitchFamily="18" charset="0"/>
              </a:rPr>
              <a:t>وهناك مصدر آخر للاختلافات الفردية يتمثل باختلاف المراكز الوظيفية أو </a:t>
            </a:r>
            <a:r>
              <a:rPr lang="ar-SA" dirty="0" err="1" smtClean="0">
                <a:latin typeface="Times New Roman" pitchFamily="18" charset="0"/>
                <a:cs typeface="Times New Roman" pitchFamily="18" charset="0"/>
              </a:rPr>
              <a:t>أخنلاف</a:t>
            </a:r>
            <a:r>
              <a:rPr lang="ar-SA" dirty="0" smtClean="0">
                <a:latin typeface="Times New Roman" pitchFamily="18" charset="0"/>
                <a:cs typeface="Times New Roman" pitchFamily="18" charset="0"/>
              </a:rPr>
              <a:t> المستويات الإدارية </a:t>
            </a:r>
          </a:p>
          <a:p>
            <a:pPr marL="514350" indent="-514350" algn="r" rtl="1">
              <a:buClr>
                <a:srgbClr val="C00000"/>
              </a:buClr>
              <a:buNone/>
            </a:pPr>
            <a:r>
              <a:rPr lang="ar-SA" dirty="0" smtClean="0">
                <a:latin typeface="Times New Roman" pitchFamily="18" charset="0"/>
                <a:cs typeface="Times New Roman" pitchFamily="18" charset="0"/>
              </a:rPr>
              <a:t>أما على المستوى الاجتماعي فتعتبر الفوارق و </a:t>
            </a:r>
            <a:r>
              <a:rPr lang="ar-SA" dirty="0" err="1" smtClean="0">
                <a:latin typeface="Times New Roman" pitchFamily="18" charset="0"/>
                <a:cs typeface="Times New Roman" pitchFamily="18" charset="0"/>
              </a:rPr>
              <a:t>التحيزات</a:t>
            </a:r>
            <a:r>
              <a:rPr lang="ar-SA" dirty="0" smtClean="0">
                <a:latin typeface="Times New Roman" pitchFamily="18" charset="0"/>
                <a:cs typeface="Times New Roman" pitchFamily="18" charset="0"/>
              </a:rPr>
              <a:t> الاجتماعية التي ينتسب أليها اطراف الاتصال من المعوقات الرئيسية للاتصالات الفعالة و ترتكز عادة على أسس دينية أو عرقية أو طبقية أو إقليمية أو سياسية </a:t>
            </a:r>
          </a:p>
          <a:p>
            <a:pPr marL="514350" indent="-514350" algn="r" rtl="1">
              <a:buClr>
                <a:srgbClr val="C00000"/>
              </a:buClr>
              <a:buFont typeface="+mj-lt"/>
              <a:buAutoNum type="arabicPeriod"/>
            </a:pPr>
            <a:endParaRPr lang="ar-SA" dirty="0" smtClean="0">
              <a:latin typeface="Times New Roman" pitchFamily="18" charset="0"/>
              <a:cs typeface="Times New Roman" pitchFamily="18" charset="0"/>
            </a:endParaRPr>
          </a:p>
          <a:p>
            <a:pPr marL="514350" indent="-514350" algn="r" rtl="1">
              <a:buClr>
                <a:srgbClr val="C00000"/>
              </a:buClr>
              <a:buFont typeface="+mj-lt"/>
              <a:buAutoNum type="arabicPeriod"/>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67400"/>
            <a:ext cx="8183880" cy="533400"/>
          </a:xfrm>
        </p:spPr>
        <p:txBody>
          <a:bodyPr>
            <a:normAutofit fontScale="90000"/>
          </a:bodyPr>
          <a:lstStyle/>
          <a:p>
            <a:pPr algn="r" rtl="1"/>
            <a:r>
              <a:rPr lang="ar-SA" dirty="0" smtClean="0">
                <a:solidFill>
                  <a:srgbClr val="FF0000"/>
                </a:solidFill>
                <a:latin typeface="Times New Roman" pitchFamily="18" charset="0"/>
                <a:cs typeface="Times New Roman" pitchFamily="18" charset="0"/>
              </a:rPr>
              <a:t>معوقات الاتصال الفعال ووسائل التغلب عليها </a:t>
            </a:r>
            <a:endParaRPr lang="en-US" dirty="0"/>
          </a:p>
        </p:txBody>
      </p:sp>
      <p:sp>
        <p:nvSpPr>
          <p:cNvPr id="3" name="Content Placeholder 2"/>
          <p:cNvSpPr>
            <a:spLocks noGrp="1"/>
          </p:cNvSpPr>
          <p:nvPr>
            <p:ph idx="1"/>
          </p:nvPr>
        </p:nvSpPr>
        <p:spPr>
          <a:xfrm>
            <a:off x="502920" y="530352"/>
            <a:ext cx="8183880" cy="5260848"/>
          </a:xfrm>
        </p:spPr>
        <p:txBody>
          <a:bodyPr/>
          <a:lstStyle/>
          <a:p>
            <a:pPr marL="514350" indent="-514350" algn="r" rtl="1">
              <a:buClr>
                <a:srgbClr val="C00000"/>
              </a:buClr>
              <a:buFont typeface="+mj-lt"/>
              <a:buAutoNum type="arabicPeriod" startAt="2"/>
            </a:pPr>
            <a:r>
              <a:rPr lang="ar-SA" dirty="0" smtClean="0">
                <a:latin typeface="Times New Roman" pitchFamily="18" charset="0"/>
                <a:cs typeface="Times New Roman" pitchFamily="18" charset="0"/>
              </a:rPr>
              <a:t>المعوقات التنظيمية: أن البيئة التنظيمية ممثلة بالهيكل التنظيمي وعدد المستويات وطبيعة نشاط المنظمة تؤثر بشكل كبير على نوعية وفاعلية الاتصالات التي تحدث في هذه </a:t>
            </a:r>
            <a:r>
              <a:rPr lang="ar-SA" dirty="0" err="1" smtClean="0">
                <a:latin typeface="Times New Roman" pitchFamily="18" charset="0"/>
                <a:cs typeface="Times New Roman" pitchFamily="18" charset="0"/>
              </a:rPr>
              <a:t>البيئة.</a:t>
            </a:r>
            <a:r>
              <a:rPr lang="ar-SA" dirty="0" smtClean="0">
                <a:latin typeface="Times New Roman" pitchFamily="18" charset="0"/>
                <a:cs typeface="Times New Roman" pitchFamily="18" charset="0"/>
              </a:rPr>
              <a:t> فمركزية السلطة تحتم ضرورة رجوع الافراد لشخص واحد يمتلك قدراً كبيرا من المعلومات والسلطة رغم موقعه في قمة الهرم التنظيمي الذي يبعد عن مراكز التنفيذ وهذا الأمر يقلل سرعة الاتصال ويزيد من احتمال ضياع كثير من المعلومات المنقولة </a:t>
            </a:r>
            <a:r>
              <a:rPr lang="ar-SA" dirty="0" err="1" smtClean="0">
                <a:latin typeface="Times New Roman" pitchFamily="18" charset="0"/>
                <a:cs typeface="Times New Roman" pitchFamily="18" charset="0"/>
              </a:rPr>
              <a:t>أوعدم</a:t>
            </a:r>
            <a:r>
              <a:rPr lang="ar-SA" dirty="0" smtClean="0">
                <a:latin typeface="Times New Roman" pitchFamily="18" charset="0"/>
                <a:cs typeface="Times New Roman" pitchFamily="18" charset="0"/>
              </a:rPr>
              <a:t> دقتها كما أن تعدد المستويات الإدارية  يعني طول المسافة بين </a:t>
            </a:r>
            <a:r>
              <a:rPr lang="ar-SA" dirty="0" err="1" smtClean="0">
                <a:latin typeface="Times New Roman" pitchFamily="18" charset="0"/>
                <a:cs typeface="Times New Roman" pitchFamily="18" charset="0"/>
              </a:rPr>
              <a:t>الفاعدة</a:t>
            </a:r>
            <a:r>
              <a:rPr lang="ar-SA" dirty="0" smtClean="0">
                <a:latin typeface="Times New Roman" pitchFamily="18" charset="0"/>
                <a:cs typeface="Times New Roman" pitchFamily="18" charset="0"/>
              </a:rPr>
              <a:t> وقمة الهرم في الهيكل التنظيمي مما يعرض المعلومات لعمليات تحريف وتشويه أثناء </a:t>
            </a:r>
            <a:r>
              <a:rPr lang="ar-SA" dirty="0" err="1" smtClean="0">
                <a:latin typeface="Times New Roman" pitchFamily="18" charset="0"/>
                <a:cs typeface="Times New Roman" pitchFamily="18" charset="0"/>
              </a:rPr>
              <a:t>أنتقالها</a:t>
            </a:r>
            <a:r>
              <a:rPr lang="ar-SA" dirty="0" smtClean="0">
                <a:latin typeface="Times New Roman" pitchFamily="18" charset="0"/>
                <a:cs typeface="Times New Roman" pitchFamily="18" charset="0"/>
              </a:rPr>
              <a:t> صعوداً وهبوطاُ بين قمة الهيكل الإداري وقاعدته.</a:t>
            </a:r>
            <a:endParaRPr lang="en-US" dirty="0" smtClean="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28360"/>
            <a:ext cx="8183880" cy="548640"/>
          </a:xfrm>
        </p:spPr>
        <p:txBody>
          <a:bodyPr>
            <a:noAutofit/>
          </a:bodyPr>
          <a:lstStyle/>
          <a:p>
            <a:pPr algn="r" rtl="1"/>
            <a:r>
              <a:rPr lang="ar-SA" dirty="0" smtClean="0">
                <a:solidFill>
                  <a:srgbClr val="FF0000"/>
                </a:solidFill>
                <a:latin typeface="Times New Roman" pitchFamily="18" charset="0"/>
                <a:cs typeface="Times New Roman" pitchFamily="18" charset="0"/>
              </a:rPr>
              <a:t>الهيكل الوظيفي </a:t>
            </a:r>
            <a:endParaRPr lang="en-US" dirty="0">
              <a:solidFill>
                <a:srgbClr val="FF0000"/>
              </a:solidFill>
              <a:latin typeface="Times New Roman" pitchFamily="18" charset="0"/>
              <a:cs typeface="Times New Roman" pitchFamily="18" charset="0"/>
            </a:endParaRPr>
          </a:p>
        </p:txBody>
      </p:sp>
      <p:pic>
        <p:nvPicPr>
          <p:cNvPr id="6" name="Content Placeholder 5" descr="الهيكل التنظيمي.png"/>
          <p:cNvPicPr>
            <a:picLocks noGrp="1" noChangeAspect="1"/>
          </p:cNvPicPr>
          <p:nvPr>
            <p:ph idx="1"/>
          </p:nvPr>
        </p:nvPicPr>
        <p:blipFill>
          <a:blip r:embed="rId3" cstate="print"/>
          <a:stretch>
            <a:fillRect/>
          </a:stretch>
        </p:blipFill>
        <p:spPr>
          <a:xfrm>
            <a:off x="685800" y="762000"/>
            <a:ext cx="7391400" cy="4800600"/>
          </a:xfrm>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25440"/>
            <a:ext cx="8183880" cy="1051560"/>
          </a:xfrm>
        </p:spPr>
        <p:txBody>
          <a:bodyPr/>
          <a:lstStyle/>
          <a:p>
            <a:pPr algn="r" rtl="1"/>
            <a:r>
              <a:rPr lang="ar-SA" dirty="0" smtClean="0">
                <a:solidFill>
                  <a:srgbClr val="FF0000"/>
                </a:solidFill>
                <a:latin typeface="Times New Roman" pitchFamily="18" charset="0"/>
                <a:cs typeface="Times New Roman" pitchFamily="18" charset="0"/>
              </a:rPr>
              <a:t>معوقات </a:t>
            </a:r>
            <a:r>
              <a:rPr lang="ar-SA" dirty="0" err="1" smtClean="0">
                <a:solidFill>
                  <a:srgbClr val="FF0000"/>
                </a:solidFill>
                <a:latin typeface="Times New Roman" pitchFamily="18" charset="0"/>
                <a:cs typeface="Times New Roman" pitchFamily="18" charset="0"/>
              </a:rPr>
              <a:t>الاتصاال</a:t>
            </a:r>
            <a:r>
              <a:rPr lang="ar-SA" dirty="0" smtClean="0">
                <a:solidFill>
                  <a:srgbClr val="FF0000"/>
                </a:solidFill>
                <a:latin typeface="Times New Roman" pitchFamily="18" charset="0"/>
                <a:cs typeface="Times New Roman" pitchFamily="18" charset="0"/>
              </a:rPr>
              <a:t> الفعال ووسائل التغلب عليها</a:t>
            </a:r>
            <a:endParaRPr lang="en-US" dirty="0"/>
          </a:p>
        </p:txBody>
      </p:sp>
      <p:sp>
        <p:nvSpPr>
          <p:cNvPr id="3" name="Content Placeholder 2"/>
          <p:cNvSpPr>
            <a:spLocks noGrp="1"/>
          </p:cNvSpPr>
          <p:nvPr>
            <p:ph idx="1"/>
          </p:nvPr>
        </p:nvSpPr>
        <p:spPr/>
        <p:txBody>
          <a:bodyPr/>
          <a:lstStyle/>
          <a:p>
            <a:pPr marL="514350" indent="-514350" algn="r" rtl="1">
              <a:buClr>
                <a:srgbClr val="C00000"/>
              </a:buClr>
              <a:buFont typeface="+mj-lt"/>
              <a:buAutoNum type="arabicPeriod" startAt="3"/>
            </a:pPr>
            <a:r>
              <a:rPr lang="ar-SA" dirty="0" smtClean="0">
                <a:latin typeface="Times New Roman" pitchFamily="18" charset="0"/>
                <a:cs typeface="Times New Roman" pitchFamily="18" charset="0"/>
              </a:rPr>
              <a:t>معوقات الاتصال الفنية: تتمثل في وجود خلل أو قصور في أدوات </a:t>
            </a:r>
            <a:r>
              <a:rPr lang="ar-SA" dirty="0" err="1" smtClean="0">
                <a:latin typeface="Times New Roman" pitchFamily="18" charset="0"/>
                <a:cs typeface="Times New Roman" pitchFamily="18" charset="0"/>
              </a:rPr>
              <a:t>الاتصال .</a:t>
            </a:r>
            <a:endParaRPr lang="ar-SA" dirty="0" smtClean="0">
              <a:latin typeface="Times New Roman" pitchFamily="18" charset="0"/>
              <a:cs typeface="Times New Roman" pitchFamily="18" charset="0"/>
            </a:endParaRPr>
          </a:p>
          <a:p>
            <a:pPr marL="514350" indent="-514350" algn="r" rtl="1">
              <a:buClr>
                <a:srgbClr val="C00000"/>
              </a:buClr>
              <a:buNone/>
            </a:pPr>
            <a:r>
              <a:rPr lang="ar-SA" dirty="0" smtClean="0">
                <a:latin typeface="Times New Roman" pitchFamily="18" charset="0"/>
                <a:cs typeface="Times New Roman" pitchFamily="18" charset="0"/>
              </a:rPr>
              <a:t>بشكل عام فإن معوقات الاتصال الفنية تعتبرا أقل ضرراً وخطورة و أسهل علاجاً من المعوقات النفسية و الاجتماعية</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43600"/>
            <a:ext cx="8183880" cy="533400"/>
          </a:xfrm>
        </p:spPr>
        <p:txBody>
          <a:bodyPr>
            <a:normAutofit fontScale="90000"/>
          </a:bodyPr>
          <a:lstStyle/>
          <a:p>
            <a:pPr algn="r" rtl="1"/>
            <a:r>
              <a:rPr lang="ar-SA" dirty="0" smtClean="0">
                <a:solidFill>
                  <a:srgbClr val="C00000"/>
                </a:solidFill>
                <a:latin typeface="Times New Roman" pitchFamily="18" charset="0"/>
                <a:cs typeface="Times New Roman" pitchFamily="18" charset="0"/>
              </a:rPr>
              <a:t>وسائل التغلب على معوقات الاتصال</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5260848"/>
          </a:xfrm>
        </p:spPr>
        <p:txBody>
          <a:bodyPr>
            <a:normAutofit fontScale="85000" lnSpcReduction="20000"/>
          </a:bodyPr>
          <a:lstStyle/>
          <a:p>
            <a:pPr algn="r" rtl="1">
              <a:buNone/>
            </a:pPr>
            <a:r>
              <a:rPr lang="ar-SA" dirty="0" smtClean="0">
                <a:latin typeface="Times New Roman" pitchFamily="18" charset="0"/>
                <a:cs typeface="Times New Roman" pitchFamily="18" charset="0"/>
              </a:rPr>
              <a:t>تتعرض العملية الاتصالية عادة لمجموعة من المؤثرات السلوكية والنفسية و </a:t>
            </a:r>
            <a:r>
              <a:rPr lang="ar-SA" dirty="0" err="1" smtClean="0">
                <a:latin typeface="Times New Roman" pitchFamily="18" charset="0"/>
                <a:cs typeface="Times New Roman" pitchFamily="18" charset="0"/>
              </a:rPr>
              <a:t>الاجتماعية.</a:t>
            </a:r>
            <a:r>
              <a:rPr lang="ar-SA" dirty="0" smtClean="0">
                <a:latin typeface="Times New Roman" pitchFamily="18" charset="0"/>
                <a:cs typeface="Times New Roman" pitchFamily="18" charset="0"/>
              </a:rPr>
              <a:t>   يمكن التقليل منها من خلال مراعاة الدقة عند تحديد عناصر الاتصال </a:t>
            </a:r>
            <a:r>
              <a:rPr lang="ar-SA" dirty="0" err="1" smtClean="0">
                <a:latin typeface="Times New Roman" pitchFamily="18" charset="0"/>
                <a:cs typeface="Times New Roman" pitchFamily="18" charset="0"/>
              </a:rPr>
              <a:t>آنفة</a:t>
            </a:r>
            <a:r>
              <a:rPr lang="ar-SA" dirty="0" smtClean="0">
                <a:latin typeface="Times New Roman" pitchFamily="18" charset="0"/>
                <a:cs typeface="Times New Roman" pitchFamily="18" charset="0"/>
              </a:rPr>
              <a:t> الذكر </a:t>
            </a:r>
            <a:r>
              <a:rPr lang="ar-SA" dirty="0" err="1" smtClean="0">
                <a:latin typeface="Times New Roman" pitchFamily="18" charset="0"/>
                <a:cs typeface="Times New Roman" pitchFamily="18" charset="0"/>
              </a:rPr>
              <a:t>ابتدأءً</a:t>
            </a:r>
            <a:r>
              <a:rPr lang="ar-SA" dirty="0" smtClean="0">
                <a:latin typeface="Times New Roman" pitchFamily="18" charset="0"/>
                <a:cs typeface="Times New Roman" pitchFamily="18" charset="0"/>
              </a:rPr>
              <a:t> من وضوح الرسالة و </a:t>
            </a:r>
            <a:r>
              <a:rPr lang="ar-SA" dirty="0" err="1" smtClean="0">
                <a:latin typeface="Times New Roman" pitchFamily="18" charset="0"/>
                <a:cs typeface="Times New Roman" pitchFamily="18" charset="0"/>
              </a:rPr>
              <a:t>أنتقاء</a:t>
            </a:r>
            <a:r>
              <a:rPr lang="ar-SA" dirty="0" smtClean="0">
                <a:latin typeface="Times New Roman" pitchFamily="18" charset="0"/>
                <a:cs typeface="Times New Roman" pitchFamily="18" charset="0"/>
              </a:rPr>
              <a:t> وسيلة الاتصال المناسبة ومراعاة المرسل لمستوى فهم و إدراك متلقي الرسالة و انتهاء بالتأكد من فاعلية عملية التغذية </a:t>
            </a:r>
            <a:r>
              <a:rPr lang="ar-SA" dirty="0" err="1" smtClean="0">
                <a:latin typeface="Times New Roman" pitchFamily="18" charset="0"/>
                <a:cs typeface="Times New Roman" pitchFamily="18" charset="0"/>
              </a:rPr>
              <a:t>العكسية.</a:t>
            </a:r>
            <a:r>
              <a:rPr lang="ar-SA" dirty="0" smtClean="0">
                <a:latin typeface="Times New Roman" pitchFamily="18" charset="0"/>
                <a:cs typeface="Times New Roman" pitchFamily="18" charset="0"/>
              </a:rPr>
              <a:t> ولكي يزيد الفرد من فاعليتها يتعين عليه اتباع التوصيات </a:t>
            </a:r>
            <a:r>
              <a:rPr lang="ar-SA" dirty="0" err="1" smtClean="0">
                <a:latin typeface="Times New Roman" pitchFamily="18" charset="0"/>
                <a:cs typeface="Times New Roman" pitchFamily="18" charset="0"/>
              </a:rPr>
              <a:t>التالية:</a:t>
            </a:r>
            <a:endParaRPr lang="ar-SA" dirty="0" smtClean="0">
              <a:latin typeface="Times New Roman" pitchFamily="18" charset="0"/>
              <a:cs typeface="Times New Roman" pitchFamily="18" charset="0"/>
            </a:endParaRPr>
          </a:p>
          <a:p>
            <a:pPr algn="r" rtl="1">
              <a:buClr>
                <a:srgbClr val="C00000"/>
              </a:buClr>
              <a:buFont typeface="Wingdings" pitchFamily="2" charset="2"/>
              <a:buChar char="q"/>
            </a:pPr>
            <a:r>
              <a:rPr lang="ar-SA" dirty="0" smtClean="0">
                <a:latin typeface="Times New Roman" pitchFamily="18" charset="0"/>
                <a:cs typeface="Times New Roman" pitchFamily="18" charset="0"/>
              </a:rPr>
              <a:t> تجنب استخدام لغة أو مصطلحات غريبة قد لا يفهمها المستقبل</a:t>
            </a:r>
          </a:p>
          <a:p>
            <a:pPr algn="r" rtl="1">
              <a:buClr>
                <a:srgbClr val="C00000"/>
              </a:buClr>
              <a:buFont typeface="Wingdings" pitchFamily="2" charset="2"/>
              <a:buChar char="q"/>
            </a:pPr>
            <a:r>
              <a:rPr lang="ar-SA" dirty="0" smtClean="0">
                <a:latin typeface="Times New Roman" pitchFamily="18" charset="0"/>
                <a:cs typeface="Times New Roman" pitchFamily="18" charset="0"/>
              </a:rPr>
              <a:t> التقليل من الكلمات أو المصطلحات التي قد تحمل أكثر من معني </a:t>
            </a:r>
          </a:p>
          <a:p>
            <a:pPr algn="r" rtl="1">
              <a:buClr>
                <a:srgbClr val="C00000"/>
              </a:buClr>
              <a:buFont typeface="Wingdings" pitchFamily="2" charset="2"/>
              <a:buChar char="q"/>
            </a:pPr>
            <a:r>
              <a:rPr lang="ar-SA" dirty="0" smtClean="0">
                <a:latin typeface="Times New Roman" pitchFamily="18" charset="0"/>
                <a:cs typeface="Times New Roman" pitchFamily="18" charset="0"/>
              </a:rPr>
              <a:t> طلاقة الوجه والبشاشة عملية الاتصال تبدأ بالوجه قبل اللسان</a:t>
            </a:r>
          </a:p>
          <a:p>
            <a:pPr algn="r" rtl="1">
              <a:buClr>
                <a:srgbClr val="C00000"/>
              </a:buClr>
              <a:buFont typeface="Wingdings" pitchFamily="2" charset="2"/>
              <a:buChar char="q"/>
            </a:pPr>
            <a:r>
              <a:rPr lang="ar-SA" dirty="0" smtClean="0">
                <a:latin typeface="Times New Roman" pitchFamily="18" charset="0"/>
                <a:cs typeface="Times New Roman" pitchFamily="18" charset="0"/>
              </a:rPr>
              <a:t> الابتسامة مفتاح القلوب</a:t>
            </a:r>
          </a:p>
          <a:p>
            <a:pPr algn="r" rtl="1">
              <a:buClr>
                <a:srgbClr val="C00000"/>
              </a:buClr>
              <a:buFont typeface="Wingdings" pitchFamily="2" charset="2"/>
              <a:buChar char="q"/>
            </a:pPr>
            <a:r>
              <a:rPr lang="ar-SA" dirty="0" smtClean="0">
                <a:latin typeface="Times New Roman" pitchFamily="18" charset="0"/>
                <a:cs typeface="Times New Roman" pitchFamily="18" charset="0"/>
              </a:rPr>
              <a:t>التفرغ تمام للمتحدث وتركيز كل الاهتمام على ما يقول</a:t>
            </a:r>
          </a:p>
          <a:p>
            <a:pPr algn="r" rtl="1">
              <a:buClr>
                <a:srgbClr val="C00000"/>
              </a:buClr>
              <a:buFont typeface="Wingdings" pitchFamily="2" charset="2"/>
              <a:buChar char="q"/>
            </a:pPr>
            <a:r>
              <a:rPr lang="ar-SA" dirty="0" smtClean="0">
                <a:latin typeface="Times New Roman" pitchFamily="18" charset="0"/>
                <a:cs typeface="Times New Roman" pitchFamily="18" charset="0"/>
              </a:rPr>
              <a:t>اعطاء فرصة للمتحدث ليقول كل ما عنده</a:t>
            </a:r>
          </a:p>
          <a:p>
            <a:pPr algn="r" rtl="1">
              <a:buClr>
                <a:srgbClr val="C00000"/>
              </a:buClr>
              <a:buFont typeface="Wingdings" pitchFamily="2" charset="2"/>
              <a:buChar char="q"/>
            </a:pPr>
            <a:r>
              <a:rPr lang="ar-SA" dirty="0" smtClean="0">
                <a:latin typeface="Times New Roman" pitchFamily="18" charset="0"/>
                <a:cs typeface="Times New Roman" pitchFamily="18" charset="0"/>
              </a:rPr>
              <a:t>الحرص على قراءة المعاني الكاملة خلف الرسائل اللفظية للمتحدث</a:t>
            </a:r>
          </a:p>
          <a:p>
            <a:pPr algn="r" rtl="1">
              <a:buClr>
                <a:srgbClr val="C00000"/>
              </a:buClr>
              <a:buFont typeface="Wingdings" pitchFamily="2" charset="2"/>
              <a:buChar char="q"/>
            </a:pPr>
            <a:r>
              <a:rPr lang="ar-SA" dirty="0" smtClean="0">
                <a:latin typeface="Times New Roman" pitchFamily="18" charset="0"/>
                <a:cs typeface="Times New Roman" pitchFamily="18" charset="0"/>
              </a:rPr>
              <a:t>تجنب التعميم والتسرع في الحكم </a:t>
            </a:r>
          </a:p>
          <a:p>
            <a:pPr algn="r" rtl="1">
              <a:buClr>
                <a:srgbClr val="C00000"/>
              </a:buClr>
              <a:buFont typeface="Wingdings" pitchFamily="2" charset="2"/>
              <a:buChar char="q"/>
            </a:pPr>
            <a:r>
              <a:rPr lang="ar-SA" dirty="0" smtClean="0">
                <a:latin typeface="Times New Roman" pitchFamily="18" charset="0"/>
                <a:cs typeface="Times New Roman" pitchFamily="18" charset="0"/>
              </a:rPr>
              <a:t>الحذر من التحيز أو تصنيف المتحدث ضمن جماعة أو فئة معينة قبل التأكد من معرفته.</a:t>
            </a:r>
          </a:p>
          <a:p>
            <a:pPr algn="r" rtl="1">
              <a:buClr>
                <a:srgbClr val="C00000"/>
              </a:buClr>
              <a:buFont typeface="Wingdings" pitchFamily="2" charset="2"/>
              <a:buChar char="q"/>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solidFill>
                  <a:srgbClr val="C00000"/>
                </a:solidFill>
                <a:latin typeface="Times New Roman" pitchFamily="18" charset="0"/>
                <a:cs typeface="Times New Roman" pitchFamily="18" charset="0"/>
              </a:rPr>
              <a:t>نصائح في الاتصال مع الاجانب</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15000"/>
            <a:ext cx="8183880" cy="762000"/>
          </a:xfrm>
        </p:spPr>
        <p:txBody>
          <a:bodyPr>
            <a:normAutofit/>
          </a:bodyPr>
          <a:lstStyle/>
          <a:p>
            <a:pPr algn="r" rtl="1"/>
            <a:r>
              <a:rPr lang="ar-SA" sz="4000" dirty="0" smtClean="0">
                <a:solidFill>
                  <a:srgbClr val="FF0000"/>
                </a:solidFill>
                <a:latin typeface="Times New Roman" pitchFamily="18" charset="0"/>
                <a:cs typeface="Times New Roman" pitchFamily="18" charset="0"/>
              </a:rPr>
              <a:t>مستويات عملية الانصات</a:t>
            </a:r>
            <a:endParaRPr lang="en-US" sz="40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07680" cy="5260848"/>
          </a:xfrm>
        </p:spPr>
        <p:txBody>
          <a:bodyPr>
            <a:normAutofit fontScale="92500"/>
          </a:bodyPr>
          <a:lstStyle/>
          <a:p>
            <a:pPr algn="r" rtl="1">
              <a:buClr>
                <a:srgbClr val="C00000"/>
              </a:buClr>
              <a:buFont typeface="Wingdings" pitchFamily="2" charset="2"/>
              <a:buChar char="q"/>
            </a:pPr>
            <a:r>
              <a:rPr lang="ar-SA" dirty="0" smtClean="0">
                <a:solidFill>
                  <a:srgbClr val="FF0000"/>
                </a:solidFill>
                <a:latin typeface="Times New Roman" pitchFamily="18" charset="0"/>
                <a:cs typeface="Times New Roman" pitchFamily="18" charset="0"/>
              </a:rPr>
              <a:t> مستوى الانصات الأول</a:t>
            </a:r>
            <a:r>
              <a:rPr lang="ar-SA" dirty="0" smtClean="0">
                <a:latin typeface="Times New Roman" pitchFamily="18" charset="0"/>
                <a:cs typeface="Times New Roman" pitchFamily="18" charset="0"/>
              </a:rPr>
              <a:t>: ويتضمن الاستماع التعاطفي للمتحدث بشكل كلي دون الحكم المسبق مع محاولة جادة  لاستيعاب مشاعر </a:t>
            </a:r>
            <a:r>
              <a:rPr lang="ar-SA" dirty="0" err="1" smtClean="0">
                <a:latin typeface="Times New Roman" pitchFamily="18" charset="0"/>
                <a:cs typeface="Times New Roman" pitchFamily="18" charset="0"/>
              </a:rPr>
              <a:t>المتحدث.</a:t>
            </a:r>
            <a:r>
              <a:rPr lang="ar-SA" dirty="0" smtClean="0">
                <a:latin typeface="Times New Roman" pitchFamily="18" charset="0"/>
                <a:cs typeface="Times New Roman" pitchFamily="18" charset="0"/>
              </a:rPr>
              <a:t> المستمع هنا يقوم يقوم بعملية الانصات والتجاوب بكل من العقل والقلب لاستيعاب كلمات المتحدث واستخلاص معاني كلماته وسبر اغواره</a:t>
            </a:r>
          </a:p>
          <a:p>
            <a:pPr algn="r" rtl="1">
              <a:buClr>
                <a:srgbClr val="C00000"/>
              </a:buClr>
              <a:buFont typeface="Wingdings" pitchFamily="2" charset="2"/>
              <a:buChar char="q"/>
            </a:pPr>
            <a:r>
              <a:rPr lang="ar-SA" dirty="0" smtClean="0">
                <a:latin typeface="Times New Roman" pitchFamily="18" charset="0"/>
                <a:cs typeface="Times New Roman" pitchFamily="18" charset="0"/>
              </a:rPr>
              <a:t> مستوى الانصات الثاني: ويعنى الاستماع إلى الكلمات دون بذل جهد لاستيعاب مقاصد المتحدث</a:t>
            </a:r>
          </a:p>
          <a:p>
            <a:pPr algn="r" rtl="1">
              <a:buClr>
                <a:srgbClr val="C00000"/>
              </a:buClr>
              <a:buFont typeface="Wingdings" pitchFamily="2" charset="2"/>
              <a:buChar char="q"/>
            </a:pPr>
            <a:r>
              <a:rPr lang="ar-SA" dirty="0" smtClean="0">
                <a:latin typeface="Times New Roman" pitchFamily="18" charset="0"/>
                <a:cs typeface="Times New Roman" pitchFamily="18" charset="0"/>
              </a:rPr>
              <a:t> مستوى الانصات الثالث: ويتضمن مجرد السماع الصوري لكلمات المتحدث مع الحكم المسبق على ما </a:t>
            </a:r>
            <a:r>
              <a:rPr lang="ar-SA" dirty="0" err="1" smtClean="0">
                <a:latin typeface="Times New Roman" pitchFamily="18" charset="0"/>
                <a:cs typeface="Times New Roman" pitchFamily="18" charset="0"/>
              </a:rPr>
              <a:t>سيقوله </a:t>
            </a:r>
            <a:r>
              <a:rPr lang="ar-SA" dirty="0" smtClean="0">
                <a:latin typeface="Times New Roman" pitchFamily="18" charset="0"/>
                <a:cs typeface="Times New Roman" pitchFamily="18" charset="0"/>
              </a:rPr>
              <a:t>، بدون ل أي مجهود لمتابعة ما يقوله المتحدث‘ مع قيام المتلقي بمقاطعة المتحدث أثناء الحديث</a:t>
            </a:r>
          </a:p>
          <a:p>
            <a:pPr lvl="1" algn="r" rtl="1">
              <a:buClr>
                <a:srgbClr val="C00000"/>
              </a:buClr>
              <a:buFont typeface="Wingdings" pitchFamily="2" charset="2"/>
              <a:buChar char="q"/>
            </a:pPr>
            <a:r>
              <a:rPr lang="ar-SA" dirty="0" smtClean="0">
                <a:latin typeface="Times New Roman" pitchFamily="18" charset="0"/>
                <a:cs typeface="Times New Roman" pitchFamily="18" charset="0"/>
              </a:rPr>
              <a:t> من الملاحظ أن عامة الناس يمرون بهذه المستويات الثلاثة في معظم تفاعلاتهم الاتصالية مع الغير، و يعتمد  ذلك بطبيعة الحال على شخصية وأسلوب المتحدث وطبيعة النقاش ودرجة تشويقه، و الحاله النفسية  للمستمع </a:t>
            </a:r>
          </a:p>
          <a:p>
            <a:pPr lvl="1" algn="r" rtl="1">
              <a:buClr>
                <a:srgbClr val="C00000"/>
              </a:buClr>
              <a:buFont typeface="Wingdings" pitchFamily="2" charset="2"/>
              <a:buChar char="q"/>
            </a:pPr>
            <a:r>
              <a:rPr lang="ar-SA" dirty="0" smtClean="0">
                <a:latin typeface="Times New Roman" pitchFamily="18" charset="0"/>
                <a:cs typeface="Times New Roman" pitchFamily="18" charset="0"/>
              </a:rPr>
              <a:t>المستمع الجيد هو الذي ينجح في محاولته في البقاء دائما في المستوى الأول</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67400"/>
            <a:ext cx="8183880" cy="685800"/>
          </a:xfrm>
        </p:spPr>
        <p:txBody>
          <a:bodyPr/>
          <a:lstStyle/>
          <a:p>
            <a:pPr algn="r" rtl="1"/>
            <a:r>
              <a:rPr lang="ar-SA" dirty="0" smtClean="0">
                <a:solidFill>
                  <a:srgbClr val="FF0000"/>
                </a:solidFill>
                <a:latin typeface="Times New Roman" pitchFamily="18" charset="0"/>
                <a:cs typeface="Times New Roman" pitchFamily="18" charset="0"/>
              </a:rPr>
              <a:t>مراحل الانصات</a:t>
            </a:r>
            <a:endParaRPr lang="en-US"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503238" y="530225"/>
          <a:ext cx="8183562" cy="418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6096000"/>
            <a:ext cx="8183880" cy="533400"/>
          </a:xfrm>
          <a:noFill/>
          <a:ln>
            <a:solidFill>
              <a:srgbClr val="C00000"/>
            </a:solidFill>
          </a:ln>
          <a:effectLst>
            <a:softEdge rad="12700"/>
          </a:effectLst>
        </p:spPr>
        <p:txBody>
          <a:bodyPr>
            <a:normAutofit fontScale="90000"/>
          </a:bodyPr>
          <a:lstStyle/>
          <a:p>
            <a:pPr algn="r" rtl="1"/>
            <a:r>
              <a:rPr lang="ar-SA" sz="4800" dirty="0" smtClean="0">
                <a:solidFill>
                  <a:srgbClr val="FF0000"/>
                </a:solidFill>
                <a:latin typeface="Times New Roman" pitchFamily="18" charset="0"/>
                <a:cs typeface="Times New Roman" pitchFamily="18" charset="0"/>
              </a:rPr>
              <a:t>مراحل الانصات</a:t>
            </a:r>
            <a:endParaRPr lang="en-US" sz="4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5489448"/>
          </a:xfrm>
        </p:spPr>
        <p:txBody>
          <a:bodyPr>
            <a:noAutofit/>
          </a:bodyPr>
          <a:lstStyle/>
          <a:p>
            <a:pPr algn="r" rtl="1">
              <a:buClr>
                <a:srgbClr val="C00000"/>
              </a:buClr>
              <a:buNone/>
            </a:pPr>
            <a:r>
              <a:rPr lang="ar-SA" sz="1900" dirty="0" smtClean="0">
                <a:latin typeface="Times New Roman" pitchFamily="18" charset="0"/>
                <a:cs typeface="Times New Roman" pitchFamily="18" charset="0"/>
              </a:rPr>
              <a:t>تمر مراحل الانصات الفعال بخمس مراحل متتالية، ومتى ما حصل أي خلل في أي مرحله منها فإن عملية الانصات لن تتم </a:t>
            </a:r>
            <a:r>
              <a:rPr lang="ar-SA" sz="1900" dirty="0" err="1" smtClean="0">
                <a:latin typeface="Times New Roman" pitchFamily="18" charset="0"/>
                <a:cs typeface="Times New Roman" pitchFamily="18" charset="0"/>
              </a:rPr>
              <a:t>بنجاح .</a:t>
            </a:r>
            <a:r>
              <a:rPr lang="ar-SA" sz="1900" dirty="0" smtClean="0">
                <a:latin typeface="Times New Roman" pitchFamily="18" charset="0"/>
                <a:cs typeface="Times New Roman" pitchFamily="18" charset="0"/>
              </a:rPr>
              <a:t> </a:t>
            </a:r>
          </a:p>
          <a:p>
            <a:pPr marL="514350" indent="-514350" algn="r" rtl="1">
              <a:buClr>
                <a:srgbClr val="C00000"/>
              </a:buClr>
              <a:buFont typeface="+mj-lt"/>
              <a:buAutoNum type="arabicPeriod"/>
            </a:pPr>
            <a:r>
              <a:rPr lang="ar-SA" sz="1900" dirty="0" err="1" smtClean="0">
                <a:latin typeface="Times New Roman" pitchFamily="18" charset="0"/>
                <a:cs typeface="Times New Roman" pitchFamily="18" charset="0"/>
              </a:rPr>
              <a:t>السماع </a:t>
            </a:r>
            <a:r>
              <a:rPr lang="ar-SA" sz="1900" dirty="0" smtClean="0">
                <a:latin typeface="Times New Roman" pitchFamily="18" charset="0"/>
                <a:cs typeface="Times New Roman" pitchFamily="18" charset="0"/>
              </a:rPr>
              <a:t>: هو الاحساس بالموجات الصوتية عن طريق الأذن  ليتاح للدماغ بترجمتها مع قيام الحواس الأخرى بتعزيز الرسالة </a:t>
            </a:r>
            <a:r>
              <a:rPr lang="ar-SA" sz="1900" dirty="0" err="1" smtClean="0">
                <a:latin typeface="Times New Roman" pitchFamily="18" charset="0"/>
                <a:cs typeface="Times New Roman" pitchFamily="18" charset="0"/>
              </a:rPr>
              <a:t>الصوتية </a:t>
            </a:r>
            <a:r>
              <a:rPr lang="ar-SA" sz="1900" dirty="0" smtClean="0">
                <a:latin typeface="Times New Roman" pitchFamily="18" charset="0"/>
                <a:cs typeface="Times New Roman" pitchFamily="18" charset="0"/>
              </a:rPr>
              <a:t>(ك الايماءات</a:t>
            </a:r>
            <a:r>
              <a:rPr lang="ar-SA" sz="1900" dirty="0" err="1" smtClean="0">
                <a:latin typeface="Times New Roman" pitchFamily="18" charset="0"/>
                <a:cs typeface="Times New Roman" pitchFamily="18" charset="0"/>
              </a:rPr>
              <a:t>) .</a:t>
            </a:r>
            <a:r>
              <a:rPr lang="ar-SA" sz="1900" dirty="0" smtClean="0">
                <a:latin typeface="Times New Roman" pitchFamily="18" charset="0"/>
                <a:cs typeface="Times New Roman" pitchFamily="18" charset="0"/>
              </a:rPr>
              <a:t> وهذا الاستقبال يمكن ان يتم تشويشه عن طريق الاصوات الدخيلة أو الازدواجية أو عدم الانتباه ولذلك يجب التركيز على الرسالة </a:t>
            </a:r>
            <a:r>
              <a:rPr lang="ar-SA" sz="1900" dirty="0" err="1" smtClean="0">
                <a:latin typeface="Times New Roman" pitchFamily="18" charset="0"/>
                <a:cs typeface="Times New Roman" pitchFamily="18" charset="0"/>
              </a:rPr>
              <a:t>فقط .</a:t>
            </a:r>
            <a:r>
              <a:rPr lang="ar-SA" sz="1900" dirty="0" smtClean="0">
                <a:latin typeface="Times New Roman" pitchFamily="18" charset="0"/>
                <a:cs typeface="Times New Roman" pitchFamily="18" charset="0"/>
              </a:rPr>
              <a:t> </a:t>
            </a:r>
          </a:p>
          <a:p>
            <a:pPr marL="514350" indent="-514350" algn="r" rtl="1">
              <a:buClr>
                <a:srgbClr val="C00000"/>
              </a:buClr>
              <a:buFont typeface="+mj-lt"/>
              <a:buAutoNum type="arabicPeriod"/>
            </a:pPr>
            <a:r>
              <a:rPr lang="ar-SA" sz="1900" dirty="0" smtClean="0">
                <a:latin typeface="Times New Roman" pitchFamily="18" charset="0"/>
                <a:cs typeface="Times New Roman" pitchFamily="18" charset="0"/>
              </a:rPr>
              <a:t>التفسير: وتشتمل على عنصرين هما 1- الاستيعاب 2- التذكر </a:t>
            </a:r>
          </a:p>
          <a:p>
            <a:pPr marL="514350" indent="-514350" algn="r" rtl="1">
              <a:buClr>
                <a:srgbClr val="C00000"/>
              </a:buClr>
              <a:buNone/>
            </a:pPr>
            <a:r>
              <a:rPr lang="ar-SA" sz="1900" dirty="0" smtClean="0">
                <a:latin typeface="Times New Roman" pitchFamily="18" charset="0"/>
                <a:cs typeface="Times New Roman" pitchFamily="18" charset="0"/>
              </a:rPr>
              <a:t>في مرحلة التفسير يتم تحليل ما سمعه وربطه بلمعاني المختزنة في دماغ المستقبل، فالمستقبل يقوم بإعطاء معان محددة للكلمات المستقبلة متأثراً بقيمة الشخصية ومعتقداته وأفكاره وتوقعاته و دوافعه و </a:t>
            </a:r>
            <a:r>
              <a:rPr lang="ar-SA" sz="1900" dirty="0" err="1" smtClean="0">
                <a:latin typeface="Times New Roman" pitchFamily="18" charset="0"/>
                <a:cs typeface="Times New Roman" pitchFamily="18" charset="0"/>
              </a:rPr>
              <a:t>أحتياجاته.</a:t>
            </a:r>
            <a:r>
              <a:rPr lang="ar-SA" sz="1900" dirty="0" smtClean="0">
                <a:latin typeface="Times New Roman" pitchFamily="18" charset="0"/>
                <a:cs typeface="Times New Roman" pitchFamily="18" charset="0"/>
              </a:rPr>
              <a:t> </a:t>
            </a:r>
          </a:p>
          <a:p>
            <a:pPr marL="514350" indent="-514350" algn="r" rtl="1">
              <a:buClr>
                <a:srgbClr val="C00000"/>
              </a:buClr>
              <a:buNone/>
            </a:pPr>
            <a:r>
              <a:rPr lang="ar-SA" sz="1900" dirty="0" smtClean="0">
                <a:latin typeface="Times New Roman" pitchFamily="18" charset="0"/>
                <a:cs typeface="Times New Roman" pitchFamily="18" charset="0"/>
              </a:rPr>
              <a:t>لذلك هذه المرحلة من أهم المراحل في عملية الاتصال المباشر </a:t>
            </a:r>
            <a:r>
              <a:rPr lang="ar-SA" sz="1900" dirty="0" err="1" smtClean="0">
                <a:latin typeface="Times New Roman" pitchFamily="18" charset="0"/>
                <a:cs typeface="Times New Roman" pitchFamily="18" charset="0"/>
              </a:rPr>
              <a:t>أذا</a:t>
            </a:r>
            <a:r>
              <a:rPr lang="ar-SA" sz="1900" dirty="0" smtClean="0">
                <a:latin typeface="Times New Roman" pitchFamily="18" charset="0"/>
                <a:cs typeface="Times New Roman" pitchFamily="18" charset="0"/>
              </a:rPr>
              <a:t> تختلف عادة خلفية المرسل والمستقبل وينشأ عن ذلك سؤ الفهم</a:t>
            </a:r>
          </a:p>
          <a:p>
            <a:pPr marL="514350" indent="-514350" algn="r" rtl="1">
              <a:buClr>
                <a:srgbClr val="C00000"/>
              </a:buClr>
              <a:buFont typeface="+mj-lt"/>
              <a:buAutoNum type="arabicPeriod" startAt="3"/>
            </a:pPr>
            <a:r>
              <a:rPr lang="ar-SA" sz="1900" dirty="0" smtClean="0">
                <a:latin typeface="Times New Roman" pitchFamily="18" charset="0"/>
                <a:cs typeface="Times New Roman" pitchFamily="18" charset="0"/>
              </a:rPr>
              <a:t>التقييم: ويتم خلال هذه المرحلة قيام المستقبل بتكوين رأي أو انطباع محدد حول مضمون الرسالة </a:t>
            </a:r>
            <a:r>
              <a:rPr lang="ar-SA" sz="1900" dirty="0" err="1" smtClean="0">
                <a:latin typeface="Times New Roman" pitchFamily="18" charset="0"/>
                <a:cs typeface="Times New Roman" pitchFamily="18" charset="0"/>
              </a:rPr>
              <a:t>المستقبلة.</a:t>
            </a:r>
            <a:r>
              <a:rPr lang="ar-SA" sz="1900" dirty="0" smtClean="0">
                <a:latin typeface="Times New Roman" pitchFamily="18" charset="0"/>
                <a:cs typeface="Times New Roman" pitchFamily="18" charset="0"/>
              </a:rPr>
              <a:t> ولذلك يتعين على المستقبل أن يستجمع كافة المعلومات المتاحة له قبل أن يصدر حكماً حول معنى الرسالة حتى لو دعاه ذلك إلى سؤال المتحدث عن بعض المعاني غير الواضحة وذلك لضمان فاعلية </a:t>
            </a:r>
            <a:r>
              <a:rPr lang="ar-SA" sz="1900" dirty="0" err="1" smtClean="0">
                <a:latin typeface="Times New Roman" pitchFamily="18" charset="0"/>
                <a:cs typeface="Times New Roman" pitchFamily="18" charset="0"/>
              </a:rPr>
              <a:t>الاتصال.</a:t>
            </a:r>
            <a:r>
              <a:rPr lang="ar-SA" sz="1900" dirty="0" smtClean="0">
                <a:latin typeface="Times New Roman" pitchFamily="18" charset="0"/>
                <a:cs typeface="Times New Roman" pitchFamily="18" charset="0"/>
              </a:rPr>
              <a:t> </a:t>
            </a:r>
            <a:endParaRPr lang="en-US" sz="1900" dirty="0" smtClean="0">
              <a:latin typeface="Times New Roman" pitchFamily="18" charset="0"/>
              <a:cs typeface="Times New Roman" pitchFamily="18" charset="0"/>
            </a:endParaRPr>
          </a:p>
          <a:p>
            <a:pPr marL="514350" indent="-514350" algn="r" rtl="1">
              <a:buClr>
                <a:srgbClr val="C00000"/>
              </a:buClr>
              <a:buFont typeface="+mj-lt"/>
              <a:buAutoNum type="arabicPeriod" startAt="3"/>
            </a:pPr>
            <a:r>
              <a:rPr lang="ar-SA" sz="1900" dirty="0" smtClean="0">
                <a:latin typeface="Times New Roman" pitchFamily="18" charset="0"/>
                <a:cs typeface="Times New Roman" pitchFamily="18" charset="0"/>
              </a:rPr>
              <a:t>التذكر: وهنا يقوم المستقبل بتخزين المعلومات المستقبلة لاستخدامها في المستقبل </a:t>
            </a:r>
          </a:p>
          <a:p>
            <a:pPr marL="514350" indent="-514350" algn="r" rtl="1">
              <a:buClr>
                <a:srgbClr val="C00000"/>
              </a:buClr>
              <a:buFont typeface="+mj-lt"/>
              <a:buAutoNum type="arabicPeriod" startAt="3"/>
            </a:pPr>
            <a:r>
              <a:rPr lang="ar-SA" sz="1900" dirty="0" err="1" smtClean="0">
                <a:latin typeface="Times New Roman" pitchFamily="18" charset="0"/>
                <a:cs typeface="Times New Roman" pitchFamily="18" charset="0"/>
              </a:rPr>
              <a:t>الاستجابة </a:t>
            </a:r>
            <a:r>
              <a:rPr lang="ar-SA" sz="1900" dirty="0" smtClean="0">
                <a:latin typeface="Times New Roman" pitchFamily="18" charset="0"/>
                <a:cs typeface="Times New Roman" pitchFamily="18" charset="0"/>
              </a:rPr>
              <a:t>: هي مرحلة مشتركة بين المرحلتين، فهي أخر مراحل الانصات وبداية مراحل </a:t>
            </a:r>
            <a:r>
              <a:rPr lang="ar-SA" sz="1900" dirty="0" err="1" smtClean="0">
                <a:latin typeface="Times New Roman" pitchFamily="18" charset="0"/>
                <a:cs typeface="Times New Roman" pitchFamily="18" charset="0"/>
              </a:rPr>
              <a:t>التحدث.</a:t>
            </a:r>
            <a:r>
              <a:rPr lang="ar-SA" sz="1900" dirty="0" smtClean="0">
                <a:latin typeface="Times New Roman" pitchFamily="18" charset="0"/>
                <a:cs typeface="Times New Roman" pitchFamily="18" charset="0"/>
              </a:rPr>
              <a:t> الهدف من هذه المرحلة هو أشعار المتحدث </a:t>
            </a:r>
            <a:r>
              <a:rPr lang="ar-SA" sz="1900" dirty="0" err="1" smtClean="0">
                <a:latin typeface="Times New Roman" pitchFamily="18" charset="0"/>
                <a:cs typeface="Times New Roman" pitchFamily="18" charset="0"/>
              </a:rPr>
              <a:t>بإن</a:t>
            </a:r>
            <a:r>
              <a:rPr lang="ar-SA" sz="1900" dirty="0" smtClean="0">
                <a:latin typeface="Times New Roman" pitchFamily="18" charset="0"/>
                <a:cs typeface="Times New Roman" pitchFamily="18" charset="0"/>
              </a:rPr>
              <a:t> رسالته قد استمع لها جيداً وفهمت وقيمة بشكل سليم  </a:t>
            </a:r>
            <a:endParaRPr lang="en-US" sz="19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91200"/>
            <a:ext cx="8183880" cy="762000"/>
          </a:xfrm>
        </p:spPr>
        <p:txBody>
          <a:bodyPr>
            <a:normAutofit/>
          </a:bodyPr>
          <a:lstStyle/>
          <a:p>
            <a:pPr algn="r" rtl="1"/>
            <a:r>
              <a:rPr lang="ar-SA" sz="4400" dirty="0" smtClean="0">
                <a:solidFill>
                  <a:srgbClr val="FF0000"/>
                </a:solidFill>
                <a:latin typeface="Times New Roman" pitchFamily="18" charset="0"/>
                <a:cs typeface="Times New Roman" pitchFamily="18" charset="0"/>
              </a:rPr>
              <a:t>معوقات الانصات العوائق الذهنية</a:t>
            </a:r>
            <a:endParaRPr lang="en-US" sz="44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5260848"/>
          </a:xfrm>
        </p:spPr>
        <p:txBody>
          <a:bodyPr>
            <a:normAutofit fontScale="85000" lnSpcReduction="10000"/>
          </a:bodyPr>
          <a:lstStyle/>
          <a:p>
            <a:pPr algn="r" rtl="1">
              <a:buClr>
                <a:srgbClr val="C00000"/>
              </a:buClr>
              <a:buNone/>
            </a:pPr>
            <a:r>
              <a:rPr lang="ar-SA" dirty="0" smtClean="0">
                <a:latin typeface="Times New Roman" pitchFamily="18" charset="0"/>
                <a:cs typeface="Times New Roman" pitchFamily="18" charset="0"/>
              </a:rPr>
              <a:t>الاسباب التي تؤدي إلى ضعف عملية الانصات </a:t>
            </a:r>
          </a:p>
          <a:p>
            <a:pPr marL="514350" indent="-514350" algn="r" rtl="1">
              <a:buClr>
                <a:srgbClr val="C00000"/>
              </a:buClr>
              <a:buFont typeface="+mj-lt"/>
              <a:buAutoNum type="arabicPeriod"/>
            </a:pPr>
            <a:r>
              <a:rPr lang="ar-SA" sz="3300" b="1" dirty="0" smtClean="0">
                <a:solidFill>
                  <a:srgbClr val="C00000"/>
                </a:solidFill>
                <a:latin typeface="Times New Roman" pitchFamily="18" charset="0"/>
                <a:cs typeface="Times New Roman" pitchFamily="18" charset="0"/>
              </a:rPr>
              <a:t>عوائق ذهنية </a:t>
            </a:r>
            <a:endParaRPr lang="en-US" sz="3300" b="1" dirty="0" smtClean="0">
              <a:solidFill>
                <a:srgbClr val="C00000"/>
              </a:solidFill>
              <a:latin typeface="Times New Roman" pitchFamily="18" charset="0"/>
              <a:cs typeface="Times New Roman" pitchFamily="18" charset="0"/>
            </a:endParaRPr>
          </a:p>
          <a:p>
            <a:pPr algn="r" rtl="1">
              <a:buClr>
                <a:srgbClr val="C00000"/>
              </a:buClr>
            </a:pPr>
            <a:r>
              <a:rPr lang="ar-SA" dirty="0" smtClean="0">
                <a:latin typeface="Times New Roman" pitchFamily="18" charset="0"/>
                <a:cs typeface="Times New Roman" pitchFamily="18" charset="0"/>
              </a:rPr>
              <a:t>تجنب المستقبل للموضوعات الصعبة والشائكة في الرسائل المستقبلة</a:t>
            </a:r>
          </a:p>
          <a:p>
            <a:pPr algn="r" rtl="1">
              <a:buClr>
                <a:srgbClr val="C00000"/>
              </a:buClr>
            </a:pPr>
            <a:r>
              <a:rPr lang="ar-SA" dirty="0" smtClean="0">
                <a:latin typeface="Times New Roman" pitchFamily="18" charset="0"/>
                <a:cs typeface="Times New Roman" pitchFamily="18" charset="0"/>
              </a:rPr>
              <a:t>عدم التركيز على ما يقوله المتحدث</a:t>
            </a:r>
          </a:p>
          <a:p>
            <a:pPr algn="r" rtl="1">
              <a:buClr>
                <a:srgbClr val="C00000"/>
              </a:buClr>
            </a:pPr>
            <a:r>
              <a:rPr lang="ar-SA" dirty="0" smtClean="0">
                <a:latin typeface="Times New Roman" pitchFamily="18" charset="0"/>
                <a:cs typeface="Times New Roman" pitchFamily="18" charset="0"/>
              </a:rPr>
              <a:t>استبعاد جزء من موضوع الاتصال </a:t>
            </a:r>
          </a:p>
          <a:p>
            <a:pPr algn="r" rtl="1">
              <a:buClr>
                <a:srgbClr val="C00000"/>
              </a:buClr>
            </a:pPr>
            <a:r>
              <a:rPr lang="ar-SA" dirty="0" smtClean="0">
                <a:latin typeface="Times New Roman" pitchFamily="18" charset="0"/>
                <a:cs typeface="Times New Roman" pitchFamily="18" charset="0"/>
              </a:rPr>
              <a:t>حدوث صراع ذهني داخلي أثناء العملية الاتصالية</a:t>
            </a:r>
          </a:p>
          <a:p>
            <a:pPr algn="r" rtl="1">
              <a:buClr>
                <a:srgbClr val="C00000"/>
              </a:buClr>
            </a:pPr>
            <a:r>
              <a:rPr lang="ar-SA" dirty="0" smtClean="0">
                <a:latin typeface="Times New Roman" pitchFamily="18" charset="0"/>
                <a:cs typeface="Times New Roman" pitchFamily="18" charset="0"/>
              </a:rPr>
              <a:t>السرحان و احلام اليقظة أثناء الاستماع للرسالة </a:t>
            </a:r>
          </a:p>
          <a:p>
            <a:pPr algn="r" rtl="1">
              <a:buClr>
                <a:srgbClr val="C00000"/>
              </a:buClr>
            </a:pPr>
            <a:r>
              <a:rPr lang="ar-SA" dirty="0" smtClean="0">
                <a:latin typeface="Times New Roman" pitchFamily="18" charset="0"/>
                <a:cs typeface="Times New Roman" pitchFamily="18" charset="0"/>
              </a:rPr>
              <a:t>الضعف اللغوي الذي يحول دون فهم المعاني</a:t>
            </a:r>
          </a:p>
          <a:p>
            <a:pPr algn="r" rtl="1">
              <a:buClr>
                <a:srgbClr val="C00000"/>
              </a:buClr>
            </a:pPr>
            <a:r>
              <a:rPr lang="ar-SA" dirty="0" smtClean="0">
                <a:latin typeface="Times New Roman" pitchFamily="18" charset="0"/>
                <a:cs typeface="Times New Roman" pitchFamily="18" charset="0"/>
              </a:rPr>
              <a:t>اصدار المستقبل حكماً مسبقاً على موضوع الحديث قبل سماع ما سيقال حوله</a:t>
            </a:r>
          </a:p>
          <a:p>
            <a:pPr algn="r" rtl="1">
              <a:buClr>
                <a:srgbClr val="C00000"/>
              </a:buClr>
            </a:pPr>
            <a:r>
              <a:rPr lang="ar-SA" dirty="0" smtClean="0">
                <a:latin typeface="Times New Roman" pitchFamily="18" charset="0"/>
                <a:cs typeface="Times New Roman" pitchFamily="18" charset="0"/>
              </a:rPr>
              <a:t>الأخذ بما يعتقده المستقبل عن المتحدث شخصياً دون خ&gt; معنى حديثه </a:t>
            </a:r>
          </a:p>
          <a:p>
            <a:pPr algn="r" rtl="1">
              <a:buClr>
                <a:srgbClr val="C00000"/>
              </a:buClr>
            </a:pPr>
            <a:r>
              <a:rPr lang="ar-SA" dirty="0" smtClean="0">
                <a:latin typeface="Times New Roman" pitchFamily="18" charset="0"/>
                <a:cs typeface="Times New Roman" pitchFamily="18" charset="0"/>
              </a:rPr>
              <a:t>امتلاك المستقبل لعقلية مغلقة غير قابلة للتغيير، حتى بعد السماع للحقائق والبراهين </a:t>
            </a:r>
          </a:p>
          <a:p>
            <a:pPr algn="r" rtl="1">
              <a:buClr>
                <a:srgbClr val="C00000"/>
              </a:buClr>
            </a:pPr>
            <a:r>
              <a:rPr lang="ar-SA" dirty="0" smtClean="0">
                <a:latin typeface="Times New Roman" pitchFamily="18" charset="0"/>
                <a:cs typeface="Times New Roman" pitchFamily="18" charset="0"/>
              </a:rPr>
              <a:t>انتقاء المستقبل لما يجب سماعه من حديث المرسل وعدم إعارة اهتمام كامل لجميع الموضع </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67400"/>
            <a:ext cx="8183880" cy="685800"/>
          </a:xfrm>
        </p:spPr>
        <p:txBody>
          <a:bodyPr>
            <a:normAutofit fontScale="90000"/>
          </a:bodyPr>
          <a:lstStyle/>
          <a:p>
            <a:pPr algn="r" rtl="1"/>
            <a:r>
              <a:rPr lang="ar-SA" sz="4400" dirty="0" smtClean="0">
                <a:solidFill>
                  <a:srgbClr val="C00000"/>
                </a:solidFill>
                <a:latin typeface="Times New Roman" pitchFamily="18" charset="0"/>
                <a:cs typeface="Times New Roman" pitchFamily="18" charset="0"/>
              </a:rPr>
              <a:t>معوقات الاتصال</a:t>
            </a:r>
            <a:r>
              <a:rPr lang="en-US" sz="4400" dirty="0" smtClean="0">
                <a:solidFill>
                  <a:srgbClr val="C00000"/>
                </a:solidFill>
                <a:latin typeface="Times New Roman" pitchFamily="18" charset="0"/>
                <a:cs typeface="Times New Roman" pitchFamily="18" charset="0"/>
              </a:rPr>
              <a:t> </a:t>
            </a:r>
            <a:r>
              <a:rPr lang="ar-SA" sz="4400" dirty="0" smtClean="0">
                <a:solidFill>
                  <a:srgbClr val="C00000"/>
                </a:solidFill>
                <a:latin typeface="Times New Roman" pitchFamily="18" charset="0"/>
                <a:cs typeface="Times New Roman" pitchFamily="18" charset="0"/>
              </a:rPr>
              <a:t>العوائق </a:t>
            </a:r>
            <a:r>
              <a:rPr lang="ar-SA" sz="4400" dirty="0" err="1" smtClean="0">
                <a:solidFill>
                  <a:srgbClr val="C00000"/>
                </a:solidFill>
                <a:latin typeface="Times New Roman" pitchFamily="18" charset="0"/>
                <a:cs typeface="Times New Roman" pitchFamily="18" charset="0"/>
              </a:rPr>
              <a:t>مشاعرية</a:t>
            </a:r>
            <a:endParaRPr lang="en-US" sz="44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marL="342900"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عوائق </a:t>
            </a:r>
            <a:r>
              <a:rPr lang="ar-SA" sz="3200" b="1" dirty="0" err="1" smtClean="0">
                <a:latin typeface="Times New Roman" pitchFamily="18" charset="0"/>
                <a:cs typeface="Times New Roman" pitchFamily="18" charset="0"/>
              </a:rPr>
              <a:t>مشاعرية</a:t>
            </a:r>
            <a:r>
              <a:rPr lang="ar-SA" sz="3200" b="1" dirty="0" smtClean="0">
                <a:latin typeface="Times New Roman" pitchFamily="18" charset="0"/>
                <a:cs typeface="Times New Roman" pitchFamily="18" charset="0"/>
              </a:rPr>
              <a:t>، </a:t>
            </a:r>
            <a:r>
              <a:rPr lang="ar-SA" sz="3200" b="1" dirty="0" err="1" smtClean="0">
                <a:latin typeface="Times New Roman" pitchFamily="18" charset="0"/>
                <a:cs typeface="Times New Roman" pitchFamily="18" charset="0"/>
              </a:rPr>
              <a:t>وتشمل:</a:t>
            </a:r>
            <a:endParaRPr lang="ar-SA" sz="3200" b="1" dirty="0" smtClean="0">
              <a:latin typeface="Times New Roman" pitchFamily="18" charset="0"/>
              <a:cs typeface="Times New Roman" pitchFamily="18" charset="0"/>
            </a:endParaRP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شعور المستقبل بحالة من الضغط.</a:t>
            </a: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شعور المستقبل بحالة من الإجهاد.</a:t>
            </a: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شعور المستقبل بحالة من الغضب.</a:t>
            </a: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تحيز المستقبل.</a:t>
            </a: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الميل نحو مقاطعة الآخرين.</a:t>
            </a: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النزوع نحو التهكم والسخرية من الآخرين.</a:t>
            </a:r>
          </a:p>
          <a:p>
            <a:pPr marL="800100" lvl="1" indent="-342900" algn="r" rtl="1">
              <a:lnSpc>
                <a:spcPct val="130000"/>
              </a:lnSpc>
              <a:buClr>
                <a:srgbClr val="C00000"/>
              </a:buClr>
              <a:buFont typeface="Wingdings" pitchFamily="2" charset="2"/>
              <a:buChar char="§"/>
            </a:pPr>
            <a:r>
              <a:rPr lang="ar-SA" sz="3200" b="1" dirty="0" smtClean="0">
                <a:latin typeface="Times New Roman" pitchFamily="18" charset="0"/>
                <a:cs typeface="Times New Roman" pitchFamily="18" charset="0"/>
              </a:rPr>
              <a:t> حب الجدل والاستئثار بالحديث.</a:t>
            </a:r>
            <a:endParaRPr lang="en-US" sz="3200" b="1" dirty="0" smtClean="0">
              <a:latin typeface="Times New Roman" pitchFamily="18" charset="0"/>
              <a:cs typeface="Times New Roman" pitchFamily="18" charset="0"/>
            </a:endParaRPr>
          </a:p>
          <a:p>
            <a:pPr algn="r" rtl="1">
              <a:buClr>
                <a:srgbClr val="C00000"/>
              </a:buClr>
              <a:buFont typeface="Wingdings" pitchFamily="2" charset="2"/>
              <a:buChar char="§"/>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43600"/>
            <a:ext cx="8183880" cy="533400"/>
          </a:xfrm>
        </p:spPr>
        <p:txBody>
          <a:bodyPr>
            <a:normAutofit fontScale="90000"/>
          </a:bodyPr>
          <a:lstStyle/>
          <a:p>
            <a:pPr algn="r" rtl="1"/>
            <a:r>
              <a:rPr lang="ar-SA" dirty="0" smtClean="0">
                <a:solidFill>
                  <a:srgbClr val="C00000"/>
                </a:solidFill>
                <a:latin typeface="Times New Roman" pitchFamily="18" charset="0"/>
                <a:cs typeface="Times New Roman" pitchFamily="18" charset="0"/>
              </a:rPr>
              <a:t>معوقات الاتصال العوائق البيئية</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marL="514350" indent="-514350" algn="r" rtl="1">
              <a:lnSpc>
                <a:spcPct val="160000"/>
              </a:lnSpc>
              <a:buClr>
                <a:srgbClr val="C00000"/>
              </a:buClr>
              <a:buFont typeface="+mj-lt"/>
              <a:buAutoNum type="arabicPeriod" startAt="3"/>
            </a:pPr>
            <a:r>
              <a:rPr lang="ar-SA" sz="3200" b="1" dirty="0" smtClean="0">
                <a:latin typeface="Times New Roman" pitchFamily="18" charset="0"/>
                <a:cs typeface="Times New Roman" pitchFamily="18" charset="0"/>
              </a:rPr>
              <a:t>عوائق بيئية،  </a:t>
            </a:r>
            <a:r>
              <a:rPr lang="ar-SA" sz="3200" b="1" dirty="0" err="1" smtClean="0">
                <a:latin typeface="Times New Roman" pitchFamily="18" charset="0"/>
                <a:cs typeface="Times New Roman" pitchFamily="18" charset="0"/>
              </a:rPr>
              <a:t>وتشمل:</a:t>
            </a:r>
            <a:endParaRPr lang="ar-SA" sz="3200" b="1" dirty="0" smtClean="0">
              <a:latin typeface="Times New Roman" pitchFamily="18" charset="0"/>
              <a:cs typeface="Times New Roman" pitchFamily="18" charset="0"/>
            </a:endParaRPr>
          </a:p>
          <a:p>
            <a:pPr marL="800100" lvl="1" indent="-342900" algn="r" rtl="1">
              <a:lnSpc>
                <a:spcPct val="160000"/>
              </a:lnSpc>
              <a:buClr>
                <a:srgbClr val="C00000"/>
              </a:buClr>
              <a:buFont typeface="Courier New" pitchFamily="49" charset="0"/>
              <a:buChar char="o"/>
            </a:pPr>
            <a:r>
              <a:rPr lang="ar-SA" sz="3200" b="1" dirty="0" smtClean="0">
                <a:latin typeface="Times New Roman" pitchFamily="18" charset="0"/>
                <a:cs typeface="Times New Roman" pitchFamily="18" charset="0"/>
              </a:rPr>
              <a:t> انتباه المستقبل لبعض المثيرات الأخرى الموجودة في البيئة الاتصالية.</a:t>
            </a:r>
          </a:p>
          <a:p>
            <a:pPr marL="800100" lvl="1" indent="-342900" algn="r" rtl="1">
              <a:lnSpc>
                <a:spcPct val="160000"/>
              </a:lnSpc>
              <a:buClr>
                <a:srgbClr val="C00000"/>
              </a:buClr>
              <a:buFont typeface="Courier New" pitchFamily="49" charset="0"/>
              <a:buChar char="o"/>
            </a:pPr>
            <a:r>
              <a:rPr lang="ar-SA" sz="3200" b="1" dirty="0" smtClean="0">
                <a:latin typeface="Times New Roman" pitchFamily="18" charset="0"/>
                <a:cs typeface="Times New Roman" pitchFamily="18" charset="0"/>
              </a:rPr>
              <a:t> حدوث تشويش أو إزعاج في بيئة الاتصال مثل وجود ضوضاء، انخفاض أو </a:t>
            </a:r>
            <a:r>
              <a:rPr lang="ar-SA" sz="3200" b="1" dirty="0" err="1" smtClean="0">
                <a:latin typeface="Times New Roman" pitchFamily="18" charset="0"/>
                <a:cs typeface="Times New Roman" pitchFamily="18" charset="0"/>
              </a:rPr>
              <a:t>حدة</a:t>
            </a:r>
            <a:r>
              <a:rPr lang="ar-SA" sz="3200" b="1" dirty="0" smtClean="0">
                <a:latin typeface="Times New Roman" pitchFamily="18" charset="0"/>
                <a:cs typeface="Times New Roman" pitchFamily="18" charset="0"/>
              </a:rPr>
              <a:t> الإضاءة، عدم الراحة في الجلسة.</a:t>
            </a:r>
          </a:p>
          <a:p>
            <a:pPr marL="800100" lvl="1" indent="-342900" algn="r" rtl="1">
              <a:lnSpc>
                <a:spcPct val="160000"/>
              </a:lnSpc>
              <a:buClr>
                <a:srgbClr val="C00000"/>
              </a:buClr>
              <a:buFont typeface="Courier New" pitchFamily="49" charset="0"/>
              <a:buChar char="o"/>
            </a:pPr>
            <a:r>
              <a:rPr lang="ar-SA" sz="3200" b="1" dirty="0" smtClean="0">
                <a:latin typeface="Times New Roman" pitchFamily="18" charset="0"/>
                <a:cs typeface="Times New Roman" pitchFamily="18" charset="0"/>
              </a:rPr>
              <a:t> عدم القدرة على تسجيل وتدوين ما يتم الاستماع إليه.</a:t>
            </a:r>
            <a:endParaRPr lang="en-US" sz="3200" b="1" dirty="0" smtClean="0">
              <a:latin typeface="Times New Roman" pitchFamily="18" charset="0"/>
              <a:cs typeface="Times New Roman" pitchFamily="18" charset="0"/>
            </a:endParaRPr>
          </a:p>
          <a:p>
            <a:pPr algn="r" rtl="1">
              <a:buClr>
                <a:srgbClr val="C00000"/>
              </a:buClr>
              <a:buFont typeface="Courier New" pitchFamily="49" charset="0"/>
              <a:buChar char="o"/>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638800"/>
            <a:ext cx="8183880" cy="914400"/>
          </a:xfrm>
        </p:spPr>
        <p:txBody>
          <a:bodyPr>
            <a:normAutofit fontScale="90000"/>
          </a:bodyPr>
          <a:lstStyle/>
          <a:p>
            <a:pPr algn="r" rtl="1"/>
            <a:r>
              <a:rPr lang="ar-SA" dirty="0" smtClean="0">
                <a:solidFill>
                  <a:srgbClr val="C00000"/>
                </a:solidFill>
                <a:effectLst/>
                <a:latin typeface="Times New Roman" pitchFamily="18" charset="0"/>
                <a:cs typeface="Times New Roman" pitchFamily="18" charset="0"/>
              </a:rPr>
              <a:t>معوقات الاتصال معوقات ناتجة عن استجابة المستمع </a:t>
            </a:r>
            <a:r>
              <a:rPr lang="ar-SA" dirty="0" err="1" smtClean="0">
                <a:solidFill>
                  <a:srgbClr val="C00000"/>
                </a:solidFill>
                <a:effectLst/>
                <a:latin typeface="Times New Roman" pitchFamily="18" charset="0"/>
                <a:cs typeface="Times New Roman" pitchFamily="18" charset="0"/>
              </a:rPr>
              <a:t>أعتماداً</a:t>
            </a:r>
            <a:r>
              <a:rPr lang="ar-SA" dirty="0" smtClean="0">
                <a:solidFill>
                  <a:srgbClr val="C00000"/>
                </a:solidFill>
                <a:effectLst/>
                <a:latin typeface="Times New Roman" pitchFamily="18" charset="0"/>
                <a:cs typeface="Times New Roman" pitchFamily="18" charset="0"/>
              </a:rPr>
              <a:t> على تجربته الشخصية</a:t>
            </a:r>
            <a:endParaRPr lang="en-US" dirty="0">
              <a:solidFill>
                <a:srgbClr val="C00000"/>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83880" cy="5260848"/>
          </a:xfrm>
        </p:spPr>
        <p:txBody>
          <a:bodyPr>
            <a:normAutofit fontScale="92500" lnSpcReduction="20000"/>
          </a:bodyPr>
          <a:lstStyle/>
          <a:p>
            <a:pPr marL="342900" indent="-342900" algn="r" rtl="1">
              <a:lnSpc>
                <a:spcPct val="120000"/>
              </a:lnSpc>
              <a:buClr>
                <a:srgbClr val="C00000"/>
              </a:buClr>
              <a:buFontTx/>
              <a:buAutoNum type="arabicPeriod" startAt="4"/>
            </a:pPr>
            <a:r>
              <a:rPr lang="ar-SA" b="1" dirty="0" smtClean="0">
                <a:latin typeface="Times New Roman" pitchFamily="18" charset="0"/>
                <a:cs typeface="Times New Roman" pitchFamily="18" charset="0"/>
              </a:rPr>
              <a:t> </a:t>
            </a:r>
            <a:r>
              <a:rPr lang="ar-SA" sz="3000" b="1" dirty="0" smtClean="0">
                <a:solidFill>
                  <a:srgbClr val="C00000"/>
                </a:solidFill>
                <a:latin typeface="Times New Roman" pitchFamily="18" charset="0"/>
                <a:cs typeface="Times New Roman" pitchFamily="18" charset="0"/>
              </a:rPr>
              <a:t>عوائق ناتجة عن استجابة المستمع اعتماداّ على تجربته </a:t>
            </a:r>
            <a:r>
              <a:rPr lang="ar-SA" sz="3000" b="1" dirty="0" err="1" smtClean="0">
                <a:solidFill>
                  <a:srgbClr val="C00000"/>
                </a:solidFill>
                <a:latin typeface="Times New Roman" pitchFamily="18" charset="0"/>
                <a:cs typeface="Times New Roman" pitchFamily="18" charset="0"/>
              </a:rPr>
              <a:t>الشخصية:</a:t>
            </a:r>
            <a:endParaRPr lang="ar-SA" b="1" dirty="0" smtClean="0">
              <a:solidFill>
                <a:srgbClr val="C00000"/>
              </a:solidFill>
              <a:latin typeface="Times New Roman" pitchFamily="18" charset="0"/>
              <a:cs typeface="Times New Roman" pitchFamily="18" charset="0"/>
            </a:endParaRPr>
          </a:p>
          <a:p>
            <a:pPr marL="342900" indent="-342900"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 من أكبر العوائق التي قد تعترض عملية الاتصال الاجتماعي التي تتم بين طرفين ميل المستقبل للاستجابة لمحدثه وهو واقع تحت تأثير سيرته الذاتية أو تجربته </a:t>
            </a:r>
            <a:r>
              <a:rPr lang="ar-SA" dirty="0" err="1" smtClean="0">
                <a:latin typeface="Times New Roman" pitchFamily="18" charset="0"/>
                <a:cs typeface="Times New Roman" pitchFamily="18" charset="0"/>
              </a:rPr>
              <a:t>الشخصية.</a:t>
            </a:r>
            <a:r>
              <a:rPr lang="ar-SA" dirty="0" smtClean="0">
                <a:latin typeface="Times New Roman" pitchFamily="18" charset="0"/>
                <a:cs typeface="Times New Roman" pitchFamily="18" charset="0"/>
              </a:rPr>
              <a:t> فيقوم المستمع بمقاطعة المتحدث وتوجيه النصح له وسبر أغواره وتقييم دوافعه وحاجاته انطلاقاً من التجارب الذاتية والدوافع الشخصية للمتلقي نفسه.</a:t>
            </a:r>
          </a:p>
          <a:p>
            <a:pPr marL="342900" indent="-342900"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 فلو تأملنا أي حوار يقع بين شخصين يقوم فيه أحدهما بعرض موقف أو مشكلة مرت </a:t>
            </a:r>
            <a:r>
              <a:rPr lang="ar-SA" dirty="0" err="1" smtClean="0">
                <a:latin typeface="Times New Roman" pitchFamily="18" charset="0"/>
                <a:cs typeface="Times New Roman" pitchFamily="18" charset="0"/>
              </a:rPr>
              <a:t>به</a:t>
            </a:r>
            <a:r>
              <a:rPr lang="ar-SA"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للاحظنا</a:t>
            </a:r>
            <a:r>
              <a:rPr lang="ar-SA" dirty="0" smtClean="0">
                <a:latin typeface="Times New Roman" pitchFamily="18" charset="0"/>
                <a:cs typeface="Times New Roman" pitchFamily="18" charset="0"/>
              </a:rPr>
              <a:t> قيام المستمع فوراً بأحد ردود الفعل التالية اعتماداً على تجربته </a:t>
            </a:r>
            <a:r>
              <a:rPr lang="ar-SA" dirty="0" err="1" smtClean="0">
                <a:latin typeface="Times New Roman" pitchFamily="18" charset="0"/>
                <a:cs typeface="Times New Roman" pitchFamily="18" charset="0"/>
              </a:rPr>
              <a:t>الذاتية:</a:t>
            </a:r>
            <a:endParaRPr lang="ar-SA" dirty="0" smtClean="0">
              <a:latin typeface="Times New Roman" pitchFamily="18" charset="0"/>
              <a:cs typeface="Times New Roman" pitchFamily="18" charset="0"/>
            </a:endParaRPr>
          </a:p>
          <a:p>
            <a:pPr marL="342900" indent="-342900"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 تقديم النصح والمشورة أو اقتراح بعض الحلول المستوحاة من تجاربه الذاتية دون أن يطلب منه محدثة </a:t>
            </a:r>
            <a:r>
              <a:rPr lang="ar-SA" dirty="0" err="1" smtClean="0">
                <a:latin typeface="Times New Roman" pitchFamily="18" charset="0"/>
                <a:cs typeface="Times New Roman" pitchFamily="18" charset="0"/>
              </a:rPr>
              <a:t>ذلك.</a:t>
            </a:r>
            <a:r>
              <a:rPr lang="ar-SA" dirty="0" smtClean="0">
                <a:latin typeface="Times New Roman" pitchFamily="18" charset="0"/>
                <a:cs typeface="Times New Roman" pitchFamily="18" charset="0"/>
              </a:rPr>
              <a:t> </a:t>
            </a:r>
          </a:p>
          <a:p>
            <a:pPr algn="r" rtl="1">
              <a:buClr>
                <a:srgbClr val="C00000"/>
              </a:buClr>
              <a:buNone/>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67400"/>
            <a:ext cx="8183880" cy="609600"/>
          </a:xfrm>
        </p:spPr>
        <p:txBody>
          <a:bodyPr>
            <a:normAutofit fontScale="90000"/>
          </a:bodyPr>
          <a:lstStyle/>
          <a:p>
            <a:pPr algn="r" rtl="1"/>
            <a:r>
              <a:rPr lang="ar-SA" sz="4000" dirty="0" smtClean="0">
                <a:solidFill>
                  <a:srgbClr val="C00000"/>
                </a:solidFill>
                <a:latin typeface="Times New Roman" pitchFamily="18" charset="0"/>
                <a:cs typeface="Times New Roman" pitchFamily="18" charset="0"/>
              </a:rPr>
              <a:t>يتبع</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marL="342900" indent="-342900" algn="r" rtl="1">
              <a:lnSpc>
                <a:spcPct val="110000"/>
              </a:lnSpc>
              <a:buClr>
                <a:srgbClr val="C00000"/>
              </a:buClr>
              <a:buFontTx/>
              <a:buChar char="•"/>
            </a:pPr>
            <a:r>
              <a:rPr lang="ar-SA" dirty="0" smtClean="0">
                <a:latin typeface="Times New Roman" pitchFamily="18" charset="0"/>
                <a:cs typeface="Times New Roman" pitchFamily="18" charset="0"/>
              </a:rPr>
              <a:t> توجيه مجموعة من الأسئلة </a:t>
            </a:r>
            <a:r>
              <a:rPr lang="ar-SA" dirty="0" err="1" smtClean="0">
                <a:latin typeface="Times New Roman" pitchFamily="18" charset="0"/>
                <a:cs typeface="Times New Roman" pitchFamily="18" charset="0"/>
              </a:rPr>
              <a:t>الاستجوابية</a:t>
            </a:r>
            <a:r>
              <a:rPr lang="ar-SA" dirty="0" smtClean="0">
                <a:latin typeface="Times New Roman" pitchFamily="18" charset="0"/>
                <a:cs typeface="Times New Roman" pitchFamily="18" charset="0"/>
              </a:rPr>
              <a:t> للمتحدث التي تكون مبنية على وجهة نظر المتلقي أو الإطار الخاص لتفكيره.</a:t>
            </a:r>
          </a:p>
          <a:p>
            <a:pPr marL="342900" indent="-342900" algn="r" rtl="1">
              <a:lnSpc>
                <a:spcPct val="110000"/>
              </a:lnSpc>
              <a:buClr>
                <a:srgbClr val="C00000"/>
              </a:buClr>
              <a:buFontTx/>
              <a:buChar char="•"/>
            </a:pPr>
            <a:r>
              <a:rPr lang="ar-SA" dirty="0" smtClean="0">
                <a:latin typeface="Times New Roman" pitchFamily="18" charset="0"/>
                <a:cs typeface="Times New Roman" pitchFamily="18" charset="0"/>
              </a:rPr>
              <a:t> تفسير دوافع وسلوكيات المتحدث بناء على تجارب المستقبل الذاتية في محاولة لفهم المتحدث.</a:t>
            </a:r>
          </a:p>
          <a:p>
            <a:pPr marL="342900" indent="-342900" algn="r" rtl="1">
              <a:lnSpc>
                <a:spcPct val="110000"/>
              </a:lnSpc>
              <a:buClr>
                <a:srgbClr val="C00000"/>
              </a:buClr>
              <a:buFontTx/>
              <a:buChar char="•"/>
            </a:pPr>
            <a:r>
              <a:rPr lang="ar-SA" dirty="0" smtClean="0">
                <a:latin typeface="Times New Roman" pitchFamily="18" charset="0"/>
                <a:cs typeface="Times New Roman" pitchFamily="18" charset="0"/>
              </a:rPr>
              <a:t>ا لحكم على الآخرين، بناء على ما تم سماعه منهم، ومن ثم الاتفاق أو الاختلاف معهم.</a:t>
            </a:r>
          </a:p>
          <a:p>
            <a:pPr marL="342900" indent="-342900" algn="r" rtl="1">
              <a:lnSpc>
                <a:spcPct val="110000"/>
              </a:lnSpc>
              <a:buClr>
                <a:srgbClr val="C00000"/>
              </a:buClr>
              <a:buFontTx/>
              <a:buChar char="•"/>
            </a:pPr>
            <a:r>
              <a:rPr lang="ar-SA" dirty="0" smtClean="0">
                <a:latin typeface="Times New Roman" pitchFamily="18" charset="0"/>
                <a:cs typeface="Times New Roman" pitchFamily="18" charset="0"/>
              </a:rPr>
              <a:t> ومتى ما تمكن المتلقي من التغلب على هذا الميل الطبيعي نحو التشخيص المتسرع والقفز إلى النتائج دون روية، واتخاذ مواقف دفاعية بصفة دائمة وفرض آرائه على الآخرين المتصلين فيه، لأصبحت اتصالاته أكثر فاعلية حيث سيتوقف عن تمرير كل الأمور من خلال مفاهيمه الشخصية وقراءة حياة الآخرين من خلال انطباعاته ورؤيته وسيرته </a:t>
            </a:r>
            <a:r>
              <a:rPr lang="ar-SA" dirty="0" err="1" smtClean="0">
                <a:latin typeface="Times New Roman" pitchFamily="18" charset="0"/>
                <a:cs typeface="Times New Roman" pitchFamily="18" charset="0"/>
              </a:rPr>
              <a:t>الذاتية.</a:t>
            </a:r>
            <a:r>
              <a:rPr lang="ar-SA"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r" rtl="1">
              <a:buClr>
                <a:srgbClr val="C00000"/>
              </a:buClr>
              <a:buNone/>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91200"/>
            <a:ext cx="8183880" cy="685800"/>
          </a:xfrm>
        </p:spPr>
        <p:txBody>
          <a:bodyPr/>
          <a:lstStyle/>
          <a:p>
            <a:pPr algn="r" rtl="1"/>
            <a:r>
              <a:rPr lang="ar-SA" dirty="0" smtClean="0">
                <a:solidFill>
                  <a:srgbClr val="C00000"/>
                </a:solidFill>
                <a:latin typeface="Times New Roman" pitchFamily="18" charset="0"/>
                <a:cs typeface="Times New Roman" pitchFamily="18" charset="0"/>
              </a:rPr>
              <a:t>وسائل تنمية مهارة الاصغاء</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530352"/>
            <a:ext cx="8107680" cy="5108448"/>
          </a:xfrm>
        </p:spPr>
        <p:txBody>
          <a:bodyPr>
            <a:normAutofit lnSpcReduction="10000"/>
          </a:bodyPr>
          <a:lstStyle/>
          <a:p>
            <a:pPr algn="r" rtl="1">
              <a:buNone/>
            </a:pPr>
            <a:r>
              <a:rPr lang="ar-SA" dirty="0" smtClean="0">
                <a:latin typeface="Times New Roman" pitchFamily="18" charset="0"/>
                <a:cs typeface="Times New Roman" pitchFamily="18" charset="0"/>
              </a:rPr>
              <a:t>لكي ننمي مهارة الاتصال لدينا ونصبح مستمعين فعالين ومتجاوبين مع الطرف الأخر، علينا أن ننمي كلا من سلوكنا و</a:t>
            </a:r>
            <a:r>
              <a:rPr lang="en-US" dirty="0" smtClean="0">
                <a:latin typeface="Times New Roman" pitchFamily="18" charset="0"/>
                <a:cs typeface="Times New Roman" pitchFamily="18" charset="0"/>
              </a:rPr>
              <a:t> </a:t>
            </a:r>
            <a:r>
              <a:rPr lang="ar-SA" dirty="0" err="1" smtClean="0">
                <a:latin typeface="Times New Roman" pitchFamily="18" charset="0"/>
                <a:cs typeface="Times New Roman" pitchFamily="18" charset="0"/>
              </a:rPr>
              <a:t>مهاراتنا .</a:t>
            </a:r>
            <a:r>
              <a:rPr lang="ar-SA" dirty="0" smtClean="0">
                <a:latin typeface="Times New Roman" pitchFamily="18" charset="0"/>
                <a:cs typeface="Times New Roman" pitchFamily="18" charset="0"/>
              </a:rPr>
              <a:t> ولتحقيق هذا الهدف، يتعين علينا أن نطبق المبادئ الأساسية للاتصال بشكل </a:t>
            </a:r>
            <a:r>
              <a:rPr lang="ar-SA" dirty="0" err="1" smtClean="0">
                <a:latin typeface="Times New Roman" pitchFamily="18" charset="0"/>
                <a:cs typeface="Times New Roman" pitchFamily="18" charset="0"/>
              </a:rPr>
              <a:t>سليم .</a:t>
            </a:r>
            <a:endParaRPr lang="ar-SA" dirty="0" smtClean="0">
              <a:latin typeface="Times New Roman" pitchFamily="18" charset="0"/>
              <a:cs typeface="Times New Roman" pitchFamily="18" charset="0"/>
            </a:endParaRPr>
          </a:p>
          <a:p>
            <a:pPr algn="r" rtl="1">
              <a:buNone/>
            </a:pPr>
            <a:r>
              <a:rPr lang="ar-SA" dirty="0" smtClean="0">
                <a:latin typeface="Times New Roman" pitchFamily="18" charset="0"/>
                <a:cs typeface="Times New Roman" pitchFamily="18" charset="0"/>
              </a:rPr>
              <a:t>فنجاحنا كمتصلين يعتمد على درجة إتقاننا لمهارات الاتصال الإنصات التعاطفي لمحدثينا.</a:t>
            </a:r>
          </a:p>
          <a:p>
            <a:pPr algn="r" rtl="1">
              <a:buNone/>
            </a:pPr>
            <a:r>
              <a:rPr lang="ar-SA" dirty="0" smtClean="0">
                <a:latin typeface="Times New Roman" pitchFamily="18" charset="0"/>
                <a:cs typeface="Times New Roman" pitchFamily="18" charset="0"/>
              </a:rPr>
              <a:t>وتتمثل مهارة الانصات التعاطفي في مقدرة المستقبل على أستباط مشاعر المتحدث من  خلال ملاحظة المفاتيح غير المنطوقة التي تصدر عنه.</a:t>
            </a:r>
          </a:p>
          <a:p>
            <a:pPr algn="r" rtl="1">
              <a:buNone/>
            </a:pPr>
            <a:r>
              <a:rPr lang="ar-SA" dirty="0" smtClean="0">
                <a:latin typeface="Times New Roman" pitchFamily="18" charset="0"/>
                <a:cs typeface="Times New Roman" pitchFamily="18" charset="0"/>
              </a:rPr>
              <a:t>بعبارة اخرى، قدرة المستمع على الايحاء للمتحدث بأنه يفهم المعنى الكامن وراء كل كلمة تصدر عنه، ويحسسه بأنه يتعاطف مع روايته أي كان موضوعها تعتبر هي المهارة الأساسية في الاستماع العاطفي   </a:t>
            </a: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75960"/>
            <a:ext cx="8183880" cy="624840"/>
          </a:xfrm>
        </p:spPr>
        <p:txBody>
          <a:bodyPr>
            <a:normAutofit fontScale="90000"/>
          </a:bodyPr>
          <a:lstStyle/>
          <a:p>
            <a:pPr algn="r" rtl="1"/>
            <a:r>
              <a:rPr lang="ar-SA" dirty="0" smtClean="0">
                <a:solidFill>
                  <a:srgbClr val="C00000"/>
                </a:solidFill>
                <a:latin typeface="Times New Roman" pitchFamily="18" charset="0"/>
                <a:cs typeface="Times New Roman" pitchFamily="18" charset="0"/>
              </a:rPr>
              <a:t>وسائل تنمية مهارة الاصغاء</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r" rtl="1">
              <a:lnSpc>
                <a:spcPct val="120000"/>
              </a:lnSpc>
              <a:buClr>
                <a:srgbClr val="C00000"/>
              </a:buClr>
              <a:buFont typeface="Courier New" pitchFamily="49" charset="0"/>
              <a:buChar char="o"/>
            </a:pPr>
            <a:r>
              <a:rPr lang="ar-SA" b="1" u="sng" dirty="0" smtClean="0">
                <a:latin typeface="Times New Roman" pitchFamily="18" charset="0"/>
                <a:cs typeface="Times New Roman" pitchFamily="18" charset="0"/>
              </a:rPr>
              <a:t>ولتنمية مهارتك في الإنصات، فيجب عليك التزام التوجيهات </a:t>
            </a:r>
            <a:r>
              <a:rPr lang="ar-SA" b="1" u="sng" dirty="0" err="1" smtClean="0">
                <a:latin typeface="Times New Roman" pitchFamily="18" charset="0"/>
                <a:cs typeface="Times New Roman" pitchFamily="18" charset="0"/>
              </a:rPr>
              <a:t>التالية:</a:t>
            </a:r>
            <a:endParaRPr lang="ar-SA" b="1" u="sng" dirty="0" smtClean="0">
              <a:latin typeface="Times New Roman" pitchFamily="18" charset="0"/>
              <a:cs typeface="Times New Roman" pitchFamily="18" charset="0"/>
            </a:endParaRPr>
          </a:p>
          <a:p>
            <a:pPr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لا تتكلم عند الاستماع، وركز على الاستماع وأنت تحاول أن تضع نفسك موضع محدثك.</a:t>
            </a:r>
          </a:p>
          <a:p>
            <a:pPr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أحكم على محتوى الرسالة التي تتلقاها وليس على قائل الرسالة.</a:t>
            </a:r>
          </a:p>
          <a:p>
            <a:pPr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استوعب المعلومات والأفكار ألوارده في رسائل محدثك غير </a:t>
            </a:r>
            <a:r>
              <a:rPr lang="ar-SA" dirty="0" err="1" smtClean="0">
                <a:latin typeface="Times New Roman" pitchFamily="18" charset="0"/>
                <a:cs typeface="Times New Roman" pitchFamily="18" charset="0"/>
              </a:rPr>
              <a:t>اللفظية </a:t>
            </a:r>
            <a:r>
              <a:rPr lang="ar-SA" dirty="0" smtClean="0">
                <a:latin typeface="Times New Roman" pitchFamily="18" charset="0"/>
                <a:cs typeface="Times New Roman" pitchFamily="18" charset="0"/>
              </a:rPr>
              <a:t>(لغة الجسم) لتساعدك على الفهم السليم لمحتوى الرسائل اللفظية.</a:t>
            </a:r>
          </a:p>
          <a:p>
            <a:pPr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ابتعد عن العوامل التي قد تتسبب في تشتيت انتباهك عن محدثك وما يقوله.</a:t>
            </a:r>
          </a:p>
          <a:p>
            <a:pPr algn="r" rtl="1">
              <a:lnSpc>
                <a:spcPct val="120000"/>
              </a:lnSpc>
              <a:buClr>
                <a:srgbClr val="C00000"/>
              </a:buClr>
              <a:buFont typeface="Courier New" pitchFamily="49" charset="0"/>
              <a:buChar char="o"/>
            </a:pPr>
            <a:r>
              <a:rPr lang="ar-SA" dirty="0" smtClean="0">
                <a:latin typeface="Times New Roman" pitchFamily="18" charset="0"/>
                <a:cs typeface="Times New Roman" pitchFamily="18" charset="0"/>
              </a:rPr>
              <a:t>احتفظ بذهنك حاضراً طيلة مدة الحديث، وأسأل الأسئلة التي تساعدك على الفهم.</a:t>
            </a:r>
          </a:p>
          <a:p>
            <a:pPr algn="r" rtl="1">
              <a:buClr>
                <a:srgbClr val="C00000"/>
              </a:buClr>
              <a:buFont typeface="Courier New" pitchFamily="49" charset="0"/>
              <a:buChar char="o"/>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91200"/>
            <a:ext cx="8183880" cy="685800"/>
          </a:xfrm>
        </p:spPr>
        <p:txBody>
          <a:bodyPr/>
          <a:lstStyle/>
          <a:p>
            <a:pPr algn="r" rtl="1"/>
            <a:r>
              <a:rPr lang="ar-SA" dirty="0" smtClean="0">
                <a:solidFill>
                  <a:srgbClr val="C00000"/>
                </a:solidFill>
                <a:latin typeface="Times New Roman" pitchFamily="18" charset="0"/>
                <a:cs typeface="Times New Roman" pitchFamily="18" charset="0"/>
              </a:rPr>
              <a:t>وسائل تنمية مهارة الاصغاء</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502920" y="682752"/>
            <a:ext cx="8031480" cy="5108448"/>
          </a:xfrm>
        </p:spPr>
        <p:txBody>
          <a:bodyPr>
            <a:normAutofit fontScale="92500" lnSpcReduction="10000"/>
          </a:bodyPr>
          <a:lstStyle/>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احرص على تنحية شخصيتك جانباً عند إنصاتك لمحدثك حتى تقلل من تأثير خبراتك وتجاربك الشخصية على فهمك لرسالة محدثك من وجهة نظرك أنت، لا من وجهة نظره هو.</a:t>
            </a:r>
          </a:p>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حاول ألا تكون في موقع المدافع.</a:t>
            </a:r>
          </a:p>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شخص نظرك في عيني المتحدث من آن لآخر مبدياً له اهتمامك ومتابعتك لما يقول.</a:t>
            </a:r>
          </a:p>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اسأل المتحدث عن النقاط التي لم تستوعبها، وامنح المتحدث معلومات مرتدة توضح مدى استيعابك لما يقال.</a:t>
            </a:r>
          </a:p>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استعن بأساليب الاتصال غير اللفظي بقدر المستطاع حتى تتمكن من فهم المعاني الكامنة خلف كلمات المتحدث.</a:t>
            </a:r>
          </a:p>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قاوم المؤثرات الأخرى لعدم الاستماع الجيد، مثل تشتت الذهن والتفكير في مواضيع لا تمت لموضوع الحديث بصلة.</a:t>
            </a:r>
          </a:p>
          <a:p>
            <a:pPr algn="r" rtl="1">
              <a:lnSpc>
                <a:spcPct val="90000"/>
              </a:lnSpc>
              <a:buClr>
                <a:srgbClr val="C00000"/>
              </a:buClr>
              <a:buFont typeface="Courier New" pitchFamily="49" charset="0"/>
              <a:buChar char="o"/>
            </a:pPr>
            <a:r>
              <a:rPr lang="ar-SA" dirty="0" smtClean="0">
                <a:latin typeface="Times New Roman" pitchFamily="18" charset="0"/>
                <a:cs typeface="Times New Roman" pitchFamily="18" charset="0"/>
              </a:rPr>
              <a:t>لا تتردد في سؤال محدثك عن النقاط غير الواضحة لك ولا تبني حكمك استناداً على ما تعتقده.</a:t>
            </a:r>
          </a:p>
          <a:p>
            <a:pPr algn="r" rtl="1">
              <a:buClr>
                <a:srgbClr val="C00000"/>
              </a:buClr>
              <a:buFont typeface="Courier New" pitchFamily="49" charset="0"/>
              <a:buChar char="o"/>
            </a:pPr>
            <a:endParaRPr lang="en-US"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91200"/>
            <a:ext cx="8183880" cy="685800"/>
          </a:xfrm>
        </p:spPr>
        <p:txBody>
          <a:bodyPr/>
          <a:lstStyle/>
          <a:p>
            <a:pPr algn="r" rtl="1"/>
            <a:r>
              <a:rPr lang="ar-SA" dirty="0" smtClean="0">
                <a:solidFill>
                  <a:srgbClr val="C00000"/>
                </a:solidFill>
                <a:latin typeface="Times New Roman" pitchFamily="18" charset="0"/>
                <a:cs typeface="Times New Roman" pitchFamily="18" charset="0"/>
              </a:rPr>
              <a:t>وسائل تنمية مهارة الاصغاء</a:t>
            </a:r>
            <a:endParaRPr lang="en-US" dirty="0"/>
          </a:p>
        </p:txBody>
      </p:sp>
      <p:sp>
        <p:nvSpPr>
          <p:cNvPr id="3" name="Content Placeholder 2"/>
          <p:cNvSpPr>
            <a:spLocks noGrp="1"/>
          </p:cNvSpPr>
          <p:nvPr>
            <p:ph idx="1"/>
          </p:nvPr>
        </p:nvSpPr>
        <p:spPr>
          <a:xfrm>
            <a:off x="502920" y="530352"/>
            <a:ext cx="8183880" cy="4651248"/>
          </a:xfrm>
        </p:spPr>
        <p:txBody>
          <a:bodyPr>
            <a:normAutofit fontScale="85000" lnSpcReduction="10000"/>
          </a:bodyPr>
          <a:lstStyle/>
          <a:p>
            <a:pPr algn="r" rtl="1">
              <a:buClr>
                <a:srgbClr val="C00000"/>
              </a:buClr>
              <a:buFont typeface="Courier New" pitchFamily="49" charset="0"/>
              <a:buChar char="o"/>
            </a:pPr>
            <a:r>
              <a:rPr lang="ar-SA" dirty="0" smtClean="0">
                <a:latin typeface="Times New Roman" pitchFamily="18" charset="0"/>
                <a:cs typeface="Times New Roman" pitchFamily="18" charset="0"/>
              </a:rPr>
              <a:t>استمتع بعقلية متفتحة، واترك فرصة للرجعة، ولا تتشبث برأي واحد فقط، أو تصر على الرفض.</a:t>
            </a:r>
          </a:p>
          <a:p>
            <a:pPr algn="r" rtl="1">
              <a:buClr>
                <a:srgbClr val="C00000"/>
              </a:buClr>
              <a:buFont typeface="Courier New" pitchFamily="49" charset="0"/>
              <a:buChar char="o"/>
            </a:pPr>
            <a:r>
              <a:rPr lang="ar-SA" dirty="0" smtClean="0">
                <a:latin typeface="Times New Roman" pitchFamily="18" charset="0"/>
                <a:cs typeface="Times New Roman" pitchFamily="18" charset="0"/>
              </a:rPr>
              <a:t>خذ في الاعتبار أن الفرضيات والأحكام المنمطة قد لا تتناسب مع جميع المواقف.</a:t>
            </a:r>
          </a:p>
          <a:p>
            <a:pPr algn="r" rtl="1">
              <a:buClr>
                <a:srgbClr val="C00000"/>
              </a:buClr>
              <a:buFont typeface="Courier New" pitchFamily="49" charset="0"/>
              <a:buChar char="o"/>
            </a:pPr>
            <a:r>
              <a:rPr lang="ar-SA" dirty="0" smtClean="0">
                <a:latin typeface="Times New Roman" pitchFamily="18" charset="0"/>
                <a:cs typeface="Times New Roman" pitchFamily="18" charset="0"/>
              </a:rPr>
              <a:t>دون بعض الملاحظات أثناء استماعك لموضوع صعب، واكتب بعض النقاط الرئيسة حتى تستخدمها كنوع من التعزيز والدعم لمحدثك حيث تشجعه على الاستمرار.</a:t>
            </a:r>
          </a:p>
          <a:p>
            <a:pPr algn="r" rtl="1">
              <a:buClr>
                <a:srgbClr val="C00000"/>
              </a:buClr>
              <a:buFont typeface="Courier New" pitchFamily="49" charset="0"/>
              <a:buChar char="o"/>
            </a:pPr>
            <a:r>
              <a:rPr lang="ar-SA" dirty="0" smtClean="0">
                <a:latin typeface="Times New Roman" pitchFamily="18" charset="0"/>
                <a:cs typeface="Times New Roman" pitchFamily="18" charset="0"/>
              </a:rPr>
              <a:t>قبل الإجابة على سؤال الشخص المتحدث أو التعليق على كلامه أو تقديم أي اقتراح، عليك بإعادة صياغته بعبارتك الخاصة كي تبين فهمك الكامل لما </a:t>
            </a:r>
            <a:r>
              <a:rPr lang="ar-SA" dirty="0" err="1" smtClean="0">
                <a:latin typeface="Times New Roman" pitchFamily="18" charset="0"/>
                <a:cs typeface="Times New Roman" pitchFamily="18" charset="0"/>
              </a:rPr>
              <a:t>قاله.</a:t>
            </a:r>
            <a:r>
              <a:rPr lang="ar-SA" dirty="0" smtClean="0">
                <a:latin typeface="Times New Roman" pitchFamily="18" charset="0"/>
                <a:cs typeface="Times New Roman" pitchFamily="18" charset="0"/>
              </a:rPr>
              <a:t> وبعد إدراكك لمعنى كلامه، </a:t>
            </a:r>
            <a:r>
              <a:rPr lang="ar-SA" dirty="0" err="1" smtClean="0">
                <a:latin typeface="Times New Roman" pitchFamily="18" charset="0"/>
                <a:cs typeface="Times New Roman" pitchFamily="18" charset="0"/>
              </a:rPr>
              <a:t>دع</a:t>
            </a:r>
            <a:r>
              <a:rPr lang="ar-SA" dirty="0" smtClean="0">
                <a:latin typeface="Times New Roman" pitchFamily="18" charset="0"/>
                <a:cs typeface="Times New Roman" pitchFamily="18" charset="0"/>
              </a:rPr>
              <a:t> المتحدث يأخذ زمام المبادرة في الحديث مرة ثانية.</a:t>
            </a:r>
          </a:p>
          <a:p>
            <a:pPr algn="r" rtl="1">
              <a:buClr>
                <a:srgbClr val="C00000"/>
              </a:buClr>
              <a:buFont typeface="Courier New" pitchFamily="49" charset="0"/>
              <a:buChar char="o"/>
            </a:pPr>
            <a:r>
              <a:rPr lang="ar-SA" dirty="0" smtClean="0">
                <a:latin typeface="Times New Roman" pitchFamily="18" charset="0"/>
                <a:cs typeface="Times New Roman" pitchFamily="18" charset="0"/>
              </a:rPr>
              <a:t>إذا أردت أن تشجع محدثك على المناقشة والاستمرار في الحديث، قم بتوجيه أسئلة ذات نهاية مفتوحة تشجع المتحدث على الاستطراد والكلام بحرية.</a:t>
            </a:r>
          </a:p>
          <a:p>
            <a:pPr algn="r" rtl="1">
              <a:buClr>
                <a:srgbClr val="C00000"/>
              </a:buClr>
              <a:buFont typeface="Courier New" pitchFamily="49" charset="0"/>
              <a:buChar char="o"/>
            </a:pPr>
            <a:endParaRPr lang="en-US" dirty="0">
              <a:latin typeface="Times New Roman" pitchFamily="18" charset="0"/>
              <a:cs typeface="Times New Roman" pitchFamily="18" charset="0"/>
            </a:endParaRPr>
          </a:p>
        </p:txBody>
      </p:sp>
    </p:spTree>
  </p:cSld>
  <p:clrMapOvr>
    <a:masterClrMapping/>
  </p:clrMapOvr>
  <p:transition>
    <p:dissolv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67400"/>
            <a:ext cx="8183880" cy="685800"/>
          </a:xfrm>
        </p:spPr>
        <p:txBody>
          <a:bodyPr/>
          <a:lstStyle/>
          <a:p>
            <a:pPr algn="r" rtl="1"/>
            <a:r>
              <a:rPr lang="ar-SA" dirty="0" smtClean="0">
                <a:solidFill>
                  <a:srgbClr val="C00000"/>
                </a:solidFill>
                <a:latin typeface="Times New Roman" pitchFamily="18" charset="0"/>
                <a:cs typeface="Times New Roman" pitchFamily="18" charset="0"/>
              </a:rPr>
              <a:t>وسائل تنمية مهارة الاصغاء</a:t>
            </a:r>
            <a:endParaRPr lang="en-US" dirty="0"/>
          </a:p>
        </p:txBody>
      </p:sp>
      <p:sp>
        <p:nvSpPr>
          <p:cNvPr id="3" name="Content Placeholder 2"/>
          <p:cNvSpPr>
            <a:spLocks noGrp="1"/>
          </p:cNvSpPr>
          <p:nvPr>
            <p:ph idx="1"/>
          </p:nvPr>
        </p:nvSpPr>
        <p:spPr>
          <a:xfrm>
            <a:off x="502920" y="609600"/>
            <a:ext cx="8031480" cy="5029200"/>
          </a:xfrm>
        </p:spPr>
        <p:txBody>
          <a:bodyPr>
            <a:normAutofit fontScale="92500"/>
          </a:bodyPr>
          <a:lstStyle/>
          <a:p>
            <a:pPr algn="r" rtl="1">
              <a:buClr>
                <a:srgbClr val="C00000"/>
              </a:buClr>
              <a:buFont typeface="Courier New" pitchFamily="49" charset="0"/>
              <a:buChar char="o"/>
            </a:pPr>
            <a:r>
              <a:rPr lang="ar-SA" dirty="0" smtClean="0">
                <a:latin typeface="Times New Roman" pitchFamily="18" charset="0"/>
                <a:cs typeface="Times New Roman" pitchFamily="18" charset="0"/>
              </a:rPr>
              <a:t>عندما تشعر أن هناك شيئاً يغريك نحو الحكم بخطأ شيء من أقوال محدثك أو بعدم دقته، فقاوم هذه النزعة من خلال طلب التوضيح الكامل من محدثك ودع له الفرصة الكافية لعرض كافة التفاصيل.</a:t>
            </a:r>
          </a:p>
          <a:p>
            <a:pPr algn="r" rtl="1">
              <a:buClr>
                <a:srgbClr val="C00000"/>
              </a:buClr>
              <a:buFont typeface="Courier New" pitchFamily="49" charset="0"/>
              <a:buChar char="o"/>
            </a:pPr>
            <a:r>
              <a:rPr lang="ar-SA" dirty="0" smtClean="0">
                <a:latin typeface="Times New Roman" pitchFamily="18" charset="0"/>
                <a:cs typeface="Times New Roman" pitchFamily="18" charset="0"/>
              </a:rPr>
              <a:t>عند إحساسك بحالة من التوتر أو الصراع، حاول أن تجعل كلامك على شكل جمل خبرية لا أسئلة.</a:t>
            </a:r>
          </a:p>
          <a:p>
            <a:pPr algn="r" rtl="1">
              <a:buClr>
                <a:srgbClr val="C00000"/>
              </a:buClr>
              <a:buFont typeface="Courier New" pitchFamily="49" charset="0"/>
              <a:buChar char="o"/>
            </a:pPr>
            <a:r>
              <a:rPr lang="ar-SA" dirty="0" smtClean="0">
                <a:latin typeface="Times New Roman" pitchFamily="18" charset="0"/>
                <a:cs typeface="Times New Roman" pitchFamily="18" charset="0"/>
              </a:rPr>
              <a:t>الاهتمام بمعرفة مراحل الإنصات المختلفة من أجل الإدراك الصحيح لما يتم خلال عمليات الإنصات، مما سيزيد من فاعليتك في الإنصات.</a:t>
            </a:r>
          </a:p>
          <a:p>
            <a:pPr algn="r" rtl="1">
              <a:buClr>
                <a:srgbClr val="C00000"/>
              </a:buClr>
              <a:buFont typeface="Courier New" pitchFamily="49" charset="0"/>
              <a:buChar char="o"/>
            </a:pPr>
            <a:r>
              <a:rPr lang="ar-SA" dirty="0" smtClean="0">
                <a:latin typeface="Times New Roman" pitchFamily="18" charset="0"/>
                <a:cs typeface="Times New Roman" pitchFamily="18" charset="0"/>
              </a:rPr>
              <a:t>وأخيرا، لا تكن كالببغاء عند التعاطف مع رسالة محدثك، فالتقمص لا يعني تقليد الببغاء لأسلوب محدثك في الكلام، أو المصطلحات اللغوية التي يكثر من استخدامها أو لغة الجسد، أنما هو عملية مستمرة من التعاطف الايجابي مع المتحدث بطريقة تشجعه على التحدث بحرية وحماس وتجعلك تحظى بقبوله</a:t>
            </a:r>
            <a:r>
              <a:rPr lang="ar-SA"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lgn="r" rtl="1">
              <a:buClr>
                <a:srgbClr val="C00000"/>
              </a:buClr>
              <a:buFont typeface="Courier New" pitchFamily="49" charset="0"/>
              <a:buChar char="o"/>
            </a:pPr>
            <a:endParaRPr lang="en-US" dirty="0">
              <a:latin typeface="Times New Roman" pitchFamily="18" charset="0"/>
              <a:cs typeface="Times New Roman" pitchFamily="18" charset="0"/>
            </a:endParaRPr>
          </a:p>
        </p:txBody>
      </p:sp>
    </p:spTree>
  </p:cSld>
  <p:clrMapOvr>
    <a:masterClrMapping/>
  </p:clrMapOvr>
  <p:transition>
    <p:dissolv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ar-SA" dirty="0" smtClean="0">
                <a:solidFill>
                  <a:srgbClr val="C00000"/>
                </a:solidFill>
                <a:latin typeface="Times New Roman" pitchFamily="18" charset="0"/>
                <a:cs typeface="Times New Roman" pitchFamily="18" charset="0"/>
              </a:rPr>
              <a:t>وصايا الدكتور أحمد ماهر العشرة </a:t>
            </a:r>
            <a:r>
              <a:rPr lang="ar-SA" dirty="0" err="1" smtClean="0">
                <a:solidFill>
                  <a:srgbClr val="C00000"/>
                </a:solidFill>
                <a:latin typeface="Times New Roman" pitchFamily="18" charset="0"/>
                <a:cs typeface="Times New Roman" pitchFamily="18" charset="0"/>
              </a:rPr>
              <a:t>للأطلاع</a:t>
            </a:r>
            <a:endParaRPr lang="en-US" dirty="0">
              <a:solidFill>
                <a:srgbClr val="C00000"/>
              </a:solidFill>
              <a:latin typeface="Times New Roman" pitchFamily="18" charset="0"/>
              <a:cs typeface="Times New Roman" pitchFamily="18" charset="0"/>
            </a:endParaRPr>
          </a:p>
        </p:txBody>
      </p:sp>
      <p:sp>
        <p:nvSpPr>
          <p:cNvPr id="5" name="Subtitle 4"/>
          <p:cNvSpPr>
            <a:spLocks noGrp="1"/>
          </p:cNvSpPr>
          <p:nvPr>
            <p:ph type="subTitle" idx="1"/>
          </p:nvPr>
        </p:nvSpPr>
        <p:spPr/>
        <p:txBody>
          <a:bodyPr/>
          <a:lstStyle/>
          <a:p>
            <a:r>
              <a:rPr lang="ar-SA" dirty="0" smtClean="0"/>
              <a:t>الكتـــــــــ   151   </a:t>
            </a:r>
            <a:r>
              <a:rPr lang="ar-SA" dirty="0" err="1" smtClean="0"/>
              <a:t>ــــــــــــــاب</a:t>
            </a:r>
            <a:r>
              <a:rPr lang="ar-SA" dirty="0" smtClean="0"/>
              <a:t> </a:t>
            </a:r>
            <a:endParaRPr lang="en-US" dirty="0"/>
          </a:p>
        </p:txBody>
      </p:sp>
    </p:spTree>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SA" sz="4000" dirty="0" smtClean="0">
                <a:solidFill>
                  <a:srgbClr val="C00000"/>
                </a:solidFill>
                <a:latin typeface="Times New Roman" pitchFamily="18" charset="0"/>
                <a:cs typeface="Times New Roman" pitchFamily="18" charset="0"/>
              </a:rPr>
              <a:t>مهارة الحوار</a:t>
            </a:r>
            <a:endParaRPr lang="en-US" sz="40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a:p>
        </p:txBody>
      </p:sp>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3428</TotalTime>
  <Words>4190</Words>
  <Application>Microsoft Office PowerPoint</Application>
  <PresentationFormat>عرض على الشاشة (3:4)‏</PresentationFormat>
  <Paragraphs>325</Paragraphs>
  <Slides>52</Slides>
  <Notes>52</Notes>
  <HiddenSlides>0</HiddenSlides>
  <MMClips>0</MMClips>
  <ScaleCrop>false</ScaleCrop>
  <HeadingPairs>
    <vt:vector size="4" baseType="variant">
      <vt:variant>
        <vt:lpstr>سمة</vt:lpstr>
      </vt:variant>
      <vt:variant>
        <vt:i4>1</vt:i4>
      </vt:variant>
      <vt:variant>
        <vt:lpstr>عناوين الشرائح</vt:lpstr>
      </vt:variant>
      <vt:variant>
        <vt:i4>52</vt:i4>
      </vt:variant>
    </vt:vector>
  </HeadingPairs>
  <TitlesOfParts>
    <vt:vector size="53" baseType="lpstr">
      <vt:lpstr>Aspect</vt:lpstr>
      <vt:lpstr> الموظف الفرد ودوره في تطوير المكتب</vt:lpstr>
      <vt:lpstr>الشريحة 2</vt:lpstr>
      <vt:lpstr>تصنيفات الدور الذي يلعبه الفرد ضمن المجموعات</vt:lpstr>
      <vt:lpstr>الدور الذي يلعبه الفرد ضمن المجموعات</vt:lpstr>
      <vt:lpstr>اختلاف الإدارة</vt:lpstr>
      <vt:lpstr>أختــــلاف الإدارة</vt:lpstr>
      <vt:lpstr>ضغوط الدور</vt:lpstr>
      <vt:lpstr>صراع الأدارة</vt:lpstr>
      <vt:lpstr>تكامل الأدارة</vt:lpstr>
      <vt:lpstr>تمارين تسلم في المحاضرة القادمة</vt:lpstr>
      <vt:lpstr>قصة سالم</vt:lpstr>
      <vt:lpstr>تدريب عملي على تكامل الإدارة </vt:lpstr>
      <vt:lpstr>مهارات الاتصال مع الغير  </vt:lpstr>
      <vt:lpstr>تعـــريف الاتصال</vt:lpstr>
      <vt:lpstr>الشريحة 15</vt:lpstr>
      <vt:lpstr>الشريحة 16</vt:lpstr>
      <vt:lpstr>عناصر الاتصال</vt:lpstr>
      <vt:lpstr>المرســـل </vt:lpstr>
      <vt:lpstr>الرسالة</vt:lpstr>
      <vt:lpstr>الوسيــــلة</vt:lpstr>
      <vt:lpstr>المرسل إليه(المستقبل)</vt:lpstr>
      <vt:lpstr>التغذية الراجعة( العكسية)</vt:lpstr>
      <vt:lpstr>بيئة الاتصال</vt:lpstr>
      <vt:lpstr>أهداف عملية الاتصال    </vt:lpstr>
      <vt:lpstr>أساليب عملية الاتصال  </vt:lpstr>
      <vt:lpstr>أساليب عملية الاتصال </vt:lpstr>
      <vt:lpstr>الشريحة 27</vt:lpstr>
      <vt:lpstr>أنواع الاتصالات غير اللفظية</vt:lpstr>
      <vt:lpstr>أنواع الاتصالات الغير لفظية</vt:lpstr>
      <vt:lpstr>الفرق بين الاتصال اللفظي والغير اللفظي </vt:lpstr>
      <vt:lpstr>الفرق بين الاتصال اللفظي والغير اللفظي </vt:lpstr>
      <vt:lpstr>معوقات الاتصاال الفعال ووسائل التغلب عليها</vt:lpstr>
      <vt:lpstr>معوقات الاتصال الفعال ووسائل التغلب عليها </vt:lpstr>
      <vt:lpstr>الهيكل الوظيفي </vt:lpstr>
      <vt:lpstr>معوقات الاتصاال الفعال ووسائل التغلب عليها</vt:lpstr>
      <vt:lpstr>وسائل التغلب على معوقات الاتصال</vt:lpstr>
      <vt:lpstr>نصائح في الاتصال مع الاجانب</vt:lpstr>
      <vt:lpstr>مستويات عملية الانصات</vt:lpstr>
      <vt:lpstr>مراحل الانصات</vt:lpstr>
      <vt:lpstr>مراحل الانصات</vt:lpstr>
      <vt:lpstr>معوقات الانصات العوائق الذهنية</vt:lpstr>
      <vt:lpstr>معوقات الاتصال العوائق مشاعرية</vt:lpstr>
      <vt:lpstr>معوقات الاتصال العوائق البيئية</vt:lpstr>
      <vt:lpstr>معوقات الاتصال معوقات ناتجة عن استجابة المستمع أعتماداً على تجربته الشخصية</vt:lpstr>
      <vt:lpstr>يتبع</vt:lpstr>
      <vt:lpstr>وسائل تنمية مهارة الاصغاء</vt:lpstr>
      <vt:lpstr>وسائل تنمية مهارة الاصغاء</vt:lpstr>
      <vt:lpstr>وسائل تنمية مهارة الاصغاء</vt:lpstr>
      <vt:lpstr>وسائل تنمية مهارة الاصغاء</vt:lpstr>
      <vt:lpstr>وسائل تنمية مهارة الاصغاء</vt:lpstr>
      <vt:lpstr>وصايا الدكتور أحمد ماهر العشرة للأطلاع</vt:lpstr>
      <vt:lpstr>مهارة الحوار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الموظف الفرد ودوره في تطوير المكتب</dc:title>
  <dc:creator>Reamos</dc:creator>
  <cp:lastModifiedBy>AzizahLive</cp:lastModifiedBy>
  <cp:revision>261</cp:revision>
  <dcterms:created xsi:type="dcterms:W3CDTF">2012-11-15T11:03:28Z</dcterms:created>
  <dcterms:modified xsi:type="dcterms:W3CDTF">2012-12-02T08:27:23Z</dcterms:modified>
</cp:coreProperties>
</file>