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8" r:id="rId3"/>
    <p:sldId id="257" r:id="rId4"/>
    <p:sldId id="259" r:id="rId5"/>
    <p:sldId id="260" r:id="rId6"/>
    <p:sldId id="261" r:id="rId7"/>
    <p:sldId id="262" r:id="rId8"/>
    <p:sldId id="273" r:id="rId9"/>
    <p:sldId id="272" r:id="rId10"/>
    <p:sldId id="263" r:id="rId11"/>
    <p:sldId id="264" r:id="rId12"/>
    <p:sldId id="268" r:id="rId13"/>
    <p:sldId id="266" r:id="rId14"/>
    <p:sldId id="269" r:id="rId15"/>
    <p:sldId id="267" r:id="rId16"/>
    <p:sldId id="270" r:id="rId17"/>
    <p:sldId id="271" r:id="rId18"/>
    <p:sldId id="274" r:id="rId1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75" d="100"/>
          <a:sy n="75" d="100"/>
        </p:scale>
        <p:origin x="-1014"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EBFCE8-AC73-4701-B8E1-E045A8301D28}" type="doc">
      <dgm:prSet loTypeId="urn:microsoft.com/office/officeart/2005/8/layout/cycle3" loCatId="cycle" qsTypeId="urn:microsoft.com/office/officeart/2005/8/quickstyle/3d1" qsCatId="3D" csTypeId="urn:microsoft.com/office/officeart/2005/8/colors/accent3_1" csCatId="accent3" phldr="1"/>
      <dgm:spPr/>
      <dgm:t>
        <a:bodyPr/>
        <a:lstStyle/>
        <a:p>
          <a:pPr rtl="1"/>
          <a:endParaRPr lang="ar-SA"/>
        </a:p>
      </dgm:t>
    </dgm:pt>
    <dgm:pt modelId="{D0DCB244-44FE-4E1A-BAD6-D0D1A8106F3B}">
      <dgm:prSet phldrT="[Text]" custT="1"/>
      <dgm:spPr/>
      <dgm:t>
        <a:bodyPr/>
        <a:lstStyle/>
        <a:p>
          <a:pPr rtl="1"/>
          <a:r>
            <a:rPr lang="ar-SA" sz="1600" b="1" dirty="0" smtClean="0"/>
            <a:t>استبعاد الآراء التربوية المعتمدة على ملاحظة غير دقيقة</a:t>
          </a:r>
          <a:endParaRPr lang="ar-SA" sz="1600" b="1" dirty="0"/>
        </a:p>
      </dgm:t>
    </dgm:pt>
    <dgm:pt modelId="{544B455F-4D17-425E-B886-E459DB38BFDB}" type="parTrans" cxnId="{6D4DB17B-FE6D-46E7-BF17-FB7C6F68FD14}">
      <dgm:prSet/>
      <dgm:spPr/>
      <dgm:t>
        <a:bodyPr/>
        <a:lstStyle/>
        <a:p>
          <a:pPr rtl="1"/>
          <a:endParaRPr lang="ar-SA"/>
        </a:p>
      </dgm:t>
    </dgm:pt>
    <dgm:pt modelId="{E6A1169B-F840-4CFA-8844-705B1222553F}" type="sibTrans" cxnId="{6D4DB17B-FE6D-46E7-BF17-FB7C6F68FD14}">
      <dgm:prSet/>
      <dgm:spPr/>
      <dgm:t>
        <a:bodyPr/>
        <a:lstStyle/>
        <a:p>
          <a:pPr rtl="1"/>
          <a:endParaRPr lang="ar-SA"/>
        </a:p>
      </dgm:t>
    </dgm:pt>
    <dgm:pt modelId="{A013334E-6330-4BE0-8E19-B07590187777}">
      <dgm:prSet phldrT="[Text]"/>
      <dgm:spPr/>
      <dgm:t>
        <a:bodyPr/>
        <a:lstStyle/>
        <a:p>
          <a:pPr rtl="1"/>
          <a:r>
            <a:rPr lang="ar-SA" b="1" dirty="0" smtClean="0"/>
            <a:t>تزويد المعلم بحصيلة من المبادئ الصحيحة التي تفسر التعلم المدرسي</a:t>
          </a:r>
          <a:endParaRPr lang="ar-SA" b="1" dirty="0"/>
        </a:p>
      </dgm:t>
    </dgm:pt>
    <dgm:pt modelId="{066F1EC1-9D58-4272-B19B-B1E08B7EF22F}" type="parTrans" cxnId="{A2BAA147-301E-48D8-9D5B-FDF2027E6112}">
      <dgm:prSet/>
      <dgm:spPr/>
      <dgm:t>
        <a:bodyPr/>
        <a:lstStyle/>
        <a:p>
          <a:pPr rtl="1"/>
          <a:endParaRPr lang="ar-SA"/>
        </a:p>
      </dgm:t>
    </dgm:pt>
    <dgm:pt modelId="{53A320FF-F446-49EC-9E60-EDFF3A9A945F}" type="sibTrans" cxnId="{A2BAA147-301E-48D8-9D5B-FDF2027E6112}">
      <dgm:prSet/>
      <dgm:spPr/>
      <dgm:t>
        <a:bodyPr/>
        <a:lstStyle/>
        <a:p>
          <a:pPr rtl="1"/>
          <a:endParaRPr lang="ar-SA"/>
        </a:p>
      </dgm:t>
    </dgm:pt>
    <dgm:pt modelId="{5EE770FB-7028-45F6-A260-4DF89B3BB509}">
      <dgm:prSet phldrT="[Text]"/>
      <dgm:spPr/>
      <dgm:t>
        <a:bodyPr/>
        <a:lstStyle/>
        <a:p>
          <a:pPr rtl="1"/>
          <a:r>
            <a:rPr lang="ar-SA" b="1" dirty="0" smtClean="0"/>
            <a:t>اكساب المعلم مهارات الفهم النظري والوظيفي للعملية التربوية</a:t>
          </a:r>
          <a:endParaRPr lang="ar-SA" b="1" dirty="0"/>
        </a:p>
      </dgm:t>
    </dgm:pt>
    <dgm:pt modelId="{FBA1628C-C2BC-4EAF-AE9F-CB7E768A64BB}" type="parTrans" cxnId="{6CC74E58-A464-46A8-AFEA-372F7737A7EB}">
      <dgm:prSet/>
      <dgm:spPr/>
      <dgm:t>
        <a:bodyPr/>
        <a:lstStyle/>
        <a:p>
          <a:pPr rtl="1"/>
          <a:endParaRPr lang="ar-SA"/>
        </a:p>
      </dgm:t>
    </dgm:pt>
    <dgm:pt modelId="{1A2DB2DF-BEED-4B41-8853-EE6FE92D493B}" type="sibTrans" cxnId="{6CC74E58-A464-46A8-AFEA-372F7737A7EB}">
      <dgm:prSet/>
      <dgm:spPr/>
      <dgm:t>
        <a:bodyPr/>
        <a:lstStyle/>
        <a:p>
          <a:pPr rtl="1"/>
          <a:endParaRPr lang="ar-SA"/>
        </a:p>
      </dgm:t>
    </dgm:pt>
    <dgm:pt modelId="{1277537C-402D-48D9-AA3F-2838CCA82ED1}">
      <dgm:prSet phldrT="[Text]"/>
      <dgm:spPr/>
      <dgm:t>
        <a:bodyPr/>
        <a:lstStyle/>
        <a:p>
          <a:pPr rtl="1"/>
          <a:r>
            <a:rPr lang="ar-SA" b="1" dirty="0" smtClean="0"/>
            <a:t>التفسير العلمي لمختلف أنماط السلوك الصادر من التلاميذ</a:t>
          </a:r>
          <a:endParaRPr lang="ar-SA" b="1" dirty="0"/>
        </a:p>
      </dgm:t>
    </dgm:pt>
    <dgm:pt modelId="{58B07D01-2125-49EA-BBA8-426E8EDAAB98}" type="parTrans" cxnId="{1C5D8546-0932-4070-ADD2-4E34A18B476B}">
      <dgm:prSet/>
      <dgm:spPr/>
      <dgm:t>
        <a:bodyPr/>
        <a:lstStyle/>
        <a:p>
          <a:pPr rtl="1"/>
          <a:endParaRPr lang="ar-SA"/>
        </a:p>
      </dgm:t>
    </dgm:pt>
    <dgm:pt modelId="{FABF3678-4D1E-412B-B533-8B34184C3D19}" type="sibTrans" cxnId="{1C5D8546-0932-4070-ADD2-4E34A18B476B}">
      <dgm:prSet/>
      <dgm:spPr/>
      <dgm:t>
        <a:bodyPr/>
        <a:lstStyle/>
        <a:p>
          <a:pPr rtl="1"/>
          <a:endParaRPr lang="ar-SA"/>
        </a:p>
      </dgm:t>
    </dgm:pt>
    <dgm:pt modelId="{B85E4A9A-5F19-41E9-99F2-97A3F0DC9A30}">
      <dgm:prSet phldrT="[Text]"/>
      <dgm:spPr/>
      <dgm:t>
        <a:bodyPr/>
        <a:lstStyle/>
        <a:p>
          <a:pPr rtl="1"/>
          <a:r>
            <a:rPr lang="ar-SA" b="1" dirty="0" smtClean="0"/>
            <a:t>مساعدة المعلم على التنبؤ بالسلوك وضبطه</a:t>
          </a:r>
          <a:endParaRPr lang="ar-SA" b="1" dirty="0"/>
        </a:p>
      </dgm:t>
    </dgm:pt>
    <dgm:pt modelId="{A75B110A-A950-4A30-B432-F05682C823B2}" type="parTrans" cxnId="{D86C9A42-6126-46E0-8AB3-A72BF55FAF3A}">
      <dgm:prSet/>
      <dgm:spPr/>
      <dgm:t>
        <a:bodyPr/>
        <a:lstStyle/>
        <a:p>
          <a:pPr rtl="1"/>
          <a:endParaRPr lang="ar-SA"/>
        </a:p>
      </dgm:t>
    </dgm:pt>
    <dgm:pt modelId="{F30E4620-2710-4A1B-91DC-6442D7C35875}" type="sibTrans" cxnId="{D86C9A42-6126-46E0-8AB3-A72BF55FAF3A}">
      <dgm:prSet/>
      <dgm:spPr/>
      <dgm:t>
        <a:bodyPr/>
        <a:lstStyle/>
        <a:p>
          <a:pPr rtl="1"/>
          <a:endParaRPr lang="ar-SA"/>
        </a:p>
      </dgm:t>
    </dgm:pt>
    <dgm:pt modelId="{606A5C70-BF01-4A6B-A039-5FBBE1B0D9BC}" type="pres">
      <dgm:prSet presAssocID="{47EBFCE8-AC73-4701-B8E1-E045A8301D28}" presName="Name0" presStyleCnt="0">
        <dgm:presLayoutVars>
          <dgm:dir/>
          <dgm:resizeHandles val="exact"/>
        </dgm:presLayoutVars>
      </dgm:prSet>
      <dgm:spPr/>
      <dgm:t>
        <a:bodyPr/>
        <a:lstStyle/>
        <a:p>
          <a:pPr rtl="1"/>
          <a:endParaRPr lang="ar-SA"/>
        </a:p>
      </dgm:t>
    </dgm:pt>
    <dgm:pt modelId="{D7D65FFA-18D7-4D2A-9745-038AB2258F0A}" type="pres">
      <dgm:prSet presAssocID="{47EBFCE8-AC73-4701-B8E1-E045A8301D28}" presName="cycle" presStyleCnt="0"/>
      <dgm:spPr/>
    </dgm:pt>
    <dgm:pt modelId="{ECEC66F8-429E-4337-AD2F-6892610C7459}" type="pres">
      <dgm:prSet presAssocID="{D0DCB244-44FE-4E1A-BAD6-D0D1A8106F3B}" presName="nodeFirstNode" presStyleLbl="node1" presStyleIdx="0" presStyleCnt="5" custRadScaleRad="100027" custRadScaleInc="-2156">
        <dgm:presLayoutVars>
          <dgm:bulletEnabled val="1"/>
        </dgm:presLayoutVars>
      </dgm:prSet>
      <dgm:spPr/>
      <dgm:t>
        <a:bodyPr/>
        <a:lstStyle/>
        <a:p>
          <a:pPr rtl="1"/>
          <a:endParaRPr lang="ar-SA"/>
        </a:p>
      </dgm:t>
    </dgm:pt>
    <dgm:pt modelId="{15897889-28E7-402D-B52B-6DF873647D54}" type="pres">
      <dgm:prSet presAssocID="{E6A1169B-F840-4CFA-8844-705B1222553F}" presName="sibTransFirstNode" presStyleLbl="bgShp" presStyleIdx="0" presStyleCnt="1"/>
      <dgm:spPr/>
      <dgm:t>
        <a:bodyPr/>
        <a:lstStyle/>
        <a:p>
          <a:pPr rtl="1"/>
          <a:endParaRPr lang="ar-SA"/>
        </a:p>
      </dgm:t>
    </dgm:pt>
    <dgm:pt modelId="{578A56BB-D553-4E36-8104-F06D81463C9A}" type="pres">
      <dgm:prSet presAssocID="{A013334E-6330-4BE0-8E19-B07590187777}" presName="nodeFollowingNodes" presStyleLbl="node1" presStyleIdx="1" presStyleCnt="5">
        <dgm:presLayoutVars>
          <dgm:bulletEnabled val="1"/>
        </dgm:presLayoutVars>
      </dgm:prSet>
      <dgm:spPr/>
      <dgm:t>
        <a:bodyPr/>
        <a:lstStyle/>
        <a:p>
          <a:pPr rtl="1"/>
          <a:endParaRPr lang="ar-SA"/>
        </a:p>
      </dgm:t>
    </dgm:pt>
    <dgm:pt modelId="{9705638D-BF1B-4A50-B281-8BE823C76194}" type="pres">
      <dgm:prSet presAssocID="{5EE770FB-7028-45F6-A260-4DF89B3BB509}" presName="nodeFollowingNodes" presStyleLbl="node1" presStyleIdx="2" presStyleCnt="5">
        <dgm:presLayoutVars>
          <dgm:bulletEnabled val="1"/>
        </dgm:presLayoutVars>
      </dgm:prSet>
      <dgm:spPr/>
      <dgm:t>
        <a:bodyPr/>
        <a:lstStyle/>
        <a:p>
          <a:pPr rtl="1"/>
          <a:endParaRPr lang="ar-SA"/>
        </a:p>
      </dgm:t>
    </dgm:pt>
    <dgm:pt modelId="{89232D69-7E3F-4C1E-A9D9-BBE7BF9AF257}" type="pres">
      <dgm:prSet presAssocID="{1277537C-402D-48D9-AA3F-2838CCA82ED1}" presName="nodeFollowingNodes" presStyleLbl="node1" presStyleIdx="3" presStyleCnt="5">
        <dgm:presLayoutVars>
          <dgm:bulletEnabled val="1"/>
        </dgm:presLayoutVars>
      </dgm:prSet>
      <dgm:spPr/>
      <dgm:t>
        <a:bodyPr/>
        <a:lstStyle/>
        <a:p>
          <a:pPr rtl="1"/>
          <a:endParaRPr lang="ar-SA"/>
        </a:p>
      </dgm:t>
    </dgm:pt>
    <dgm:pt modelId="{5AD1BF96-8CB5-44CA-BBCB-03E0FAE1CE45}" type="pres">
      <dgm:prSet presAssocID="{B85E4A9A-5F19-41E9-99F2-97A3F0DC9A30}" presName="nodeFollowingNodes" presStyleLbl="node1" presStyleIdx="4" presStyleCnt="5">
        <dgm:presLayoutVars>
          <dgm:bulletEnabled val="1"/>
        </dgm:presLayoutVars>
      </dgm:prSet>
      <dgm:spPr/>
      <dgm:t>
        <a:bodyPr/>
        <a:lstStyle/>
        <a:p>
          <a:pPr rtl="1"/>
          <a:endParaRPr lang="ar-SA"/>
        </a:p>
      </dgm:t>
    </dgm:pt>
  </dgm:ptLst>
  <dgm:cxnLst>
    <dgm:cxn modelId="{B1285317-3FC6-45BC-B537-2E3F8C635CEF}" type="presOf" srcId="{D0DCB244-44FE-4E1A-BAD6-D0D1A8106F3B}" destId="{ECEC66F8-429E-4337-AD2F-6892610C7459}" srcOrd="0" destOrd="0" presId="urn:microsoft.com/office/officeart/2005/8/layout/cycle3"/>
    <dgm:cxn modelId="{6142D84A-0B08-4849-ABBB-1AD94A4EA393}" type="presOf" srcId="{5EE770FB-7028-45F6-A260-4DF89B3BB509}" destId="{9705638D-BF1B-4A50-B281-8BE823C76194}" srcOrd="0" destOrd="0" presId="urn:microsoft.com/office/officeart/2005/8/layout/cycle3"/>
    <dgm:cxn modelId="{6D4DB17B-FE6D-46E7-BF17-FB7C6F68FD14}" srcId="{47EBFCE8-AC73-4701-B8E1-E045A8301D28}" destId="{D0DCB244-44FE-4E1A-BAD6-D0D1A8106F3B}" srcOrd="0" destOrd="0" parTransId="{544B455F-4D17-425E-B886-E459DB38BFDB}" sibTransId="{E6A1169B-F840-4CFA-8844-705B1222553F}"/>
    <dgm:cxn modelId="{A61F0097-73D6-4C1C-B6E9-5CC19259FB35}" type="presOf" srcId="{B85E4A9A-5F19-41E9-99F2-97A3F0DC9A30}" destId="{5AD1BF96-8CB5-44CA-BBCB-03E0FAE1CE45}" srcOrd="0" destOrd="0" presId="urn:microsoft.com/office/officeart/2005/8/layout/cycle3"/>
    <dgm:cxn modelId="{E97DBDC1-6305-4B1F-9799-1E1FB781A47E}" type="presOf" srcId="{47EBFCE8-AC73-4701-B8E1-E045A8301D28}" destId="{606A5C70-BF01-4A6B-A039-5FBBE1B0D9BC}" srcOrd="0" destOrd="0" presId="urn:microsoft.com/office/officeart/2005/8/layout/cycle3"/>
    <dgm:cxn modelId="{6CC74E58-A464-46A8-AFEA-372F7737A7EB}" srcId="{47EBFCE8-AC73-4701-B8E1-E045A8301D28}" destId="{5EE770FB-7028-45F6-A260-4DF89B3BB509}" srcOrd="2" destOrd="0" parTransId="{FBA1628C-C2BC-4EAF-AE9F-CB7E768A64BB}" sibTransId="{1A2DB2DF-BEED-4B41-8853-EE6FE92D493B}"/>
    <dgm:cxn modelId="{D5D750D2-08F3-41D4-9D63-0572EA9BB42A}" type="presOf" srcId="{1277537C-402D-48D9-AA3F-2838CCA82ED1}" destId="{89232D69-7E3F-4C1E-A9D9-BBE7BF9AF257}" srcOrd="0" destOrd="0" presId="urn:microsoft.com/office/officeart/2005/8/layout/cycle3"/>
    <dgm:cxn modelId="{A2BAA147-301E-48D8-9D5B-FDF2027E6112}" srcId="{47EBFCE8-AC73-4701-B8E1-E045A8301D28}" destId="{A013334E-6330-4BE0-8E19-B07590187777}" srcOrd="1" destOrd="0" parTransId="{066F1EC1-9D58-4272-B19B-B1E08B7EF22F}" sibTransId="{53A320FF-F446-49EC-9E60-EDFF3A9A945F}"/>
    <dgm:cxn modelId="{D86C9A42-6126-46E0-8AB3-A72BF55FAF3A}" srcId="{47EBFCE8-AC73-4701-B8E1-E045A8301D28}" destId="{B85E4A9A-5F19-41E9-99F2-97A3F0DC9A30}" srcOrd="4" destOrd="0" parTransId="{A75B110A-A950-4A30-B432-F05682C823B2}" sibTransId="{F30E4620-2710-4A1B-91DC-6442D7C35875}"/>
    <dgm:cxn modelId="{ACB1F89E-3F93-4BA8-8BED-4757A875064E}" type="presOf" srcId="{A013334E-6330-4BE0-8E19-B07590187777}" destId="{578A56BB-D553-4E36-8104-F06D81463C9A}" srcOrd="0" destOrd="0" presId="urn:microsoft.com/office/officeart/2005/8/layout/cycle3"/>
    <dgm:cxn modelId="{717212AA-5504-4529-97C0-F0170A780439}" type="presOf" srcId="{E6A1169B-F840-4CFA-8844-705B1222553F}" destId="{15897889-28E7-402D-B52B-6DF873647D54}" srcOrd="0" destOrd="0" presId="urn:microsoft.com/office/officeart/2005/8/layout/cycle3"/>
    <dgm:cxn modelId="{1C5D8546-0932-4070-ADD2-4E34A18B476B}" srcId="{47EBFCE8-AC73-4701-B8E1-E045A8301D28}" destId="{1277537C-402D-48D9-AA3F-2838CCA82ED1}" srcOrd="3" destOrd="0" parTransId="{58B07D01-2125-49EA-BBA8-426E8EDAAB98}" sibTransId="{FABF3678-4D1E-412B-B533-8B34184C3D19}"/>
    <dgm:cxn modelId="{6A081503-9FBC-4E2F-9EB5-CAFB18B2CE9E}" type="presParOf" srcId="{606A5C70-BF01-4A6B-A039-5FBBE1B0D9BC}" destId="{D7D65FFA-18D7-4D2A-9745-038AB2258F0A}" srcOrd="0" destOrd="0" presId="urn:microsoft.com/office/officeart/2005/8/layout/cycle3"/>
    <dgm:cxn modelId="{88D1C725-8CAD-42F5-A8DE-00E182ACC4D6}" type="presParOf" srcId="{D7D65FFA-18D7-4D2A-9745-038AB2258F0A}" destId="{ECEC66F8-429E-4337-AD2F-6892610C7459}" srcOrd="0" destOrd="0" presId="urn:microsoft.com/office/officeart/2005/8/layout/cycle3"/>
    <dgm:cxn modelId="{601CF508-10B6-4474-B7AC-894D5448C9DA}" type="presParOf" srcId="{D7D65FFA-18D7-4D2A-9745-038AB2258F0A}" destId="{15897889-28E7-402D-B52B-6DF873647D54}" srcOrd="1" destOrd="0" presId="urn:microsoft.com/office/officeart/2005/8/layout/cycle3"/>
    <dgm:cxn modelId="{43D59B8A-5F54-434C-9A2C-DE510CC4DC51}" type="presParOf" srcId="{D7D65FFA-18D7-4D2A-9745-038AB2258F0A}" destId="{578A56BB-D553-4E36-8104-F06D81463C9A}" srcOrd="2" destOrd="0" presId="urn:microsoft.com/office/officeart/2005/8/layout/cycle3"/>
    <dgm:cxn modelId="{CEA23591-CB10-45B7-9065-146D33164DE8}" type="presParOf" srcId="{D7D65FFA-18D7-4D2A-9745-038AB2258F0A}" destId="{9705638D-BF1B-4A50-B281-8BE823C76194}" srcOrd="3" destOrd="0" presId="urn:microsoft.com/office/officeart/2005/8/layout/cycle3"/>
    <dgm:cxn modelId="{1D66EF5C-9089-4B05-88AB-BCEB35FC7087}" type="presParOf" srcId="{D7D65FFA-18D7-4D2A-9745-038AB2258F0A}" destId="{89232D69-7E3F-4C1E-A9D9-BBE7BF9AF257}" srcOrd="4" destOrd="0" presId="urn:microsoft.com/office/officeart/2005/8/layout/cycle3"/>
    <dgm:cxn modelId="{451A0190-950E-4A9E-B38C-B3F89B202664}" type="presParOf" srcId="{D7D65FFA-18D7-4D2A-9745-038AB2258F0A}" destId="{5AD1BF96-8CB5-44CA-BBCB-03E0FAE1CE45}" srcOrd="5"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60FF66E-B27E-4AC5-B9D7-FE0EA505E56C}" type="doc">
      <dgm:prSet loTypeId="urn:microsoft.com/office/officeart/2005/8/layout/bList2#1" loCatId="list" qsTypeId="urn:microsoft.com/office/officeart/2005/8/quickstyle/3d2" qsCatId="3D" csTypeId="urn:microsoft.com/office/officeart/2005/8/colors/accent1_2" csCatId="accent1" phldr="1"/>
      <dgm:spPr/>
    </dgm:pt>
    <dgm:pt modelId="{94D65B22-CB67-4968-B239-AFDB1CFEFA80}">
      <dgm:prSet phldrT="[Text]"/>
      <dgm:spPr/>
      <dgm:t>
        <a:bodyPr/>
        <a:lstStyle/>
        <a:p>
          <a:pPr rtl="1"/>
          <a:r>
            <a:rPr lang="ar-SA" dirty="0" smtClean="0"/>
            <a:t>التربوي</a:t>
          </a:r>
          <a:endParaRPr lang="ar-SA" dirty="0"/>
        </a:p>
      </dgm:t>
    </dgm:pt>
    <dgm:pt modelId="{4C2EF346-8BB5-4DC6-963E-6263A3F2E4BD}" type="parTrans" cxnId="{05C75C14-F3C3-4217-A5E8-0AE2004F918C}">
      <dgm:prSet/>
      <dgm:spPr/>
      <dgm:t>
        <a:bodyPr/>
        <a:lstStyle/>
        <a:p>
          <a:pPr rtl="1"/>
          <a:endParaRPr lang="ar-SA"/>
        </a:p>
      </dgm:t>
    </dgm:pt>
    <dgm:pt modelId="{0E00A263-7D03-4799-BEA6-96BB0ACE2FD3}" type="sibTrans" cxnId="{05C75C14-F3C3-4217-A5E8-0AE2004F918C}">
      <dgm:prSet/>
      <dgm:spPr/>
      <dgm:t>
        <a:bodyPr/>
        <a:lstStyle/>
        <a:p>
          <a:pPr rtl="1"/>
          <a:endParaRPr lang="ar-SA"/>
        </a:p>
      </dgm:t>
    </dgm:pt>
    <dgm:pt modelId="{BDCE9DE2-B263-4177-AFC0-051828FF5CAF}">
      <dgm:prSet phldrT="[Text]"/>
      <dgm:spPr/>
      <dgm:t>
        <a:bodyPr/>
        <a:lstStyle/>
        <a:p>
          <a:pPr algn="r" rtl="1"/>
          <a:r>
            <a:rPr lang="ar-SA" dirty="0" smtClean="0"/>
            <a:t>النفس</a:t>
          </a:r>
          <a:endParaRPr lang="ar-SA" dirty="0"/>
        </a:p>
      </dgm:t>
    </dgm:pt>
    <dgm:pt modelId="{0B10EAFE-BDF2-4509-8B1F-9FD269BD88C9}" type="parTrans" cxnId="{3D8F8A50-8285-44F3-A51D-4A98A7858E89}">
      <dgm:prSet/>
      <dgm:spPr/>
      <dgm:t>
        <a:bodyPr/>
        <a:lstStyle/>
        <a:p>
          <a:pPr rtl="1"/>
          <a:endParaRPr lang="ar-SA"/>
        </a:p>
      </dgm:t>
    </dgm:pt>
    <dgm:pt modelId="{AC618C3F-9305-4B33-ABF2-B11AA65B2450}" type="sibTrans" cxnId="{3D8F8A50-8285-44F3-A51D-4A98A7858E89}">
      <dgm:prSet/>
      <dgm:spPr/>
      <dgm:t>
        <a:bodyPr/>
        <a:lstStyle/>
        <a:p>
          <a:pPr rtl="1"/>
          <a:endParaRPr lang="ar-SA"/>
        </a:p>
      </dgm:t>
    </dgm:pt>
    <dgm:pt modelId="{7D7194F2-EFB5-4827-BB00-2C17DC47724A}">
      <dgm:prSet phldrT="[Text]"/>
      <dgm:spPr/>
      <dgm:t>
        <a:bodyPr/>
        <a:lstStyle/>
        <a:p>
          <a:pPr algn="r" rtl="1"/>
          <a:r>
            <a:rPr lang="ar-SA" dirty="0" smtClean="0"/>
            <a:t>علم</a:t>
          </a:r>
          <a:endParaRPr lang="ar-SA" dirty="0"/>
        </a:p>
      </dgm:t>
    </dgm:pt>
    <dgm:pt modelId="{FA77EFDA-4026-44FB-BC4F-3D7781C038E3}" type="parTrans" cxnId="{A2F02968-F40D-463E-96D0-96DB1546BABA}">
      <dgm:prSet/>
      <dgm:spPr/>
      <dgm:t>
        <a:bodyPr/>
        <a:lstStyle/>
        <a:p>
          <a:pPr rtl="1"/>
          <a:endParaRPr lang="ar-SA"/>
        </a:p>
      </dgm:t>
    </dgm:pt>
    <dgm:pt modelId="{5D8FCAE5-AFD9-4CA4-BEE7-ECB5738FF460}" type="sibTrans" cxnId="{A2F02968-F40D-463E-96D0-96DB1546BABA}">
      <dgm:prSet/>
      <dgm:spPr/>
      <dgm:t>
        <a:bodyPr/>
        <a:lstStyle/>
        <a:p>
          <a:pPr rtl="1"/>
          <a:endParaRPr lang="ar-SA"/>
        </a:p>
      </dgm:t>
    </dgm:pt>
    <dgm:pt modelId="{330117A1-8844-4203-9E33-B36997982EDE}">
      <dgm:prSet custT="1">
        <dgm:style>
          <a:lnRef idx="1">
            <a:schemeClr val="accent2"/>
          </a:lnRef>
          <a:fillRef idx="2">
            <a:schemeClr val="accent2"/>
          </a:fillRef>
          <a:effectRef idx="1">
            <a:schemeClr val="accent2"/>
          </a:effectRef>
          <a:fontRef idx="minor">
            <a:schemeClr val="dk1"/>
          </a:fontRef>
        </dgm:style>
      </dgm:prSet>
      <dgm:spPr/>
      <dgm:t>
        <a:bodyPr/>
        <a:lstStyle/>
        <a:p>
          <a:pPr rtl="1"/>
          <a:r>
            <a:rPr lang="ar-SA" sz="1600" dirty="0" smtClean="0"/>
            <a:t>له ميدان محدد ،تدرس ظواهره بمنهج علمي يقوم على الدراسة المنظمة في مجال ما بهدف الوصول الى القوانين وذلك باتباع المنهج العلمي :</a:t>
          </a:r>
          <a:endParaRPr lang="ar-SA" sz="1600" dirty="0"/>
        </a:p>
      </dgm:t>
    </dgm:pt>
    <dgm:pt modelId="{E03C50E7-3303-4DF8-BE8A-94CE9CB701A7}" type="parTrans" cxnId="{E3F35700-8F1F-4B11-87D3-ECCA442F83CA}">
      <dgm:prSet/>
      <dgm:spPr/>
      <dgm:t>
        <a:bodyPr/>
        <a:lstStyle/>
        <a:p>
          <a:pPr rtl="1"/>
          <a:endParaRPr lang="ar-SA"/>
        </a:p>
      </dgm:t>
    </dgm:pt>
    <dgm:pt modelId="{2D262C75-BD41-413B-98E2-7ABB05EE873B}" type="sibTrans" cxnId="{E3F35700-8F1F-4B11-87D3-ECCA442F83CA}">
      <dgm:prSet/>
      <dgm:spPr/>
      <dgm:t>
        <a:bodyPr/>
        <a:lstStyle/>
        <a:p>
          <a:pPr rtl="1"/>
          <a:endParaRPr lang="ar-SA"/>
        </a:p>
      </dgm:t>
    </dgm:pt>
    <dgm:pt modelId="{75EE4D03-647B-4787-A850-70F638D214B5}">
      <dgm:prSet custT="1">
        <dgm:style>
          <a:lnRef idx="1">
            <a:schemeClr val="accent2"/>
          </a:lnRef>
          <a:fillRef idx="2">
            <a:schemeClr val="accent2"/>
          </a:fillRef>
          <a:effectRef idx="1">
            <a:schemeClr val="accent2"/>
          </a:effectRef>
          <a:fontRef idx="minor">
            <a:schemeClr val="dk1"/>
          </a:fontRef>
        </dgm:style>
      </dgm:prSet>
      <dgm:spPr/>
      <dgm:t>
        <a:bodyPr/>
        <a:lstStyle/>
        <a:p>
          <a:pPr rtl="1"/>
          <a:r>
            <a:rPr lang="ar-SA" sz="1600" dirty="0" smtClean="0">
              <a:solidFill>
                <a:srgbClr val="002060"/>
              </a:solidFill>
            </a:rPr>
            <a:t>تحديد المشكلة.</a:t>
          </a:r>
          <a:endParaRPr lang="ar-SA" sz="1600" dirty="0">
            <a:solidFill>
              <a:srgbClr val="002060"/>
            </a:solidFill>
          </a:endParaRPr>
        </a:p>
      </dgm:t>
    </dgm:pt>
    <dgm:pt modelId="{E806FAD1-0C31-496C-B765-30630AA30A33}" type="parTrans" cxnId="{B3AFA48D-CAA7-4DBC-94D1-864826722EE6}">
      <dgm:prSet/>
      <dgm:spPr/>
      <dgm:t>
        <a:bodyPr/>
        <a:lstStyle/>
        <a:p>
          <a:pPr rtl="1"/>
          <a:endParaRPr lang="ar-SA"/>
        </a:p>
      </dgm:t>
    </dgm:pt>
    <dgm:pt modelId="{58EE0005-C871-4867-894E-24AF74F67E80}" type="sibTrans" cxnId="{B3AFA48D-CAA7-4DBC-94D1-864826722EE6}">
      <dgm:prSet/>
      <dgm:spPr/>
      <dgm:t>
        <a:bodyPr/>
        <a:lstStyle/>
        <a:p>
          <a:pPr rtl="1"/>
          <a:endParaRPr lang="ar-SA"/>
        </a:p>
      </dgm:t>
    </dgm:pt>
    <dgm:pt modelId="{CAF11BB8-7348-4E49-A95B-45AF2A582056}">
      <dgm:prSet custT="1">
        <dgm:style>
          <a:lnRef idx="1">
            <a:schemeClr val="accent2"/>
          </a:lnRef>
          <a:fillRef idx="2">
            <a:schemeClr val="accent2"/>
          </a:fillRef>
          <a:effectRef idx="1">
            <a:schemeClr val="accent2"/>
          </a:effectRef>
          <a:fontRef idx="minor">
            <a:schemeClr val="dk1"/>
          </a:fontRef>
        </dgm:style>
      </dgm:prSet>
      <dgm:spPr/>
      <dgm:t>
        <a:bodyPr/>
        <a:lstStyle/>
        <a:p>
          <a:pPr rtl="1"/>
          <a:r>
            <a:rPr lang="ar-SA" sz="1600" dirty="0" smtClean="0">
              <a:solidFill>
                <a:srgbClr val="002060"/>
              </a:solidFill>
            </a:rPr>
            <a:t>صياغة الفرضيات.</a:t>
          </a:r>
          <a:endParaRPr lang="ar-SA" sz="1600" dirty="0">
            <a:solidFill>
              <a:srgbClr val="002060"/>
            </a:solidFill>
          </a:endParaRPr>
        </a:p>
      </dgm:t>
    </dgm:pt>
    <dgm:pt modelId="{123EA2ED-824B-4BDF-B7F4-3AF422D335EA}" type="parTrans" cxnId="{5093BB57-0621-4E30-A502-03B267D63EBB}">
      <dgm:prSet/>
      <dgm:spPr/>
      <dgm:t>
        <a:bodyPr/>
        <a:lstStyle/>
        <a:p>
          <a:pPr rtl="1"/>
          <a:endParaRPr lang="ar-SA"/>
        </a:p>
      </dgm:t>
    </dgm:pt>
    <dgm:pt modelId="{4C24408C-C65A-4FF7-A880-6E8FD7575750}" type="sibTrans" cxnId="{5093BB57-0621-4E30-A502-03B267D63EBB}">
      <dgm:prSet/>
      <dgm:spPr/>
      <dgm:t>
        <a:bodyPr/>
        <a:lstStyle/>
        <a:p>
          <a:pPr rtl="1"/>
          <a:endParaRPr lang="ar-SA"/>
        </a:p>
      </dgm:t>
    </dgm:pt>
    <dgm:pt modelId="{994559DA-98C6-4C6B-8F13-5902EF995126}">
      <dgm:prSet custT="1">
        <dgm:style>
          <a:lnRef idx="1">
            <a:schemeClr val="accent2"/>
          </a:lnRef>
          <a:fillRef idx="2">
            <a:schemeClr val="accent2"/>
          </a:fillRef>
          <a:effectRef idx="1">
            <a:schemeClr val="accent2"/>
          </a:effectRef>
          <a:fontRef idx="minor">
            <a:schemeClr val="dk1"/>
          </a:fontRef>
        </dgm:style>
      </dgm:prSet>
      <dgm:spPr/>
      <dgm:t>
        <a:bodyPr/>
        <a:lstStyle/>
        <a:p>
          <a:pPr rtl="1"/>
          <a:endParaRPr lang="ar-SA" sz="1600" dirty="0"/>
        </a:p>
      </dgm:t>
    </dgm:pt>
    <dgm:pt modelId="{B69D26B6-1ADF-4AE2-B22F-E3CE614D6CAA}" type="parTrans" cxnId="{015036D3-9FC4-41F7-A143-08967E85D285}">
      <dgm:prSet/>
      <dgm:spPr/>
      <dgm:t>
        <a:bodyPr/>
        <a:lstStyle/>
        <a:p>
          <a:pPr rtl="1"/>
          <a:endParaRPr lang="ar-SA"/>
        </a:p>
      </dgm:t>
    </dgm:pt>
    <dgm:pt modelId="{DFA0C16C-D639-4AE2-8E6D-DE3466D7ED65}" type="sibTrans" cxnId="{015036D3-9FC4-41F7-A143-08967E85D285}">
      <dgm:prSet/>
      <dgm:spPr/>
      <dgm:t>
        <a:bodyPr/>
        <a:lstStyle/>
        <a:p>
          <a:pPr rtl="1"/>
          <a:endParaRPr lang="ar-SA"/>
        </a:p>
      </dgm:t>
    </dgm:pt>
    <dgm:pt modelId="{6D79E32D-5EC8-4DFF-A7E2-FC6AFFBB2BFA}">
      <dgm:prSet custT="1">
        <dgm:style>
          <a:lnRef idx="1">
            <a:schemeClr val="accent2"/>
          </a:lnRef>
          <a:fillRef idx="2">
            <a:schemeClr val="accent2"/>
          </a:fillRef>
          <a:effectRef idx="1">
            <a:schemeClr val="accent2"/>
          </a:effectRef>
          <a:fontRef idx="minor">
            <a:schemeClr val="dk1"/>
          </a:fontRef>
        </dgm:style>
      </dgm:prSet>
      <dgm:spPr/>
      <dgm:t>
        <a:bodyPr/>
        <a:lstStyle/>
        <a:p>
          <a:pPr rtl="1"/>
          <a:endParaRPr lang="ar-SA" sz="1600" dirty="0"/>
        </a:p>
      </dgm:t>
    </dgm:pt>
    <dgm:pt modelId="{DFE9F875-1B90-41BB-A77B-FB5E4B725A56}" type="parTrans" cxnId="{2131A076-7427-42DF-B436-157D2240DA9F}">
      <dgm:prSet/>
      <dgm:spPr/>
      <dgm:t>
        <a:bodyPr/>
        <a:lstStyle/>
        <a:p>
          <a:pPr rtl="1"/>
          <a:endParaRPr lang="ar-SA"/>
        </a:p>
      </dgm:t>
    </dgm:pt>
    <dgm:pt modelId="{C2556DD1-E573-42B4-B089-F8FC531BC085}" type="sibTrans" cxnId="{2131A076-7427-42DF-B436-157D2240DA9F}">
      <dgm:prSet/>
      <dgm:spPr/>
      <dgm:t>
        <a:bodyPr/>
        <a:lstStyle/>
        <a:p>
          <a:pPr rtl="1"/>
          <a:endParaRPr lang="ar-SA"/>
        </a:p>
      </dgm:t>
    </dgm:pt>
    <dgm:pt modelId="{16ADFD2A-497B-4CA7-81E2-2DE8A4FAB633}">
      <dgm:prSet custT="1">
        <dgm:style>
          <a:lnRef idx="1">
            <a:schemeClr val="accent2"/>
          </a:lnRef>
          <a:fillRef idx="2">
            <a:schemeClr val="accent2"/>
          </a:fillRef>
          <a:effectRef idx="1">
            <a:schemeClr val="accent2"/>
          </a:effectRef>
          <a:fontRef idx="minor">
            <a:schemeClr val="dk1"/>
          </a:fontRef>
        </dgm:style>
      </dgm:prSet>
      <dgm:spPr/>
      <dgm:t>
        <a:bodyPr/>
        <a:lstStyle/>
        <a:p>
          <a:pPr rtl="1"/>
          <a:r>
            <a:rPr lang="ar-SA" sz="1600" dirty="0" smtClean="0">
              <a:solidFill>
                <a:srgbClr val="002060"/>
              </a:solidFill>
            </a:rPr>
            <a:t>اختيار التصميم التجريبي.</a:t>
          </a:r>
          <a:endParaRPr lang="ar-SA" sz="1600" dirty="0">
            <a:solidFill>
              <a:srgbClr val="002060"/>
            </a:solidFill>
          </a:endParaRPr>
        </a:p>
      </dgm:t>
    </dgm:pt>
    <dgm:pt modelId="{6461119B-02B5-4A3F-BA59-98AB243190D5}" type="parTrans" cxnId="{BF8990B5-8929-4083-935C-D2C1B453A8E3}">
      <dgm:prSet/>
      <dgm:spPr/>
      <dgm:t>
        <a:bodyPr/>
        <a:lstStyle/>
        <a:p>
          <a:pPr rtl="1"/>
          <a:endParaRPr lang="ar-SA"/>
        </a:p>
      </dgm:t>
    </dgm:pt>
    <dgm:pt modelId="{43D4A292-1008-45B3-9017-D1DE6BE73B39}" type="sibTrans" cxnId="{BF8990B5-8929-4083-935C-D2C1B453A8E3}">
      <dgm:prSet/>
      <dgm:spPr/>
      <dgm:t>
        <a:bodyPr/>
        <a:lstStyle/>
        <a:p>
          <a:pPr rtl="1"/>
          <a:endParaRPr lang="ar-SA"/>
        </a:p>
      </dgm:t>
    </dgm:pt>
    <dgm:pt modelId="{8010E271-AF5D-4DED-A38D-199CF091AE43}">
      <dgm:prSet custT="1">
        <dgm:style>
          <a:lnRef idx="1">
            <a:schemeClr val="accent2"/>
          </a:lnRef>
          <a:fillRef idx="2">
            <a:schemeClr val="accent2"/>
          </a:fillRef>
          <a:effectRef idx="1">
            <a:schemeClr val="accent2"/>
          </a:effectRef>
          <a:fontRef idx="minor">
            <a:schemeClr val="dk1"/>
          </a:fontRef>
        </dgm:style>
      </dgm:prSet>
      <dgm:spPr/>
      <dgm:t>
        <a:bodyPr/>
        <a:lstStyle/>
        <a:p>
          <a:pPr rtl="1"/>
          <a:r>
            <a:rPr lang="ar-SA" sz="1600" dirty="0" smtClean="0">
              <a:solidFill>
                <a:srgbClr val="002060"/>
              </a:solidFill>
            </a:rPr>
            <a:t>تطبيق التجربة.</a:t>
          </a:r>
          <a:endParaRPr lang="ar-SA" sz="1600" dirty="0">
            <a:solidFill>
              <a:srgbClr val="002060"/>
            </a:solidFill>
          </a:endParaRPr>
        </a:p>
      </dgm:t>
    </dgm:pt>
    <dgm:pt modelId="{FD379011-A0DC-4837-B72D-1A50071607D0}" type="parTrans" cxnId="{78E6ACA6-8023-46B9-B2AB-C22EC092D72B}">
      <dgm:prSet/>
      <dgm:spPr/>
      <dgm:t>
        <a:bodyPr/>
        <a:lstStyle/>
        <a:p>
          <a:pPr rtl="1"/>
          <a:endParaRPr lang="ar-SA"/>
        </a:p>
      </dgm:t>
    </dgm:pt>
    <dgm:pt modelId="{56F5EE5B-FDB8-4A2F-B5D6-E385EE3DAB0F}" type="sibTrans" cxnId="{78E6ACA6-8023-46B9-B2AB-C22EC092D72B}">
      <dgm:prSet/>
      <dgm:spPr/>
      <dgm:t>
        <a:bodyPr/>
        <a:lstStyle/>
        <a:p>
          <a:pPr rtl="1"/>
          <a:endParaRPr lang="ar-SA"/>
        </a:p>
      </dgm:t>
    </dgm:pt>
    <dgm:pt modelId="{371FBFE7-7CEA-4F59-AD89-ECD01A715C2C}">
      <dgm:prSet custT="1">
        <dgm:style>
          <a:lnRef idx="1">
            <a:schemeClr val="accent2"/>
          </a:lnRef>
          <a:fillRef idx="2">
            <a:schemeClr val="accent2"/>
          </a:fillRef>
          <a:effectRef idx="1">
            <a:schemeClr val="accent2"/>
          </a:effectRef>
          <a:fontRef idx="minor">
            <a:schemeClr val="dk1"/>
          </a:fontRef>
        </dgm:style>
      </dgm:prSet>
      <dgm:spPr/>
      <dgm:t>
        <a:bodyPr/>
        <a:lstStyle/>
        <a:p>
          <a:pPr rtl="1"/>
          <a:r>
            <a:rPr lang="ar-SA" sz="1600" dirty="0" smtClean="0">
              <a:solidFill>
                <a:srgbClr val="002060"/>
              </a:solidFill>
            </a:rPr>
            <a:t>اختبار الفرضيات.</a:t>
          </a:r>
          <a:endParaRPr lang="ar-SA" sz="1600" dirty="0">
            <a:solidFill>
              <a:srgbClr val="002060"/>
            </a:solidFill>
          </a:endParaRPr>
        </a:p>
      </dgm:t>
    </dgm:pt>
    <dgm:pt modelId="{32E1D9F4-F839-4DBE-8D0C-219097AB00EC}" type="parTrans" cxnId="{FD42B91C-E0EF-4F40-9D5A-644B56F1BA4E}">
      <dgm:prSet/>
      <dgm:spPr/>
      <dgm:t>
        <a:bodyPr/>
        <a:lstStyle/>
        <a:p>
          <a:pPr rtl="1"/>
          <a:endParaRPr lang="ar-SA"/>
        </a:p>
      </dgm:t>
    </dgm:pt>
    <dgm:pt modelId="{BCF39CE2-F30C-47BB-9135-95F26F31A68C}" type="sibTrans" cxnId="{FD42B91C-E0EF-4F40-9D5A-644B56F1BA4E}">
      <dgm:prSet/>
      <dgm:spPr/>
      <dgm:t>
        <a:bodyPr/>
        <a:lstStyle/>
        <a:p>
          <a:pPr rtl="1"/>
          <a:endParaRPr lang="ar-SA"/>
        </a:p>
      </dgm:t>
    </dgm:pt>
    <dgm:pt modelId="{4A2738DD-6627-4831-841F-FB4AA9325AA0}">
      <dgm:prSet custT="1">
        <dgm:style>
          <a:lnRef idx="1">
            <a:schemeClr val="accent2"/>
          </a:lnRef>
          <a:fillRef idx="2">
            <a:schemeClr val="accent2"/>
          </a:fillRef>
          <a:effectRef idx="1">
            <a:schemeClr val="accent2"/>
          </a:effectRef>
          <a:fontRef idx="minor">
            <a:schemeClr val="dk1"/>
          </a:fontRef>
        </dgm:style>
      </dgm:prSet>
      <dgm:spPr/>
      <dgm:t>
        <a:bodyPr/>
        <a:lstStyle/>
        <a:p>
          <a:pPr rtl="1"/>
          <a:r>
            <a:rPr lang="ar-SA" sz="1600" dirty="0" smtClean="0">
              <a:solidFill>
                <a:srgbClr val="002060"/>
              </a:solidFill>
            </a:rPr>
            <a:t>نشر النتائج.</a:t>
          </a:r>
          <a:endParaRPr lang="ar-SA" sz="1600" dirty="0">
            <a:solidFill>
              <a:srgbClr val="002060"/>
            </a:solidFill>
          </a:endParaRPr>
        </a:p>
      </dgm:t>
    </dgm:pt>
    <dgm:pt modelId="{A6F80EA4-329B-4BF0-9F87-01A5327200CE}" type="parTrans" cxnId="{3A7BE33E-AC33-4894-A226-722BF0F667F0}">
      <dgm:prSet/>
      <dgm:spPr/>
      <dgm:t>
        <a:bodyPr/>
        <a:lstStyle/>
        <a:p>
          <a:pPr rtl="1"/>
          <a:endParaRPr lang="ar-SA"/>
        </a:p>
      </dgm:t>
    </dgm:pt>
    <dgm:pt modelId="{13B94E92-4289-468A-8C4B-0D9D88C41EA4}" type="sibTrans" cxnId="{3A7BE33E-AC33-4894-A226-722BF0F667F0}">
      <dgm:prSet/>
      <dgm:spPr/>
      <dgm:t>
        <a:bodyPr/>
        <a:lstStyle/>
        <a:p>
          <a:pPr rtl="1"/>
          <a:endParaRPr lang="ar-SA"/>
        </a:p>
      </dgm:t>
    </dgm:pt>
    <dgm:pt modelId="{12123E0D-E323-46EC-A830-D09281CE6886}">
      <dgm:prSet custT="1">
        <dgm:style>
          <a:lnRef idx="1">
            <a:schemeClr val="accent2"/>
          </a:lnRef>
          <a:fillRef idx="2">
            <a:schemeClr val="accent2"/>
          </a:fillRef>
          <a:effectRef idx="1">
            <a:schemeClr val="accent2"/>
          </a:effectRef>
          <a:fontRef idx="minor">
            <a:schemeClr val="dk1"/>
          </a:fontRef>
        </dgm:style>
      </dgm:prSet>
      <dgm:spPr/>
      <dgm:t>
        <a:bodyPr/>
        <a:lstStyle/>
        <a:p>
          <a:pPr rtl="1"/>
          <a:r>
            <a:rPr lang="ar-SA" sz="1600" dirty="0" smtClean="0"/>
            <a:t>مرادفة لكل من السلوك والعمليات العقلية المسؤولة عن إحداث السلوك وتفسيره. </a:t>
          </a:r>
          <a:endParaRPr lang="ar-SA" sz="1600" dirty="0"/>
        </a:p>
      </dgm:t>
    </dgm:pt>
    <dgm:pt modelId="{5A9B263C-0BAA-4279-93EB-6B3BE326E8F6}" type="parTrans" cxnId="{FCA9F4FF-6A57-4682-B0A7-DE67F79759EE}">
      <dgm:prSet/>
      <dgm:spPr/>
      <dgm:t>
        <a:bodyPr/>
        <a:lstStyle/>
        <a:p>
          <a:pPr rtl="1"/>
          <a:endParaRPr lang="ar-SA"/>
        </a:p>
      </dgm:t>
    </dgm:pt>
    <dgm:pt modelId="{2270AA3F-EAEE-4EEB-81D6-C8662EB4A217}" type="sibTrans" cxnId="{FCA9F4FF-6A57-4682-B0A7-DE67F79759EE}">
      <dgm:prSet/>
      <dgm:spPr/>
      <dgm:t>
        <a:bodyPr/>
        <a:lstStyle/>
        <a:p>
          <a:pPr rtl="1"/>
          <a:endParaRPr lang="ar-SA"/>
        </a:p>
      </dgm:t>
    </dgm:pt>
    <dgm:pt modelId="{C78B3EDE-26B3-4D16-86BA-B384BC01ECE8}">
      <dgm:prSet custT="1">
        <dgm:style>
          <a:lnRef idx="1">
            <a:schemeClr val="accent2"/>
          </a:lnRef>
          <a:fillRef idx="2">
            <a:schemeClr val="accent2"/>
          </a:fillRef>
          <a:effectRef idx="1">
            <a:schemeClr val="accent2"/>
          </a:effectRef>
          <a:fontRef idx="minor">
            <a:schemeClr val="dk1"/>
          </a:fontRef>
        </dgm:style>
      </dgm:prSet>
      <dgm:spPr/>
      <dgm:t>
        <a:bodyPr/>
        <a:lstStyle/>
        <a:p>
          <a:pPr rtl="1"/>
          <a:endParaRPr lang="ar-SA" sz="1600" dirty="0"/>
        </a:p>
      </dgm:t>
    </dgm:pt>
    <dgm:pt modelId="{E199EDE8-CB9D-4600-8BB5-3522EB8DD6E6}" type="parTrans" cxnId="{97BA46A9-731E-4031-A053-39A9E57F6401}">
      <dgm:prSet/>
      <dgm:spPr/>
      <dgm:t>
        <a:bodyPr/>
        <a:lstStyle/>
        <a:p>
          <a:pPr rtl="1"/>
          <a:endParaRPr lang="ar-SA"/>
        </a:p>
      </dgm:t>
    </dgm:pt>
    <dgm:pt modelId="{3731875B-F982-4525-9313-2E98BC50FCBB}" type="sibTrans" cxnId="{97BA46A9-731E-4031-A053-39A9E57F6401}">
      <dgm:prSet/>
      <dgm:spPr/>
      <dgm:t>
        <a:bodyPr/>
        <a:lstStyle/>
        <a:p>
          <a:pPr rtl="1"/>
          <a:endParaRPr lang="ar-SA"/>
        </a:p>
      </dgm:t>
    </dgm:pt>
    <dgm:pt modelId="{7DB2935F-9D6B-42BB-9D88-0BBAA1DF3A97}">
      <dgm:prSet custT="1">
        <dgm:style>
          <a:lnRef idx="1">
            <a:schemeClr val="accent2"/>
          </a:lnRef>
          <a:fillRef idx="2">
            <a:schemeClr val="accent2"/>
          </a:fillRef>
          <a:effectRef idx="1">
            <a:schemeClr val="accent2"/>
          </a:effectRef>
          <a:fontRef idx="minor">
            <a:schemeClr val="dk1"/>
          </a:fontRef>
        </dgm:style>
      </dgm:prSet>
      <dgm:spPr/>
      <dgm:t>
        <a:bodyPr/>
        <a:lstStyle/>
        <a:p>
          <a:pPr rtl="1"/>
          <a:endParaRPr lang="ar-SA" sz="1600" dirty="0"/>
        </a:p>
      </dgm:t>
    </dgm:pt>
    <dgm:pt modelId="{29526F3B-156E-4062-B09A-B6C8EAF7B01A}" type="parTrans" cxnId="{2B3BF972-297B-44AC-ACC5-C2F6FF60D4D3}">
      <dgm:prSet/>
      <dgm:spPr/>
      <dgm:t>
        <a:bodyPr/>
        <a:lstStyle/>
        <a:p>
          <a:pPr rtl="1"/>
          <a:endParaRPr lang="ar-SA"/>
        </a:p>
      </dgm:t>
    </dgm:pt>
    <dgm:pt modelId="{467E6F24-7F33-432D-AD36-7B8F8E80186E}" type="sibTrans" cxnId="{2B3BF972-297B-44AC-ACC5-C2F6FF60D4D3}">
      <dgm:prSet/>
      <dgm:spPr/>
      <dgm:t>
        <a:bodyPr/>
        <a:lstStyle/>
        <a:p>
          <a:pPr rtl="1"/>
          <a:endParaRPr lang="ar-SA"/>
        </a:p>
      </dgm:t>
    </dgm:pt>
    <dgm:pt modelId="{33767905-1654-48B1-9130-669ABC99D2AE}">
      <dgm:prSet custT="1">
        <dgm:style>
          <a:lnRef idx="1">
            <a:schemeClr val="accent2"/>
          </a:lnRef>
          <a:fillRef idx="2">
            <a:schemeClr val="accent2"/>
          </a:fillRef>
          <a:effectRef idx="1">
            <a:schemeClr val="accent2"/>
          </a:effectRef>
          <a:fontRef idx="minor">
            <a:schemeClr val="dk1"/>
          </a:fontRef>
        </dgm:style>
      </dgm:prSet>
      <dgm:spPr/>
      <dgm:t>
        <a:bodyPr/>
        <a:lstStyle/>
        <a:p>
          <a:pPr rtl="1"/>
          <a:endParaRPr lang="ar-SA" sz="1600" dirty="0"/>
        </a:p>
      </dgm:t>
    </dgm:pt>
    <dgm:pt modelId="{04C602C2-8D74-4F6F-995C-4868E5C04AE2}" type="parTrans" cxnId="{5E6C9FBF-3D9A-41FB-B602-4F8B3A5188C4}">
      <dgm:prSet/>
      <dgm:spPr/>
      <dgm:t>
        <a:bodyPr/>
        <a:lstStyle/>
        <a:p>
          <a:pPr rtl="1"/>
          <a:endParaRPr lang="ar-SA"/>
        </a:p>
      </dgm:t>
    </dgm:pt>
    <dgm:pt modelId="{7EFDC9CA-158A-4AA4-8BF2-C396B14A2C64}" type="sibTrans" cxnId="{5E6C9FBF-3D9A-41FB-B602-4F8B3A5188C4}">
      <dgm:prSet/>
      <dgm:spPr/>
      <dgm:t>
        <a:bodyPr/>
        <a:lstStyle/>
        <a:p>
          <a:pPr rtl="1"/>
          <a:endParaRPr lang="ar-SA"/>
        </a:p>
      </dgm:t>
    </dgm:pt>
    <dgm:pt modelId="{716BF17B-AABB-4FDD-9720-8C8A74E8CA69}">
      <dgm:prSet custT="1">
        <dgm:style>
          <a:lnRef idx="1">
            <a:schemeClr val="accent2"/>
          </a:lnRef>
          <a:fillRef idx="2">
            <a:schemeClr val="accent2"/>
          </a:fillRef>
          <a:effectRef idx="1">
            <a:schemeClr val="accent2"/>
          </a:effectRef>
          <a:fontRef idx="minor">
            <a:schemeClr val="dk1"/>
          </a:fontRef>
        </dgm:style>
      </dgm:prSet>
      <dgm:spPr/>
      <dgm:t>
        <a:bodyPr/>
        <a:lstStyle/>
        <a:p>
          <a:pPr algn="ctr" rtl="1"/>
          <a:r>
            <a:rPr lang="ar-SA" sz="1600" dirty="0" smtClean="0"/>
            <a:t>عملية مخططة ومنظمة ترمي لمساعدة الفرد على النمو السوي المتكامل من النواحي الجسمية،العقليةوالإنفعالية، والإجتماعية ليصبح قادرا على التكيف فيما بينه وبين نفسه وبين ما يحيط به. </a:t>
          </a:r>
          <a:endParaRPr lang="ar-SA" sz="1600" dirty="0"/>
        </a:p>
      </dgm:t>
    </dgm:pt>
    <dgm:pt modelId="{BFAB8B56-C98B-4EF5-AC09-52E7BEA3AAA3}" type="parTrans" cxnId="{58767F5F-0604-4B5C-BDF2-B83A819C3C96}">
      <dgm:prSet/>
      <dgm:spPr/>
      <dgm:t>
        <a:bodyPr/>
        <a:lstStyle/>
        <a:p>
          <a:pPr rtl="1"/>
          <a:endParaRPr lang="ar-SA"/>
        </a:p>
      </dgm:t>
    </dgm:pt>
    <dgm:pt modelId="{29010039-5C10-4B7A-9C76-28F00C508A92}" type="sibTrans" cxnId="{58767F5F-0604-4B5C-BDF2-B83A819C3C96}">
      <dgm:prSet/>
      <dgm:spPr/>
      <dgm:t>
        <a:bodyPr/>
        <a:lstStyle/>
        <a:p>
          <a:pPr rtl="1"/>
          <a:endParaRPr lang="ar-SA"/>
        </a:p>
      </dgm:t>
    </dgm:pt>
    <dgm:pt modelId="{C6C5F298-E1AE-41F1-8A52-D59D096A4591}" type="pres">
      <dgm:prSet presAssocID="{A60FF66E-B27E-4AC5-B9D7-FE0EA505E56C}" presName="diagram" presStyleCnt="0">
        <dgm:presLayoutVars>
          <dgm:dir/>
          <dgm:animLvl val="lvl"/>
          <dgm:resizeHandles val="exact"/>
        </dgm:presLayoutVars>
      </dgm:prSet>
      <dgm:spPr/>
    </dgm:pt>
    <dgm:pt modelId="{1C2F7FDB-CF1D-41DF-B2E5-CDB0EC2E2D93}" type="pres">
      <dgm:prSet presAssocID="{94D65B22-CB67-4968-B239-AFDB1CFEFA80}" presName="compNode" presStyleCnt="0"/>
      <dgm:spPr/>
    </dgm:pt>
    <dgm:pt modelId="{43F0B736-8CE4-4936-B6C6-BDEAA7FFF9F7}" type="pres">
      <dgm:prSet presAssocID="{94D65B22-CB67-4968-B239-AFDB1CFEFA80}" presName="childRect" presStyleLbl="bgAcc1" presStyleIdx="0" presStyleCnt="3" custScaleX="96940" custScaleY="174285" custLinFactNeighborX="-1749" custLinFactNeighborY="531">
        <dgm:presLayoutVars>
          <dgm:bulletEnabled val="1"/>
        </dgm:presLayoutVars>
      </dgm:prSet>
      <dgm:spPr/>
      <dgm:t>
        <a:bodyPr/>
        <a:lstStyle/>
        <a:p>
          <a:pPr rtl="1"/>
          <a:endParaRPr lang="ar-SA"/>
        </a:p>
      </dgm:t>
    </dgm:pt>
    <dgm:pt modelId="{86CBE1BC-73C8-4EFD-8136-E85D3DBE6E23}" type="pres">
      <dgm:prSet presAssocID="{94D65B22-CB67-4968-B239-AFDB1CFEFA80}" presName="parentText" presStyleLbl="node1" presStyleIdx="0" presStyleCnt="0">
        <dgm:presLayoutVars>
          <dgm:chMax val="0"/>
          <dgm:bulletEnabled val="1"/>
        </dgm:presLayoutVars>
      </dgm:prSet>
      <dgm:spPr/>
      <dgm:t>
        <a:bodyPr/>
        <a:lstStyle/>
        <a:p>
          <a:pPr rtl="1"/>
          <a:endParaRPr lang="ar-SA"/>
        </a:p>
      </dgm:t>
    </dgm:pt>
    <dgm:pt modelId="{FA56714E-3B90-4FD5-B9AF-05BD35F56D26}" type="pres">
      <dgm:prSet presAssocID="{94D65B22-CB67-4968-B239-AFDB1CFEFA80}" presName="parentRect" presStyleLbl="alignNode1" presStyleIdx="0" presStyleCnt="3" custScaleY="100372" custLinFactY="22516" custLinFactNeighborX="-3394" custLinFactNeighborY="100000"/>
      <dgm:spPr/>
      <dgm:t>
        <a:bodyPr/>
        <a:lstStyle/>
        <a:p>
          <a:pPr rtl="1"/>
          <a:endParaRPr lang="ar-SA"/>
        </a:p>
      </dgm:t>
    </dgm:pt>
    <dgm:pt modelId="{E0D38AF0-2F96-4EDF-9062-D49A7D274A7D}" type="pres">
      <dgm:prSet presAssocID="{94D65B22-CB67-4968-B239-AFDB1CFEFA80}" presName="adorn" presStyleLbl="fgAccFollowNode1" presStyleIdx="0" presStyleCnt="3" custLinFactNeighborX="-10335" custLinFactNeighborY="97622"/>
      <dgm:spPr>
        <a:blipFill rotWithShape="0">
          <a:blip xmlns:r="http://schemas.openxmlformats.org/officeDocument/2006/relationships" r:embed="rId1"/>
          <a:stretch>
            <a:fillRect/>
          </a:stretch>
        </a:blipFill>
      </dgm:spPr>
    </dgm:pt>
    <dgm:pt modelId="{97D5D42D-5275-40FE-A430-12F7B0AC1B78}" type="pres">
      <dgm:prSet presAssocID="{0E00A263-7D03-4799-BEA6-96BB0ACE2FD3}" presName="sibTrans" presStyleLbl="sibTrans2D1" presStyleIdx="0" presStyleCnt="0"/>
      <dgm:spPr/>
      <dgm:t>
        <a:bodyPr/>
        <a:lstStyle/>
        <a:p>
          <a:pPr rtl="1"/>
          <a:endParaRPr lang="ar-SA"/>
        </a:p>
      </dgm:t>
    </dgm:pt>
    <dgm:pt modelId="{E9473EBE-97A3-4447-A457-986380F3E446}" type="pres">
      <dgm:prSet presAssocID="{BDCE9DE2-B263-4177-AFC0-051828FF5CAF}" presName="compNode" presStyleCnt="0"/>
      <dgm:spPr/>
    </dgm:pt>
    <dgm:pt modelId="{BF5D202C-5A6A-4527-AAAF-E46D1E7EC223}" type="pres">
      <dgm:prSet presAssocID="{BDCE9DE2-B263-4177-AFC0-051828FF5CAF}" presName="childRect" presStyleLbl="bgAcc1" presStyleIdx="1" presStyleCnt="3" custScaleY="173389" custLinFactNeighborX="339" custLinFactNeighborY="845">
        <dgm:presLayoutVars>
          <dgm:bulletEnabled val="1"/>
        </dgm:presLayoutVars>
      </dgm:prSet>
      <dgm:spPr/>
      <dgm:t>
        <a:bodyPr/>
        <a:lstStyle/>
        <a:p>
          <a:pPr rtl="1"/>
          <a:endParaRPr lang="ar-SA"/>
        </a:p>
      </dgm:t>
    </dgm:pt>
    <dgm:pt modelId="{4EE13989-074A-436F-830F-51FF02DC379E}" type="pres">
      <dgm:prSet presAssocID="{BDCE9DE2-B263-4177-AFC0-051828FF5CAF}" presName="parentText" presStyleLbl="node1" presStyleIdx="0" presStyleCnt="0">
        <dgm:presLayoutVars>
          <dgm:chMax val="0"/>
          <dgm:bulletEnabled val="1"/>
        </dgm:presLayoutVars>
      </dgm:prSet>
      <dgm:spPr/>
      <dgm:t>
        <a:bodyPr/>
        <a:lstStyle/>
        <a:p>
          <a:pPr rtl="1"/>
          <a:endParaRPr lang="ar-SA"/>
        </a:p>
      </dgm:t>
    </dgm:pt>
    <dgm:pt modelId="{C741D221-D493-45CE-93EB-18C193658120}" type="pres">
      <dgm:prSet presAssocID="{BDCE9DE2-B263-4177-AFC0-051828FF5CAF}" presName="parentRect" presStyleLbl="alignNode1" presStyleIdx="1" presStyleCnt="3" custScaleY="96299" custLinFactNeighborX="-2836" custLinFactNeighborY="89369"/>
      <dgm:spPr/>
      <dgm:t>
        <a:bodyPr/>
        <a:lstStyle/>
        <a:p>
          <a:pPr rtl="1"/>
          <a:endParaRPr lang="ar-SA"/>
        </a:p>
      </dgm:t>
    </dgm:pt>
    <dgm:pt modelId="{953B835F-7FFF-48E3-BF77-DAE0101ED9BC}" type="pres">
      <dgm:prSet presAssocID="{BDCE9DE2-B263-4177-AFC0-051828FF5CAF}" presName="adorn" presStyleLbl="fgAccFollowNode1" presStyleIdx="1" presStyleCnt="3" custLinFactNeighborX="-8741" custLinFactNeighborY="87234"/>
      <dgm:spPr>
        <a:blipFill rotWithShape="0">
          <a:blip xmlns:r="http://schemas.openxmlformats.org/officeDocument/2006/relationships" r:embed="rId2"/>
          <a:stretch>
            <a:fillRect/>
          </a:stretch>
        </a:blipFill>
      </dgm:spPr>
    </dgm:pt>
    <dgm:pt modelId="{363EFAD4-6FFE-4809-B3EC-324C5CEB258B}" type="pres">
      <dgm:prSet presAssocID="{AC618C3F-9305-4B33-ABF2-B11AA65B2450}" presName="sibTrans" presStyleLbl="sibTrans2D1" presStyleIdx="0" presStyleCnt="0"/>
      <dgm:spPr/>
      <dgm:t>
        <a:bodyPr/>
        <a:lstStyle/>
        <a:p>
          <a:pPr rtl="1"/>
          <a:endParaRPr lang="ar-SA"/>
        </a:p>
      </dgm:t>
    </dgm:pt>
    <dgm:pt modelId="{32E65341-3A14-4EB1-B140-A863433F75FE}" type="pres">
      <dgm:prSet presAssocID="{7D7194F2-EFB5-4827-BB00-2C17DC47724A}" presName="compNode" presStyleCnt="0"/>
      <dgm:spPr/>
    </dgm:pt>
    <dgm:pt modelId="{35A513E7-8672-486D-9EFE-FF145CC4A16B}" type="pres">
      <dgm:prSet presAssocID="{7D7194F2-EFB5-4827-BB00-2C17DC47724A}" presName="childRect" presStyleLbl="bgAcc1" presStyleIdx="2" presStyleCnt="3" custScaleY="203925" custLinFactNeighborX="-4795" custLinFactNeighborY="3168">
        <dgm:presLayoutVars>
          <dgm:bulletEnabled val="1"/>
        </dgm:presLayoutVars>
      </dgm:prSet>
      <dgm:spPr/>
      <dgm:t>
        <a:bodyPr/>
        <a:lstStyle/>
        <a:p>
          <a:pPr rtl="1"/>
          <a:endParaRPr lang="ar-SA"/>
        </a:p>
      </dgm:t>
    </dgm:pt>
    <dgm:pt modelId="{1B2D4D94-B6BB-4046-A249-669ABA0D458D}" type="pres">
      <dgm:prSet presAssocID="{7D7194F2-EFB5-4827-BB00-2C17DC47724A}" presName="parentText" presStyleLbl="node1" presStyleIdx="0" presStyleCnt="0">
        <dgm:presLayoutVars>
          <dgm:chMax val="0"/>
          <dgm:bulletEnabled val="1"/>
        </dgm:presLayoutVars>
      </dgm:prSet>
      <dgm:spPr/>
      <dgm:t>
        <a:bodyPr/>
        <a:lstStyle/>
        <a:p>
          <a:pPr rtl="1"/>
          <a:endParaRPr lang="ar-SA"/>
        </a:p>
      </dgm:t>
    </dgm:pt>
    <dgm:pt modelId="{646A3AF5-4C27-479B-9CE9-E691E5507AD6}" type="pres">
      <dgm:prSet presAssocID="{7D7194F2-EFB5-4827-BB00-2C17DC47724A}" presName="parentRect" presStyleLbl="alignNode1" presStyleIdx="2" presStyleCnt="3" custScaleX="107533" custScaleY="103027" custLinFactNeighborX="-2279" custLinFactNeighborY="72144"/>
      <dgm:spPr/>
      <dgm:t>
        <a:bodyPr/>
        <a:lstStyle/>
        <a:p>
          <a:pPr rtl="1"/>
          <a:endParaRPr lang="ar-SA"/>
        </a:p>
      </dgm:t>
    </dgm:pt>
    <dgm:pt modelId="{A9C19A13-686E-4185-B388-EE1C2E79DC58}" type="pres">
      <dgm:prSet presAssocID="{7D7194F2-EFB5-4827-BB00-2C17DC47724A}" presName="adorn" presStyleLbl="fgAccFollowNode1" presStyleIdx="2" presStyleCnt="3" custLinFactNeighborX="234" custLinFactNeighborY="41136"/>
      <dgm:spPr>
        <a:blipFill rotWithShape="0">
          <a:blip xmlns:r="http://schemas.openxmlformats.org/officeDocument/2006/relationships" r:embed="rId3"/>
          <a:stretch>
            <a:fillRect/>
          </a:stretch>
        </a:blipFill>
      </dgm:spPr>
    </dgm:pt>
  </dgm:ptLst>
  <dgm:cxnLst>
    <dgm:cxn modelId="{2B3BF972-297B-44AC-ACC5-C2F6FF60D4D3}" srcId="{BDCE9DE2-B263-4177-AFC0-051828FF5CAF}" destId="{7DB2935F-9D6B-42BB-9D88-0BBAA1DF3A97}" srcOrd="1" destOrd="0" parTransId="{29526F3B-156E-4062-B09A-B6C8EAF7B01A}" sibTransId="{467E6F24-7F33-432D-AD36-7B8F8E80186E}"/>
    <dgm:cxn modelId="{5093BB57-0621-4E30-A502-03B267D63EBB}" srcId="{7D7194F2-EFB5-4827-BB00-2C17DC47724A}" destId="{CAF11BB8-7348-4E49-A95B-45AF2A582056}" srcOrd="2" destOrd="0" parTransId="{123EA2ED-824B-4BDF-B7F4-3AF422D335EA}" sibTransId="{4C24408C-C65A-4FF7-A880-6E8FD7575750}"/>
    <dgm:cxn modelId="{D1EAA94E-BC79-4F55-9B59-69E1600E27E3}" type="presOf" srcId="{0E00A263-7D03-4799-BEA6-96BB0ACE2FD3}" destId="{97D5D42D-5275-40FE-A430-12F7B0AC1B78}" srcOrd="0" destOrd="0" presId="urn:microsoft.com/office/officeart/2005/8/layout/bList2#1"/>
    <dgm:cxn modelId="{58767F5F-0604-4B5C-BDF2-B83A819C3C96}" srcId="{94D65B22-CB67-4968-B239-AFDB1CFEFA80}" destId="{716BF17B-AABB-4FDD-9720-8C8A74E8CA69}" srcOrd="0" destOrd="0" parTransId="{BFAB8B56-C98B-4EF5-AC09-52E7BEA3AAA3}" sibTransId="{29010039-5C10-4B7A-9C76-28F00C508A92}"/>
    <dgm:cxn modelId="{C220515A-B2DB-46E2-850B-9160CF85507A}" type="presOf" srcId="{94D65B22-CB67-4968-B239-AFDB1CFEFA80}" destId="{86CBE1BC-73C8-4EFD-8136-E85D3DBE6E23}" srcOrd="0" destOrd="0" presId="urn:microsoft.com/office/officeart/2005/8/layout/bList2#1"/>
    <dgm:cxn modelId="{F6ADBC49-4AFC-452B-9BC5-36A45A5D6FE3}" type="presOf" srcId="{AC618C3F-9305-4B33-ABF2-B11AA65B2450}" destId="{363EFAD4-6FFE-4809-B3EC-324C5CEB258B}" srcOrd="0" destOrd="0" presId="urn:microsoft.com/office/officeart/2005/8/layout/bList2#1"/>
    <dgm:cxn modelId="{F27661C5-324B-4647-BA2D-1CEB8E9A21D5}" type="presOf" srcId="{716BF17B-AABB-4FDD-9720-8C8A74E8CA69}" destId="{43F0B736-8CE4-4936-B6C6-BDEAA7FFF9F7}" srcOrd="0" destOrd="0" presId="urn:microsoft.com/office/officeart/2005/8/layout/bList2#1"/>
    <dgm:cxn modelId="{78E6ACA6-8023-46B9-B2AB-C22EC092D72B}" srcId="{7D7194F2-EFB5-4827-BB00-2C17DC47724A}" destId="{8010E271-AF5D-4DED-A38D-199CF091AE43}" srcOrd="4" destOrd="0" parTransId="{FD379011-A0DC-4837-B72D-1A50071607D0}" sibTransId="{56F5EE5B-FDB8-4A2F-B5D6-E385EE3DAB0F}"/>
    <dgm:cxn modelId="{8B3C0A51-EBD8-4FA7-8A25-6557495FECE6}" type="presOf" srcId="{75EE4D03-647B-4787-A850-70F638D214B5}" destId="{35A513E7-8672-486D-9EFE-FF145CC4A16B}" srcOrd="0" destOrd="1" presId="urn:microsoft.com/office/officeart/2005/8/layout/bList2#1"/>
    <dgm:cxn modelId="{DB638D82-02E7-40A1-A847-5947BB09929B}" type="presOf" srcId="{7DB2935F-9D6B-42BB-9D88-0BBAA1DF3A97}" destId="{BF5D202C-5A6A-4527-AAAF-E46D1E7EC223}" srcOrd="0" destOrd="1" presId="urn:microsoft.com/office/officeart/2005/8/layout/bList2#1"/>
    <dgm:cxn modelId="{2D9FC2EE-9E3D-4601-9B5A-578F116D2767}" type="presOf" srcId="{16ADFD2A-497B-4CA7-81E2-2DE8A4FAB633}" destId="{35A513E7-8672-486D-9EFE-FF145CC4A16B}" srcOrd="0" destOrd="3" presId="urn:microsoft.com/office/officeart/2005/8/layout/bList2#1"/>
    <dgm:cxn modelId="{575E75AD-462D-48B7-9240-38AEFA6E3E87}" type="presOf" srcId="{BDCE9DE2-B263-4177-AFC0-051828FF5CAF}" destId="{C741D221-D493-45CE-93EB-18C193658120}" srcOrd="1" destOrd="0" presId="urn:microsoft.com/office/officeart/2005/8/layout/bList2#1"/>
    <dgm:cxn modelId="{5E6C9FBF-3D9A-41FB-B602-4F8B3A5188C4}" srcId="{BDCE9DE2-B263-4177-AFC0-051828FF5CAF}" destId="{33767905-1654-48B1-9130-669ABC99D2AE}" srcOrd="2" destOrd="0" parTransId="{04C602C2-8D74-4F6F-995C-4868E5C04AE2}" sibTransId="{7EFDC9CA-158A-4AA4-8BF2-C396B14A2C64}"/>
    <dgm:cxn modelId="{FCA9F4FF-6A57-4682-B0A7-DE67F79759EE}" srcId="{BDCE9DE2-B263-4177-AFC0-051828FF5CAF}" destId="{12123E0D-E323-46EC-A830-D09281CE6886}" srcOrd="3" destOrd="0" parTransId="{5A9B263C-0BAA-4279-93EB-6B3BE326E8F6}" sibTransId="{2270AA3F-EAEE-4EEB-81D6-C8662EB4A217}"/>
    <dgm:cxn modelId="{E3F35700-8F1F-4B11-87D3-ECCA442F83CA}" srcId="{7D7194F2-EFB5-4827-BB00-2C17DC47724A}" destId="{330117A1-8844-4203-9E33-B36997982EDE}" srcOrd="0" destOrd="0" parTransId="{E03C50E7-3303-4DF8-BE8A-94CE9CB701A7}" sibTransId="{2D262C75-BD41-413B-98E2-7ABB05EE873B}"/>
    <dgm:cxn modelId="{2B233578-8061-4BC6-ADFC-8FF943EEA8D0}" type="presOf" srcId="{BDCE9DE2-B263-4177-AFC0-051828FF5CAF}" destId="{4EE13989-074A-436F-830F-51FF02DC379E}" srcOrd="0" destOrd="0" presId="urn:microsoft.com/office/officeart/2005/8/layout/bList2#1"/>
    <dgm:cxn modelId="{BB1E164D-2F9C-40F1-9FDE-EBD224DBDED1}" type="presOf" srcId="{7D7194F2-EFB5-4827-BB00-2C17DC47724A}" destId="{1B2D4D94-B6BB-4046-A249-669ABA0D458D}" srcOrd="0" destOrd="0" presId="urn:microsoft.com/office/officeart/2005/8/layout/bList2#1"/>
    <dgm:cxn modelId="{D29C6A95-CB9B-4120-8011-EAB30136FDF4}" type="presOf" srcId="{8010E271-AF5D-4DED-A38D-199CF091AE43}" destId="{35A513E7-8672-486D-9EFE-FF145CC4A16B}" srcOrd="0" destOrd="4" presId="urn:microsoft.com/office/officeart/2005/8/layout/bList2#1"/>
    <dgm:cxn modelId="{38DBDE8E-5F0B-46DE-9EA5-0159EA60C87B}" type="presOf" srcId="{330117A1-8844-4203-9E33-B36997982EDE}" destId="{35A513E7-8672-486D-9EFE-FF145CC4A16B}" srcOrd="0" destOrd="0" presId="urn:microsoft.com/office/officeart/2005/8/layout/bList2#1"/>
    <dgm:cxn modelId="{F2FE9CB7-94F9-472E-BF70-BDFD7B66F774}" type="presOf" srcId="{4A2738DD-6627-4831-841F-FB4AA9325AA0}" destId="{35A513E7-8672-486D-9EFE-FF145CC4A16B}" srcOrd="0" destOrd="6" presId="urn:microsoft.com/office/officeart/2005/8/layout/bList2#1"/>
    <dgm:cxn modelId="{05C75C14-F3C3-4217-A5E8-0AE2004F918C}" srcId="{A60FF66E-B27E-4AC5-B9D7-FE0EA505E56C}" destId="{94D65B22-CB67-4968-B239-AFDB1CFEFA80}" srcOrd="0" destOrd="0" parTransId="{4C2EF346-8BB5-4DC6-963E-6263A3F2E4BD}" sibTransId="{0E00A263-7D03-4799-BEA6-96BB0ACE2FD3}"/>
    <dgm:cxn modelId="{0C3CBFB3-FBA1-4D88-B28D-9202BA96FD43}" type="presOf" srcId="{94D65B22-CB67-4968-B239-AFDB1CFEFA80}" destId="{FA56714E-3B90-4FD5-B9AF-05BD35F56D26}" srcOrd="1" destOrd="0" presId="urn:microsoft.com/office/officeart/2005/8/layout/bList2#1"/>
    <dgm:cxn modelId="{3D8F8A50-8285-44F3-A51D-4A98A7858E89}" srcId="{A60FF66E-B27E-4AC5-B9D7-FE0EA505E56C}" destId="{BDCE9DE2-B263-4177-AFC0-051828FF5CAF}" srcOrd="1" destOrd="0" parTransId="{0B10EAFE-BDF2-4509-8B1F-9FD269BD88C9}" sibTransId="{AC618C3F-9305-4B33-ABF2-B11AA65B2450}"/>
    <dgm:cxn modelId="{BF8990B5-8929-4083-935C-D2C1B453A8E3}" srcId="{7D7194F2-EFB5-4827-BB00-2C17DC47724A}" destId="{16ADFD2A-497B-4CA7-81E2-2DE8A4FAB633}" srcOrd="3" destOrd="0" parTransId="{6461119B-02B5-4A3F-BA59-98AB243190D5}" sibTransId="{43D4A292-1008-45B3-9017-D1DE6BE73B39}"/>
    <dgm:cxn modelId="{2131A076-7427-42DF-B436-157D2240DA9F}" srcId="{7D7194F2-EFB5-4827-BB00-2C17DC47724A}" destId="{6D79E32D-5EC8-4DFF-A7E2-FC6AFFBB2BFA}" srcOrd="7" destOrd="0" parTransId="{DFE9F875-1B90-41BB-A77B-FB5E4B725A56}" sibTransId="{C2556DD1-E573-42B4-B089-F8FC531BC085}"/>
    <dgm:cxn modelId="{157B8F2D-7021-4E4A-B898-2659C81AE55E}" type="presOf" srcId="{7D7194F2-EFB5-4827-BB00-2C17DC47724A}" destId="{646A3AF5-4C27-479B-9CE9-E691E5507AD6}" srcOrd="1" destOrd="0" presId="urn:microsoft.com/office/officeart/2005/8/layout/bList2#1"/>
    <dgm:cxn modelId="{1A6B9B04-4308-46E0-BE7D-79F97CA5062E}" type="presOf" srcId="{CAF11BB8-7348-4E49-A95B-45AF2A582056}" destId="{35A513E7-8672-486D-9EFE-FF145CC4A16B}" srcOrd="0" destOrd="2" presId="urn:microsoft.com/office/officeart/2005/8/layout/bList2#1"/>
    <dgm:cxn modelId="{9246B232-9576-4BF4-AB35-45C86E639F69}" type="presOf" srcId="{12123E0D-E323-46EC-A830-D09281CE6886}" destId="{BF5D202C-5A6A-4527-AAAF-E46D1E7EC223}" srcOrd="0" destOrd="3" presId="urn:microsoft.com/office/officeart/2005/8/layout/bList2#1"/>
    <dgm:cxn modelId="{D378BEE6-C4D7-4C1C-ABCB-2E0547DC1B5D}" type="presOf" srcId="{371FBFE7-7CEA-4F59-AD89-ECD01A715C2C}" destId="{35A513E7-8672-486D-9EFE-FF145CC4A16B}" srcOrd="0" destOrd="5" presId="urn:microsoft.com/office/officeart/2005/8/layout/bList2#1"/>
    <dgm:cxn modelId="{A2F02968-F40D-463E-96D0-96DB1546BABA}" srcId="{A60FF66E-B27E-4AC5-B9D7-FE0EA505E56C}" destId="{7D7194F2-EFB5-4827-BB00-2C17DC47724A}" srcOrd="2" destOrd="0" parTransId="{FA77EFDA-4026-44FB-BC4F-3D7781C038E3}" sibTransId="{5D8FCAE5-AFD9-4CA4-BEE7-ECB5738FF460}"/>
    <dgm:cxn modelId="{98BD14B3-11AA-442D-9FAA-531BF3A10A87}" type="presOf" srcId="{33767905-1654-48B1-9130-669ABC99D2AE}" destId="{BF5D202C-5A6A-4527-AAAF-E46D1E7EC223}" srcOrd="0" destOrd="2" presId="urn:microsoft.com/office/officeart/2005/8/layout/bList2#1"/>
    <dgm:cxn modelId="{AAC0A588-A549-47C1-8A77-D179076416DB}" type="presOf" srcId="{A60FF66E-B27E-4AC5-B9D7-FE0EA505E56C}" destId="{C6C5F298-E1AE-41F1-8A52-D59D096A4591}" srcOrd="0" destOrd="0" presId="urn:microsoft.com/office/officeart/2005/8/layout/bList2#1"/>
    <dgm:cxn modelId="{19367C4C-D3B0-4393-BECF-22FCC70C4011}" type="presOf" srcId="{6D79E32D-5EC8-4DFF-A7E2-FC6AFFBB2BFA}" destId="{35A513E7-8672-486D-9EFE-FF145CC4A16B}" srcOrd="0" destOrd="7" presId="urn:microsoft.com/office/officeart/2005/8/layout/bList2#1"/>
    <dgm:cxn modelId="{015036D3-9FC4-41F7-A143-08967E85D285}" srcId="{7D7194F2-EFB5-4827-BB00-2C17DC47724A}" destId="{994559DA-98C6-4C6B-8F13-5902EF995126}" srcOrd="8" destOrd="0" parTransId="{B69D26B6-1ADF-4AE2-B22F-E3CE614D6CAA}" sibTransId="{DFA0C16C-D639-4AE2-8E6D-DE3466D7ED65}"/>
    <dgm:cxn modelId="{FD42B91C-E0EF-4F40-9D5A-644B56F1BA4E}" srcId="{7D7194F2-EFB5-4827-BB00-2C17DC47724A}" destId="{371FBFE7-7CEA-4F59-AD89-ECD01A715C2C}" srcOrd="5" destOrd="0" parTransId="{32E1D9F4-F839-4DBE-8D0C-219097AB00EC}" sibTransId="{BCF39CE2-F30C-47BB-9135-95F26F31A68C}"/>
    <dgm:cxn modelId="{3A7BE33E-AC33-4894-A226-722BF0F667F0}" srcId="{7D7194F2-EFB5-4827-BB00-2C17DC47724A}" destId="{4A2738DD-6627-4831-841F-FB4AA9325AA0}" srcOrd="6" destOrd="0" parTransId="{A6F80EA4-329B-4BF0-9F87-01A5327200CE}" sibTransId="{13B94E92-4289-468A-8C4B-0D9D88C41EA4}"/>
    <dgm:cxn modelId="{B3AFA48D-CAA7-4DBC-94D1-864826722EE6}" srcId="{7D7194F2-EFB5-4827-BB00-2C17DC47724A}" destId="{75EE4D03-647B-4787-A850-70F638D214B5}" srcOrd="1" destOrd="0" parTransId="{E806FAD1-0C31-496C-B765-30630AA30A33}" sibTransId="{58EE0005-C871-4867-894E-24AF74F67E80}"/>
    <dgm:cxn modelId="{9C5C528C-586D-40E0-8D6D-BBD301FBFCBC}" type="presOf" srcId="{994559DA-98C6-4C6B-8F13-5902EF995126}" destId="{35A513E7-8672-486D-9EFE-FF145CC4A16B}" srcOrd="0" destOrd="8" presId="urn:microsoft.com/office/officeart/2005/8/layout/bList2#1"/>
    <dgm:cxn modelId="{7FC0B216-9560-4D59-A8DF-C358879F7BE8}" type="presOf" srcId="{C78B3EDE-26B3-4D16-86BA-B384BC01ECE8}" destId="{BF5D202C-5A6A-4527-AAAF-E46D1E7EC223}" srcOrd="0" destOrd="0" presId="urn:microsoft.com/office/officeart/2005/8/layout/bList2#1"/>
    <dgm:cxn modelId="{97BA46A9-731E-4031-A053-39A9E57F6401}" srcId="{BDCE9DE2-B263-4177-AFC0-051828FF5CAF}" destId="{C78B3EDE-26B3-4D16-86BA-B384BC01ECE8}" srcOrd="0" destOrd="0" parTransId="{E199EDE8-CB9D-4600-8BB5-3522EB8DD6E6}" sibTransId="{3731875B-F982-4525-9313-2E98BC50FCBB}"/>
    <dgm:cxn modelId="{6796B464-B226-4902-AE3D-68140009C1B4}" type="presParOf" srcId="{C6C5F298-E1AE-41F1-8A52-D59D096A4591}" destId="{1C2F7FDB-CF1D-41DF-B2E5-CDB0EC2E2D93}" srcOrd="0" destOrd="0" presId="urn:microsoft.com/office/officeart/2005/8/layout/bList2#1"/>
    <dgm:cxn modelId="{49DBCC30-5F0F-4D41-BD4A-764B315E4E8D}" type="presParOf" srcId="{1C2F7FDB-CF1D-41DF-B2E5-CDB0EC2E2D93}" destId="{43F0B736-8CE4-4936-B6C6-BDEAA7FFF9F7}" srcOrd="0" destOrd="0" presId="urn:microsoft.com/office/officeart/2005/8/layout/bList2#1"/>
    <dgm:cxn modelId="{8823FF00-4EA2-42B9-A469-748CE005C977}" type="presParOf" srcId="{1C2F7FDB-CF1D-41DF-B2E5-CDB0EC2E2D93}" destId="{86CBE1BC-73C8-4EFD-8136-E85D3DBE6E23}" srcOrd="1" destOrd="0" presId="urn:microsoft.com/office/officeart/2005/8/layout/bList2#1"/>
    <dgm:cxn modelId="{76F048D8-E36B-4702-9A03-D6B1DC1DC3B4}" type="presParOf" srcId="{1C2F7FDB-CF1D-41DF-B2E5-CDB0EC2E2D93}" destId="{FA56714E-3B90-4FD5-B9AF-05BD35F56D26}" srcOrd="2" destOrd="0" presId="urn:microsoft.com/office/officeart/2005/8/layout/bList2#1"/>
    <dgm:cxn modelId="{EF4873D3-952F-47E4-AD4B-5DC8114224DF}" type="presParOf" srcId="{1C2F7FDB-CF1D-41DF-B2E5-CDB0EC2E2D93}" destId="{E0D38AF0-2F96-4EDF-9062-D49A7D274A7D}" srcOrd="3" destOrd="0" presId="urn:microsoft.com/office/officeart/2005/8/layout/bList2#1"/>
    <dgm:cxn modelId="{AA396B0D-AAD1-4D33-90D0-8D06BB4CBF65}" type="presParOf" srcId="{C6C5F298-E1AE-41F1-8A52-D59D096A4591}" destId="{97D5D42D-5275-40FE-A430-12F7B0AC1B78}" srcOrd="1" destOrd="0" presId="urn:microsoft.com/office/officeart/2005/8/layout/bList2#1"/>
    <dgm:cxn modelId="{7D9D4F59-37F1-4B73-833A-78D53CC3868E}" type="presParOf" srcId="{C6C5F298-E1AE-41F1-8A52-D59D096A4591}" destId="{E9473EBE-97A3-4447-A457-986380F3E446}" srcOrd="2" destOrd="0" presId="urn:microsoft.com/office/officeart/2005/8/layout/bList2#1"/>
    <dgm:cxn modelId="{4B2B944F-EDC4-4E2B-8315-18B363F352DF}" type="presParOf" srcId="{E9473EBE-97A3-4447-A457-986380F3E446}" destId="{BF5D202C-5A6A-4527-AAAF-E46D1E7EC223}" srcOrd="0" destOrd="0" presId="urn:microsoft.com/office/officeart/2005/8/layout/bList2#1"/>
    <dgm:cxn modelId="{5EB8FCDB-1D40-449F-8AFE-DFCA73C2CD3F}" type="presParOf" srcId="{E9473EBE-97A3-4447-A457-986380F3E446}" destId="{4EE13989-074A-436F-830F-51FF02DC379E}" srcOrd="1" destOrd="0" presId="urn:microsoft.com/office/officeart/2005/8/layout/bList2#1"/>
    <dgm:cxn modelId="{7E44BC0C-9217-40DA-B717-49E6B1BA9EE4}" type="presParOf" srcId="{E9473EBE-97A3-4447-A457-986380F3E446}" destId="{C741D221-D493-45CE-93EB-18C193658120}" srcOrd="2" destOrd="0" presId="urn:microsoft.com/office/officeart/2005/8/layout/bList2#1"/>
    <dgm:cxn modelId="{5AF59FE1-10DF-442B-8014-7C9004A477AD}" type="presParOf" srcId="{E9473EBE-97A3-4447-A457-986380F3E446}" destId="{953B835F-7FFF-48E3-BF77-DAE0101ED9BC}" srcOrd="3" destOrd="0" presId="urn:microsoft.com/office/officeart/2005/8/layout/bList2#1"/>
    <dgm:cxn modelId="{8F134D3F-CA75-44EF-925A-BCB47ABB55D9}" type="presParOf" srcId="{C6C5F298-E1AE-41F1-8A52-D59D096A4591}" destId="{363EFAD4-6FFE-4809-B3EC-324C5CEB258B}" srcOrd="3" destOrd="0" presId="urn:microsoft.com/office/officeart/2005/8/layout/bList2#1"/>
    <dgm:cxn modelId="{6A974B52-6ECD-4B64-84EA-CD511531E891}" type="presParOf" srcId="{C6C5F298-E1AE-41F1-8A52-D59D096A4591}" destId="{32E65341-3A14-4EB1-B140-A863433F75FE}" srcOrd="4" destOrd="0" presId="urn:microsoft.com/office/officeart/2005/8/layout/bList2#1"/>
    <dgm:cxn modelId="{BEB0FEE5-B702-4B96-8767-FC417FC7070C}" type="presParOf" srcId="{32E65341-3A14-4EB1-B140-A863433F75FE}" destId="{35A513E7-8672-486D-9EFE-FF145CC4A16B}" srcOrd="0" destOrd="0" presId="urn:microsoft.com/office/officeart/2005/8/layout/bList2#1"/>
    <dgm:cxn modelId="{7FDDA961-BEB4-4975-A558-0B93E2694F81}" type="presParOf" srcId="{32E65341-3A14-4EB1-B140-A863433F75FE}" destId="{1B2D4D94-B6BB-4046-A249-669ABA0D458D}" srcOrd="1" destOrd="0" presId="urn:microsoft.com/office/officeart/2005/8/layout/bList2#1"/>
    <dgm:cxn modelId="{4186F5D8-A28C-4F0E-AC00-EB40EA6A784C}" type="presParOf" srcId="{32E65341-3A14-4EB1-B140-A863433F75FE}" destId="{646A3AF5-4C27-479B-9CE9-E691E5507AD6}" srcOrd="2" destOrd="0" presId="urn:microsoft.com/office/officeart/2005/8/layout/bList2#1"/>
    <dgm:cxn modelId="{2064CA0C-6AB7-4558-958A-8FCF268EA5D9}" type="presParOf" srcId="{32E65341-3A14-4EB1-B140-A863433F75FE}" destId="{A9C19A13-686E-4185-B388-EE1C2E79DC58}" srcOrd="3" destOrd="0" presId="urn:microsoft.com/office/officeart/2005/8/layout/bList2#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F0B736-8CE4-4936-B6C6-BDEAA7FFF9F7}">
      <dsp:nvSpPr>
        <dsp:cNvPr id="0" name=""/>
        <dsp:cNvSpPr/>
      </dsp:nvSpPr>
      <dsp:spPr>
        <a:xfrm>
          <a:off x="0" y="392914"/>
          <a:ext cx="2181071" cy="2927146"/>
        </a:xfrm>
        <a:prstGeom prst="round2SameRect">
          <a:avLst>
            <a:gd name="adj1" fmla="val 8000"/>
            <a:gd name="adj2" fmla="val 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a:scene3d>
          <a:camera prst="orthographicFront"/>
          <a:lightRig rig="threePt" dir="t">
            <a:rot lat="0" lon="0" rev="7500000"/>
          </a:lightRig>
        </a:scene3d>
        <a:sp3d z="-152400" extrusionH="63500"/>
      </dsp:spPr>
      <dsp:style>
        <a:lnRef idx="1">
          <a:schemeClr val="accent2"/>
        </a:lnRef>
        <a:fillRef idx="2">
          <a:schemeClr val="accent2"/>
        </a:fillRef>
        <a:effectRef idx="1">
          <a:schemeClr val="accent2"/>
        </a:effectRef>
        <a:fontRef idx="minor">
          <a:schemeClr val="dk1"/>
        </a:fontRef>
      </dsp:style>
      <dsp:txBody>
        <a:bodyPr spcFirstLastPara="0" vert="horz" wrap="square" lIns="20320" tIns="60960" rIns="20320" bIns="20320" numCol="1" spcCol="1270" anchor="t" anchorCtr="0">
          <a:noAutofit/>
        </a:bodyPr>
        <a:lstStyle/>
        <a:p>
          <a:pPr marL="171450" lvl="1" indent="-171450" algn="ctr" defTabSz="711200" rtl="1">
            <a:lnSpc>
              <a:spcPct val="90000"/>
            </a:lnSpc>
            <a:spcBef>
              <a:spcPct val="0"/>
            </a:spcBef>
            <a:spcAft>
              <a:spcPct val="15000"/>
            </a:spcAft>
            <a:buChar char="••"/>
          </a:pPr>
          <a:r>
            <a:rPr lang="ar-SA" sz="1600" kern="1200" dirty="0" smtClean="0"/>
            <a:t>عملية مخططة ومنظمة ترمي لمساعدة الفرد على النمو السوي المتكامل من النواحي الجسمية،العقليةوالإنفعالية، والإجتماعية ليصبح قادرا على التكيف فيما بينه وبين نفسه وبين ما يحيط به. </a:t>
          </a:r>
          <a:endParaRPr lang="ar-SA" sz="1600" kern="1200" dirty="0"/>
        </a:p>
      </dsp:txBody>
      <dsp:txXfrm>
        <a:off x="51105" y="444019"/>
        <a:ext cx="2078861" cy="2876041"/>
      </dsp:txXfrm>
    </dsp:sp>
    <dsp:sp modelId="{FA56714E-3B90-4FD5-B9AF-05BD35F56D26}">
      <dsp:nvSpPr>
        <dsp:cNvPr id="0" name=""/>
        <dsp:cNvSpPr/>
      </dsp:nvSpPr>
      <dsp:spPr>
        <a:xfrm>
          <a:off x="0" y="3248632"/>
          <a:ext cx="2249919" cy="724878"/>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3830" tIns="0" rIns="54610" bIns="0" numCol="1" spcCol="1270" anchor="ctr" anchorCtr="0">
          <a:noAutofit/>
        </a:bodyPr>
        <a:lstStyle/>
        <a:p>
          <a:pPr lvl="0" algn="l" defTabSz="1911350" rtl="1">
            <a:lnSpc>
              <a:spcPct val="90000"/>
            </a:lnSpc>
            <a:spcBef>
              <a:spcPct val="0"/>
            </a:spcBef>
            <a:spcAft>
              <a:spcPct val="35000"/>
            </a:spcAft>
          </a:pPr>
          <a:r>
            <a:rPr lang="ar-SA" sz="4300" kern="1200" dirty="0" smtClean="0"/>
            <a:t>التربوي</a:t>
          </a:r>
          <a:endParaRPr lang="ar-SA" sz="4300" kern="1200" dirty="0"/>
        </a:p>
      </dsp:txBody>
      <dsp:txXfrm>
        <a:off x="0" y="3248632"/>
        <a:ext cx="1584450" cy="724878"/>
      </dsp:txXfrm>
    </dsp:sp>
    <dsp:sp modelId="{E0D38AF0-2F96-4EDF-9062-D49A7D274A7D}">
      <dsp:nvSpPr>
        <dsp:cNvPr id="0" name=""/>
        <dsp:cNvSpPr/>
      </dsp:nvSpPr>
      <dsp:spPr>
        <a:xfrm>
          <a:off x="1571632" y="3186039"/>
          <a:ext cx="787471" cy="787471"/>
        </a:xfrm>
        <a:prstGeom prst="ellipse">
          <a:avLst/>
        </a:prstGeom>
        <a:blipFill rotWithShape="0">
          <a:blip xmlns:r="http://schemas.openxmlformats.org/officeDocument/2006/relationships" r:embed="rId1"/>
          <a:stretch>
            <a:fillRect/>
          </a:stretch>
        </a:blipFill>
        <a:ln w="9525" cap="flat" cmpd="sng" algn="ctr">
          <a:solidFill>
            <a:schemeClr val="accent1">
              <a:alpha val="90000"/>
              <a:tint val="4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sp>
    <dsp:sp modelId="{BF5D202C-5A6A-4527-AAAF-E46D1E7EC223}">
      <dsp:nvSpPr>
        <dsp:cNvPr id="0" name=""/>
        <dsp:cNvSpPr/>
      </dsp:nvSpPr>
      <dsp:spPr>
        <a:xfrm>
          <a:off x="2643208" y="401950"/>
          <a:ext cx="2249919" cy="2912098"/>
        </a:xfrm>
        <a:prstGeom prst="round2SameRect">
          <a:avLst>
            <a:gd name="adj1" fmla="val 8000"/>
            <a:gd name="adj2" fmla="val 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a:scene3d>
          <a:camera prst="orthographicFront"/>
          <a:lightRig rig="threePt" dir="t">
            <a:rot lat="0" lon="0" rev="7500000"/>
          </a:lightRig>
        </a:scene3d>
        <a:sp3d z="-152400" extrusionH="63500"/>
      </dsp:spPr>
      <dsp:style>
        <a:lnRef idx="1">
          <a:schemeClr val="accent2"/>
        </a:lnRef>
        <a:fillRef idx="2">
          <a:schemeClr val="accent2"/>
        </a:fillRef>
        <a:effectRef idx="1">
          <a:schemeClr val="accent2"/>
        </a:effectRef>
        <a:fontRef idx="minor">
          <a:schemeClr val="dk1"/>
        </a:fontRef>
      </dsp:style>
      <dsp:txBody>
        <a:bodyPr spcFirstLastPara="0" vert="horz" wrap="square" lIns="20320" tIns="60960" rIns="20320" bIns="20320" numCol="1" spcCol="1270" anchor="t" anchorCtr="0">
          <a:noAutofit/>
        </a:bodyPr>
        <a:lstStyle/>
        <a:p>
          <a:pPr marL="171450" lvl="1" indent="-171450" algn="r" defTabSz="711200" rtl="1">
            <a:lnSpc>
              <a:spcPct val="90000"/>
            </a:lnSpc>
            <a:spcBef>
              <a:spcPct val="0"/>
            </a:spcBef>
            <a:spcAft>
              <a:spcPct val="15000"/>
            </a:spcAft>
            <a:buChar char="••"/>
          </a:pPr>
          <a:endParaRPr lang="ar-SA" sz="1600" kern="1200" dirty="0"/>
        </a:p>
        <a:p>
          <a:pPr marL="171450" lvl="1" indent="-171450" algn="r" defTabSz="711200" rtl="1">
            <a:lnSpc>
              <a:spcPct val="90000"/>
            </a:lnSpc>
            <a:spcBef>
              <a:spcPct val="0"/>
            </a:spcBef>
            <a:spcAft>
              <a:spcPct val="15000"/>
            </a:spcAft>
            <a:buChar char="••"/>
          </a:pPr>
          <a:endParaRPr lang="ar-SA" sz="1600" kern="1200" dirty="0"/>
        </a:p>
        <a:p>
          <a:pPr marL="171450" lvl="1" indent="-171450" algn="r" defTabSz="711200" rtl="1">
            <a:lnSpc>
              <a:spcPct val="90000"/>
            </a:lnSpc>
            <a:spcBef>
              <a:spcPct val="0"/>
            </a:spcBef>
            <a:spcAft>
              <a:spcPct val="15000"/>
            </a:spcAft>
            <a:buChar char="••"/>
          </a:pPr>
          <a:endParaRPr lang="ar-SA" sz="1600" kern="1200" dirty="0"/>
        </a:p>
        <a:p>
          <a:pPr marL="171450" lvl="1" indent="-171450" algn="r" defTabSz="711200" rtl="1">
            <a:lnSpc>
              <a:spcPct val="90000"/>
            </a:lnSpc>
            <a:spcBef>
              <a:spcPct val="0"/>
            </a:spcBef>
            <a:spcAft>
              <a:spcPct val="15000"/>
            </a:spcAft>
            <a:buChar char="••"/>
          </a:pPr>
          <a:r>
            <a:rPr lang="ar-SA" sz="1600" kern="1200" dirty="0" smtClean="0"/>
            <a:t>مرادفة لكل من السلوك والعمليات العقلية المسؤولة عن إحداث السلوك وتفسيره. </a:t>
          </a:r>
          <a:endParaRPr lang="ar-SA" sz="1600" kern="1200" dirty="0"/>
        </a:p>
      </dsp:txBody>
      <dsp:txXfrm>
        <a:off x="2695926" y="454668"/>
        <a:ext cx="2144483" cy="2859380"/>
      </dsp:txXfrm>
    </dsp:sp>
    <dsp:sp modelId="{C741D221-D493-45CE-93EB-18C193658120}">
      <dsp:nvSpPr>
        <dsp:cNvPr id="0" name=""/>
        <dsp:cNvSpPr/>
      </dsp:nvSpPr>
      <dsp:spPr>
        <a:xfrm>
          <a:off x="2571773" y="3278046"/>
          <a:ext cx="2249919" cy="695464"/>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3830" tIns="0" rIns="54610" bIns="0" numCol="1" spcCol="1270" anchor="ctr" anchorCtr="0">
          <a:noAutofit/>
        </a:bodyPr>
        <a:lstStyle/>
        <a:p>
          <a:pPr lvl="0" algn="r" defTabSz="1911350" rtl="1">
            <a:lnSpc>
              <a:spcPct val="90000"/>
            </a:lnSpc>
            <a:spcBef>
              <a:spcPct val="0"/>
            </a:spcBef>
            <a:spcAft>
              <a:spcPct val="35000"/>
            </a:spcAft>
          </a:pPr>
          <a:r>
            <a:rPr lang="ar-SA" sz="4300" kern="1200" dirty="0" smtClean="0"/>
            <a:t>النفس</a:t>
          </a:r>
          <a:endParaRPr lang="ar-SA" sz="4300" kern="1200" dirty="0"/>
        </a:p>
      </dsp:txBody>
      <dsp:txXfrm>
        <a:off x="2571773" y="3278046"/>
        <a:ext cx="1584450" cy="695464"/>
      </dsp:txXfrm>
    </dsp:sp>
    <dsp:sp modelId="{953B835F-7FFF-48E3-BF77-DAE0101ED9BC}">
      <dsp:nvSpPr>
        <dsp:cNvPr id="0" name=""/>
        <dsp:cNvSpPr/>
      </dsp:nvSpPr>
      <dsp:spPr>
        <a:xfrm>
          <a:off x="4214845" y="3186039"/>
          <a:ext cx="787471" cy="787471"/>
        </a:xfrm>
        <a:prstGeom prst="ellipse">
          <a:avLst/>
        </a:prstGeom>
        <a:blipFill rotWithShape="0">
          <a:blip xmlns:r="http://schemas.openxmlformats.org/officeDocument/2006/relationships" r:embed="rId2"/>
          <a:stretch>
            <a:fillRect/>
          </a:stretch>
        </a:blipFill>
        <a:ln w="9525" cap="flat" cmpd="sng" algn="ctr">
          <a:solidFill>
            <a:schemeClr val="accent1">
              <a:alpha val="90000"/>
              <a:tint val="4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sp>
    <dsp:sp modelId="{35A513E7-8672-486D-9EFE-FF145CC4A16B}">
      <dsp:nvSpPr>
        <dsp:cNvPr id="0" name=""/>
        <dsp:cNvSpPr/>
      </dsp:nvSpPr>
      <dsp:spPr>
        <a:xfrm>
          <a:off x="5243100" y="312751"/>
          <a:ext cx="2249919" cy="3424955"/>
        </a:xfrm>
        <a:prstGeom prst="round2SameRect">
          <a:avLst>
            <a:gd name="adj1" fmla="val 8000"/>
            <a:gd name="adj2" fmla="val 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a:scene3d>
          <a:camera prst="orthographicFront"/>
          <a:lightRig rig="threePt" dir="t">
            <a:rot lat="0" lon="0" rev="7500000"/>
          </a:lightRig>
        </a:scene3d>
        <a:sp3d z="-152400" extrusionH="63500"/>
      </dsp:spPr>
      <dsp:style>
        <a:lnRef idx="1">
          <a:schemeClr val="accent2"/>
        </a:lnRef>
        <a:fillRef idx="2">
          <a:schemeClr val="accent2"/>
        </a:fillRef>
        <a:effectRef idx="1">
          <a:schemeClr val="accent2"/>
        </a:effectRef>
        <a:fontRef idx="minor">
          <a:schemeClr val="dk1"/>
        </a:fontRef>
      </dsp:style>
      <dsp:txBody>
        <a:bodyPr spcFirstLastPara="0" vert="horz" wrap="square" lIns="20320" tIns="60960" rIns="20320" bIns="20320" numCol="1" spcCol="1270" anchor="t" anchorCtr="0">
          <a:noAutofit/>
        </a:bodyPr>
        <a:lstStyle/>
        <a:p>
          <a:pPr marL="171450" lvl="1" indent="-171450" algn="r" defTabSz="711200" rtl="1">
            <a:lnSpc>
              <a:spcPct val="90000"/>
            </a:lnSpc>
            <a:spcBef>
              <a:spcPct val="0"/>
            </a:spcBef>
            <a:spcAft>
              <a:spcPct val="15000"/>
            </a:spcAft>
            <a:buChar char="••"/>
          </a:pPr>
          <a:r>
            <a:rPr lang="ar-SA" sz="1600" kern="1200" dirty="0" smtClean="0"/>
            <a:t>له ميدان محدد ،تدرس ظواهره بمنهج علمي يقوم على الدراسة المنظمة في مجال ما بهدف الوصول الى القوانين وذلك باتباع المنهج العلمي :</a:t>
          </a:r>
          <a:endParaRPr lang="ar-SA" sz="1600" kern="1200" dirty="0"/>
        </a:p>
        <a:p>
          <a:pPr marL="171450" lvl="1" indent="-171450" algn="r" defTabSz="711200" rtl="1">
            <a:lnSpc>
              <a:spcPct val="90000"/>
            </a:lnSpc>
            <a:spcBef>
              <a:spcPct val="0"/>
            </a:spcBef>
            <a:spcAft>
              <a:spcPct val="15000"/>
            </a:spcAft>
            <a:buChar char="••"/>
          </a:pPr>
          <a:r>
            <a:rPr lang="ar-SA" sz="1600" kern="1200" dirty="0" smtClean="0">
              <a:solidFill>
                <a:srgbClr val="002060"/>
              </a:solidFill>
            </a:rPr>
            <a:t>تحديد المشكلة.</a:t>
          </a:r>
          <a:endParaRPr lang="ar-SA" sz="1600" kern="1200" dirty="0">
            <a:solidFill>
              <a:srgbClr val="002060"/>
            </a:solidFill>
          </a:endParaRPr>
        </a:p>
        <a:p>
          <a:pPr marL="171450" lvl="1" indent="-171450" algn="r" defTabSz="711200" rtl="1">
            <a:lnSpc>
              <a:spcPct val="90000"/>
            </a:lnSpc>
            <a:spcBef>
              <a:spcPct val="0"/>
            </a:spcBef>
            <a:spcAft>
              <a:spcPct val="15000"/>
            </a:spcAft>
            <a:buChar char="••"/>
          </a:pPr>
          <a:r>
            <a:rPr lang="ar-SA" sz="1600" kern="1200" dirty="0" smtClean="0">
              <a:solidFill>
                <a:srgbClr val="002060"/>
              </a:solidFill>
            </a:rPr>
            <a:t>صياغة الفرضيات.</a:t>
          </a:r>
          <a:endParaRPr lang="ar-SA" sz="1600" kern="1200" dirty="0">
            <a:solidFill>
              <a:srgbClr val="002060"/>
            </a:solidFill>
          </a:endParaRPr>
        </a:p>
        <a:p>
          <a:pPr marL="171450" lvl="1" indent="-171450" algn="r" defTabSz="711200" rtl="1">
            <a:lnSpc>
              <a:spcPct val="90000"/>
            </a:lnSpc>
            <a:spcBef>
              <a:spcPct val="0"/>
            </a:spcBef>
            <a:spcAft>
              <a:spcPct val="15000"/>
            </a:spcAft>
            <a:buChar char="••"/>
          </a:pPr>
          <a:r>
            <a:rPr lang="ar-SA" sz="1600" kern="1200" dirty="0" smtClean="0">
              <a:solidFill>
                <a:srgbClr val="002060"/>
              </a:solidFill>
            </a:rPr>
            <a:t>اختيار التصميم التجريبي.</a:t>
          </a:r>
          <a:endParaRPr lang="ar-SA" sz="1600" kern="1200" dirty="0">
            <a:solidFill>
              <a:srgbClr val="002060"/>
            </a:solidFill>
          </a:endParaRPr>
        </a:p>
        <a:p>
          <a:pPr marL="171450" lvl="1" indent="-171450" algn="r" defTabSz="711200" rtl="1">
            <a:lnSpc>
              <a:spcPct val="90000"/>
            </a:lnSpc>
            <a:spcBef>
              <a:spcPct val="0"/>
            </a:spcBef>
            <a:spcAft>
              <a:spcPct val="15000"/>
            </a:spcAft>
            <a:buChar char="••"/>
          </a:pPr>
          <a:r>
            <a:rPr lang="ar-SA" sz="1600" kern="1200" dirty="0" smtClean="0">
              <a:solidFill>
                <a:srgbClr val="002060"/>
              </a:solidFill>
            </a:rPr>
            <a:t>تطبيق التجربة.</a:t>
          </a:r>
          <a:endParaRPr lang="ar-SA" sz="1600" kern="1200" dirty="0">
            <a:solidFill>
              <a:srgbClr val="002060"/>
            </a:solidFill>
          </a:endParaRPr>
        </a:p>
        <a:p>
          <a:pPr marL="171450" lvl="1" indent="-171450" algn="r" defTabSz="711200" rtl="1">
            <a:lnSpc>
              <a:spcPct val="90000"/>
            </a:lnSpc>
            <a:spcBef>
              <a:spcPct val="0"/>
            </a:spcBef>
            <a:spcAft>
              <a:spcPct val="15000"/>
            </a:spcAft>
            <a:buChar char="••"/>
          </a:pPr>
          <a:r>
            <a:rPr lang="ar-SA" sz="1600" kern="1200" dirty="0" smtClean="0">
              <a:solidFill>
                <a:srgbClr val="002060"/>
              </a:solidFill>
            </a:rPr>
            <a:t>اختبار الفرضيات.</a:t>
          </a:r>
          <a:endParaRPr lang="ar-SA" sz="1600" kern="1200" dirty="0">
            <a:solidFill>
              <a:srgbClr val="002060"/>
            </a:solidFill>
          </a:endParaRPr>
        </a:p>
        <a:p>
          <a:pPr marL="171450" lvl="1" indent="-171450" algn="r" defTabSz="711200" rtl="1">
            <a:lnSpc>
              <a:spcPct val="90000"/>
            </a:lnSpc>
            <a:spcBef>
              <a:spcPct val="0"/>
            </a:spcBef>
            <a:spcAft>
              <a:spcPct val="15000"/>
            </a:spcAft>
            <a:buChar char="••"/>
          </a:pPr>
          <a:r>
            <a:rPr lang="ar-SA" sz="1600" kern="1200" dirty="0" smtClean="0">
              <a:solidFill>
                <a:srgbClr val="002060"/>
              </a:solidFill>
            </a:rPr>
            <a:t>نشر النتائج.</a:t>
          </a:r>
          <a:endParaRPr lang="ar-SA" sz="1600" kern="1200" dirty="0">
            <a:solidFill>
              <a:srgbClr val="002060"/>
            </a:solidFill>
          </a:endParaRPr>
        </a:p>
        <a:p>
          <a:pPr marL="171450" lvl="1" indent="-171450" algn="r" defTabSz="711200" rtl="1">
            <a:lnSpc>
              <a:spcPct val="90000"/>
            </a:lnSpc>
            <a:spcBef>
              <a:spcPct val="0"/>
            </a:spcBef>
            <a:spcAft>
              <a:spcPct val="15000"/>
            </a:spcAft>
            <a:buChar char="••"/>
          </a:pPr>
          <a:endParaRPr lang="ar-SA" sz="1600" kern="1200" dirty="0"/>
        </a:p>
        <a:p>
          <a:pPr marL="171450" lvl="1" indent="-171450" algn="r" defTabSz="711200" rtl="1">
            <a:lnSpc>
              <a:spcPct val="90000"/>
            </a:lnSpc>
            <a:spcBef>
              <a:spcPct val="0"/>
            </a:spcBef>
            <a:spcAft>
              <a:spcPct val="15000"/>
            </a:spcAft>
            <a:buChar char="••"/>
          </a:pPr>
          <a:endParaRPr lang="ar-SA" sz="1600" kern="1200" dirty="0"/>
        </a:p>
      </dsp:txBody>
      <dsp:txXfrm>
        <a:off x="5295818" y="365469"/>
        <a:ext cx="2144483" cy="3372237"/>
      </dsp:txXfrm>
    </dsp:sp>
    <dsp:sp modelId="{646A3AF5-4C27-479B-9CE9-E691E5507AD6}">
      <dsp:nvSpPr>
        <dsp:cNvPr id="0" name=""/>
        <dsp:cNvSpPr/>
      </dsp:nvSpPr>
      <dsp:spPr>
        <a:xfrm>
          <a:off x="5214965" y="3229457"/>
          <a:ext cx="2419405" cy="744053"/>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3830" tIns="0" rIns="54610" bIns="0" numCol="1" spcCol="1270" anchor="ctr" anchorCtr="0">
          <a:noAutofit/>
        </a:bodyPr>
        <a:lstStyle/>
        <a:p>
          <a:pPr lvl="0" algn="r" defTabSz="1911350" rtl="1">
            <a:lnSpc>
              <a:spcPct val="90000"/>
            </a:lnSpc>
            <a:spcBef>
              <a:spcPct val="0"/>
            </a:spcBef>
            <a:spcAft>
              <a:spcPct val="35000"/>
            </a:spcAft>
          </a:pPr>
          <a:r>
            <a:rPr lang="ar-SA" sz="4300" kern="1200" dirty="0" smtClean="0"/>
            <a:t>علم</a:t>
          </a:r>
          <a:endParaRPr lang="ar-SA" sz="4300" kern="1200" dirty="0"/>
        </a:p>
      </dsp:txBody>
      <dsp:txXfrm>
        <a:off x="5214965" y="3229457"/>
        <a:ext cx="1703806" cy="744053"/>
      </dsp:txXfrm>
    </dsp:sp>
    <dsp:sp modelId="{A9C19A13-686E-4185-B388-EE1C2E79DC58}">
      <dsp:nvSpPr>
        <dsp:cNvPr id="0" name=""/>
        <dsp:cNvSpPr/>
      </dsp:nvSpPr>
      <dsp:spPr>
        <a:xfrm>
          <a:off x="7000923" y="3186039"/>
          <a:ext cx="787471" cy="787471"/>
        </a:xfrm>
        <a:prstGeom prst="ellipse">
          <a:avLst/>
        </a:prstGeom>
        <a:blipFill rotWithShape="0">
          <a:blip xmlns:r="http://schemas.openxmlformats.org/officeDocument/2006/relationships" r:embed="rId3"/>
          <a:stretch>
            <a:fillRect/>
          </a:stretch>
        </a:blipFill>
        <a:ln w="9525" cap="flat" cmpd="sng" algn="ctr">
          <a:solidFill>
            <a:schemeClr val="accent1">
              <a:alpha val="90000"/>
              <a:tint val="4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bList2#1">
  <dgm:title val=""/>
  <dgm:desc val=""/>
  <dgm:catLst>
    <dgm:cat type="list" pri="7000"/>
    <dgm:cat type="convert" pri="16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D03AE2B2-7A3E-4188-9411-A1F511D4353A}" type="datetimeFigureOut">
              <a:rPr lang="ar-SA" smtClean="0"/>
              <a:pPr/>
              <a:t>25/03/1434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1FDF4A9-F867-4A03-9703-3D3A5A9708DA}"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03AE2B2-7A3E-4188-9411-A1F511D4353A}" type="datetimeFigureOut">
              <a:rPr lang="ar-SA" smtClean="0"/>
              <a:pPr/>
              <a:t>25/03/1434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1FDF4A9-F867-4A03-9703-3D3A5A9708DA}"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D03AE2B2-7A3E-4188-9411-A1F511D4353A}" type="datetimeFigureOut">
              <a:rPr lang="ar-SA" smtClean="0"/>
              <a:pPr/>
              <a:t>25/03/1434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1FDF4A9-F867-4A03-9703-3D3A5A9708DA}"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D03AE2B2-7A3E-4188-9411-A1F511D4353A}" type="datetimeFigureOut">
              <a:rPr lang="ar-SA" smtClean="0"/>
              <a:pPr/>
              <a:t>25/03/1434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1FDF4A9-F867-4A03-9703-3D3A5A9708DA}"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D03AE2B2-7A3E-4188-9411-A1F511D4353A}" type="datetimeFigureOut">
              <a:rPr lang="ar-SA" smtClean="0"/>
              <a:pPr/>
              <a:t>25/03/1434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B1FDF4A9-F867-4A03-9703-3D3A5A9708DA}"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D03AE2B2-7A3E-4188-9411-A1F511D4353A}" type="datetimeFigureOut">
              <a:rPr lang="ar-SA" smtClean="0"/>
              <a:pPr/>
              <a:t>25/03/1434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B1FDF4A9-F867-4A03-9703-3D3A5A9708DA}"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D03AE2B2-7A3E-4188-9411-A1F511D4353A}" type="datetimeFigureOut">
              <a:rPr lang="ar-SA" smtClean="0"/>
              <a:pPr/>
              <a:t>25/03/1434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B1FDF4A9-F867-4A03-9703-3D3A5A9708DA}"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D03AE2B2-7A3E-4188-9411-A1F511D4353A}" type="datetimeFigureOut">
              <a:rPr lang="ar-SA" smtClean="0"/>
              <a:pPr/>
              <a:t>25/03/1434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1FDF4A9-F867-4A03-9703-3D3A5A9708DA}"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D03AE2B2-7A3E-4188-9411-A1F511D4353A}" type="datetimeFigureOut">
              <a:rPr lang="ar-SA" smtClean="0"/>
              <a:pPr/>
              <a:t>25/03/1434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1FDF4A9-F867-4A03-9703-3D3A5A9708DA}"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03AE2B2-7A3E-4188-9411-A1F511D4353A}" type="datetimeFigureOut">
              <a:rPr lang="ar-SA" smtClean="0"/>
              <a:pPr/>
              <a:t>25/03/1434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1FDF4A9-F867-4A03-9703-3D3A5A9708DA}"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03AE2B2-7A3E-4188-9411-A1F511D4353A}" type="datetimeFigureOut">
              <a:rPr lang="ar-SA" smtClean="0"/>
              <a:pPr/>
              <a:t>25/03/1434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1FDF4A9-F867-4A03-9703-3D3A5A9708DA}"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D03AE2B2-7A3E-4188-9411-A1F511D4353A}" type="datetimeFigureOut">
              <a:rPr lang="ar-SA" smtClean="0"/>
              <a:pPr/>
              <a:t>25/03/1434</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1FDF4A9-F867-4A03-9703-3D3A5A9708DA}"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571481"/>
            <a:ext cx="7772400" cy="3028970"/>
          </a:xfrm>
        </p:spPr>
        <p:txBody>
          <a:bodyPr/>
          <a:lstStyle/>
          <a:p>
            <a:r>
              <a:rPr lang="ar-SA" dirty="0" smtClean="0"/>
              <a:t>ميدان علم النفس التربوي </a:t>
            </a:r>
            <a:endParaRPr lang="ar-SA" dirty="0"/>
          </a:p>
        </p:txBody>
      </p:sp>
      <p:sp>
        <p:nvSpPr>
          <p:cNvPr id="3" name="عنوان فرعي 2"/>
          <p:cNvSpPr>
            <a:spLocks noGrp="1"/>
          </p:cNvSpPr>
          <p:nvPr>
            <p:ph type="subTitle" idx="1"/>
          </p:nvPr>
        </p:nvSpPr>
        <p:spPr>
          <a:xfrm>
            <a:off x="357158" y="5143512"/>
            <a:ext cx="5486416" cy="1000132"/>
          </a:xfrm>
        </p:spPr>
        <p:txBody>
          <a:bodyPr>
            <a:normAutofit/>
          </a:bodyPr>
          <a:lstStyle/>
          <a:p>
            <a:pPr algn="l"/>
            <a:r>
              <a:rPr lang="ar-SA" dirty="0" smtClean="0"/>
              <a:t>الفصل الأول </a:t>
            </a:r>
          </a:p>
          <a:p>
            <a:pPr algn="l"/>
            <a:endParaRPr lang="ar-S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r>
              <a:rPr lang="ar-SA" dirty="0" smtClean="0"/>
              <a:t>من خلال الفصل:</a:t>
            </a:r>
            <a:br>
              <a:rPr lang="ar-SA" dirty="0" smtClean="0"/>
            </a:br>
            <a:r>
              <a:rPr lang="ar-SA" dirty="0" smtClean="0"/>
              <a:t>أهمية دراسة علم النفس التربوي</a:t>
            </a:r>
            <a:br>
              <a:rPr lang="ar-SA" dirty="0" smtClean="0"/>
            </a:br>
            <a:endParaRPr lang="ar-SA" dirty="0"/>
          </a:p>
        </p:txBody>
      </p:sp>
      <p:sp>
        <p:nvSpPr>
          <p:cNvPr id="3" name="عنوان فرعي 2"/>
          <p:cNvSpPr>
            <a:spLocks noGrp="1"/>
          </p:cNvSpPr>
          <p:nvPr>
            <p:ph type="subTitle" idx="1"/>
          </p:nvPr>
        </p:nvSpPr>
        <p:spPr/>
        <p:txBody>
          <a:bodyPr/>
          <a:lstStyle/>
          <a:p>
            <a:endParaRPr lang="ar-S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8101042" cy="1470025"/>
          </a:xfrm>
        </p:spPr>
        <p:txBody>
          <a:bodyPr>
            <a:normAutofit fontScale="90000"/>
          </a:bodyPr>
          <a:lstStyle/>
          <a:p>
            <a:pPr algn="r"/>
            <a:r>
              <a:rPr lang="ar-SA" sz="2700" b="1" dirty="0" err="1" smtClean="0">
                <a:solidFill>
                  <a:srgbClr val="FF0000"/>
                </a:solidFill>
              </a:rPr>
              <a:t>اولا</a:t>
            </a:r>
            <a:r>
              <a:rPr lang="ar-SA" sz="2700" b="1" dirty="0" smtClean="0">
                <a:solidFill>
                  <a:srgbClr val="FF0000"/>
                </a:solidFill>
              </a:rPr>
              <a:t>:</a:t>
            </a:r>
            <a:r>
              <a:rPr lang="ar-SA" sz="2700" b="1" dirty="0" smtClean="0"/>
              <a:t>يعتبر </a:t>
            </a:r>
            <a:r>
              <a:rPr lang="ar-SA" sz="2700" b="1" dirty="0"/>
              <a:t>علم النفس التربوي من </a:t>
            </a:r>
            <a:r>
              <a:rPr lang="ar-SA" sz="2700" b="1" dirty="0" smtClean="0"/>
              <a:t>المقررات </a:t>
            </a:r>
            <a:r>
              <a:rPr lang="ar-SA" sz="2700" b="1" dirty="0"/>
              <a:t>الأساسية اللازمة لتدريب </a:t>
            </a:r>
            <a:r>
              <a:rPr lang="ar-SA" sz="2700" b="1" dirty="0" smtClean="0"/>
              <a:t>المعلمين وتأهيلهم </a:t>
            </a:r>
            <a:r>
              <a:rPr lang="ar-SA" sz="2700" b="1" dirty="0"/>
              <a:t>لأنه يزودهم بالأسس والمبادئ النفسية التي تتناول طبيعة التعلم المدرسي ليصبحوا أكثر فهماً وإدراكاً لطبيعة علمهم وأكثر مرونة في مواجهة المشكلات الناتجة عن هذا العمل، </a:t>
            </a:r>
            <a:r>
              <a:rPr lang="ar-SA" sz="2700" b="1" dirty="0" smtClean="0"/>
              <a:t>فالمعلم الناشئ حديث العهد بتعليم الأطفال</a:t>
            </a:r>
            <a:br>
              <a:rPr lang="ar-SA" sz="2700" b="1" dirty="0" smtClean="0"/>
            </a:br>
            <a:r>
              <a:rPr lang="ar-SA" sz="2700" b="1" dirty="0" smtClean="0"/>
              <a:t> يواجه مشكلة </a:t>
            </a:r>
            <a:r>
              <a:rPr lang="en-US" sz="2700" b="1" dirty="0" smtClean="0">
                <a:solidFill>
                  <a:srgbClr val="FF0000"/>
                </a:solidFill>
              </a:rPr>
              <a:t>“</a:t>
            </a:r>
            <a:r>
              <a:rPr lang="ar-SA" sz="2700" b="1" dirty="0" smtClean="0">
                <a:solidFill>
                  <a:srgbClr val="FF0000"/>
                </a:solidFill>
              </a:rPr>
              <a:t>كيفية التعامل مع الطلبة الصغار الذين ستولى تعليمهم“</a:t>
            </a:r>
            <a:r>
              <a:rPr lang="ar-SA" sz="2700" b="1" dirty="0" smtClean="0"/>
              <a:t>نظرا للفرو قات بين الطلبة</a:t>
            </a:r>
            <a:r>
              <a:rPr lang="ar-SA" sz="2700" b="1" dirty="0" smtClean="0">
                <a:solidFill>
                  <a:srgbClr val="FF0000"/>
                </a:solidFill>
              </a:rPr>
              <a:t> </a:t>
            </a:r>
            <a:r>
              <a:rPr lang="ar-SA" sz="2700" b="1" dirty="0">
                <a:solidFill>
                  <a:srgbClr val="FF0000"/>
                </a:solidFill>
              </a:rPr>
              <a:t>*</a:t>
            </a:r>
            <a:r>
              <a:rPr lang="ar-SA" sz="2700" b="1" dirty="0" smtClean="0"/>
              <a:t>عنادهم *</a:t>
            </a:r>
            <a:r>
              <a:rPr lang="ar-SA" sz="2700" b="1" dirty="0" err="1" smtClean="0"/>
              <a:t>سلوكاتهم</a:t>
            </a:r>
            <a:r>
              <a:rPr lang="ar-SA" sz="2700" b="1" dirty="0" smtClean="0"/>
              <a:t> المختلفة المتمثلة بنشاطهم الزائد0والذي يعزى إلى :</a:t>
            </a:r>
            <a:r>
              <a:rPr lang="ar-SA" sz="2700" b="1" dirty="0" smtClean="0">
                <a:solidFill>
                  <a:srgbClr val="FF0000"/>
                </a:solidFill>
              </a:rPr>
              <a:t/>
            </a:r>
            <a:br>
              <a:rPr lang="ar-SA" sz="2700" b="1" dirty="0" smtClean="0">
                <a:solidFill>
                  <a:srgbClr val="FF0000"/>
                </a:solidFill>
              </a:rPr>
            </a:br>
            <a:r>
              <a:rPr lang="ar-SA" sz="2700" b="1" dirty="0" smtClean="0"/>
              <a:t>1.فقدان التواصل السليم بينهم وبين </a:t>
            </a:r>
            <a:r>
              <a:rPr lang="ar-SA" sz="2700" b="1" dirty="0" err="1" smtClean="0"/>
              <a:t>معليمهم</a:t>
            </a:r>
            <a:r>
              <a:rPr lang="ar-SA" sz="2700" b="1" dirty="0" smtClean="0"/>
              <a:t> مما يؤثر على استيعاب ما يدرس لهم</a:t>
            </a:r>
            <a:r>
              <a:rPr lang="en-US" sz="2700" b="1" dirty="0" smtClean="0"/>
              <a:t/>
            </a:r>
            <a:br>
              <a:rPr lang="en-US" sz="2700" b="1" dirty="0" smtClean="0"/>
            </a:br>
            <a:r>
              <a:rPr lang="en-US" b="1" dirty="0"/>
              <a:t/>
            </a:r>
            <a:br>
              <a:rPr lang="en-US" b="1" dirty="0"/>
            </a:br>
            <a:endParaRPr lang="ar-SA" dirty="0"/>
          </a:p>
        </p:txBody>
      </p:sp>
      <p:sp>
        <p:nvSpPr>
          <p:cNvPr id="3" name="عنوان فرعي 2"/>
          <p:cNvSpPr>
            <a:spLocks noGrp="1"/>
          </p:cNvSpPr>
          <p:nvPr>
            <p:ph type="subTitle" idx="1"/>
          </p:nvPr>
        </p:nvSpPr>
        <p:spPr>
          <a:xfrm>
            <a:off x="714348" y="3643314"/>
            <a:ext cx="7929618" cy="1357322"/>
          </a:xfrm>
        </p:spPr>
        <p:txBody>
          <a:bodyPr>
            <a:normAutofit/>
          </a:bodyPr>
          <a:lstStyle/>
          <a:p>
            <a:pPr algn="r"/>
            <a:r>
              <a:rPr lang="ar-SA" sz="2400" b="1" dirty="0" smtClean="0">
                <a:solidFill>
                  <a:schemeClr val="tx1"/>
                </a:solidFill>
              </a:rPr>
              <a:t>2.الملل من </a:t>
            </a:r>
            <a:r>
              <a:rPr lang="ar-SA" sz="2400" b="1" dirty="0" err="1" smtClean="0">
                <a:solidFill>
                  <a:schemeClr val="tx1"/>
                </a:solidFill>
              </a:rPr>
              <a:t>اسلوب</a:t>
            </a:r>
            <a:r>
              <a:rPr lang="ar-SA" sz="2400" b="1" dirty="0" smtClean="0">
                <a:solidFill>
                  <a:schemeClr val="tx1"/>
                </a:solidFill>
              </a:rPr>
              <a:t> المعلم في طريقة تدريسه</a:t>
            </a:r>
          </a:p>
          <a:p>
            <a:pPr algn="r"/>
            <a:r>
              <a:rPr lang="ar-SA" sz="2400" b="1" dirty="0" smtClean="0">
                <a:solidFill>
                  <a:schemeClr val="tx1"/>
                </a:solidFill>
              </a:rPr>
              <a:t>3.ضيق الوقت الذي </a:t>
            </a:r>
            <a:r>
              <a:rPr lang="ar-SA" sz="2400" b="1" dirty="0" err="1" smtClean="0">
                <a:solidFill>
                  <a:schemeClr val="tx1"/>
                </a:solidFill>
              </a:rPr>
              <a:t>لايسمح</a:t>
            </a:r>
            <a:r>
              <a:rPr lang="ar-SA" sz="2400" b="1" dirty="0" smtClean="0">
                <a:solidFill>
                  <a:schemeClr val="tx1"/>
                </a:solidFill>
              </a:rPr>
              <a:t> لهم بألفة معلمهم بالذات </a:t>
            </a:r>
            <a:r>
              <a:rPr lang="ar-SA" sz="2400" b="1" dirty="0" err="1" smtClean="0">
                <a:solidFill>
                  <a:schemeClr val="tx1"/>
                </a:solidFill>
              </a:rPr>
              <a:t>ان</a:t>
            </a:r>
            <a:r>
              <a:rPr lang="ar-SA" sz="2400" b="1" dirty="0" smtClean="0">
                <a:solidFill>
                  <a:schemeClr val="tx1"/>
                </a:solidFill>
              </a:rPr>
              <a:t> كان جديدا</a:t>
            </a:r>
            <a:endParaRPr lang="ar-SA" sz="24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28596" y="1571612"/>
            <a:ext cx="8501122" cy="2031325"/>
          </a:xfrm>
          <a:prstGeom prst="rect">
            <a:avLst/>
          </a:prstGeom>
        </p:spPr>
        <p:txBody>
          <a:bodyPr wrap="square">
            <a:spAutoFit/>
          </a:bodyPr>
          <a:lstStyle/>
          <a:p>
            <a:r>
              <a:rPr lang="ar-SA" b="1" dirty="0" smtClean="0"/>
              <a:t>يواجه المعلم بعض الصعوبات عادة لدى ممارسته عملية التعليم الصفي ، وذلك بغض النظر عن : </a:t>
            </a:r>
          </a:p>
          <a:p>
            <a:pPr>
              <a:buFont typeface="Wingdings" pitchFamily="2" charset="2"/>
              <a:buChar char="Ø"/>
            </a:pPr>
            <a:r>
              <a:rPr lang="ar-SA" sz="2400" b="1" dirty="0" smtClean="0"/>
              <a:t>خبرته وعدد سنوات خدمته </a:t>
            </a:r>
          </a:p>
          <a:p>
            <a:pPr>
              <a:buFont typeface="Wingdings" pitchFamily="2" charset="2"/>
              <a:buChar char="Ø"/>
            </a:pPr>
            <a:r>
              <a:rPr lang="ar-SA" sz="2400" b="1" dirty="0" smtClean="0"/>
              <a:t>ونوع المادة التي يدرسها </a:t>
            </a:r>
          </a:p>
          <a:p>
            <a:pPr>
              <a:buFont typeface="Wingdings" pitchFamily="2" charset="2"/>
              <a:buChar char="Ø"/>
            </a:pPr>
            <a:r>
              <a:rPr lang="ar-SA" sz="2400" b="1" dirty="0" smtClean="0"/>
              <a:t>والمرحلة التعليمية التي يؤدي مهامه فيها . </a:t>
            </a:r>
          </a:p>
          <a:p>
            <a:r>
              <a:rPr lang="ar-SA" dirty="0" smtClean="0">
                <a:solidFill>
                  <a:schemeClr val="bg1"/>
                </a:solidFill>
              </a:rPr>
              <a:t>هذه الصعوبات تشكل مشكلات عامة يواجهها المعلمون كافة من وقت لآخر ، وتأخذ أشكالاً معينة ، كما ترتبط بطبيعة العملية </a:t>
            </a:r>
            <a:r>
              <a:rPr lang="ar-SA" dirty="0" err="1" smtClean="0">
                <a:solidFill>
                  <a:schemeClr val="bg1"/>
                </a:solidFill>
              </a:rPr>
              <a:t>التعلمية</a:t>
            </a:r>
            <a:r>
              <a:rPr lang="ar-SA" dirty="0" smtClean="0">
                <a:solidFill>
                  <a:schemeClr val="bg1"/>
                </a:solidFill>
              </a:rPr>
              <a:t> – التعليمية ذاتها </a:t>
            </a:r>
            <a:endParaRPr lang="ar-SA" dirty="0"/>
          </a:p>
        </p:txBody>
      </p:sp>
      <p:sp>
        <p:nvSpPr>
          <p:cNvPr id="3" name="مستطيل 2"/>
          <p:cNvSpPr/>
          <p:nvPr/>
        </p:nvSpPr>
        <p:spPr>
          <a:xfrm>
            <a:off x="5000628" y="500042"/>
            <a:ext cx="3571900" cy="914400"/>
          </a:xfrm>
          <a:prstGeom prst="rect">
            <a:avLst/>
          </a:prstGeom>
        </p:spPr>
        <p:style>
          <a:lnRef idx="1">
            <a:schemeClr val="accent3"/>
          </a:lnRef>
          <a:fillRef idx="2">
            <a:schemeClr val="accent3"/>
          </a:fillRef>
          <a:effectRef idx="1">
            <a:schemeClr val="accent3"/>
          </a:effectRef>
          <a:fontRef idx="minor">
            <a:schemeClr val="dk1"/>
          </a:fontRef>
        </p:style>
        <p:txBody>
          <a:bodyPr rtlCol="1" anchor="ctr"/>
          <a:lstStyle/>
          <a:p>
            <a:pPr algn="ctr"/>
            <a:r>
              <a:rPr lang="ar-SA" dirty="0" smtClean="0"/>
              <a:t>تحديات تواجه المعلم الناشئ</a:t>
            </a:r>
            <a:endParaRPr lang="ar-SA" dirty="0"/>
          </a:p>
        </p:txBody>
      </p:sp>
      <p:sp>
        <p:nvSpPr>
          <p:cNvPr id="4" name="مستطيل 3"/>
          <p:cNvSpPr/>
          <p:nvPr/>
        </p:nvSpPr>
        <p:spPr>
          <a:xfrm>
            <a:off x="357158" y="3000371"/>
            <a:ext cx="8358246" cy="2246769"/>
          </a:xfrm>
          <a:prstGeom prst="rect">
            <a:avLst/>
          </a:prstGeom>
        </p:spPr>
        <p:txBody>
          <a:bodyPr wrap="square">
            <a:spAutoFit/>
          </a:bodyPr>
          <a:lstStyle/>
          <a:p>
            <a:r>
              <a:rPr lang="ar-SA" sz="2000" b="1" dirty="0" smtClean="0"/>
              <a:t>إن اكتساب المعلم للخبرة ، يجعله أكثر قدرة على مواجهة مثل هذه المشكلات ومعالجتها . </a:t>
            </a:r>
          </a:p>
          <a:p>
            <a:r>
              <a:rPr lang="ar-SA" sz="2000" b="1" dirty="0" smtClean="0"/>
              <a:t>هذا لا يعني نجاح العملية التعليمية على النحو الأفضل. لماذا ؟؟؟</a:t>
            </a:r>
          </a:p>
          <a:p>
            <a:r>
              <a:rPr lang="ar-SA" sz="2000" b="1" dirty="0" smtClean="0"/>
              <a:t>لأن التقدم التقني السريع والمستمر يضع أمام المعلم تحديات باستمرار ومشكلات جديدة عليه أن يقوم بمواجهتها وإيجاد الحلول لها . </a:t>
            </a:r>
          </a:p>
          <a:p>
            <a:r>
              <a:rPr lang="ar-SA" sz="2000" b="1" dirty="0" smtClean="0"/>
              <a:t>الأمر الذي يجعل المعلم في حاجة مستمرة وملحة .. لماذا ؟؟؟؟</a:t>
            </a:r>
          </a:p>
          <a:p>
            <a:r>
              <a:rPr lang="ar-SA" sz="2000" b="1" dirty="0" smtClean="0"/>
              <a:t>لفهم أفضل للأسس والمبادئ التي تقوم عليها عملية التعليم .</a:t>
            </a:r>
          </a:p>
          <a:p>
            <a:r>
              <a:rPr lang="ar-SA" sz="2000" b="1" dirty="0" smtClean="0"/>
              <a:t>ومن هنا تبرز </a:t>
            </a:r>
            <a:r>
              <a:rPr lang="ar-SA" sz="2000" b="1" dirty="0" smtClean="0">
                <a:solidFill>
                  <a:schemeClr val="accent2"/>
                </a:solidFill>
              </a:rPr>
              <a:t>أهمية علم النفس التربوي </a:t>
            </a:r>
            <a:r>
              <a:rPr lang="ar-SA" sz="2000" b="1" dirty="0" smtClean="0"/>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642910" y="1214422"/>
            <a:ext cx="8001056" cy="3214710"/>
          </a:xfrm>
        </p:spPr>
        <p:txBody>
          <a:bodyPr>
            <a:noAutofit/>
          </a:bodyPr>
          <a:lstStyle/>
          <a:p>
            <a:pPr algn="r"/>
            <a:r>
              <a:rPr lang="ar-SA" sz="2400" b="1" dirty="0" smtClean="0">
                <a:solidFill>
                  <a:srgbClr val="FF0000"/>
                </a:solidFill>
              </a:rPr>
              <a:t>ثانيا:</a:t>
            </a:r>
          </a:p>
          <a:p>
            <a:r>
              <a:rPr lang="ar-SA" sz="2400" b="1" dirty="0" smtClean="0">
                <a:solidFill>
                  <a:schemeClr val="tx1"/>
                </a:solidFill>
              </a:rPr>
              <a:t>يعتبر علم النفس التربوي من مستحدثات القرن العشرين رغم تأصل جذوره الراسخة منذ القرن 18 .الحفظ غيبا  والتأديب البدني يعدان من أهم الممارسات التربوية القديمة التي استمرت لفترة طويلة من الزمن على أن هذه الممارسات لاتقبل بوقتنا الحالي </a:t>
            </a:r>
            <a:r>
              <a:rPr lang="ar-SA" sz="2400" b="1" dirty="0">
                <a:solidFill>
                  <a:schemeClr val="tx1"/>
                </a:solidFill>
              </a:rPr>
              <a:t>.</a:t>
            </a:r>
            <a:r>
              <a:rPr lang="ar-SA" sz="2400" b="1" dirty="0" smtClean="0">
                <a:solidFill>
                  <a:schemeClr val="tx1"/>
                </a:solidFill>
              </a:rPr>
              <a:t> ولئن كان علم النفس التربوي يعنى بدراسة جوانب متعددة قائمة على أسس واضحة وله مجاله المحدد وطرق دراسته التي تتناول الجوانب الجسمية والفكرية والانفعالية وجوانب التطور الاجتماعي لدى الناشئين من الأفراد والبحث بطرق التعليم والتعلم وتقويم القدرات والاستعدادات والانجازات مع الالتفات إلى مشكلات التخلف والجنوح وسوء تكيف  الأفراد مع بيئتهم . </a:t>
            </a:r>
            <a:endParaRPr lang="ar-SA" sz="2400" b="1" dirty="0">
              <a:solidFill>
                <a:schemeClr val="tx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000100" y="571480"/>
            <a:ext cx="7772400" cy="1885962"/>
          </a:xfrm>
        </p:spPr>
        <p:txBody>
          <a:bodyPr>
            <a:normAutofit fontScale="90000"/>
          </a:bodyPr>
          <a:lstStyle/>
          <a:p>
            <a:pPr algn="r"/>
            <a:r>
              <a:rPr lang="ar-SA" sz="2200" b="1" dirty="0" smtClean="0">
                <a:solidFill>
                  <a:srgbClr val="FF0000"/>
                </a:solidFill>
              </a:rPr>
              <a:t/>
            </a:r>
            <a:br>
              <a:rPr lang="ar-SA" sz="2200" b="1" dirty="0" smtClean="0">
                <a:solidFill>
                  <a:srgbClr val="FF0000"/>
                </a:solidFill>
              </a:rPr>
            </a:br>
            <a:r>
              <a:rPr lang="ar-SA" sz="2200" b="1" dirty="0" smtClean="0">
                <a:solidFill>
                  <a:srgbClr val="FF0000"/>
                </a:solidFill>
              </a:rPr>
              <a:t>**استعراض لبعض من البحوث والدراسات الحديثة</a:t>
            </a:r>
            <a:r>
              <a:rPr lang="ar-SA" sz="2400" dirty="0" smtClean="0"/>
              <a:t/>
            </a:r>
            <a:br>
              <a:rPr lang="ar-SA" sz="2400" dirty="0" smtClean="0"/>
            </a:br>
            <a:r>
              <a:rPr lang="ar-SA" sz="2400" dirty="0" smtClean="0"/>
              <a:t>*مجلة علم نفس الطفل </a:t>
            </a:r>
            <a:r>
              <a:rPr lang="ar-SA" sz="2400" dirty="0" err="1" smtClean="0"/>
              <a:t>الاميركية</a:t>
            </a:r>
            <a:r>
              <a:rPr lang="ar-SA" sz="2400" dirty="0" smtClean="0"/>
              <a:t> عام 1954م</a:t>
            </a:r>
            <a:br>
              <a:rPr lang="ar-SA" sz="2400" dirty="0" smtClean="0"/>
            </a:br>
            <a:r>
              <a:rPr lang="ar-SA" sz="2400" dirty="0" smtClean="0"/>
              <a:t>*دراسات </a:t>
            </a:r>
            <a:r>
              <a:rPr lang="ar-SA" sz="2400" dirty="0" err="1" smtClean="0"/>
              <a:t>جيزيل</a:t>
            </a:r>
            <a:r>
              <a:rPr lang="ar-SA" sz="2400" dirty="0" smtClean="0"/>
              <a:t> المفصلة حول تطور الطفل </a:t>
            </a:r>
            <a:br>
              <a:rPr lang="ar-SA" sz="2400" dirty="0" smtClean="0"/>
            </a:br>
            <a:r>
              <a:rPr lang="ar-SA" sz="2400" dirty="0" smtClean="0"/>
              <a:t>*دراسة </a:t>
            </a:r>
            <a:r>
              <a:rPr lang="ar-SA" sz="2400" dirty="0" err="1" smtClean="0"/>
              <a:t>تيرمن</a:t>
            </a:r>
            <a:r>
              <a:rPr lang="ar-SA" sz="2400" dirty="0" smtClean="0"/>
              <a:t> \الموهوبين</a:t>
            </a:r>
            <a:br>
              <a:rPr lang="ar-SA" sz="2400" dirty="0" smtClean="0"/>
            </a:br>
            <a:r>
              <a:rPr lang="ar-SA" sz="2400" dirty="0" smtClean="0"/>
              <a:t>*دراسة </a:t>
            </a:r>
            <a:r>
              <a:rPr lang="ar-SA" sz="2400" dirty="0" err="1" smtClean="0"/>
              <a:t>بيرت</a:t>
            </a:r>
            <a:r>
              <a:rPr lang="ar-SA" sz="2400" dirty="0" smtClean="0"/>
              <a:t> المتعلقة بالتخلف والجنوح</a:t>
            </a:r>
            <a:br>
              <a:rPr lang="ar-SA" sz="2400" dirty="0" smtClean="0"/>
            </a:br>
            <a:r>
              <a:rPr lang="ar-SA" sz="2400" dirty="0" smtClean="0"/>
              <a:t>*دراسة </a:t>
            </a:r>
            <a:r>
              <a:rPr lang="ar-SA" sz="2400" dirty="0" err="1" smtClean="0"/>
              <a:t>شونيل</a:t>
            </a:r>
            <a:r>
              <a:rPr lang="ar-SA" sz="2400" dirty="0" smtClean="0"/>
              <a:t> جوانب محددة عن التخلف</a:t>
            </a:r>
            <a:endParaRPr lang="ar-SA" sz="2400" dirty="0"/>
          </a:p>
        </p:txBody>
      </p:sp>
      <p:sp>
        <p:nvSpPr>
          <p:cNvPr id="3" name="عنوان فرعي 2"/>
          <p:cNvSpPr>
            <a:spLocks noGrp="1"/>
          </p:cNvSpPr>
          <p:nvPr>
            <p:ph type="subTitle" idx="1"/>
          </p:nvPr>
        </p:nvSpPr>
        <p:spPr>
          <a:xfrm>
            <a:off x="428596" y="2643182"/>
            <a:ext cx="8501122" cy="2143140"/>
          </a:xfrm>
        </p:spPr>
        <p:txBody>
          <a:bodyPr>
            <a:noAutofit/>
          </a:bodyPr>
          <a:lstStyle/>
          <a:p>
            <a:pPr algn="r"/>
            <a:r>
              <a:rPr lang="ar-SA" sz="2000" b="1" dirty="0" smtClean="0">
                <a:solidFill>
                  <a:srgbClr val="FF0000"/>
                </a:solidFill>
              </a:rPr>
              <a:t>استعراض الدراسات القديمة</a:t>
            </a:r>
          </a:p>
          <a:p>
            <a:pPr algn="r"/>
            <a:r>
              <a:rPr lang="ar-SA" sz="2000" dirty="0" smtClean="0">
                <a:solidFill>
                  <a:schemeClr val="tx1"/>
                </a:solidFill>
              </a:rPr>
              <a:t>*كتاب فرانسيس جولتين العبقرية الوراثية عام 1869م</a:t>
            </a:r>
          </a:p>
          <a:p>
            <a:pPr algn="r"/>
            <a:r>
              <a:rPr lang="ar-SA" sz="2000" dirty="0" smtClean="0">
                <a:solidFill>
                  <a:schemeClr val="tx1"/>
                </a:solidFill>
              </a:rPr>
              <a:t>*كتاب أحاديث إلى المعلمين في علم النفس عام 1899م</a:t>
            </a:r>
          </a:p>
          <a:p>
            <a:pPr algn="r"/>
            <a:r>
              <a:rPr lang="ar-SA" sz="2000" dirty="0" smtClean="0">
                <a:solidFill>
                  <a:schemeClr val="tx1"/>
                </a:solidFill>
              </a:rPr>
              <a:t>*كتاب المراهقة عام 1908م</a:t>
            </a:r>
          </a:p>
          <a:p>
            <a:pPr algn="r"/>
            <a:r>
              <a:rPr lang="ar-SA" sz="2000" dirty="0" smtClean="0">
                <a:solidFill>
                  <a:schemeClr val="tx1"/>
                </a:solidFill>
              </a:rPr>
              <a:t>تلك بعضا من البحوث البارزة فضلا عن </a:t>
            </a:r>
            <a:r>
              <a:rPr lang="ar-SA" sz="2000" dirty="0" err="1" smtClean="0">
                <a:solidFill>
                  <a:schemeClr val="tx1"/>
                </a:solidFill>
              </a:rPr>
              <a:t>ان</a:t>
            </a:r>
            <a:r>
              <a:rPr lang="ar-SA" sz="2000" dirty="0" smtClean="0">
                <a:solidFill>
                  <a:schemeClr val="tx1"/>
                </a:solidFill>
              </a:rPr>
              <a:t> كل مشكلة رئيسة في علم النفس التربوي تتفرع إلى مشكلات ثانوية تتخذ طابع الشمول والعمق . وان الحاجة إلى القيام باختبار موضوعي جيد يتطلب جهدا والكثير من التفكير والوقت لتنفيذه  وان الطرق </a:t>
            </a:r>
            <a:r>
              <a:rPr lang="ar-SA" sz="2000" dirty="0" err="1" smtClean="0">
                <a:solidFill>
                  <a:schemeClr val="tx1"/>
                </a:solidFill>
              </a:rPr>
              <a:t>الاحصائية</a:t>
            </a:r>
            <a:r>
              <a:rPr lang="ar-SA" sz="2000" dirty="0" smtClean="0">
                <a:solidFill>
                  <a:schemeClr val="tx1"/>
                </a:solidFill>
              </a:rPr>
              <a:t> من </a:t>
            </a:r>
            <a:r>
              <a:rPr lang="ar-SA" sz="2000" dirty="0" err="1" smtClean="0">
                <a:solidFill>
                  <a:schemeClr val="tx1"/>
                </a:solidFill>
              </a:rPr>
              <a:t>الزم</a:t>
            </a:r>
            <a:r>
              <a:rPr lang="ar-SA" sz="2000" dirty="0" smtClean="0">
                <a:solidFill>
                  <a:schemeClr val="tx1"/>
                </a:solidFill>
              </a:rPr>
              <a:t> الضرورات </a:t>
            </a:r>
            <a:r>
              <a:rPr lang="ar-SA" sz="2000" dirty="0" err="1" smtClean="0">
                <a:solidFill>
                  <a:schemeClr val="tx1"/>
                </a:solidFill>
              </a:rPr>
              <a:t>الاساسية</a:t>
            </a:r>
            <a:r>
              <a:rPr lang="ar-SA" sz="2000" dirty="0" smtClean="0">
                <a:solidFill>
                  <a:schemeClr val="tx1"/>
                </a:solidFill>
              </a:rPr>
              <a:t> في حل العديد من المشكلات لماذا؟؟؟؟؟؟؟؟</a:t>
            </a:r>
          </a:p>
          <a:p>
            <a:pPr algn="r"/>
            <a:r>
              <a:rPr lang="ar-SA" sz="2000" dirty="0" smtClean="0">
                <a:solidFill>
                  <a:schemeClr val="tx1"/>
                </a:solidFill>
              </a:rPr>
              <a:t>مثال \دراسة الطفل تستلزم العديد من الملاحظات المستمرة تتصف بالمهارة الدقة العالية في تدوين الملاحظات والتأني وفي سبيل التوصل </a:t>
            </a:r>
            <a:r>
              <a:rPr lang="ar-SA" sz="2000" dirty="0" err="1" smtClean="0">
                <a:solidFill>
                  <a:schemeClr val="tx1"/>
                </a:solidFill>
              </a:rPr>
              <a:t>الى</a:t>
            </a:r>
            <a:r>
              <a:rPr lang="ar-SA" sz="2000" dirty="0" smtClean="0">
                <a:solidFill>
                  <a:schemeClr val="tx1"/>
                </a:solidFill>
              </a:rPr>
              <a:t> قواعد عامة مستمدة من دراسة مجموعة من الأفراد فان الصعوبة تتجلى </a:t>
            </a:r>
            <a:r>
              <a:rPr lang="ar-SA" sz="2000" dirty="0" err="1" smtClean="0">
                <a:solidFill>
                  <a:schemeClr val="tx1"/>
                </a:solidFill>
              </a:rPr>
              <a:t>اكثر</a:t>
            </a:r>
            <a:r>
              <a:rPr lang="ar-SA" sz="2000" dirty="0" smtClean="0">
                <a:solidFill>
                  <a:schemeClr val="tx1"/>
                </a:solidFill>
              </a:rPr>
              <a:t>,عندها ستكون الملاحظات قليلة محدودة عن كل فرد .</a:t>
            </a:r>
          </a:p>
          <a:p>
            <a:pPr algn="r"/>
            <a:endParaRPr lang="ar-SA" sz="2000" dirty="0">
              <a:solidFill>
                <a:schemeClr val="tx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شكل بيضاوي 1"/>
          <p:cNvSpPr/>
          <p:nvPr/>
        </p:nvSpPr>
        <p:spPr>
          <a:xfrm>
            <a:off x="3786182" y="1643050"/>
            <a:ext cx="1771656" cy="1200152"/>
          </a:xfrm>
          <a:prstGeom prst="ellipse">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ar-SA" dirty="0" smtClean="0"/>
              <a:t>علم النفس التربوي</a:t>
            </a:r>
            <a:endParaRPr lang="ar-SA" dirty="0"/>
          </a:p>
        </p:txBody>
      </p:sp>
      <p:sp>
        <p:nvSpPr>
          <p:cNvPr id="3" name="سهم إلى اليمين 2"/>
          <p:cNvSpPr/>
          <p:nvPr/>
        </p:nvSpPr>
        <p:spPr>
          <a:xfrm>
            <a:off x="5786446" y="1785926"/>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سهم إلى اليمين 3"/>
          <p:cNvSpPr/>
          <p:nvPr/>
        </p:nvSpPr>
        <p:spPr>
          <a:xfrm rot="10800000">
            <a:off x="2428860" y="221455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ستطيل 4"/>
          <p:cNvSpPr/>
          <p:nvPr/>
        </p:nvSpPr>
        <p:spPr>
          <a:xfrm>
            <a:off x="6858016" y="857232"/>
            <a:ext cx="1785950" cy="914400"/>
          </a:xfrm>
          <a:prstGeom prst="rect">
            <a:avLst/>
          </a:prstGeom>
        </p:spPr>
        <p:style>
          <a:lnRef idx="1">
            <a:schemeClr val="accent3"/>
          </a:lnRef>
          <a:fillRef idx="2">
            <a:schemeClr val="accent3"/>
          </a:fillRef>
          <a:effectRef idx="1">
            <a:schemeClr val="accent3"/>
          </a:effectRef>
          <a:fontRef idx="minor">
            <a:schemeClr val="dk1"/>
          </a:fontRef>
        </p:style>
        <p:txBody>
          <a:bodyPr rtlCol="1" anchor="ctr"/>
          <a:lstStyle/>
          <a:p>
            <a:pPr algn="ctr"/>
            <a:r>
              <a:rPr lang="ar-SA" dirty="0" smtClean="0"/>
              <a:t>علم النفس العام</a:t>
            </a:r>
            <a:endParaRPr lang="ar-SA" dirty="0"/>
          </a:p>
        </p:txBody>
      </p:sp>
      <p:sp>
        <p:nvSpPr>
          <p:cNvPr id="6" name="مستطيل 5"/>
          <p:cNvSpPr/>
          <p:nvPr/>
        </p:nvSpPr>
        <p:spPr>
          <a:xfrm>
            <a:off x="285720" y="2285992"/>
            <a:ext cx="2000264" cy="914400"/>
          </a:xfrm>
          <a:prstGeom prst="rect">
            <a:avLst/>
          </a:prstGeom>
        </p:spPr>
        <p:style>
          <a:lnRef idx="1">
            <a:schemeClr val="accent3"/>
          </a:lnRef>
          <a:fillRef idx="2">
            <a:schemeClr val="accent3"/>
          </a:fillRef>
          <a:effectRef idx="1">
            <a:schemeClr val="accent3"/>
          </a:effectRef>
          <a:fontRef idx="minor">
            <a:schemeClr val="dk1"/>
          </a:fontRef>
        </p:style>
        <p:txBody>
          <a:bodyPr rtlCol="1" anchor="ctr"/>
          <a:lstStyle/>
          <a:p>
            <a:pPr algn="ctr"/>
            <a:r>
              <a:rPr lang="ar-SA" dirty="0" smtClean="0"/>
              <a:t>البحوث العملية في التربية</a:t>
            </a:r>
            <a:endParaRPr lang="ar-SA" dirty="0"/>
          </a:p>
        </p:txBody>
      </p:sp>
      <p:sp>
        <p:nvSpPr>
          <p:cNvPr id="7" name="سهم إلى اليمين 6"/>
          <p:cNvSpPr/>
          <p:nvPr/>
        </p:nvSpPr>
        <p:spPr>
          <a:xfrm rot="5400000">
            <a:off x="7254070" y="217569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سهم إلى اليمين 7"/>
          <p:cNvSpPr/>
          <p:nvPr/>
        </p:nvSpPr>
        <p:spPr>
          <a:xfrm rot="5400000">
            <a:off x="610336" y="3747326"/>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مستطيل 8"/>
          <p:cNvSpPr/>
          <p:nvPr/>
        </p:nvSpPr>
        <p:spPr>
          <a:xfrm>
            <a:off x="6929454" y="3071810"/>
            <a:ext cx="1785950" cy="914400"/>
          </a:xfrm>
          <a:prstGeom prst="rect">
            <a:avLst/>
          </a:prstGeom>
        </p:spPr>
        <p:style>
          <a:lnRef idx="1">
            <a:schemeClr val="accent3"/>
          </a:lnRef>
          <a:fillRef idx="2">
            <a:schemeClr val="accent3"/>
          </a:fillRef>
          <a:effectRef idx="1">
            <a:schemeClr val="accent3"/>
          </a:effectRef>
          <a:fontRef idx="minor">
            <a:schemeClr val="dk1"/>
          </a:fontRef>
        </p:style>
        <p:txBody>
          <a:bodyPr rtlCol="1" anchor="ctr"/>
          <a:lstStyle/>
          <a:p>
            <a:pPr algn="ctr"/>
            <a:r>
              <a:rPr lang="ar-SA" dirty="0" smtClean="0"/>
              <a:t>ملاحظة </a:t>
            </a:r>
            <a:r>
              <a:rPr lang="ar-SA" dirty="0" err="1" smtClean="0"/>
              <a:t>انماط</a:t>
            </a:r>
            <a:r>
              <a:rPr lang="ar-SA" dirty="0" smtClean="0"/>
              <a:t> مجردة عامة في سلوك </a:t>
            </a:r>
            <a:r>
              <a:rPr lang="ar-SA" dirty="0" err="1" smtClean="0"/>
              <a:t>الانسان</a:t>
            </a:r>
            <a:r>
              <a:rPr lang="ar-SA" dirty="0" smtClean="0"/>
              <a:t> وخبراته</a:t>
            </a:r>
            <a:endParaRPr lang="ar-SA" dirty="0"/>
          </a:p>
        </p:txBody>
      </p:sp>
      <p:sp>
        <p:nvSpPr>
          <p:cNvPr id="10" name="مستطيل 9"/>
          <p:cNvSpPr/>
          <p:nvPr/>
        </p:nvSpPr>
        <p:spPr>
          <a:xfrm>
            <a:off x="357158" y="4714884"/>
            <a:ext cx="2786082" cy="914400"/>
          </a:xfrm>
          <a:prstGeom prst="rect">
            <a:avLst/>
          </a:prstGeom>
        </p:spPr>
        <p:style>
          <a:lnRef idx="1">
            <a:schemeClr val="accent3"/>
          </a:lnRef>
          <a:fillRef idx="2">
            <a:schemeClr val="accent3"/>
          </a:fillRef>
          <a:effectRef idx="1">
            <a:schemeClr val="accent3"/>
          </a:effectRef>
          <a:fontRef idx="minor">
            <a:schemeClr val="dk1"/>
          </a:fontRef>
        </p:style>
        <p:txBody>
          <a:bodyPr rtlCol="1" anchor="ctr"/>
          <a:lstStyle/>
          <a:p>
            <a:pPr algn="ctr"/>
            <a:r>
              <a:rPr lang="ar-SA" dirty="0" smtClean="0"/>
              <a:t>وضع حلول مباشرة وسريعة</a:t>
            </a: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2428868"/>
            <a:ext cx="8229600" cy="1143000"/>
          </a:xfrm>
        </p:spPr>
        <p:txBody>
          <a:bodyPr>
            <a:normAutofit/>
          </a:bodyPr>
          <a:lstStyle/>
          <a:p>
            <a:r>
              <a:rPr lang="ar-SA" sz="4800" dirty="0" smtClean="0"/>
              <a:t>أهداف علم النفس التربوي</a:t>
            </a:r>
            <a:endParaRPr lang="ar-SA" sz="4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r">
              <a:buFont typeface="Courier New" pitchFamily="49" charset="0"/>
              <a:buChar char="o"/>
            </a:pPr>
            <a:r>
              <a:rPr lang="ar-SA" sz="2400" b="1" dirty="0" smtClean="0"/>
              <a:t/>
            </a:r>
            <a:br>
              <a:rPr lang="ar-SA" sz="2400" b="1" dirty="0" smtClean="0"/>
            </a:br>
            <a:r>
              <a:rPr lang="ar-SA" sz="2400" b="1" dirty="0" smtClean="0"/>
              <a:t/>
            </a:r>
            <a:br>
              <a:rPr lang="ar-SA" sz="2400" b="1" dirty="0" smtClean="0"/>
            </a:br>
            <a:r>
              <a:rPr lang="ar-SA" sz="2400" b="1" dirty="0" smtClean="0"/>
              <a:t/>
            </a:r>
            <a:br>
              <a:rPr lang="ar-SA" sz="2400" b="1" dirty="0" smtClean="0"/>
            </a:br>
            <a:r>
              <a:rPr lang="ar-SA" sz="2400" b="1" dirty="0" smtClean="0"/>
              <a:t/>
            </a:r>
            <a:br>
              <a:rPr lang="ar-SA" sz="2400" b="1" dirty="0" smtClean="0"/>
            </a:br>
            <a:r>
              <a:rPr lang="ar-SA" sz="2400" b="1" dirty="0" smtClean="0"/>
              <a:t/>
            </a:r>
            <a:br>
              <a:rPr lang="ar-SA" sz="2400" b="1" dirty="0" smtClean="0"/>
            </a:br>
            <a:r>
              <a:rPr lang="ar-SA" sz="2800" b="1" dirty="0" smtClean="0"/>
              <a:t/>
            </a:r>
            <a:br>
              <a:rPr lang="ar-SA" sz="2800" b="1" dirty="0" smtClean="0"/>
            </a:br>
            <a:r>
              <a:rPr lang="ar-SA" sz="2800" b="1" dirty="0" smtClean="0"/>
              <a:t/>
            </a:r>
            <a:br>
              <a:rPr lang="ar-SA" sz="2800" b="1" dirty="0" smtClean="0"/>
            </a:br>
            <a:r>
              <a:rPr lang="ar-SA" sz="2800" b="1" dirty="0" smtClean="0"/>
              <a:t/>
            </a:r>
            <a:br>
              <a:rPr lang="ar-SA" sz="2800" b="1" dirty="0" smtClean="0"/>
            </a:br>
            <a:r>
              <a:rPr lang="ar-SA" sz="2800" b="1" dirty="0" smtClean="0"/>
              <a:t>أهداف علم النفس التربوي</a:t>
            </a:r>
            <a:r>
              <a:rPr lang="en-US" sz="2800" b="1" dirty="0" smtClean="0"/>
              <a:t>:</a:t>
            </a:r>
            <a:br>
              <a:rPr lang="en-US" sz="2800" b="1" dirty="0" smtClean="0"/>
            </a:br>
            <a:r>
              <a:rPr lang="ar-SA" sz="2800" b="1" dirty="0" smtClean="0"/>
              <a:t>1.</a:t>
            </a:r>
            <a:r>
              <a:rPr lang="ar-SA" sz="2800" b="1" dirty="0" smtClean="0">
                <a:solidFill>
                  <a:srgbClr val="FF0000"/>
                </a:solidFill>
              </a:rPr>
              <a:t>هدف نظري: </a:t>
            </a:r>
            <a:r>
              <a:rPr lang="ar-SA" sz="2800" b="1" dirty="0" smtClean="0"/>
              <a:t>من خلال وضع النظريات والمبادئ والمعلومات ذات العلاقة بالطالب والتعلم وتنظيمها على نحو منهجي</a:t>
            </a:r>
            <a:r>
              <a:rPr lang="en-US" sz="2800" b="1" dirty="0" smtClean="0"/>
              <a:t> </a:t>
            </a:r>
            <a:br>
              <a:rPr lang="en-US" sz="2800" b="1" dirty="0" smtClean="0"/>
            </a:br>
            <a:r>
              <a:rPr lang="ar-SA" sz="2800" b="1" dirty="0" smtClean="0"/>
              <a:t>2.</a:t>
            </a:r>
            <a:r>
              <a:rPr lang="ar-SA" sz="2800" b="1" dirty="0" smtClean="0">
                <a:solidFill>
                  <a:srgbClr val="FF0000"/>
                </a:solidFill>
              </a:rPr>
              <a:t>هدف تطبيقي: </a:t>
            </a:r>
            <a:r>
              <a:rPr lang="ar-SA" sz="2800" b="1" dirty="0" smtClean="0"/>
              <a:t>من خلال صياغة النظريات والمبادئ والمعلومات بشكل يمكن أن يتيح من استخدامها وتطبيقها في الواقع</a:t>
            </a:r>
            <a:endParaRPr lang="ar-SA" sz="2800"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r"/>
            <a:r>
              <a:rPr lang="ar-SA" sz="2400" b="1" dirty="0" smtClean="0">
                <a:solidFill>
                  <a:srgbClr val="FF0000"/>
                </a:solidFill>
              </a:rPr>
              <a:t>ثالثا:</a:t>
            </a:r>
            <a:br>
              <a:rPr lang="ar-SA" sz="2400" b="1" dirty="0" smtClean="0">
                <a:solidFill>
                  <a:srgbClr val="FF0000"/>
                </a:solidFill>
              </a:rPr>
            </a:br>
            <a:r>
              <a:rPr lang="ar-SA" sz="2400" b="1" dirty="0" smtClean="0">
                <a:solidFill>
                  <a:srgbClr val="FF0000"/>
                </a:solidFill>
              </a:rPr>
              <a:t>أ\</a:t>
            </a:r>
            <a:r>
              <a:rPr lang="ar-SA" sz="2400" b="1" dirty="0" smtClean="0"/>
              <a:t>يلزم علم النفس التربوي </a:t>
            </a:r>
            <a:r>
              <a:rPr lang="ar-SA" sz="2400" b="1" dirty="0" err="1" smtClean="0"/>
              <a:t>الاقرار</a:t>
            </a:r>
            <a:r>
              <a:rPr lang="ar-SA" sz="2400" b="1" dirty="0" smtClean="0"/>
              <a:t> بطرائق الدراسة المنسقة منها:</a:t>
            </a:r>
            <a:br>
              <a:rPr lang="ar-SA" sz="2400" b="1" dirty="0" smtClean="0"/>
            </a:br>
            <a:r>
              <a:rPr lang="ar-SA" sz="2400" b="1" dirty="0" smtClean="0"/>
              <a:t>*</a:t>
            </a:r>
            <a:r>
              <a:rPr lang="ar-SA" sz="2400" b="1" dirty="0" err="1" smtClean="0"/>
              <a:t>اهمية</a:t>
            </a:r>
            <a:r>
              <a:rPr lang="ar-SA" sz="2400" b="1" dirty="0" smtClean="0"/>
              <a:t> الملاحظات المتسمة بالدقة حول سلوكيات الأطفال بإتباع الآتي:</a:t>
            </a:r>
            <a:br>
              <a:rPr lang="ar-SA" sz="2400" b="1" dirty="0" smtClean="0"/>
            </a:br>
            <a:r>
              <a:rPr lang="ar-SA" sz="2400" b="1" dirty="0" smtClean="0"/>
              <a:t>_ تدوين الملاحظة فورا والتسجيل على </a:t>
            </a:r>
            <a:r>
              <a:rPr lang="ar-SA" sz="2400" b="1" dirty="0" err="1" smtClean="0"/>
              <a:t>الاشرطة</a:t>
            </a:r>
            <a:r>
              <a:rPr lang="ar-SA" sz="2400" b="1" dirty="0" smtClean="0"/>
              <a:t> والتقاط الصور الفوتوغرافية لذلك قبل فوات </a:t>
            </a:r>
            <a:r>
              <a:rPr lang="ar-SA" sz="2400" b="1" dirty="0" err="1" smtClean="0"/>
              <a:t>الوآن</a:t>
            </a:r>
            <a:r>
              <a:rPr lang="ar-SA" sz="2400" b="1" dirty="0" smtClean="0"/>
              <a:t> ونسيانها.</a:t>
            </a:r>
            <a:br>
              <a:rPr lang="ar-SA" sz="2400" b="1" dirty="0" smtClean="0"/>
            </a:br>
            <a:r>
              <a:rPr lang="ar-SA" sz="2400" b="1" dirty="0" smtClean="0"/>
              <a:t>_ ملاحظة سلوك واحد بحيث </a:t>
            </a:r>
            <a:r>
              <a:rPr lang="ar-SA" sz="2400" b="1" dirty="0" err="1" smtClean="0"/>
              <a:t>لاتكون</a:t>
            </a:r>
            <a:r>
              <a:rPr lang="ar-SA" sz="2400" b="1" dirty="0" smtClean="0"/>
              <a:t> الملاحظة دخل </a:t>
            </a:r>
            <a:r>
              <a:rPr lang="ar-SA" sz="2400" b="1" dirty="0" err="1" smtClean="0"/>
              <a:t>بها</a:t>
            </a:r>
            <a:r>
              <a:rPr lang="ar-SA" sz="2400" b="1" dirty="0" smtClean="0"/>
              <a:t> عدد معقد من السلوكيات وتصبح متعذرة المتابعة .</a:t>
            </a:r>
            <a:br>
              <a:rPr lang="ar-SA" sz="2400" b="1" dirty="0" smtClean="0"/>
            </a:br>
            <a:r>
              <a:rPr lang="ar-SA" sz="2400" b="1" dirty="0" smtClean="0"/>
              <a:t>_ السيطرة على الظروف المحيطة بالفرد كي </a:t>
            </a:r>
            <a:r>
              <a:rPr lang="ar-SA" sz="2400" b="1" dirty="0" err="1" smtClean="0"/>
              <a:t>لاتؤثر</a:t>
            </a:r>
            <a:r>
              <a:rPr lang="ar-SA" sz="2400" b="1" dirty="0" smtClean="0"/>
              <a:t> على مصداقية تصرف الفرد الملاحظ على طبيعته.</a:t>
            </a:r>
            <a:r>
              <a:rPr lang="ar-SA" dirty="0" smtClean="0"/>
              <a:t/>
            </a:r>
            <a:br>
              <a:rPr lang="ar-SA" dirty="0" smtClean="0"/>
            </a:br>
            <a:endParaRPr lang="ar-SA" dirty="0"/>
          </a:p>
        </p:txBody>
      </p:sp>
      <p:sp>
        <p:nvSpPr>
          <p:cNvPr id="3" name="عنوان فرعي 2"/>
          <p:cNvSpPr>
            <a:spLocks noGrp="1"/>
          </p:cNvSpPr>
          <p:nvPr>
            <p:ph type="subTitle" idx="1"/>
          </p:nvPr>
        </p:nvSpPr>
        <p:spPr>
          <a:xfrm>
            <a:off x="1357290" y="4071942"/>
            <a:ext cx="7272366" cy="1752600"/>
          </a:xfrm>
        </p:spPr>
        <p:txBody>
          <a:bodyPr>
            <a:noAutofit/>
          </a:bodyPr>
          <a:lstStyle/>
          <a:p>
            <a:pPr algn="r"/>
            <a:r>
              <a:rPr lang="ar-SA" sz="2000" b="1" dirty="0" smtClean="0">
                <a:solidFill>
                  <a:srgbClr val="FF0000"/>
                </a:solidFill>
              </a:rPr>
              <a:t>ب\</a:t>
            </a:r>
            <a:r>
              <a:rPr lang="ar-SA" sz="2000" b="1" dirty="0" smtClean="0">
                <a:solidFill>
                  <a:schemeClr val="tx1"/>
                </a:solidFill>
              </a:rPr>
              <a:t>هناك إقرار بأهمية دراسة نماذج كبيرة تتصف بالكفاءة لتأكيد فكرة معينه عن سلوك محدد من سلوك مئات من الأطفال فالدراسات الإحصائية يلزم الدقة في تناولها الأفراد.</a:t>
            </a:r>
          </a:p>
          <a:p>
            <a:pPr algn="r"/>
            <a:r>
              <a:rPr lang="ar-SA" sz="2000" b="1" dirty="0" smtClean="0">
                <a:solidFill>
                  <a:srgbClr val="FF0000"/>
                </a:solidFill>
              </a:rPr>
              <a:t>ج\</a:t>
            </a:r>
            <a:r>
              <a:rPr lang="ar-SA" sz="2000" b="1" dirty="0" smtClean="0">
                <a:solidFill>
                  <a:schemeClr val="tx1"/>
                </a:solidFill>
              </a:rPr>
              <a:t>يوجد ازدياد مستفيض في التجارب المستهدفة إجابات إلى العديد من الأسئلة المتباينة والظروف المحيطة بالتجربة والتي تتم السيطرة عليها وإخضاع الفرضيات والحلول التمهيدية إلى الاختبار المحكم ففي المختبر التربوي لايمكن أن تتاح الدقة في الطريقة التجريبية وان الدلائل التجريبية حول المشكلات التربوية تكون بالغة التعقيد وغبر مكتملة مثال من الكتاب(ص10) </a:t>
            </a:r>
            <a:endParaRPr lang="ar-SA" sz="2000" b="1" dirty="0">
              <a:solidFill>
                <a:schemeClr val="tx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714348" y="1071546"/>
            <a:ext cx="8143932" cy="1470025"/>
          </a:xfrm>
        </p:spPr>
        <p:txBody>
          <a:bodyPr>
            <a:normAutofit/>
          </a:bodyPr>
          <a:lstStyle/>
          <a:p>
            <a:pPr algn="r"/>
            <a:r>
              <a:rPr lang="ar-SA" sz="2400" dirty="0" smtClean="0">
                <a:solidFill>
                  <a:srgbClr val="FF0000"/>
                </a:solidFill>
              </a:rPr>
              <a:t>د\</a:t>
            </a:r>
            <a:r>
              <a:rPr lang="ar-SA" sz="2400" dirty="0" smtClean="0"/>
              <a:t>محاولات متتابعة في سبيل تقييم جوانب متفاوتة من شخصية الإنسان وسلوكه تقييما كميا دقيقا ولقد تم قياس الجوانب الفكرية من شخصية الإنسان على نحو يتمثل النجاح فيه أكثر من قياس الجوانب المزاجية والانفعالية.</a:t>
            </a:r>
            <a:endParaRPr lang="ar-SA" sz="2400" dirty="0">
              <a:solidFill>
                <a:srgbClr val="FF0000"/>
              </a:solidFill>
            </a:endParaRPr>
          </a:p>
        </p:txBody>
      </p:sp>
      <p:sp>
        <p:nvSpPr>
          <p:cNvPr id="3" name="عنوان فرعي 2"/>
          <p:cNvSpPr>
            <a:spLocks noGrp="1"/>
          </p:cNvSpPr>
          <p:nvPr>
            <p:ph type="subTitle" idx="1"/>
          </p:nvPr>
        </p:nvSpPr>
        <p:spPr>
          <a:xfrm>
            <a:off x="857224" y="2643182"/>
            <a:ext cx="7715304" cy="2066924"/>
          </a:xfrm>
        </p:spPr>
        <p:txBody>
          <a:bodyPr>
            <a:normAutofit fontScale="25000" lnSpcReduction="20000"/>
          </a:bodyPr>
          <a:lstStyle/>
          <a:p>
            <a:pPr marL="425196" indent="-342900" algn="r"/>
            <a:r>
              <a:rPr lang="ar-SA" sz="8000" dirty="0" smtClean="0">
                <a:solidFill>
                  <a:schemeClr val="tx1"/>
                </a:solidFill>
              </a:rPr>
              <a:t>انتقادات وجهت لعلم النفس التربوي:</a:t>
            </a:r>
          </a:p>
          <a:p>
            <a:pPr marL="425196" indent="-342900" algn="r"/>
            <a:r>
              <a:rPr lang="ar-SA" sz="8000" dirty="0" smtClean="0">
                <a:solidFill>
                  <a:schemeClr val="tx1"/>
                </a:solidFill>
              </a:rPr>
              <a:t>1.تتصف مفاهيم علم النفس التربوي بتنوعها وتعددها </a:t>
            </a:r>
            <a:r>
              <a:rPr lang="ar-SA" sz="8000" dirty="0" err="1" smtClean="0">
                <a:solidFill>
                  <a:schemeClr val="tx1"/>
                </a:solidFill>
              </a:rPr>
              <a:t>الى</a:t>
            </a:r>
            <a:r>
              <a:rPr lang="ar-SA" sz="8000" dirty="0" smtClean="0">
                <a:solidFill>
                  <a:schemeClr val="tx1"/>
                </a:solidFill>
              </a:rPr>
              <a:t> :سلوك الفرد أثناء قيامه بنشاط تربوي (التعلم التفكير الإدراك </a:t>
            </a:r>
            <a:r>
              <a:rPr lang="ar-SA" sz="8000" dirty="0" err="1" smtClean="0">
                <a:solidFill>
                  <a:schemeClr val="tx1"/>
                </a:solidFill>
              </a:rPr>
              <a:t>والإنتباه</a:t>
            </a:r>
            <a:r>
              <a:rPr lang="ar-SA" sz="8000" dirty="0" smtClean="0">
                <a:solidFill>
                  <a:schemeClr val="tx1"/>
                </a:solidFill>
              </a:rPr>
              <a:t>)والى الظروف </a:t>
            </a:r>
            <a:r>
              <a:rPr lang="ar-SA" sz="8000" dirty="0" err="1" smtClean="0">
                <a:solidFill>
                  <a:schemeClr val="tx1"/>
                </a:solidFill>
              </a:rPr>
              <a:t>البئية</a:t>
            </a:r>
            <a:r>
              <a:rPr lang="ar-SA" sz="8000" dirty="0" smtClean="0">
                <a:solidFill>
                  <a:schemeClr val="tx1"/>
                </a:solidFill>
              </a:rPr>
              <a:t> التي لها علاقة بهذا السلوك.وبعضها الآخر واسع كالتعلم </a:t>
            </a:r>
            <a:r>
              <a:rPr lang="ar-SA" sz="8000" dirty="0" err="1" smtClean="0">
                <a:solidFill>
                  <a:schemeClr val="tx1"/>
                </a:solidFill>
              </a:rPr>
              <a:t>والذكاءوالدافعية</a:t>
            </a:r>
            <a:r>
              <a:rPr lang="ar-SA" sz="8000" dirty="0" smtClean="0">
                <a:solidFill>
                  <a:schemeClr val="tx1"/>
                </a:solidFill>
              </a:rPr>
              <a:t> مما يحول دون تحديدها على نحو دقيق .</a:t>
            </a:r>
          </a:p>
          <a:p>
            <a:pPr marL="425196" indent="-342900" algn="r"/>
            <a:r>
              <a:rPr lang="ar-SA" sz="8000" dirty="0" smtClean="0">
                <a:solidFill>
                  <a:schemeClr val="tx1"/>
                </a:solidFill>
              </a:rPr>
              <a:t>2.تعتمد مفاهيم علم النفس التربوي على التعريفات التي يسعى الباحثون لإيضاح معناها بيد أنها تختلف </a:t>
            </a:r>
            <a:r>
              <a:rPr lang="ar-SA" sz="8000" dirty="0" err="1" smtClean="0">
                <a:solidFill>
                  <a:schemeClr val="tx1"/>
                </a:solidFill>
              </a:rPr>
              <a:t>بإختلاف</a:t>
            </a:r>
            <a:r>
              <a:rPr lang="ar-SA" sz="8000" dirty="0" smtClean="0">
                <a:solidFill>
                  <a:schemeClr val="tx1"/>
                </a:solidFill>
              </a:rPr>
              <a:t>  وجهات نظر الباحثين مما يؤدي للقصور في الوصول لمبادئ وقوانين ثابتة(الذكاء </a:t>
            </a:r>
            <a:r>
              <a:rPr lang="ar-SA" sz="8000" b="1" dirty="0" err="1" smtClean="0">
                <a:solidFill>
                  <a:schemeClr val="tx1"/>
                </a:solidFill>
              </a:rPr>
              <a:t>فيكسلر</a:t>
            </a:r>
            <a:r>
              <a:rPr lang="ar-SA" sz="8000" b="1" dirty="0" smtClean="0">
                <a:solidFill>
                  <a:schemeClr val="tx1"/>
                </a:solidFill>
              </a:rPr>
              <a:t> وبينيه </a:t>
            </a:r>
            <a:r>
              <a:rPr lang="ar-SA" sz="8000" dirty="0" smtClean="0">
                <a:solidFill>
                  <a:schemeClr val="tx1"/>
                </a:solidFill>
              </a:rPr>
              <a:t>:عندما </a:t>
            </a:r>
            <a:r>
              <a:rPr lang="ar-SA" sz="8000" dirty="0" err="1" smtClean="0">
                <a:solidFill>
                  <a:schemeClr val="tx1"/>
                </a:solidFill>
              </a:rPr>
              <a:t>وضعواتعريفات</a:t>
            </a:r>
            <a:r>
              <a:rPr lang="ar-SA" sz="8000" dirty="0" smtClean="0">
                <a:solidFill>
                  <a:schemeClr val="tx1"/>
                </a:solidFill>
              </a:rPr>
              <a:t> لتحديد مفهوم </a:t>
            </a:r>
            <a:r>
              <a:rPr lang="ar-SA" sz="8000" b="1" dirty="0" err="1" smtClean="0">
                <a:solidFill>
                  <a:schemeClr val="tx1"/>
                </a:solidFill>
              </a:rPr>
              <a:t>الذكاء</a:t>
            </a:r>
            <a:r>
              <a:rPr lang="ar-SA" sz="8000" dirty="0" err="1" smtClean="0">
                <a:solidFill>
                  <a:schemeClr val="tx1"/>
                </a:solidFill>
              </a:rPr>
              <a:t>وصمموا</a:t>
            </a:r>
            <a:r>
              <a:rPr lang="ar-SA" sz="8000" dirty="0" smtClean="0">
                <a:solidFill>
                  <a:schemeClr val="tx1"/>
                </a:solidFill>
              </a:rPr>
              <a:t> أدوات لذلك ولكنها </a:t>
            </a:r>
            <a:r>
              <a:rPr lang="ar-SA" sz="8000" dirty="0" err="1" smtClean="0">
                <a:solidFill>
                  <a:schemeClr val="tx1"/>
                </a:solidFill>
              </a:rPr>
              <a:t>لاتتفق</a:t>
            </a:r>
            <a:r>
              <a:rPr lang="ar-SA" sz="8000" dirty="0" smtClean="0">
                <a:solidFill>
                  <a:schemeClr val="tx1"/>
                </a:solidFill>
              </a:rPr>
              <a:t> مع التعريف )فهم بذلك لم يتوصلوا </a:t>
            </a:r>
            <a:r>
              <a:rPr lang="ar-SA" sz="8000" dirty="0" err="1" smtClean="0">
                <a:solidFill>
                  <a:schemeClr val="tx1"/>
                </a:solidFill>
              </a:rPr>
              <a:t>الى</a:t>
            </a:r>
            <a:r>
              <a:rPr lang="ar-SA" sz="8000" dirty="0" smtClean="0">
                <a:solidFill>
                  <a:schemeClr val="tx1"/>
                </a:solidFill>
              </a:rPr>
              <a:t> تعريفات دقيقه موضع القياس.</a:t>
            </a:r>
          </a:p>
          <a:p>
            <a:pPr marL="425196" indent="-342900" algn="r"/>
            <a:r>
              <a:rPr lang="ar-SA" sz="8000" b="1" dirty="0" smtClean="0">
                <a:solidFill>
                  <a:schemeClr val="tx1"/>
                </a:solidFill>
              </a:rPr>
              <a:t>رأي </a:t>
            </a:r>
            <a:r>
              <a:rPr lang="ar-SA" sz="8000" b="1" dirty="0" err="1" smtClean="0">
                <a:solidFill>
                  <a:schemeClr val="tx1"/>
                </a:solidFill>
              </a:rPr>
              <a:t>بيفرج</a:t>
            </a:r>
            <a:r>
              <a:rPr lang="ar-SA" sz="8000" b="1" dirty="0" smtClean="0">
                <a:solidFill>
                  <a:schemeClr val="tx1"/>
                </a:solidFill>
              </a:rPr>
              <a:t> 1959م حول تمسك المختصين بالعلوم بالتمسك بالأنماط التقليدية وعرقلة قبول الجديد منها:</a:t>
            </a:r>
          </a:p>
          <a:p>
            <a:pPr marL="425196" indent="-342900" algn="r">
              <a:buFont typeface="Wingdings" pitchFamily="2" charset="2"/>
              <a:buChar char="§"/>
            </a:pPr>
            <a:r>
              <a:rPr lang="ar-SA" sz="8000" dirty="0" err="1" smtClean="0">
                <a:solidFill>
                  <a:schemeClr val="tx1"/>
                </a:solidFill>
              </a:rPr>
              <a:t>اي</a:t>
            </a:r>
            <a:r>
              <a:rPr lang="ar-SA" sz="8000" dirty="0" smtClean="0">
                <a:solidFill>
                  <a:schemeClr val="tx1"/>
                </a:solidFill>
              </a:rPr>
              <a:t> اكتشاف جديد </a:t>
            </a:r>
            <a:r>
              <a:rPr lang="ar-SA" sz="8000" dirty="0" err="1" smtClean="0">
                <a:solidFill>
                  <a:schemeClr val="tx1"/>
                </a:solidFill>
              </a:rPr>
              <a:t>لايقبل</a:t>
            </a:r>
            <a:r>
              <a:rPr lang="ar-SA" sz="8000" dirty="0" smtClean="0">
                <a:solidFill>
                  <a:schemeClr val="tx1"/>
                </a:solidFill>
              </a:rPr>
              <a:t> لأنه عديم الجدوى .</a:t>
            </a:r>
          </a:p>
          <a:p>
            <a:pPr marL="425196" indent="-342900" algn="r">
              <a:buFont typeface="Wingdings" pitchFamily="2" charset="2"/>
              <a:buChar char="§"/>
            </a:pPr>
            <a:r>
              <a:rPr lang="ar-SA" sz="8000" dirty="0" err="1" smtClean="0">
                <a:solidFill>
                  <a:schemeClr val="tx1"/>
                </a:solidFill>
              </a:rPr>
              <a:t>لايعود</a:t>
            </a:r>
            <a:r>
              <a:rPr lang="ar-SA" sz="8000" dirty="0" smtClean="0">
                <a:solidFill>
                  <a:schemeClr val="tx1"/>
                </a:solidFill>
              </a:rPr>
              <a:t> بالفائدة وليس بذي منفعة عملية.</a:t>
            </a:r>
          </a:p>
          <a:p>
            <a:pPr marL="425196" indent="-342900" algn="r">
              <a:buFont typeface="Wingdings" pitchFamily="2" charset="2"/>
              <a:buChar char="§"/>
            </a:pPr>
            <a:r>
              <a:rPr lang="ar-SA" sz="8000" dirty="0" smtClean="0">
                <a:solidFill>
                  <a:schemeClr val="tx1"/>
                </a:solidFill>
              </a:rPr>
              <a:t>ورد في مخيلة أشخاص آخرين لذا يفتقر للأصالة فهو ليس بالجديد.</a:t>
            </a:r>
          </a:p>
          <a:p>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2357430"/>
            <a:ext cx="8229600" cy="1143000"/>
          </a:xfrm>
        </p:spPr>
        <p:txBody>
          <a:bodyPr/>
          <a:lstStyle/>
          <a:p>
            <a:r>
              <a:rPr lang="ar-SA" dirty="0" smtClean="0"/>
              <a:t>إسهامات علم النفس التربوي الايجابية</a:t>
            </a: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14290"/>
            <a:ext cx="7498080" cy="2428892"/>
          </a:xfrm>
        </p:spPr>
        <p:txBody>
          <a:bodyPr>
            <a:normAutofit fontScale="90000"/>
          </a:bodyPr>
          <a:lstStyle/>
          <a:p>
            <a:pPr algn="r"/>
            <a:r>
              <a:rPr lang="ar-SA" sz="2200" b="1" dirty="0" smtClean="0">
                <a:solidFill>
                  <a:schemeClr val="tx1"/>
                </a:solidFill>
              </a:rPr>
              <a:t/>
            </a:r>
            <a:br>
              <a:rPr lang="ar-SA" sz="2200" b="1" dirty="0" smtClean="0">
                <a:solidFill>
                  <a:schemeClr val="tx1"/>
                </a:solidFill>
              </a:rPr>
            </a:br>
            <a:r>
              <a:rPr lang="ar-SA" sz="2200" b="1" dirty="0" smtClean="0">
                <a:solidFill>
                  <a:schemeClr val="tx1"/>
                </a:solidFill>
              </a:rPr>
              <a:t/>
            </a:r>
            <a:br>
              <a:rPr lang="ar-SA" sz="2200" b="1" dirty="0" smtClean="0">
                <a:solidFill>
                  <a:schemeClr val="tx1"/>
                </a:solidFill>
              </a:rPr>
            </a:br>
            <a:r>
              <a:rPr lang="ar-SA" sz="2200" b="1" dirty="0" smtClean="0">
                <a:solidFill>
                  <a:schemeClr val="tx1"/>
                </a:solidFill>
              </a:rPr>
              <a:t/>
            </a:r>
            <a:br>
              <a:rPr lang="ar-SA" sz="2200" b="1" dirty="0" smtClean="0">
                <a:solidFill>
                  <a:schemeClr val="tx1"/>
                </a:solidFill>
              </a:rPr>
            </a:br>
            <a:r>
              <a:rPr lang="ar-SA" sz="2200" b="1" dirty="0" smtClean="0">
                <a:solidFill>
                  <a:schemeClr val="tx1"/>
                </a:solidFill>
              </a:rPr>
              <a:t>وعلى الرغم مما سبق الإ أن علم النفس التربوي له إسهامات إيجابية عملية أخذت بيد المعلم :</a:t>
            </a:r>
            <a:br>
              <a:rPr lang="ar-SA" sz="2200" b="1" dirty="0" smtClean="0">
                <a:solidFill>
                  <a:schemeClr val="tx1"/>
                </a:solidFill>
              </a:rPr>
            </a:br>
            <a:r>
              <a:rPr lang="ar-SA" sz="2000" dirty="0" smtClean="0">
                <a:solidFill>
                  <a:schemeClr val="tx1"/>
                </a:solidFill>
              </a:rPr>
              <a:t>1.تحسين وتطوير التعامل مع الأطفال وتحديد الفروق الفردية بينهم.</a:t>
            </a:r>
            <a:br>
              <a:rPr lang="ar-SA" sz="2000" dirty="0" smtClean="0">
                <a:solidFill>
                  <a:schemeClr val="tx1"/>
                </a:solidFill>
              </a:rPr>
            </a:br>
            <a:r>
              <a:rPr lang="ar-SA" sz="2000" dirty="0" smtClean="0">
                <a:solidFill>
                  <a:schemeClr val="tx1"/>
                </a:solidFill>
              </a:rPr>
              <a:t>2.احترام الفردية بفضل انتهاج الوسائل الملموسة عن طريق إنشاء </a:t>
            </a:r>
            <a:r>
              <a:rPr lang="ar-SA" sz="2000" b="1" dirty="0" smtClean="0">
                <a:solidFill>
                  <a:schemeClr val="tx1"/>
                </a:solidFill>
              </a:rPr>
              <a:t>(مؤسسات جديدة،ابتداع وسائل تقييم جديدة،وانتهاج طرق تعليم جديدة).مثل:</a:t>
            </a:r>
            <a:br>
              <a:rPr lang="ar-SA" sz="2000" b="1" dirty="0" smtClean="0">
                <a:solidFill>
                  <a:schemeClr val="tx1"/>
                </a:solidFill>
              </a:rPr>
            </a:br>
            <a:r>
              <a:rPr lang="ar-SA" sz="2000" b="1" dirty="0" smtClean="0">
                <a:solidFill>
                  <a:srgbClr val="FF0000"/>
                </a:solidFill>
              </a:rPr>
              <a:t>1.عيادات الإرشاد   2.مدارس خاصة بالمعوقين  3.اساليب اللعب  4.طرق الانشطة .</a:t>
            </a:r>
            <a:r>
              <a:rPr lang="ar-SA" sz="2000" b="1" dirty="0" smtClean="0">
                <a:solidFill>
                  <a:schemeClr val="tx1"/>
                </a:solidFill>
              </a:rPr>
              <a:t/>
            </a:r>
            <a:br>
              <a:rPr lang="ar-SA" sz="2000" b="1" dirty="0" smtClean="0">
                <a:solidFill>
                  <a:schemeClr val="tx1"/>
                </a:solidFill>
              </a:rPr>
            </a:br>
            <a:r>
              <a:rPr lang="ar-SA" sz="2200" b="1" dirty="0" smtClean="0">
                <a:solidFill>
                  <a:schemeClr val="tx1"/>
                </a:solidFill>
              </a:rPr>
              <a:t/>
            </a:r>
            <a:br>
              <a:rPr lang="ar-SA" sz="2200" b="1" dirty="0" smtClean="0">
                <a:solidFill>
                  <a:schemeClr val="tx1"/>
                </a:solidFill>
              </a:rPr>
            </a:br>
            <a:r>
              <a:rPr lang="ar-SA" sz="2000" dirty="0" smtClean="0">
                <a:solidFill>
                  <a:schemeClr val="tx1"/>
                </a:solidFill>
              </a:rPr>
              <a:t/>
            </a:r>
            <a:br>
              <a:rPr lang="ar-SA" sz="2000" dirty="0" smtClean="0">
                <a:solidFill>
                  <a:schemeClr val="tx1"/>
                </a:solidFill>
              </a:rPr>
            </a:br>
            <a:r>
              <a:rPr lang="ar-SA" sz="2000" dirty="0" smtClean="0">
                <a:solidFill>
                  <a:schemeClr val="tx1"/>
                </a:solidFill>
              </a:rPr>
              <a:t/>
            </a:r>
            <a:br>
              <a:rPr lang="ar-SA" sz="2000" dirty="0" smtClean="0">
                <a:solidFill>
                  <a:schemeClr val="tx1"/>
                </a:solidFill>
              </a:rPr>
            </a:br>
            <a:r>
              <a:rPr lang="ar-SA" sz="2000" dirty="0" smtClean="0">
                <a:solidFill>
                  <a:schemeClr val="tx1"/>
                </a:solidFill>
              </a:rPr>
              <a:t/>
            </a:r>
            <a:br>
              <a:rPr lang="ar-SA" sz="2000" dirty="0" smtClean="0">
                <a:solidFill>
                  <a:schemeClr val="tx1"/>
                </a:solidFill>
              </a:rPr>
            </a:br>
            <a:endParaRPr lang="ar-SA" sz="2000" dirty="0">
              <a:solidFill>
                <a:schemeClr val="tx1"/>
              </a:solidFill>
            </a:endParaRPr>
          </a:p>
        </p:txBody>
      </p:sp>
      <p:graphicFrame>
        <p:nvGraphicFramePr>
          <p:cNvPr id="4" name="Content Placeholder 3"/>
          <p:cNvGraphicFramePr>
            <a:graphicFrameLocks noGrp="1"/>
          </p:cNvGraphicFramePr>
          <p:nvPr>
            <p:ph idx="1"/>
          </p:nvPr>
        </p:nvGraphicFramePr>
        <p:xfrm>
          <a:off x="1285852" y="2214554"/>
          <a:ext cx="7648598" cy="4286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lowchart: Connector 4"/>
          <p:cNvSpPr/>
          <p:nvPr/>
        </p:nvSpPr>
        <p:spPr>
          <a:xfrm>
            <a:off x="4643438" y="3571876"/>
            <a:ext cx="928694" cy="1285884"/>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chemeClr val="tx1"/>
                </a:solidFill>
              </a:rPr>
              <a:t>المعلم</a:t>
            </a:r>
            <a:endParaRPr lang="ar-SA" sz="2000" b="1" dirty="0">
              <a:solidFill>
                <a:schemeClr val="tx1"/>
              </a:solidFill>
            </a:endParaRPr>
          </a:p>
        </p:txBody>
      </p:sp>
      <p:cxnSp>
        <p:nvCxnSpPr>
          <p:cNvPr id="7" name="Straight Arrow Connector 6"/>
          <p:cNvCxnSpPr>
            <a:stCxn id="5" idx="0"/>
          </p:cNvCxnSpPr>
          <p:nvPr/>
        </p:nvCxnSpPr>
        <p:spPr>
          <a:xfrm rot="5400000" flipH="1" flipV="1">
            <a:off x="4947049" y="3375422"/>
            <a:ext cx="357190" cy="3571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10800000">
            <a:off x="4357686" y="4214818"/>
            <a:ext cx="21431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5400000">
            <a:off x="4250529" y="4964917"/>
            <a:ext cx="785818" cy="285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5643570" y="4214818"/>
            <a:ext cx="28575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5" idx="5"/>
          </p:cNvCxnSpPr>
          <p:nvPr/>
        </p:nvCxnSpPr>
        <p:spPr>
          <a:xfrm rot="16200000" flipH="1">
            <a:off x="5267098" y="4838477"/>
            <a:ext cx="831255" cy="4931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57158" y="3071810"/>
            <a:ext cx="8229600" cy="1143000"/>
          </a:xfrm>
        </p:spPr>
        <p:txBody>
          <a:bodyPr/>
          <a:lstStyle/>
          <a:p>
            <a:r>
              <a:rPr lang="ar-SA" dirty="0" smtClean="0"/>
              <a:t>ميادين علم النفس التربوي</a:t>
            </a:r>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24" y="857232"/>
            <a:ext cx="7719274" cy="5214974"/>
          </a:xfrm>
        </p:spPr>
        <p:txBody>
          <a:bodyPr>
            <a:normAutofit fontScale="90000"/>
          </a:bodyPr>
          <a:lstStyle/>
          <a:p>
            <a:pPr algn="r"/>
            <a:r>
              <a:rPr lang="ar-SA" sz="2400" b="1" dirty="0" smtClean="0">
                <a:solidFill>
                  <a:schemeClr val="tx1"/>
                </a:solidFill>
              </a:rPr>
              <a:t/>
            </a:r>
            <a:br>
              <a:rPr lang="ar-SA" sz="2400" b="1" dirty="0" smtClean="0">
                <a:solidFill>
                  <a:schemeClr val="tx1"/>
                </a:solidFill>
              </a:rPr>
            </a:br>
            <a:r>
              <a:rPr lang="ar-SA" sz="2400" b="1" dirty="0" smtClean="0">
                <a:solidFill>
                  <a:schemeClr val="tx1"/>
                </a:solidFill>
              </a:rPr>
              <a:t/>
            </a:r>
            <a:br>
              <a:rPr lang="ar-SA" sz="2400" b="1" dirty="0" smtClean="0">
                <a:solidFill>
                  <a:schemeClr val="tx1"/>
                </a:solidFill>
              </a:rPr>
            </a:br>
            <a:r>
              <a:rPr lang="ar-SA" sz="2400" b="1" dirty="0" smtClean="0">
                <a:solidFill>
                  <a:schemeClr val="tx1"/>
                </a:solidFill>
              </a:rPr>
              <a:t/>
            </a:r>
            <a:br>
              <a:rPr lang="ar-SA" sz="2400" b="1" dirty="0" smtClean="0">
                <a:solidFill>
                  <a:schemeClr val="tx1"/>
                </a:solidFill>
              </a:rPr>
            </a:br>
            <a:r>
              <a:rPr lang="ar-SA" sz="2000" dirty="0" smtClean="0">
                <a:solidFill>
                  <a:schemeClr val="tx1"/>
                </a:solidFill>
              </a:rPr>
              <a:t/>
            </a:r>
            <a:br>
              <a:rPr lang="ar-SA" sz="2000" dirty="0" smtClean="0">
                <a:solidFill>
                  <a:schemeClr val="tx1"/>
                </a:solidFill>
              </a:rPr>
            </a:br>
            <a:r>
              <a:rPr lang="ar-SA" sz="2000" dirty="0" smtClean="0">
                <a:solidFill>
                  <a:schemeClr val="tx1"/>
                </a:solidFill>
              </a:rPr>
              <a:t/>
            </a:r>
            <a:br>
              <a:rPr lang="ar-SA" sz="2000" dirty="0" smtClean="0">
                <a:solidFill>
                  <a:schemeClr val="tx1"/>
                </a:solidFill>
              </a:rPr>
            </a:br>
            <a:r>
              <a:rPr lang="ar-SA" sz="2000" dirty="0" smtClean="0"/>
              <a:t/>
            </a:r>
            <a:br>
              <a:rPr lang="ar-SA" sz="2000" dirty="0" smtClean="0"/>
            </a:br>
            <a:r>
              <a:rPr lang="ar-SA" sz="2000" dirty="0" smtClean="0"/>
              <a:t/>
            </a:r>
            <a:br>
              <a:rPr lang="ar-SA" sz="2000" dirty="0" smtClean="0"/>
            </a:br>
            <a:r>
              <a:rPr lang="ar-SA" sz="2000" dirty="0" smtClean="0"/>
              <a:t/>
            </a:r>
            <a:br>
              <a:rPr lang="ar-SA" sz="2000" dirty="0" smtClean="0"/>
            </a:br>
            <a:r>
              <a:rPr lang="ar-SA" sz="2000" dirty="0" smtClean="0"/>
              <a:t/>
            </a:r>
            <a:br>
              <a:rPr lang="ar-SA" sz="2000" dirty="0" smtClean="0"/>
            </a:br>
            <a:r>
              <a:rPr lang="ar-SA" sz="2000" dirty="0" smtClean="0"/>
              <a:t/>
            </a:r>
            <a:br>
              <a:rPr lang="ar-SA" sz="2000" dirty="0" smtClean="0"/>
            </a:br>
            <a:r>
              <a:rPr lang="ar-SA" sz="2000" dirty="0" smtClean="0"/>
              <a:t/>
            </a:r>
            <a:br>
              <a:rPr lang="ar-SA" sz="2000" dirty="0" smtClean="0"/>
            </a:br>
            <a:r>
              <a:rPr lang="ar-SA" sz="3100" b="1" dirty="0" smtClean="0">
                <a:solidFill>
                  <a:srgbClr val="FF0000"/>
                </a:solidFill>
              </a:rPr>
              <a:t>ميدان علم النفس التربوي من واقع:</a:t>
            </a:r>
            <a:r>
              <a:rPr lang="ar-SA" sz="3100" b="1" dirty="0" smtClean="0">
                <a:solidFill>
                  <a:schemeClr val="tx1"/>
                </a:solidFill>
              </a:rPr>
              <a:t/>
            </a:r>
            <a:br>
              <a:rPr lang="ar-SA" sz="3100" b="1" dirty="0" smtClean="0">
                <a:solidFill>
                  <a:schemeClr val="tx1"/>
                </a:solidFill>
              </a:rPr>
            </a:br>
            <a:r>
              <a:rPr lang="ar-SA" sz="3100" b="1" dirty="0" smtClean="0">
                <a:solidFill>
                  <a:schemeClr val="tx1"/>
                </a:solidFill>
              </a:rPr>
              <a:t>1.مشكلات مراحل التطور ذات العلاقة بالسلوك المدرسي.</a:t>
            </a:r>
            <a:br>
              <a:rPr lang="ar-SA" sz="3100" b="1" dirty="0" smtClean="0">
                <a:solidFill>
                  <a:schemeClr val="tx1"/>
                </a:solidFill>
              </a:rPr>
            </a:br>
            <a:r>
              <a:rPr lang="ar-SA" sz="3100" b="1" dirty="0" smtClean="0">
                <a:solidFill>
                  <a:schemeClr val="tx1"/>
                </a:solidFill>
              </a:rPr>
              <a:t>2.اكتشاف الخصائص الشخصية والمعرفية للمتعلم ذات العلاقة باكتساب المعرفة واكتشاف الجوانب الإجتماعية والعلاقات الشخصية المتبادلة في البيئة التعليمية التي تؤثر في النتائج الدراسية.</a:t>
            </a:r>
            <a:br>
              <a:rPr lang="ar-SA" sz="3100" b="1" dirty="0" smtClean="0">
                <a:solidFill>
                  <a:schemeClr val="tx1"/>
                </a:solidFill>
              </a:rPr>
            </a:br>
            <a:r>
              <a:rPr lang="ar-SA" sz="3100" b="1" dirty="0" smtClean="0">
                <a:solidFill>
                  <a:schemeClr val="tx1"/>
                </a:solidFill>
              </a:rPr>
              <a:t>3.طرق إعداد الإختبارات وقياس السلوك.</a:t>
            </a:r>
            <a:br>
              <a:rPr lang="ar-SA" sz="3100" b="1" dirty="0" smtClean="0">
                <a:solidFill>
                  <a:schemeClr val="tx1"/>
                </a:solidFill>
              </a:rPr>
            </a:br>
            <a:r>
              <a:rPr lang="ar-SA" sz="3100" b="1" dirty="0" smtClean="0">
                <a:solidFill>
                  <a:schemeClr val="tx1"/>
                </a:solidFill>
              </a:rPr>
              <a:t>4.خصائص المتعلم وطبيعة الفروق الفردية.</a:t>
            </a:r>
            <a:br>
              <a:rPr lang="ar-SA" sz="3100" b="1" dirty="0" smtClean="0">
                <a:solidFill>
                  <a:schemeClr val="tx1"/>
                </a:solidFill>
              </a:rPr>
            </a:br>
            <a:r>
              <a:rPr lang="ar-SA" sz="3100" b="1" dirty="0" smtClean="0">
                <a:solidFill>
                  <a:schemeClr val="tx1"/>
                </a:solidFill>
              </a:rPr>
              <a:t>الصحة النفسية والتوافق الإجتماعي والمدرسي.</a:t>
            </a:r>
            <a:br>
              <a:rPr lang="ar-SA" sz="3100" b="1" dirty="0" smtClean="0">
                <a:solidFill>
                  <a:schemeClr val="tx1"/>
                </a:solidFill>
              </a:rPr>
            </a:br>
            <a:r>
              <a:rPr lang="ar-SA" sz="2000" dirty="0" smtClean="0">
                <a:solidFill>
                  <a:schemeClr val="tx1"/>
                </a:solidFill>
              </a:rPr>
              <a:t/>
            </a:r>
            <a:br>
              <a:rPr lang="ar-SA" sz="2000" dirty="0" smtClean="0">
                <a:solidFill>
                  <a:schemeClr val="tx1"/>
                </a:solidFill>
              </a:rPr>
            </a:br>
            <a:r>
              <a:rPr lang="ar-SA" sz="2000" dirty="0" smtClean="0">
                <a:solidFill>
                  <a:schemeClr val="tx1"/>
                </a:solidFill>
              </a:rPr>
              <a:t/>
            </a:r>
            <a:br>
              <a:rPr lang="ar-SA" sz="2000" dirty="0" smtClean="0">
                <a:solidFill>
                  <a:schemeClr val="tx1"/>
                </a:solidFill>
              </a:rPr>
            </a:br>
            <a:r>
              <a:rPr lang="ar-SA" sz="2000" dirty="0" smtClean="0">
                <a:solidFill>
                  <a:schemeClr val="tx1"/>
                </a:solidFill>
              </a:rPr>
              <a:t/>
            </a:r>
            <a:br>
              <a:rPr lang="ar-SA" sz="2000" dirty="0" smtClean="0">
                <a:solidFill>
                  <a:schemeClr val="tx1"/>
                </a:solidFill>
              </a:rPr>
            </a:br>
            <a:r>
              <a:rPr lang="ar-SA" sz="2000" dirty="0" smtClean="0">
                <a:solidFill>
                  <a:schemeClr val="tx1"/>
                </a:solidFill>
              </a:rPr>
              <a:t/>
            </a:r>
            <a:br>
              <a:rPr lang="ar-SA" sz="2000" dirty="0" smtClean="0">
                <a:solidFill>
                  <a:schemeClr val="tx1"/>
                </a:solidFill>
              </a:rPr>
            </a:br>
            <a:r>
              <a:rPr lang="ar-SA" sz="2000" dirty="0" smtClean="0">
                <a:solidFill>
                  <a:schemeClr val="tx1"/>
                </a:solidFill>
              </a:rPr>
              <a:t/>
            </a:r>
            <a:br>
              <a:rPr lang="ar-SA" sz="2000" dirty="0" smtClean="0">
                <a:solidFill>
                  <a:schemeClr val="tx1"/>
                </a:solidFill>
              </a:rPr>
            </a:br>
            <a:r>
              <a:rPr lang="ar-SA" sz="2000" dirty="0" smtClean="0">
                <a:solidFill>
                  <a:schemeClr val="tx1"/>
                </a:solidFill>
              </a:rPr>
              <a:t/>
            </a:r>
            <a:br>
              <a:rPr lang="ar-SA" sz="2000" dirty="0" smtClean="0">
                <a:solidFill>
                  <a:schemeClr val="tx1"/>
                </a:solidFill>
              </a:rPr>
            </a:br>
            <a:r>
              <a:rPr lang="ar-SA" sz="2000" dirty="0" smtClean="0">
                <a:solidFill>
                  <a:schemeClr val="tx1"/>
                </a:solidFill>
              </a:rPr>
              <a:t/>
            </a:r>
            <a:br>
              <a:rPr lang="ar-SA" sz="2000" dirty="0" smtClean="0">
                <a:solidFill>
                  <a:schemeClr val="tx1"/>
                </a:solidFill>
              </a:rPr>
            </a:br>
            <a:r>
              <a:rPr lang="ar-SA" sz="2000" dirty="0" smtClean="0">
                <a:solidFill>
                  <a:schemeClr val="tx1"/>
                </a:solidFill>
              </a:rPr>
              <a:t/>
            </a:r>
            <a:br>
              <a:rPr lang="ar-SA" sz="2000" dirty="0" smtClean="0">
                <a:solidFill>
                  <a:schemeClr val="tx1"/>
                </a:solidFill>
              </a:rPr>
            </a:br>
            <a:r>
              <a:rPr lang="ar-SA" sz="2000" dirty="0" smtClean="0">
                <a:solidFill>
                  <a:schemeClr val="tx1"/>
                </a:solidFill>
              </a:rPr>
              <a:t/>
            </a:r>
            <a:br>
              <a:rPr lang="ar-SA" sz="2000" dirty="0" smtClean="0">
                <a:solidFill>
                  <a:schemeClr val="tx1"/>
                </a:solidFill>
              </a:rPr>
            </a:br>
            <a:r>
              <a:rPr lang="ar-SA" sz="2000" dirty="0" smtClean="0">
                <a:solidFill>
                  <a:schemeClr val="tx1"/>
                </a:solidFill>
              </a:rPr>
              <a:t/>
            </a:r>
            <a:br>
              <a:rPr lang="ar-SA" sz="2000" dirty="0" smtClean="0">
                <a:solidFill>
                  <a:schemeClr val="tx1"/>
                </a:solidFill>
              </a:rPr>
            </a:br>
            <a:r>
              <a:rPr lang="ar-SA" sz="2000" dirty="0" smtClean="0">
                <a:solidFill>
                  <a:schemeClr val="tx1"/>
                </a:solidFill>
              </a:rPr>
              <a:t/>
            </a:r>
            <a:br>
              <a:rPr lang="ar-SA" sz="2000" dirty="0" smtClean="0">
                <a:solidFill>
                  <a:schemeClr val="tx1"/>
                </a:solidFill>
              </a:rPr>
            </a:br>
            <a:r>
              <a:rPr lang="ar-SA" sz="2000" dirty="0" smtClean="0">
                <a:solidFill>
                  <a:schemeClr val="tx1"/>
                </a:solidFill>
              </a:rPr>
              <a:t/>
            </a:r>
            <a:br>
              <a:rPr lang="ar-SA" sz="2000" dirty="0" smtClean="0">
                <a:solidFill>
                  <a:schemeClr val="tx1"/>
                </a:solidFill>
              </a:rPr>
            </a:br>
            <a:r>
              <a:rPr lang="ar-SA" sz="2000" dirty="0" smtClean="0">
                <a:solidFill>
                  <a:schemeClr val="tx1"/>
                </a:solidFill>
              </a:rPr>
              <a:t/>
            </a:r>
            <a:br>
              <a:rPr lang="ar-SA" sz="2000" dirty="0" smtClean="0">
                <a:solidFill>
                  <a:schemeClr val="tx1"/>
                </a:solidFill>
              </a:rPr>
            </a:br>
            <a:endParaRPr lang="ar-SA" sz="2000" b="1" dirty="0">
              <a:solidFill>
                <a:schemeClr val="tx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57158" y="1142984"/>
            <a:ext cx="8229600" cy="1143000"/>
          </a:xfrm>
        </p:spPr>
        <p:txBody>
          <a:bodyPr/>
          <a:lstStyle/>
          <a:p>
            <a:r>
              <a:rPr lang="ar-SA" dirty="0" smtClean="0"/>
              <a:t>تعريف علم النفس التربوي</a:t>
            </a:r>
            <a:endParaRPr lang="ar-SA" dirty="0"/>
          </a:p>
        </p:txBody>
      </p:sp>
      <p:pic>
        <p:nvPicPr>
          <p:cNvPr id="3" name="il_fi" descr="http://ruaa12.files.wordpress.com/2012/04/568574.jpg"/>
          <p:cNvPicPr/>
          <p:nvPr/>
        </p:nvPicPr>
        <p:blipFill>
          <a:blip r:embed="rId2"/>
          <a:srcRect/>
          <a:stretch>
            <a:fillRect/>
          </a:stretch>
        </p:blipFill>
        <p:spPr bwMode="auto">
          <a:xfrm>
            <a:off x="1785918" y="3286124"/>
            <a:ext cx="4500594" cy="278608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500042"/>
            <a:ext cx="7498080" cy="1357322"/>
          </a:xfrm>
        </p:spPr>
        <p:txBody>
          <a:bodyPr>
            <a:normAutofit fontScale="90000"/>
          </a:bodyPr>
          <a:lstStyle/>
          <a:p>
            <a:pPr algn="r"/>
            <a:r>
              <a:rPr lang="ar-SA" sz="2400" dirty="0" smtClean="0">
                <a:solidFill>
                  <a:schemeClr val="tx1"/>
                </a:solidFill>
              </a:rPr>
              <a:t>علم النفس التربوي/دراسة منتظمة لسلوك الإنسان وعملياته العقلية والإنفعالية والشعورية والأنشطة الجسمية ذات العلاقة بالمواقف التربوية الهادفةلمساعدة الفرد على النمو السوي المتكامل من الناحية العقلية ،الجسمية ،الإنفعالية والإجتماعية.</a:t>
            </a:r>
            <a:br>
              <a:rPr lang="ar-SA" sz="2400" dirty="0" smtClean="0">
                <a:solidFill>
                  <a:schemeClr val="tx1"/>
                </a:solidFill>
              </a:rPr>
            </a:br>
            <a:r>
              <a:rPr lang="ar-SA" sz="2400" dirty="0" smtClean="0">
                <a:solidFill>
                  <a:schemeClr val="tx1"/>
                </a:solidFill>
              </a:rPr>
              <a:t>والنتيجة           شخص قادر على التكيف فيما بينه وبين نفسه ، وفيما بينه وبين الآخرين.</a:t>
            </a:r>
            <a:br>
              <a:rPr lang="ar-SA" sz="2400" dirty="0" smtClean="0">
                <a:solidFill>
                  <a:schemeClr val="tx1"/>
                </a:solidFill>
              </a:rPr>
            </a:br>
            <a:endParaRPr lang="ar-SA" sz="2400" dirty="0">
              <a:solidFill>
                <a:schemeClr val="tx1"/>
              </a:solidFill>
            </a:endParaRPr>
          </a:p>
        </p:txBody>
      </p:sp>
      <p:sp>
        <p:nvSpPr>
          <p:cNvPr id="3" name="Content Placeholder 2"/>
          <p:cNvSpPr>
            <a:spLocks noGrp="1"/>
          </p:cNvSpPr>
          <p:nvPr>
            <p:ph sz="half" idx="1"/>
          </p:nvPr>
        </p:nvSpPr>
        <p:spPr>
          <a:xfrm rot="869687" flipV="1">
            <a:off x="1428884" y="6213860"/>
            <a:ext cx="571194" cy="73879"/>
          </a:xfrm>
        </p:spPr>
        <p:txBody>
          <a:bodyPr>
            <a:normAutofit fontScale="25000" lnSpcReduction="20000"/>
          </a:bodyPr>
          <a:lstStyle/>
          <a:p>
            <a:pPr lvl="2">
              <a:buNone/>
            </a:pPr>
            <a:r>
              <a:rPr lang="ar-SA" sz="1800" dirty="0" smtClean="0"/>
              <a:t>الب</a:t>
            </a:r>
            <a:endParaRPr lang="ar-SA" sz="1800" dirty="0"/>
          </a:p>
        </p:txBody>
      </p:sp>
      <p:graphicFrame>
        <p:nvGraphicFramePr>
          <p:cNvPr id="6" name="Content Placeholder 5"/>
          <p:cNvGraphicFramePr>
            <a:graphicFrameLocks noGrp="1"/>
          </p:cNvGraphicFramePr>
          <p:nvPr>
            <p:ph sz="half" idx="2"/>
          </p:nvPr>
        </p:nvGraphicFramePr>
        <p:xfrm>
          <a:off x="1071538" y="2071678"/>
          <a:ext cx="7791474" cy="39735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Left Arrow 4"/>
          <p:cNvSpPr/>
          <p:nvPr/>
        </p:nvSpPr>
        <p:spPr>
          <a:xfrm>
            <a:off x="7358082" y="1142984"/>
            <a:ext cx="692656" cy="357190"/>
          </a:xfrm>
          <a:prstGeom prst="leftArrow">
            <a:avLst/>
          </a:prstGeom>
        </p:spPr>
        <p:style>
          <a:lnRef idx="1">
            <a:schemeClr val="accent3"/>
          </a:lnRef>
          <a:fillRef idx="3">
            <a:schemeClr val="accent3"/>
          </a:fillRef>
          <a:effectRef idx="2">
            <a:schemeClr val="accent3"/>
          </a:effectRef>
          <a:fontRef idx="minor">
            <a:schemeClr val="lt1"/>
          </a:fontRef>
        </p:style>
        <p:txBody>
          <a:bodyPr rtlCol="1" anchor="ctr"/>
          <a:lstStyle/>
          <a:p>
            <a:pPr algn="ctr"/>
            <a:endParaRPr lang="ar-SA"/>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
                                            <p:graphicEl>
                                              <a:dgm id="{E0D38AF0-2F96-4EDF-9062-D49A7D274A7D}"/>
                                            </p:graphicEl>
                                          </p:spTgt>
                                        </p:tgtEl>
                                        <p:attrNameLst>
                                          <p:attrName>style.visibility</p:attrName>
                                        </p:attrNameLst>
                                      </p:cBhvr>
                                      <p:to>
                                        <p:strVal val="visible"/>
                                      </p:to>
                                    </p:set>
                                    <p:animEffect transition="in" filter="fade">
                                      <p:cBhvr>
                                        <p:cTn id="13" dur="2000"/>
                                        <p:tgtEl>
                                          <p:spTgt spid="6">
                                            <p:graphicEl>
                                              <a:dgm id="{E0D38AF0-2F96-4EDF-9062-D49A7D274A7D}"/>
                                            </p:graphic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graphicEl>
                                              <a:dgm id="{FA56714E-3B90-4FD5-B9AF-05BD35F56D26}"/>
                                            </p:graphicEl>
                                          </p:spTgt>
                                        </p:tgtEl>
                                        <p:attrNameLst>
                                          <p:attrName>style.visibility</p:attrName>
                                        </p:attrNameLst>
                                      </p:cBhvr>
                                      <p:to>
                                        <p:strVal val="visible"/>
                                      </p:to>
                                    </p:set>
                                    <p:animEffect transition="in" filter="fade">
                                      <p:cBhvr>
                                        <p:cTn id="16" dur="2000"/>
                                        <p:tgtEl>
                                          <p:spTgt spid="6">
                                            <p:graphicEl>
                                              <a:dgm id="{FA56714E-3B90-4FD5-B9AF-05BD35F56D26}"/>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graphicEl>
                                              <a:dgm id="{953B835F-7FFF-48E3-BF77-DAE0101ED9BC}"/>
                                            </p:graphicEl>
                                          </p:spTgt>
                                        </p:tgtEl>
                                        <p:attrNameLst>
                                          <p:attrName>style.visibility</p:attrName>
                                        </p:attrNameLst>
                                      </p:cBhvr>
                                      <p:to>
                                        <p:strVal val="visible"/>
                                      </p:to>
                                    </p:set>
                                    <p:animEffect transition="in" filter="fade">
                                      <p:cBhvr>
                                        <p:cTn id="21" dur="2000"/>
                                        <p:tgtEl>
                                          <p:spTgt spid="6">
                                            <p:graphicEl>
                                              <a:dgm id="{953B835F-7FFF-48E3-BF77-DAE0101ED9BC}"/>
                                            </p:graphic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graphicEl>
                                              <a:dgm id="{C741D221-D493-45CE-93EB-18C193658120}"/>
                                            </p:graphicEl>
                                          </p:spTgt>
                                        </p:tgtEl>
                                        <p:attrNameLst>
                                          <p:attrName>style.visibility</p:attrName>
                                        </p:attrNameLst>
                                      </p:cBhvr>
                                      <p:to>
                                        <p:strVal val="visible"/>
                                      </p:to>
                                    </p:set>
                                    <p:animEffect transition="in" filter="fade">
                                      <p:cBhvr>
                                        <p:cTn id="24" dur="2000"/>
                                        <p:tgtEl>
                                          <p:spTgt spid="6">
                                            <p:graphicEl>
                                              <a:dgm id="{C741D221-D493-45CE-93EB-18C193658120}"/>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
                                            <p:graphicEl>
                                              <a:dgm id="{A9C19A13-686E-4185-B388-EE1C2E79DC58}"/>
                                            </p:graphicEl>
                                          </p:spTgt>
                                        </p:tgtEl>
                                        <p:attrNameLst>
                                          <p:attrName>style.visibility</p:attrName>
                                        </p:attrNameLst>
                                      </p:cBhvr>
                                      <p:to>
                                        <p:strVal val="visible"/>
                                      </p:to>
                                    </p:set>
                                    <p:animEffect transition="in" filter="fade">
                                      <p:cBhvr>
                                        <p:cTn id="29" dur="2000"/>
                                        <p:tgtEl>
                                          <p:spTgt spid="6">
                                            <p:graphicEl>
                                              <a:dgm id="{A9C19A13-686E-4185-B388-EE1C2E79DC58}"/>
                                            </p:graphic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graphicEl>
                                              <a:dgm id="{646A3AF5-4C27-479B-9CE9-E691E5507AD6}"/>
                                            </p:graphicEl>
                                          </p:spTgt>
                                        </p:tgtEl>
                                        <p:attrNameLst>
                                          <p:attrName>style.visibility</p:attrName>
                                        </p:attrNameLst>
                                      </p:cBhvr>
                                      <p:to>
                                        <p:strVal val="visible"/>
                                      </p:to>
                                    </p:set>
                                    <p:animEffect transition="in" filter="fade">
                                      <p:cBhvr>
                                        <p:cTn id="32" dur="2000"/>
                                        <p:tgtEl>
                                          <p:spTgt spid="6">
                                            <p:graphicEl>
                                              <a:dgm id="{646A3AF5-4C27-479B-9CE9-E691E5507AD6}"/>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graphicEl>
                                              <a:dgm id="{43F0B736-8CE4-4936-B6C6-BDEAA7FFF9F7}"/>
                                            </p:graphicEl>
                                          </p:spTgt>
                                        </p:tgtEl>
                                        <p:attrNameLst>
                                          <p:attrName>style.visibility</p:attrName>
                                        </p:attrNameLst>
                                      </p:cBhvr>
                                      <p:to>
                                        <p:strVal val="visible"/>
                                      </p:to>
                                    </p:set>
                                    <p:animEffect transition="in" filter="fade">
                                      <p:cBhvr>
                                        <p:cTn id="37" dur="2000"/>
                                        <p:tgtEl>
                                          <p:spTgt spid="6">
                                            <p:graphicEl>
                                              <a:dgm id="{43F0B736-8CE4-4936-B6C6-BDEAA7FFF9F7}"/>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graphicEl>
                                              <a:dgm id="{BF5D202C-5A6A-4527-AAAF-E46D1E7EC223}"/>
                                            </p:graphicEl>
                                          </p:spTgt>
                                        </p:tgtEl>
                                        <p:attrNameLst>
                                          <p:attrName>style.visibility</p:attrName>
                                        </p:attrNameLst>
                                      </p:cBhvr>
                                      <p:to>
                                        <p:strVal val="visible"/>
                                      </p:to>
                                    </p:set>
                                    <p:animEffect transition="in" filter="fade">
                                      <p:cBhvr>
                                        <p:cTn id="42" dur="2000"/>
                                        <p:tgtEl>
                                          <p:spTgt spid="6">
                                            <p:graphicEl>
                                              <a:dgm id="{BF5D202C-5A6A-4527-AAAF-E46D1E7EC223}"/>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graphicEl>
                                              <a:dgm id="{35A513E7-8672-486D-9EFE-FF145CC4A16B}"/>
                                            </p:graphicEl>
                                          </p:spTgt>
                                        </p:tgtEl>
                                        <p:attrNameLst>
                                          <p:attrName>style.visibility</p:attrName>
                                        </p:attrNameLst>
                                      </p:cBhvr>
                                      <p:to>
                                        <p:strVal val="visible"/>
                                      </p:to>
                                    </p:set>
                                    <p:animEffect transition="in" filter="fade">
                                      <p:cBhvr>
                                        <p:cTn id="47" dur="2000"/>
                                        <p:tgtEl>
                                          <p:spTgt spid="6">
                                            <p:graphicEl>
                                              <a:dgm id="{35A513E7-8672-486D-9EFE-FF145CC4A16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lvlOne"/>
        </p:bldSub>
      </p:bldGraphic>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2071678"/>
            <a:ext cx="8229600" cy="1143000"/>
          </a:xfrm>
        </p:spPr>
        <p:txBody>
          <a:bodyPr/>
          <a:lstStyle/>
          <a:p>
            <a:r>
              <a:rPr lang="ar-SA" smtClean="0"/>
              <a:t>مــــع أطــيب الأمـــنيات بالـــتوفيق</a:t>
            </a:r>
            <a:endParaRPr lang="ar-SA" dirty="0"/>
          </a:p>
        </p:txBody>
      </p:sp>
    </p:spTree>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TotalTime>
  <Words>873</Words>
  <Application>Microsoft Office PowerPoint</Application>
  <PresentationFormat>عرض على الشاشة (3:4)‏</PresentationFormat>
  <Paragraphs>71</Paragraphs>
  <Slides>18</Slides>
  <Notes>0</Notes>
  <HiddenSlides>0</HiddenSlides>
  <MMClips>0</MMClips>
  <ScaleCrop>false</ScaleCrop>
  <HeadingPairs>
    <vt:vector size="4" baseType="variant">
      <vt:variant>
        <vt:lpstr>نسق</vt:lpstr>
      </vt:variant>
      <vt:variant>
        <vt:i4>1</vt:i4>
      </vt:variant>
      <vt:variant>
        <vt:lpstr>عناوين الشرائح</vt:lpstr>
      </vt:variant>
      <vt:variant>
        <vt:i4>18</vt:i4>
      </vt:variant>
    </vt:vector>
  </HeadingPairs>
  <TitlesOfParts>
    <vt:vector size="19" baseType="lpstr">
      <vt:lpstr>سمة Office</vt:lpstr>
      <vt:lpstr>ميدان علم النفس التربوي </vt:lpstr>
      <vt:lpstr>من خلال الفصل: أهمية دراسة علم النفس التربوي </vt:lpstr>
      <vt:lpstr>اولا:يعتبر علم النفس التربوي من المقررات الأساسية اللازمة لتدريب المعلمين وتأهيلهم لأنه يزودهم بالأسس والمبادئ النفسية التي تتناول طبيعة التعلم المدرسي ليصبحوا أكثر فهماً وإدراكاً لطبيعة علمهم وأكثر مرونة في مواجهة المشكلات الناتجة عن هذا العمل، فالمعلم الناشئ حديث العهد بتعليم الأطفال  يواجه مشكلة “كيفية التعامل مع الطلبة الصغار الذين ستولى تعليمهم“نظرا للفرو قات بين الطلبة *عنادهم *سلوكاتهم المختلفة المتمثلة بنشاطهم الزائد0والذي يعزى إلى : 1.فقدان التواصل السليم بينهم وبين معليمهم مما يؤثر على استيعاب ما يدرس لهم  </vt:lpstr>
      <vt:lpstr>عرض تقديمي في PowerPoint</vt:lpstr>
      <vt:lpstr>عرض تقديمي في PowerPoint</vt:lpstr>
      <vt:lpstr> **استعراض لبعض من البحوث والدراسات الحديثة *مجلة علم نفس الطفل الاميركية عام 1954م *دراسات جيزيل المفصلة حول تطور الطفل  *دراسة تيرمن \الموهوبين *دراسة بيرت المتعلقة بالتخلف والجنوح *دراسة شونيل جوانب محددة عن التخلف</vt:lpstr>
      <vt:lpstr>عرض تقديمي في PowerPoint</vt:lpstr>
      <vt:lpstr>أهداف علم النفس التربوي</vt:lpstr>
      <vt:lpstr>        أهداف علم النفس التربوي: 1.هدف نظري: من خلال وضع النظريات والمبادئ والمعلومات ذات العلاقة بالطالب والتعلم وتنظيمها على نحو منهجي  2.هدف تطبيقي: من خلال صياغة النظريات والمبادئ والمعلومات بشكل يمكن أن يتيح من استخدامها وتطبيقها في الواقع</vt:lpstr>
      <vt:lpstr>ثالثا: أ\يلزم علم النفس التربوي الاقرار بطرائق الدراسة المنسقة منها: *اهمية الملاحظات المتسمة بالدقة حول سلوكيات الأطفال بإتباع الآتي: _ تدوين الملاحظة فورا والتسجيل على الاشرطة والتقاط الصور الفوتوغرافية لذلك قبل فوات الوآن ونسيانها. _ ملاحظة سلوك واحد بحيث لاتكون الملاحظة دخل بها عدد معقد من السلوكيات وتصبح متعذرة المتابعة . _ السيطرة على الظروف المحيطة بالفرد كي لاتؤثر على مصداقية تصرف الفرد الملاحظ على طبيعته. </vt:lpstr>
      <vt:lpstr>د\محاولات متتابعة في سبيل تقييم جوانب متفاوتة من شخصية الإنسان وسلوكه تقييما كميا دقيقا ولقد تم قياس الجوانب الفكرية من شخصية الإنسان على نحو يتمثل النجاح فيه أكثر من قياس الجوانب المزاجية والانفعالية.</vt:lpstr>
      <vt:lpstr>إسهامات علم النفس التربوي الايجابية</vt:lpstr>
      <vt:lpstr>   وعلى الرغم مما سبق الإ أن علم النفس التربوي له إسهامات إيجابية عملية أخذت بيد المعلم : 1.تحسين وتطوير التعامل مع الأطفال وتحديد الفروق الفردية بينهم. 2.احترام الفردية بفضل انتهاج الوسائل الملموسة عن طريق إنشاء (مؤسسات جديدة،ابتداع وسائل تقييم جديدة،وانتهاج طرق تعليم جديدة).مثل: 1.عيادات الإرشاد   2.مدارس خاصة بالمعوقين  3.اساليب اللعب  4.طرق الانشطة .     </vt:lpstr>
      <vt:lpstr>ميادين علم النفس التربوي</vt:lpstr>
      <vt:lpstr>           ميدان علم النفس التربوي من واقع: 1.مشكلات مراحل التطور ذات العلاقة بالسلوك المدرسي. 2.اكتشاف الخصائص الشخصية والمعرفية للمتعلم ذات العلاقة باكتساب المعرفة واكتشاف الجوانب الإجتماعية والعلاقات الشخصية المتبادلة في البيئة التعليمية التي تؤثر في النتائج الدراسية. 3.طرق إعداد الإختبارات وقياس السلوك. 4.خصائص المتعلم وطبيعة الفروق الفردية. الصحة النفسية والتوافق الإجتماعي والمدرسي.              </vt:lpstr>
      <vt:lpstr>تعريف علم النفس التربوي</vt:lpstr>
      <vt:lpstr>علم النفس التربوي/دراسة منتظمة لسلوك الإنسان وعملياته العقلية والإنفعالية والشعورية والأنشطة الجسمية ذات العلاقة بالمواقف التربوية الهادفةلمساعدة الفرد على النمو السوي المتكامل من الناحية العقلية ،الجسمية ،الإنفعالية والإجتماعية. والنتيجة           شخص قادر على التكيف فيما بينه وبين نفسه ، وفيما بينه وبين الآخرين. </vt:lpstr>
      <vt:lpstr>مــــع أطــيب الأمـــنيات بالـــتوفيق</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ميدان علم النفس التربوي</dc:title>
  <dc:creator>ACM</dc:creator>
  <cp:lastModifiedBy>tIP</cp:lastModifiedBy>
  <cp:revision>28</cp:revision>
  <dcterms:created xsi:type="dcterms:W3CDTF">2013-02-01T14:00:39Z</dcterms:created>
  <dcterms:modified xsi:type="dcterms:W3CDTF">2013-02-05T12:53:47Z</dcterms:modified>
</cp:coreProperties>
</file>