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2" r:id="rId11"/>
    <p:sldId id="265" r:id="rId12"/>
    <p:sldId id="266" r:id="rId13"/>
    <p:sldId id="273" r:id="rId14"/>
    <p:sldId id="267" r:id="rId15"/>
    <p:sldId id="269" r:id="rId16"/>
    <p:sldId id="270" r:id="rId17"/>
    <p:sldId id="271" r:id="rId18"/>
    <p:sldId id="274" r:id="rId19"/>
    <p:sldId id="275" r:id="rId20"/>
    <p:sldId id="286" r:id="rId21"/>
    <p:sldId id="276" r:id="rId22"/>
    <p:sldId id="277" r:id="rId23"/>
    <p:sldId id="278" r:id="rId24"/>
    <p:sldId id="279" r:id="rId25"/>
    <p:sldId id="280" r:id="rId26"/>
    <p:sldId id="281" r:id="rId27"/>
    <p:sldId id="282" r:id="rId28"/>
    <p:sldId id="283" r:id="rId29"/>
    <p:sldId id="287" r:id="rId30"/>
    <p:sldId id="284" r:id="rId31"/>
    <p:sldId id="285"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36" d="100"/>
          <a:sy n="36" d="100"/>
        </p:scale>
        <p:origin x="-141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63A0254-E765-4EF5-90C4-2A8814A50F84}" type="datetimeFigureOut">
              <a:rPr lang="ar-SA" smtClean="0"/>
              <a:pPr/>
              <a:t>26/03/33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63A0254-E765-4EF5-90C4-2A8814A50F84}" type="datetimeFigureOut">
              <a:rPr lang="ar-SA" smtClean="0"/>
              <a:pPr/>
              <a:t>26/03/33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63A0254-E765-4EF5-90C4-2A8814A50F84}" type="datetimeFigureOut">
              <a:rPr lang="ar-SA" smtClean="0"/>
              <a:pPr/>
              <a:t>26/03/33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63A0254-E765-4EF5-90C4-2A8814A50F84}" type="datetimeFigureOut">
              <a:rPr lang="ar-SA" smtClean="0"/>
              <a:pPr/>
              <a:t>26/03/33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63A0254-E765-4EF5-90C4-2A8814A50F84}" type="datetimeFigureOut">
              <a:rPr lang="ar-SA" smtClean="0"/>
              <a:pPr/>
              <a:t>26/03/33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63A0254-E765-4EF5-90C4-2A8814A50F84}" type="datetimeFigureOut">
              <a:rPr lang="ar-SA" smtClean="0"/>
              <a:pPr/>
              <a:t>26/03/33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63A0254-E765-4EF5-90C4-2A8814A50F84}" type="datetimeFigureOut">
              <a:rPr lang="ar-SA" smtClean="0"/>
              <a:pPr/>
              <a:t>26/03/33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63A0254-E765-4EF5-90C4-2A8814A50F84}" type="datetimeFigureOut">
              <a:rPr lang="ar-SA" smtClean="0"/>
              <a:pPr/>
              <a:t>26/03/33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63A0254-E765-4EF5-90C4-2A8814A50F84}" type="datetimeFigureOut">
              <a:rPr lang="ar-SA" smtClean="0"/>
              <a:pPr/>
              <a:t>26/03/33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63A0254-E765-4EF5-90C4-2A8814A50F84}" type="datetimeFigureOut">
              <a:rPr lang="ar-SA" smtClean="0"/>
              <a:pPr/>
              <a:t>26/03/33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63A0254-E765-4EF5-90C4-2A8814A50F84}" type="datetimeFigureOut">
              <a:rPr lang="ar-SA" smtClean="0"/>
              <a:pPr/>
              <a:t>26/03/33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0352F7D-468D-48F5-BB8F-F59377F8B8A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63A0254-E765-4EF5-90C4-2A8814A50F84}" type="datetimeFigureOut">
              <a:rPr lang="ar-SA" smtClean="0"/>
              <a:pPr/>
              <a:t>26/03/33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0352F7D-468D-48F5-BB8F-F59377F8B8A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pPr>
              <a:spcBef>
                <a:spcPct val="20000"/>
              </a:spcBef>
            </a:pPr>
            <a:r>
              <a:rPr lang="ar-SA" sz="6000" dirty="0">
                <a:latin typeface="+mn-lt"/>
                <a:ea typeface="+mn-ea"/>
                <a:cs typeface="+mn-cs"/>
              </a:rPr>
              <a:t>الفصل الثاني </a:t>
            </a:r>
          </a:p>
        </p:txBody>
      </p:sp>
      <p:sp>
        <p:nvSpPr>
          <p:cNvPr id="3" name="عنوان فرعي 2"/>
          <p:cNvSpPr>
            <a:spLocks noGrp="1"/>
          </p:cNvSpPr>
          <p:nvPr>
            <p:ph type="subTitle" idx="1"/>
          </p:nvPr>
        </p:nvSpPr>
        <p:spPr/>
        <p:txBody>
          <a:bodyPr>
            <a:normAutofit/>
          </a:bodyPr>
          <a:lstStyle/>
          <a:p>
            <a:r>
              <a:rPr lang="ar-SA" sz="6000" dirty="0" smtClean="0">
                <a:solidFill>
                  <a:schemeClr val="tx1"/>
                </a:solidFill>
              </a:rPr>
              <a:t>تعـلم الإنسـان</a:t>
            </a:r>
            <a:endParaRPr lang="ar-SA" sz="60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571612"/>
            <a:ext cx="7772400" cy="4429156"/>
          </a:xfrm>
        </p:spPr>
        <p:txBody>
          <a:bodyPr>
            <a:normAutofit fontScale="90000"/>
          </a:bodyPr>
          <a:lstStyle/>
          <a:p>
            <a:r>
              <a:rPr lang="ar-SA" dirty="0"/>
              <a:t>*</a:t>
            </a:r>
            <a:r>
              <a:rPr lang="ar-SA" dirty="0" smtClean="0"/>
              <a:t>مفهوم التعلم.</a:t>
            </a:r>
            <a:br>
              <a:rPr lang="ar-SA" dirty="0" smtClean="0"/>
            </a:br>
            <a:r>
              <a:rPr lang="ar-SA" dirty="0" smtClean="0"/>
              <a:t>*الأداء والتعلم.</a:t>
            </a:r>
            <a:br>
              <a:rPr lang="ar-SA" dirty="0" smtClean="0"/>
            </a:br>
            <a:r>
              <a:rPr lang="ar-SA" dirty="0" smtClean="0"/>
              <a:t>*شروط التعلم الجيد.</a:t>
            </a:r>
            <a:br>
              <a:rPr lang="ar-SA" dirty="0" smtClean="0"/>
            </a:br>
            <a:r>
              <a:rPr lang="ar-SA" dirty="0" smtClean="0"/>
              <a:t>*نظرية </a:t>
            </a:r>
            <a:r>
              <a:rPr lang="ar-SA" dirty="0" err="1" smtClean="0"/>
              <a:t>الاشراط</a:t>
            </a:r>
            <a:r>
              <a:rPr lang="ar-SA" dirty="0" smtClean="0"/>
              <a:t> الكلاسيكي(</a:t>
            </a:r>
            <a:r>
              <a:rPr lang="ar-SA" dirty="0" err="1" smtClean="0"/>
              <a:t>إيفان</a:t>
            </a:r>
            <a:r>
              <a:rPr lang="ar-SA" dirty="0" smtClean="0"/>
              <a:t> </a:t>
            </a:r>
            <a:r>
              <a:rPr lang="ar-SA" dirty="0" err="1" smtClean="0"/>
              <a:t>بـــافـــلوف</a:t>
            </a:r>
            <a:r>
              <a:rPr lang="ar-SA" dirty="0" smtClean="0"/>
              <a:t>).</a:t>
            </a:r>
            <a:br>
              <a:rPr lang="ar-SA" dirty="0" smtClean="0"/>
            </a:br>
            <a:r>
              <a:rPr lang="ar-SA" dirty="0" smtClean="0"/>
              <a:t>*نظرية التعلم بالمحاولة والخطأ(إدوارد </a:t>
            </a:r>
            <a:r>
              <a:rPr lang="ar-SA" dirty="0" err="1" smtClean="0"/>
              <a:t>ثورندايك</a:t>
            </a:r>
            <a:r>
              <a:rPr lang="ar-SA" dirty="0" smtClean="0"/>
              <a:t>).</a:t>
            </a:r>
            <a:br>
              <a:rPr lang="ar-SA" dirty="0" smtClean="0"/>
            </a:br>
            <a:r>
              <a:rPr lang="ar-SA" dirty="0" smtClean="0"/>
              <a:t>*نظرية تعلم العلامات (إدوارد </a:t>
            </a:r>
            <a:r>
              <a:rPr lang="ar-SA" dirty="0" err="1" smtClean="0"/>
              <a:t>طولمن</a:t>
            </a:r>
            <a:r>
              <a:rPr lang="ar-SA" dirty="0" smtClean="0"/>
              <a:t>)</a:t>
            </a:r>
            <a:br>
              <a:rPr lang="ar-SA" dirty="0" smtClean="0"/>
            </a:br>
            <a:r>
              <a:rPr lang="ar-SA" dirty="0" smtClean="0"/>
              <a:t>*نظرية </a:t>
            </a:r>
            <a:r>
              <a:rPr lang="ar-SA" dirty="0" err="1" smtClean="0"/>
              <a:t>الجشتالت</a:t>
            </a:r>
            <a:r>
              <a:rPr lang="ar-SA" dirty="0" smtClean="0"/>
              <a:t>.</a:t>
            </a:r>
            <a:br>
              <a:rPr lang="ar-SA" dirty="0" smtClean="0"/>
            </a:br>
            <a:r>
              <a:rPr lang="ar-SA" dirty="0" smtClean="0"/>
              <a:t>*أهمية التجارب على الحيوانات وفائدتها للتربية. </a:t>
            </a:r>
            <a:br>
              <a:rPr lang="ar-SA" dirty="0" smtClean="0"/>
            </a:br>
            <a:endParaRPr lang="ar-SA" dirty="0"/>
          </a:p>
        </p:txBody>
      </p:sp>
      <p:sp>
        <p:nvSpPr>
          <p:cNvPr id="3" name="عنصر نائب للنص 2"/>
          <p:cNvSpPr>
            <a:spLocks noGrp="1"/>
          </p:cNvSpPr>
          <p:nvPr>
            <p:ph type="body" idx="1"/>
          </p:nvPr>
        </p:nvSpPr>
        <p:spPr>
          <a:xfrm>
            <a:off x="714348" y="500042"/>
            <a:ext cx="7772400" cy="736601"/>
          </a:xfrm>
        </p:spPr>
        <p:txBody>
          <a:bodyPr>
            <a:noAutofit/>
          </a:bodyPr>
          <a:lstStyle/>
          <a:p>
            <a:pPr algn="ctr"/>
            <a:r>
              <a:rPr lang="ar-SA" sz="4400" dirty="0" smtClean="0">
                <a:solidFill>
                  <a:schemeClr val="tx1"/>
                </a:solidFill>
              </a:rPr>
              <a:t>أهداف الفصل </a:t>
            </a:r>
            <a:endParaRPr lang="ar-SA" sz="44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714488"/>
            <a:ext cx="7772400" cy="4054487"/>
          </a:xfrm>
        </p:spPr>
        <p:txBody>
          <a:bodyPr>
            <a:normAutofit fontScale="90000"/>
          </a:bodyPr>
          <a:lstStyle/>
          <a:p>
            <a:r>
              <a:rPr lang="ar-SA" dirty="0" smtClean="0"/>
              <a:t>بذل المختصين في مجال علم النفس جهدا كبيرا في محاولتهم لتفسير التعلم عند الإنسان وحتى الحيوان .</a:t>
            </a:r>
            <a:br>
              <a:rPr lang="ar-SA" dirty="0" smtClean="0"/>
            </a:br>
            <a:r>
              <a:rPr lang="ar-SA" dirty="0" smtClean="0"/>
              <a:t>اهتم مشاهير علماء النفس بقضية التعلم أمثال:</a:t>
            </a:r>
            <a:br>
              <a:rPr lang="ar-SA" dirty="0" smtClean="0"/>
            </a:br>
            <a:r>
              <a:rPr lang="ar-SA" dirty="0" smtClean="0"/>
              <a:t>-</a:t>
            </a:r>
            <a:r>
              <a:rPr lang="ar-SA" dirty="0" err="1" smtClean="0"/>
              <a:t>إيفان</a:t>
            </a:r>
            <a:r>
              <a:rPr lang="ar-SA" dirty="0" smtClean="0"/>
              <a:t> </a:t>
            </a:r>
            <a:r>
              <a:rPr lang="ar-SA" dirty="0" err="1" smtClean="0"/>
              <a:t>بافلوف</a:t>
            </a:r>
            <a:r>
              <a:rPr lang="ar-SA" dirty="0" smtClean="0"/>
              <a:t/>
            </a:r>
            <a:br>
              <a:rPr lang="ar-SA" dirty="0" smtClean="0"/>
            </a:br>
            <a:r>
              <a:rPr lang="ar-SA" dirty="0" smtClean="0"/>
              <a:t>-إدوارد </a:t>
            </a:r>
            <a:r>
              <a:rPr lang="ar-SA" dirty="0" err="1" smtClean="0"/>
              <a:t>ثورندايك</a:t>
            </a:r>
            <a:r>
              <a:rPr lang="ar-SA" dirty="0" smtClean="0"/>
              <a:t/>
            </a:r>
            <a:br>
              <a:rPr lang="ar-SA" dirty="0" smtClean="0"/>
            </a:br>
            <a:r>
              <a:rPr lang="ar-SA" dirty="0" smtClean="0"/>
              <a:t>-ادوارد </a:t>
            </a:r>
            <a:r>
              <a:rPr lang="ar-SA" dirty="0" err="1" smtClean="0"/>
              <a:t>طولمن</a:t>
            </a:r>
            <a:r>
              <a:rPr lang="ar-SA" dirty="0" smtClean="0"/>
              <a:t> </a:t>
            </a:r>
            <a:br>
              <a:rPr lang="ar-SA" dirty="0" smtClean="0"/>
            </a:br>
            <a:r>
              <a:rPr lang="ar-SA" dirty="0" smtClean="0"/>
              <a:t>-</a:t>
            </a:r>
            <a:r>
              <a:rPr lang="ar-SA" dirty="0" err="1" smtClean="0"/>
              <a:t>كوهلر</a:t>
            </a:r>
            <a:r>
              <a:rPr lang="ar-SA" dirty="0" smtClean="0"/>
              <a:t> </a:t>
            </a:r>
            <a:br>
              <a:rPr lang="ar-SA" dirty="0" smtClean="0"/>
            </a:br>
            <a:endParaRPr lang="ar-SA" dirty="0"/>
          </a:p>
        </p:txBody>
      </p:sp>
      <p:sp>
        <p:nvSpPr>
          <p:cNvPr id="3" name="عنصر نائب للنص 2"/>
          <p:cNvSpPr>
            <a:spLocks noGrp="1"/>
          </p:cNvSpPr>
          <p:nvPr>
            <p:ph type="body" idx="1"/>
          </p:nvPr>
        </p:nvSpPr>
        <p:spPr>
          <a:xfrm>
            <a:off x="722313" y="571480"/>
            <a:ext cx="7772400" cy="879477"/>
          </a:xfrm>
        </p:spPr>
        <p:txBody>
          <a:bodyPr>
            <a:normAutofit/>
          </a:bodyPr>
          <a:lstStyle/>
          <a:p>
            <a:pPr algn="ctr"/>
            <a:r>
              <a:rPr lang="ar-SA" sz="4400" dirty="0">
                <a:solidFill>
                  <a:schemeClr val="tx1"/>
                </a:solidFill>
              </a:rPr>
              <a:t>مفهوم التعلم</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2129" y="428604"/>
            <a:ext cx="8494713" cy="5857916"/>
          </a:xfrm>
        </p:spPr>
        <p:txBody>
          <a:bodyPr/>
          <a:lstStyle/>
          <a:p>
            <a:r>
              <a:rPr lang="ar-SA" dirty="0" smtClean="0"/>
              <a:t>وعليه فإن عملية التعلم تستحق مثل هذه الجهود لأنه نادر ما يصدر سلوك إرادي عن الإنسان لا يكون لعملية التعلم دور فيه سواء كان هذا  سلوك عضلي ،معقد ،بسيط ،مقصود أم غير مقصود.</a:t>
            </a:r>
            <a:br>
              <a:rPr lang="ar-SA" dirty="0" smtClean="0"/>
            </a:br>
            <a:r>
              <a:rPr lang="ar-SA" dirty="0" smtClean="0"/>
              <a:t>لذا يهتم الطالب الدارس في دور إعداده للتعليم اهتماما بسيكولوجية التعلم </a:t>
            </a:r>
            <a:r>
              <a:rPr lang="ar-SA" dirty="0" err="1" smtClean="0"/>
              <a:t>و</a:t>
            </a:r>
            <a:r>
              <a:rPr lang="ar-SA" dirty="0" smtClean="0"/>
              <a:t> معرفة ما لا يقدر تعلمه ،لذا وهو طالب عليه أن:</a:t>
            </a:r>
            <a:br>
              <a:rPr lang="ar-SA" dirty="0" smtClean="0"/>
            </a:br>
            <a:endParaRPr lang="ar-SA" dirty="0"/>
          </a:p>
        </p:txBody>
      </p:sp>
      <p:sp>
        <p:nvSpPr>
          <p:cNvPr id="3" name="عنصر نائب للنص 2"/>
          <p:cNvSpPr>
            <a:spLocks noGrp="1"/>
          </p:cNvSpPr>
          <p:nvPr>
            <p:ph type="body" idx="1"/>
          </p:nvPr>
        </p:nvSpPr>
        <p:spPr>
          <a:xfrm>
            <a:off x="785786" y="0"/>
            <a:ext cx="7772400" cy="165097"/>
          </a:xfrm>
        </p:spPr>
        <p:txBody>
          <a:bodyPr>
            <a:normAutofit fontScale="25000" lnSpcReduction="20000"/>
          </a:bodyPr>
          <a:lstStyle/>
          <a:p>
            <a:endParaRPr lang="ar-SA" dirty="0" smtClean="0"/>
          </a:p>
          <a:p>
            <a:endParaRPr lang="ar-SA" dirty="0"/>
          </a:p>
          <a:p>
            <a:endParaRPr lang="ar-SA" dirty="0" smtClean="0"/>
          </a:p>
          <a:p>
            <a:endParaRPr lang="ar-SA" dirty="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9435" y="428604"/>
            <a:ext cx="8778845" cy="5786478"/>
          </a:xfrm>
        </p:spPr>
        <p:txBody>
          <a:bodyPr>
            <a:normAutofit/>
          </a:bodyPr>
          <a:lstStyle/>
          <a:p>
            <a:r>
              <a:rPr lang="ar-SA" dirty="0" smtClean="0"/>
              <a:t>1-يكتسب مهارات جديدة </a:t>
            </a:r>
            <a:br>
              <a:rPr lang="ar-SA" dirty="0" smtClean="0"/>
            </a:br>
            <a:r>
              <a:rPr lang="ar-SA" dirty="0"/>
              <a:t>2</a:t>
            </a:r>
            <a:r>
              <a:rPr lang="ar-SA" dirty="0" smtClean="0"/>
              <a:t>-يتفهم مشكلات جديدة </a:t>
            </a:r>
            <a:br>
              <a:rPr lang="ar-SA" dirty="0" smtClean="0"/>
            </a:br>
            <a:r>
              <a:rPr lang="ar-SA" dirty="0" smtClean="0"/>
              <a:t>3-يتذكر ما قد يكون له عونا في عمله مستعينا بمذكراته وكتبه ومحاضراته،فهمه العام للموضوع.</a:t>
            </a:r>
            <a:br>
              <a:rPr lang="ar-SA" dirty="0" smtClean="0"/>
            </a:br>
            <a:r>
              <a:rPr lang="ar-SA" dirty="0" smtClean="0"/>
              <a:t/>
            </a:r>
            <a:br>
              <a:rPr lang="ar-SA" dirty="0" smtClean="0"/>
            </a:br>
            <a:r>
              <a:rPr lang="ar-SA" dirty="0" smtClean="0"/>
              <a:t>وبوصفه معلما عليه الأخذ بيد طلابه لاكتساب مهارات ،الفهم ،استخلاص المعرفة الملائمة لأعمارهم ومراعاة للفروق بينهم.</a:t>
            </a:r>
            <a:br>
              <a:rPr lang="ar-SA" dirty="0" smtClean="0"/>
            </a:br>
            <a:endParaRPr lang="ar-SA" dirty="0"/>
          </a:p>
        </p:txBody>
      </p:sp>
      <p:sp>
        <p:nvSpPr>
          <p:cNvPr id="3" name="عنصر نائب للنص 2"/>
          <p:cNvSpPr>
            <a:spLocks noGrp="1"/>
          </p:cNvSpPr>
          <p:nvPr>
            <p:ph type="body" idx="1"/>
          </p:nvPr>
        </p:nvSpPr>
        <p:spPr>
          <a:xfrm>
            <a:off x="785786" y="0"/>
            <a:ext cx="7772400" cy="165097"/>
          </a:xfrm>
        </p:spPr>
        <p:txBody>
          <a:bodyPr>
            <a:normAutofit fontScale="25000" lnSpcReduction="20000"/>
          </a:bodyPr>
          <a:lstStyle/>
          <a:p>
            <a:endParaRPr lang="ar-SA"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1357298"/>
            <a:ext cx="8786842" cy="5072098"/>
          </a:xfrm>
        </p:spPr>
        <p:txBody>
          <a:bodyPr>
            <a:normAutofit fontScale="90000"/>
          </a:bodyPr>
          <a:lstStyle/>
          <a:p>
            <a:r>
              <a:rPr lang="ar-SA" dirty="0"/>
              <a:t>لأننا نمضي الوقت كله نتعلم ،فالتعلم ليس ما يحدث في غرفة </a:t>
            </a:r>
            <a:r>
              <a:rPr lang="ar-SA" dirty="0" smtClean="0"/>
              <a:t>الدراسة فقط </a:t>
            </a:r>
            <a:r>
              <a:rPr lang="ar-SA" dirty="0"/>
              <a:t>،وإنما يحدث بشكل مستمر في حياتنا اليومية ولا يتعلق بكل ما هو صحيح لأن الخطأ </a:t>
            </a:r>
            <a:r>
              <a:rPr lang="ar-SA" dirty="0" smtClean="0"/>
              <a:t>أيضا يتعلم </a:t>
            </a:r>
            <a:r>
              <a:rPr lang="ar-SA" dirty="0"/>
              <a:t>منه ولا يقتصر على المعرفة والمهارات وإنما يتعداه للاتجاهات والعواطف.</a:t>
            </a:r>
            <a:br>
              <a:rPr lang="ar-SA" dirty="0"/>
            </a:br>
            <a:r>
              <a:rPr lang="ar-SA" dirty="0"/>
              <a:t> </a:t>
            </a:r>
            <a:r>
              <a:rPr lang="ar-SA" u="sng" dirty="0"/>
              <a:t>مثال</a:t>
            </a:r>
            <a:r>
              <a:rPr lang="ar-SA" dirty="0"/>
              <a:t> </a:t>
            </a:r>
            <a:r>
              <a:rPr lang="ar-SA" dirty="0" smtClean="0"/>
              <a:t>:إذا </a:t>
            </a:r>
            <a:r>
              <a:rPr lang="ar-SA" dirty="0"/>
              <a:t>أخطأ الطالب في </a:t>
            </a:r>
            <a:r>
              <a:rPr lang="ar-SA" dirty="0" err="1"/>
              <a:t>تهجئة</a:t>
            </a:r>
            <a:r>
              <a:rPr lang="ar-SA" dirty="0"/>
              <a:t> كلمة ما في اختبار فإنه لا يمكننا القول بأنه لم يتعلم ،ولكنه تعلم </a:t>
            </a:r>
            <a:r>
              <a:rPr lang="ar-SA" dirty="0" err="1"/>
              <a:t>التهجئة</a:t>
            </a:r>
            <a:r>
              <a:rPr lang="ar-SA" dirty="0"/>
              <a:t> الخطأ </a:t>
            </a:r>
            <a:r>
              <a:rPr lang="ar-SA" dirty="0" smtClean="0"/>
              <a:t>يتضمن </a:t>
            </a:r>
            <a:r>
              <a:rPr lang="ar-SA" dirty="0"/>
              <a:t>التعلم </a:t>
            </a:r>
            <a:r>
              <a:rPr lang="ar-SA" dirty="0" smtClean="0"/>
              <a:t>تغير </a:t>
            </a:r>
            <a:r>
              <a:rPr lang="ar-SA" dirty="0"/>
              <a:t>في شخصية الفرد مقصود أو غير مقصود يحدث من  خلال المرور بالخبرة.</a:t>
            </a:r>
            <a:br>
              <a:rPr lang="ar-SA" dirty="0"/>
            </a:br>
            <a:r>
              <a:rPr lang="ar-SA" dirty="0"/>
              <a:t> </a:t>
            </a:r>
            <a:r>
              <a:rPr lang="ar-SA" sz="2800" dirty="0" smtClean="0"/>
              <a:t/>
            </a:r>
            <a:br>
              <a:rPr lang="ar-SA" sz="2800" dirty="0" smtClean="0"/>
            </a:br>
            <a:r>
              <a:rPr lang="ar-SA" sz="2800" b="0" cap="none" dirty="0" smtClean="0">
                <a:solidFill>
                  <a:prstClr val="black"/>
                </a:solidFill>
                <a:latin typeface="Constantia"/>
                <a:ea typeface="+mn-ea"/>
              </a:rPr>
              <a:t/>
            </a:r>
            <a:br>
              <a:rPr lang="ar-SA" sz="2800" b="0" cap="none" dirty="0" smtClean="0">
                <a:solidFill>
                  <a:prstClr val="black"/>
                </a:solidFill>
                <a:latin typeface="Constantia"/>
                <a:ea typeface="+mn-ea"/>
              </a:rPr>
            </a:br>
            <a:endParaRPr lang="ar-SA" sz="2800" dirty="0"/>
          </a:p>
        </p:txBody>
      </p:sp>
      <p:sp>
        <p:nvSpPr>
          <p:cNvPr id="3" name="عنصر نائب للنص 2"/>
          <p:cNvSpPr>
            <a:spLocks noGrp="1"/>
          </p:cNvSpPr>
          <p:nvPr>
            <p:ph type="body" idx="1"/>
          </p:nvPr>
        </p:nvSpPr>
        <p:spPr>
          <a:xfrm>
            <a:off x="714348" y="500042"/>
            <a:ext cx="7772400" cy="593725"/>
          </a:xfrm>
        </p:spPr>
        <p:txBody>
          <a:bodyPr>
            <a:noAutofit/>
          </a:bodyPr>
          <a:lstStyle/>
          <a:p>
            <a:r>
              <a:rPr lang="ar-SA" sz="4000" b="1" cap="all" dirty="0">
                <a:solidFill>
                  <a:schemeClr val="tx1"/>
                </a:solidFill>
                <a:latin typeface="+mj-lt"/>
                <a:ea typeface="+mj-ea"/>
                <a:cs typeface="+mj-cs"/>
              </a:rPr>
              <a:t>التعلم عملية على جانب من التفاوت والتعقيد: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06" y="428604"/>
            <a:ext cx="9072594" cy="5786478"/>
          </a:xfrm>
        </p:spPr>
        <p:txBody>
          <a:bodyPr>
            <a:normAutofit fontScale="90000"/>
          </a:bodyPr>
          <a:lstStyle/>
          <a:p>
            <a:r>
              <a:rPr lang="ar-SA" dirty="0" smtClean="0"/>
              <a:t>فعلم النفس يهتم بوصف الحقائق وتفسيرها وهذه التفسيرات تسير نحو الأهداف التربوية العملية.</a:t>
            </a:r>
            <a:br>
              <a:rPr lang="ar-SA" dirty="0" smtClean="0"/>
            </a:br>
            <a:r>
              <a:rPr lang="ar-SA" dirty="0" smtClean="0"/>
              <a:t>قبل القرن</a:t>
            </a:r>
            <a:r>
              <a:rPr lang="ar-SA" dirty="0"/>
              <a:t>20</a:t>
            </a:r>
            <a:r>
              <a:rPr lang="ar-SA" dirty="0" smtClean="0"/>
              <a:t>بعض الممارسات تنظر للتعلم بأنه عملية آلية فالتكرار ،الاستظهار ،الرسوب يتبعه </a:t>
            </a:r>
            <a:r>
              <a:rPr lang="ar-SA" dirty="0"/>
              <a:t>العقاب </a:t>
            </a:r>
            <a:r>
              <a:rPr lang="ar-SA" dirty="0" smtClean="0"/>
              <a:t>كانت جميعها من أكثر جوانب عملية التعلم ظهورا أكثر مما هي عليه اليوم </a:t>
            </a:r>
            <a:r>
              <a:rPr lang="ar-SA" dirty="0" smtClean="0">
                <a:solidFill>
                  <a:srgbClr val="FF0000"/>
                </a:solidFill>
              </a:rPr>
              <a:t>. </a:t>
            </a:r>
            <a:br>
              <a:rPr lang="ar-SA" dirty="0" smtClean="0">
                <a:solidFill>
                  <a:srgbClr val="FF0000"/>
                </a:solidFill>
              </a:rPr>
            </a:br>
            <a:r>
              <a:rPr lang="ar-SA" dirty="0" smtClean="0">
                <a:solidFill>
                  <a:srgbClr val="FF0000"/>
                </a:solidFill>
              </a:rPr>
              <a:t>لذا </a:t>
            </a:r>
            <a:r>
              <a:rPr lang="ar-SA" dirty="0">
                <a:solidFill>
                  <a:srgbClr val="FF0000"/>
                </a:solidFill>
              </a:rPr>
              <a:t>تم </a:t>
            </a:r>
            <a:r>
              <a:rPr lang="ar-SA" dirty="0" smtClean="0">
                <a:solidFill>
                  <a:srgbClr val="FF0000"/>
                </a:solidFill>
              </a:rPr>
              <a:t>الاهتمام </a:t>
            </a:r>
            <a:r>
              <a:rPr lang="ar-SA" dirty="0">
                <a:solidFill>
                  <a:srgbClr val="FF0000"/>
                </a:solidFill>
              </a:rPr>
              <a:t>بضرورة توضيح أهمية الممارسة العملية ومكانتها في التعلم حيث تمت دراسة المسألة </a:t>
            </a:r>
            <a:r>
              <a:rPr lang="ar-SA" dirty="0" smtClean="0">
                <a:solidFill>
                  <a:srgbClr val="FF0000"/>
                </a:solidFill>
              </a:rPr>
              <a:t>بالاستفادة </a:t>
            </a:r>
            <a:r>
              <a:rPr lang="ar-SA" dirty="0">
                <a:solidFill>
                  <a:srgbClr val="FF0000"/>
                </a:solidFill>
              </a:rPr>
              <a:t>من التجارب </a:t>
            </a:r>
            <a:r>
              <a:rPr lang="ar-SA" dirty="0" smtClean="0">
                <a:solidFill>
                  <a:srgbClr val="FF0000"/>
                </a:solidFill>
              </a:rPr>
              <a:t>على  الحيوانات(القردة،القطط،الفئران،الكلاب)</a:t>
            </a:r>
            <a:br>
              <a:rPr lang="ar-SA" dirty="0" smtClean="0">
                <a:solidFill>
                  <a:srgbClr val="FF0000"/>
                </a:solidFill>
              </a:rPr>
            </a:br>
            <a:r>
              <a:rPr lang="ar-SA" dirty="0">
                <a:solidFill>
                  <a:srgbClr val="FF0000"/>
                </a:solidFill>
              </a:rPr>
              <a:t> نظرا لأنها أطوع عند إجراء التجربة عليها.</a:t>
            </a:r>
            <a:br>
              <a:rPr lang="ar-SA" dirty="0">
                <a:solidFill>
                  <a:srgbClr val="FF0000"/>
                </a:solidFill>
              </a:rPr>
            </a:br>
            <a:endParaRPr lang="ar-SA" dirty="0"/>
          </a:p>
        </p:txBody>
      </p:sp>
      <p:sp>
        <p:nvSpPr>
          <p:cNvPr id="3" name="عنصر نائب للنص 2"/>
          <p:cNvSpPr>
            <a:spLocks noGrp="1"/>
          </p:cNvSpPr>
          <p:nvPr>
            <p:ph type="body" idx="1"/>
          </p:nvPr>
        </p:nvSpPr>
        <p:spPr>
          <a:xfrm>
            <a:off x="785786" y="0"/>
            <a:ext cx="7772400" cy="93658"/>
          </a:xfrm>
        </p:spPr>
        <p:txBody>
          <a:bodyPr>
            <a:normAutofit fontScale="25000" lnSpcReduction="20000"/>
          </a:bodyPr>
          <a:lstStyle/>
          <a:p>
            <a:endParaRPr lang="ar-SA" dirty="0" smtClean="0"/>
          </a:p>
          <a:p>
            <a:endParaRPr lang="ar-SA" dirty="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28604"/>
            <a:ext cx="7772400" cy="5340371"/>
          </a:xfrm>
        </p:spPr>
        <p:txBody>
          <a:bodyPr/>
          <a:lstStyle/>
          <a:p>
            <a:r>
              <a:rPr lang="ar-SA" i="1" u="sng" dirty="0" smtClean="0">
                <a:solidFill>
                  <a:schemeClr val="tx1"/>
                </a:solidFill>
              </a:rPr>
              <a:t>1-مفهوم التعلم</a:t>
            </a:r>
            <a:r>
              <a:rPr lang="ar-SA" i="1" dirty="0" smtClean="0">
                <a:solidFill>
                  <a:schemeClr val="tx1"/>
                </a:solidFill>
              </a:rPr>
              <a:t>: </a:t>
            </a:r>
            <a:r>
              <a:rPr lang="ar-SA" dirty="0" smtClean="0">
                <a:solidFill>
                  <a:srgbClr val="FF0000"/>
                </a:solidFill>
              </a:rPr>
              <a:t>أي تغيير ثابت نسبيا في سلوك المتعلم قد يكون مقصود أو غير مقصود يحدث نتيجة للخبرة.</a:t>
            </a:r>
            <a:r>
              <a:rPr lang="ar-SA" dirty="0" smtClean="0"/>
              <a:t/>
            </a:r>
            <a:br>
              <a:rPr lang="ar-SA" dirty="0" smtClean="0"/>
            </a:br>
            <a:r>
              <a:rPr lang="ar-SA" dirty="0" smtClean="0">
                <a:solidFill>
                  <a:srgbClr val="FF3300"/>
                </a:solidFill>
              </a:rPr>
              <a:t> </a:t>
            </a:r>
            <a:r>
              <a:rPr lang="ar-SA" dirty="0" smtClean="0">
                <a:solidFill>
                  <a:schemeClr val="accent5">
                    <a:lumMod val="75000"/>
                  </a:schemeClr>
                </a:solidFill>
              </a:rPr>
              <a:t>ت</a:t>
            </a:r>
            <a:r>
              <a:rPr lang="ar-SA" u="sng" dirty="0" smtClean="0">
                <a:solidFill>
                  <a:schemeClr val="accent5">
                    <a:lumMod val="75000"/>
                  </a:schemeClr>
                </a:solidFill>
              </a:rPr>
              <a:t>عليق </a:t>
            </a:r>
            <a:r>
              <a:rPr lang="ar-SA" dirty="0" smtClean="0">
                <a:solidFill>
                  <a:schemeClr val="tx1"/>
                </a:solidFill>
              </a:rPr>
              <a:t>/ يتفق علماء النفس على أن التغيرات السلوكية الثابتة نسبيا تندرج تحت المتغيرات المتعلمة </a:t>
            </a:r>
            <a:r>
              <a:rPr lang="ar-SA" dirty="0" err="1" smtClean="0">
                <a:solidFill>
                  <a:schemeClr val="tx1"/>
                </a:solidFill>
              </a:rPr>
              <a:t>و</a:t>
            </a:r>
            <a:r>
              <a:rPr lang="ar-SA" dirty="0" smtClean="0">
                <a:solidFill>
                  <a:schemeClr val="tx1"/>
                </a:solidFill>
              </a:rPr>
              <a:t> يستبعدوا بذلك التغيرات الناتجة عن النمو الجسمي والتقدم في السن ،والتغيرات التي تنجم عن المرض وارتفاع حرارة الجسم.</a:t>
            </a:r>
            <a:endParaRPr lang="ar-SA" dirty="0"/>
          </a:p>
        </p:txBody>
      </p:sp>
      <p:sp>
        <p:nvSpPr>
          <p:cNvPr id="3" name="عنصر نائب للنص 2"/>
          <p:cNvSpPr>
            <a:spLocks noGrp="1"/>
          </p:cNvSpPr>
          <p:nvPr>
            <p:ph type="body" idx="1"/>
          </p:nvPr>
        </p:nvSpPr>
        <p:spPr>
          <a:xfrm>
            <a:off x="722313" y="-45719"/>
            <a:ext cx="7772400" cy="45719"/>
          </a:xfrm>
        </p:spPr>
        <p:txBody>
          <a:bodyPr>
            <a:noAutofit/>
          </a:bodyPr>
          <a:lstStyle/>
          <a:p>
            <a:endParaRPr lang="ar-SA" sz="2400" dirty="0" smtClean="0"/>
          </a:p>
          <a:p>
            <a:endParaRPr lang="ar-SA" sz="2400" dirty="0"/>
          </a:p>
          <a:p>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714348" y="0"/>
            <a:ext cx="7772400" cy="165097"/>
          </a:xfrm>
        </p:spPr>
        <p:txBody>
          <a:bodyPr>
            <a:normAutofit fontScale="25000" lnSpcReduction="20000"/>
          </a:bodyPr>
          <a:lstStyle/>
          <a:p>
            <a:endParaRPr lang="ar-SA" dirty="0" smtClean="0"/>
          </a:p>
          <a:p>
            <a:endParaRPr lang="ar-SA" dirty="0"/>
          </a:p>
          <a:p>
            <a:endParaRPr lang="ar-SA" dirty="0" smtClean="0"/>
          </a:p>
          <a:p>
            <a:endParaRPr lang="ar-SA" dirty="0"/>
          </a:p>
          <a:p>
            <a:endParaRPr lang="ar-SA" dirty="0"/>
          </a:p>
        </p:txBody>
      </p:sp>
      <p:sp>
        <p:nvSpPr>
          <p:cNvPr id="4" name="Content Placeholder 3"/>
          <p:cNvSpPr>
            <a:spLocks noGrp="1"/>
          </p:cNvSpPr>
          <p:nvPr>
            <p:ph type="title"/>
          </p:nvPr>
        </p:nvSpPr>
        <p:spPr>
          <a:xfrm>
            <a:off x="0" y="428604"/>
            <a:ext cx="8643937" cy="5572125"/>
          </a:xfrm>
        </p:spPr>
        <p:txBody>
          <a:bodyPr>
            <a:normAutofit fontScale="90000"/>
          </a:bodyPr>
          <a:lstStyle/>
          <a:p>
            <a:r>
              <a:rPr lang="ar-SA" sz="4400" i="1" u="sng" dirty="0" smtClean="0"/>
              <a:t>2-الأداء </a:t>
            </a:r>
            <a:r>
              <a:rPr lang="ar-SA" sz="4400" i="1" u="sng" dirty="0"/>
              <a:t>والتعلم:</a:t>
            </a:r>
          </a:p>
          <a:p>
            <a:pPr>
              <a:buNone/>
            </a:pPr>
            <a:r>
              <a:rPr lang="ar-SA" dirty="0"/>
              <a:t>عالم النفس </a:t>
            </a:r>
            <a:r>
              <a:rPr lang="ar-SA" dirty="0" smtClean="0"/>
              <a:t>لا يستطيع </a:t>
            </a:r>
            <a:r>
              <a:rPr lang="ar-SA" dirty="0"/>
              <a:t>الاستدلال على التعلم إلا من خلال أداء الكائن الحي في الموقف </a:t>
            </a:r>
            <a:r>
              <a:rPr lang="ar-SA" dirty="0" smtClean="0"/>
              <a:t>.</a:t>
            </a:r>
            <a:br>
              <a:rPr lang="ar-SA" dirty="0" smtClean="0"/>
            </a:br>
            <a:endParaRPr lang="ar-SA" dirty="0"/>
          </a:p>
          <a:p>
            <a:pPr>
              <a:buNone/>
            </a:pPr>
            <a:r>
              <a:rPr lang="ar-SA" u="sng" dirty="0" smtClean="0"/>
              <a:t>الأداء:</a:t>
            </a:r>
            <a:r>
              <a:rPr lang="ar-SA" dirty="0" smtClean="0"/>
              <a:t> </a:t>
            </a:r>
            <a:r>
              <a:rPr lang="ar-SA" dirty="0">
                <a:solidFill>
                  <a:srgbClr val="FF0000"/>
                </a:solidFill>
              </a:rPr>
              <a:t>وسيلة للتعبير عن التعلم </a:t>
            </a:r>
            <a:r>
              <a:rPr lang="ar-SA" dirty="0" err="1" smtClean="0">
                <a:solidFill>
                  <a:srgbClr val="FF0000"/>
                </a:solidFill>
              </a:rPr>
              <a:t>و</a:t>
            </a:r>
            <a:r>
              <a:rPr lang="ar-SA" dirty="0" smtClean="0">
                <a:solidFill>
                  <a:srgbClr val="FF0000"/>
                </a:solidFill>
              </a:rPr>
              <a:t> هو تعبير سلوكي</a:t>
            </a:r>
            <a:r>
              <a:rPr lang="ar-SA" dirty="0" smtClean="0"/>
              <a:t/>
            </a:r>
            <a:br>
              <a:rPr lang="ar-SA" dirty="0" smtClean="0"/>
            </a:br>
            <a:endParaRPr lang="ar-SA" dirty="0"/>
          </a:p>
          <a:p>
            <a:pPr algn="ctr"/>
            <a:r>
              <a:rPr lang="ar-SA" dirty="0"/>
              <a:t>من يسبق الآخر في بعض المواقف </a:t>
            </a:r>
            <a:r>
              <a:rPr lang="ar-SA" dirty="0" smtClean="0"/>
              <a:t>؟(الأداء أو التعلم )</a:t>
            </a:r>
            <a:br>
              <a:rPr lang="ar-SA" dirty="0" smtClean="0"/>
            </a:br>
            <a:r>
              <a:rPr lang="ar-SA" dirty="0" smtClean="0"/>
              <a:t>يقوم </a:t>
            </a:r>
            <a:r>
              <a:rPr lang="ar-SA" dirty="0"/>
              <a:t>الفرد بتعلم عمل ما ثم يقوم بأدائه ،أو يقوم بالأداء ثم يتعلم من خلاله أي في مواقف يسبق الأداء التعلم </a:t>
            </a:r>
            <a:r>
              <a:rPr lang="ar-SA" dirty="0" smtClean="0"/>
              <a:t>أوفي البعض الأخر </a:t>
            </a:r>
            <a:r>
              <a:rPr lang="ar-SA" dirty="0"/>
              <a:t>التعلم يسبق </a:t>
            </a:r>
            <a:r>
              <a:rPr lang="ar-SA" dirty="0" smtClean="0"/>
              <a:t>الأداء حيث أننا  </a:t>
            </a:r>
            <a:r>
              <a:rPr lang="ar-SA" dirty="0"/>
              <a:t>لا نستطيع الفصل بينهما </a:t>
            </a:r>
            <a:r>
              <a:rPr lang="ar-SA" dirty="0" smtClean="0"/>
              <a:t>.</a:t>
            </a:r>
            <a:r>
              <a:rPr lang="ar-SA" dirty="0"/>
              <a:t/>
            </a:r>
            <a:br>
              <a:rPr lang="ar-SA" dirty="0"/>
            </a:br>
            <a:r>
              <a:rPr lang="ar-SA" sz="2700" dirty="0" smtClean="0"/>
              <a:t/>
            </a:r>
            <a:br>
              <a:rPr lang="ar-SA" sz="2700" dirty="0" smtClean="0"/>
            </a:br>
            <a:endParaRPr lang="ar-SA"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500042"/>
            <a:ext cx="7772400" cy="5715040"/>
          </a:xfrm>
        </p:spPr>
        <p:txBody>
          <a:bodyPr>
            <a:normAutofit fontScale="90000"/>
          </a:bodyPr>
          <a:lstStyle/>
          <a:p>
            <a:r>
              <a:rPr lang="ar-SA" sz="4400" i="1" u="sng" dirty="0" smtClean="0"/>
              <a:t>3-شروط </a:t>
            </a:r>
            <a:r>
              <a:rPr lang="ar-SA" sz="4400" i="1" u="sng" dirty="0"/>
              <a:t>التعلم الجيد:</a:t>
            </a:r>
            <a:r>
              <a:rPr lang="ar-SA" sz="6000" i="1" u="sng" dirty="0" smtClean="0"/>
              <a:t/>
            </a:r>
            <a:br>
              <a:rPr lang="ar-SA" sz="6000" i="1" u="sng" dirty="0" smtClean="0"/>
            </a:br>
            <a:r>
              <a:rPr lang="ar-SA" dirty="0" smtClean="0"/>
              <a:t>1.الممارسة/تكرار أسلوب معين مع توجيه معزز “تحتاج للمهارة الحركية”.</a:t>
            </a:r>
            <a:br>
              <a:rPr lang="ar-SA" dirty="0" smtClean="0"/>
            </a:br>
            <a:r>
              <a:rPr lang="ar-SA" dirty="0" smtClean="0"/>
              <a:t>2.الدافع/قوة نفسية داخل الفرد تدفعه للقيام بنشاط معين لإشباع وإرضاء رغبته هنا سلوك الكائن الحي يتميز </a:t>
            </a:r>
            <a:r>
              <a:rPr lang="ar-SA" dirty="0" err="1" smtClean="0"/>
              <a:t>بالغرضية</a:t>
            </a:r>
            <a:r>
              <a:rPr lang="ar-SA" dirty="0" smtClean="0"/>
              <a:t> (له هدف)</a:t>
            </a:r>
            <a:br>
              <a:rPr lang="ar-SA" dirty="0" smtClean="0"/>
            </a:br>
            <a:r>
              <a:rPr lang="ar-SA" dirty="0" smtClean="0"/>
              <a:t>3.النضج/الوصول إلى حالة النمو الكامل (التغيرات الفسيولوجية المتعلقة بجسم الفرد )</a:t>
            </a:r>
            <a:br>
              <a:rPr lang="ar-SA" dirty="0" smtClean="0"/>
            </a:br>
            <a:r>
              <a:rPr lang="ar-SA" dirty="0" smtClean="0"/>
              <a:t>فالنضج مهم للتعلم لأنه عند تعلم مهارة ما يجب نمو الأجهزة الداخلية.</a:t>
            </a:r>
            <a:br>
              <a:rPr lang="ar-SA" dirty="0" smtClean="0"/>
            </a:br>
            <a:endParaRPr lang="ar-SA" dirty="0"/>
          </a:p>
        </p:txBody>
      </p:sp>
      <p:sp>
        <p:nvSpPr>
          <p:cNvPr id="3" name="عنصر نائب للنص 2"/>
          <p:cNvSpPr>
            <a:spLocks noGrp="1"/>
          </p:cNvSpPr>
          <p:nvPr>
            <p:ph type="body" idx="1"/>
          </p:nvPr>
        </p:nvSpPr>
        <p:spPr>
          <a:xfrm>
            <a:off x="642910" y="0"/>
            <a:ext cx="7772400" cy="165097"/>
          </a:xfrm>
        </p:spPr>
        <p:txBody>
          <a:bodyPr>
            <a:normAutofit fontScale="25000" lnSpcReduction="20000"/>
          </a:bodyPr>
          <a:lstStyle/>
          <a:p>
            <a:endParaRPr lang="ar-SA" dirty="0" smtClean="0"/>
          </a:p>
          <a:p>
            <a:endParaRPr lang="ar-SA" dirty="0"/>
          </a:p>
          <a:p>
            <a:endParaRPr lang="ar-SA" dirty="0"/>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785926"/>
            <a:ext cx="7772400" cy="4572032"/>
          </a:xfrm>
        </p:spPr>
        <p:txBody>
          <a:bodyPr>
            <a:normAutofit fontScale="90000"/>
          </a:bodyPr>
          <a:lstStyle/>
          <a:p>
            <a:r>
              <a:rPr lang="ar-SA" dirty="0" smtClean="0"/>
              <a:t>أ-مفهوم النظرية:</a:t>
            </a:r>
            <a:r>
              <a:rPr lang="ar-SA" dirty="0" smtClean="0">
                <a:solidFill>
                  <a:srgbClr val="FF0000"/>
                </a:solidFill>
              </a:rPr>
              <a:t>مجموعة من المبادئ والمفاهيم لتفسير ظاهرة معينة.</a:t>
            </a:r>
            <a:r>
              <a:rPr lang="ar-SA" dirty="0" smtClean="0"/>
              <a:t/>
            </a:r>
            <a:br>
              <a:rPr lang="ar-SA" dirty="0" smtClean="0"/>
            </a:br>
            <a:r>
              <a:rPr lang="ar-SA" dirty="0" smtClean="0"/>
              <a:t>ب-صفاتها:</a:t>
            </a:r>
            <a:br>
              <a:rPr lang="ar-SA" dirty="0" smtClean="0"/>
            </a:br>
            <a:r>
              <a:rPr lang="ar-SA" dirty="0" smtClean="0"/>
              <a:t>*قابلة للتطبيق والتجريب</a:t>
            </a:r>
            <a:br>
              <a:rPr lang="ar-SA" dirty="0" smtClean="0"/>
            </a:br>
            <a:r>
              <a:rPr lang="ar-SA" dirty="0" smtClean="0"/>
              <a:t>*الوضوح وسهولة الفهم</a:t>
            </a:r>
            <a:br>
              <a:rPr lang="ar-SA" dirty="0" smtClean="0"/>
            </a:br>
            <a:r>
              <a:rPr lang="ar-SA" dirty="0" smtClean="0"/>
              <a:t>*استثارة الأبحاث العلمية</a:t>
            </a:r>
            <a:br>
              <a:rPr lang="ar-SA" dirty="0" smtClean="0"/>
            </a:br>
            <a:r>
              <a:rPr lang="ar-SA" dirty="0" smtClean="0"/>
              <a:t>*الدقة والاختصار</a:t>
            </a:r>
            <a:br>
              <a:rPr lang="ar-SA" dirty="0" smtClean="0"/>
            </a:br>
            <a:r>
              <a:rPr lang="ar-SA" dirty="0" smtClean="0"/>
              <a:t>*الشمولية في تفسير أكثر من ظاهرة</a:t>
            </a:r>
            <a:endParaRPr lang="ar-SA" dirty="0"/>
          </a:p>
        </p:txBody>
      </p:sp>
      <p:sp>
        <p:nvSpPr>
          <p:cNvPr id="3" name="عنصر نائب للنص 2"/>
          <p:cNvSpPr>
            <a:spLocks noGrp="1"/>
          </p:cNvSpPr>
          <p:nvPr>
            <p:ph type="body" idx="1"/>
          </p:nvPr>
        </p:nvSpPr>
        <p:spPr>
          <a:xfrm>
            <a:off x="714348" y="500042"/>
            <a:ext cx="7772400" cy="808039"/>
          </a:xfrm>
        </p:spPr>
        <p:txBody>
          <a:bodyPr>
            <a:noAutofit/>
          </a:bodyPr>
          <a:lstStyle/>
          <a:p>
            <a:pPr algn="ctr"/>
            <a:r>
              <a:rPr lang="ar-SA" sz="5400" b="1" dirty="0" smtClean="0">
                <a:solidFill>
                  <a:schemeClr val="tx1"/>
                </a:solidFill>
              </a:rPr>
              <a:t>نظريات التعلم</a:t>
            </a:r>
            <a:endParaRPr lang="ar-SA" sz="5400" b="1"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357298"/>
            <a:ext cx="7772400" cy="4411677"/>
          </a:xfrm>
        </p:spPr>
        <p:txBody>
          <a:bodyPr/>
          <a:lstStyle/>
          <a:p>
            <a:r>
              <a:rPr lang="ar-SA" dirty="0" smtClean="0"/>
              <a:t>1.بالنسبة للفرد: تحقيق تعلم أفضل في مواقف التعلم المختلفة.</a:t>
            </a:r>
            <a:br>
              <a:rPr lang="ar-SA" dirty="0" smtClean="0"/>
            </a:br>
            <a:r>
              <a:rPr lang="ar-SA" dirty="0" smtClean="0"/>
              <a:t>2.بالنسبة لذوي الاختصاص: مساعدتهم على التنبؤ بالشروط التي تساعدهم على تحقيق أهداف عملية التعلم.</a:t>
            </a:r>
            <a:br>
              <a:rPr lang="ar-SA" dirty="0" smtClean="0"/>
            </a:br>
            <a:endParaRPr lang="ar-SA" dirty="0"/>
          </a:p>
        </p:txBody>
      </p:sp>
      <p:sp>
        <p:nvSpPr>
          <p:cNvPr id="3" name="عنصر نائب للنص 2"/>
          <p:cNvSpPr>
            <a:spLocks noGrp="1"/>
          </p:cNvSpPr>
          <p:nvPr>
            <p:ph type="body" idx="1"/>
          </p:nvPr>
        </p:nvSpPr>
        <p:spPr>
          <a:xfrm>
            <a:off x="642910" y="500042"/>
            <a:ext cx="7772400" cy="736601"/>
          </a:xfrm>
        </p:spPr>
        <p:txBody>
          <a:bodyPr>
            <a:noAutofit/>
          </a:bodyPr>
          <a:lstStyle/>
          <a:p>
            <a:r>
              <a:rPr lang="ar-SA" sz="4400" dirty="0" smtClean="0">
                <a:solidFill>
                  <a:schemeClr val="tx1"/>
                </a:solidFill>
              </a:rPr>
              <a:t>ج-الهدف منها:</a:t>
            </a:r>
            <a:endParaRPr lang="ar-SA" sz="4400"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 y="357166"/>
            <a:ext cx="8851871" cy="5411809"/>
          </a:xfrm>
        </p:spPr>
        <p:txBody>
          <a:bodyPr/>
          <a:lstStyle/>
          <a:p>
            <a:r>
              <a:rPr lang="ar-SA" dirty="0" smtClean="0"/>
              <a:t/>
            </a:r>
            <a:br>
              <a:rPr lang="ar-SA" dirty="0" smtClean="0"/>
            </a:br>
            <a:r>
              <a:rPr lang="ar-SA" dirty="0" smtClean="0"/>
              <a:t>النظريات التي سيقع دراستها في هذا الفصل :</a:t>
            </a:r>
            <a:br>
              <a:rPr lang="ar-SA" dirty="0" smtClean="0"/>
            </a:br>
            <a:r>
              <a:rPr lang="ar-SA" dirty="0" smtClean="0"/>
              <a:t/>
            </a:r>
            <a:br>
              <a:rPr lang="ar-SA" dirty="0" smtClean="0"/>
            </a:br>
            <a:r>
              <a:rPr lang="ar-SA" dirty="0" smtClean="0"/>
              <a:t/>
            </a:r>
            <a:br>
              <a:rPr lang="ar-SA" dirty="0" smtClean="0"/>
            </a:br>
            <a:r>
              <a:rPr lang="ar-SA" dirty="0" smtClean="0"/>
              <a:t>1-نظرية </a:t>
            </a:r>
            <a:r>
              <a:rPr lang="ar-SA" dirty="0" err="1" smtClean="0"/>
              <a:t>الاشراط</a:t>
            </a:r>
            <a:r>
              <a:rPr lang="ar-SA" dirty="0" smtClean="0"/>
              <a:t> الكلاسيكي (ايفان بافلوف)</a:t>
            </a:r>
            <a:br>
              <a:rPr lang="ar-SA" dirty="0" smtClean="0"/>
            </a:br>
            <a:r>
              <a:rPr lang="ar-SA" dirty="0" smtClean="0"/>
              <a:t>2-نظرية التعلم بالمحاولة </a:t>
            </a:r>
            <a:r>
              <a:rPr lang="ar-SA" dirty="0" err="1" smtClean="0"/>
              <a:t>و</a:t>
            </a:r>
            <a:r>
              <a:rPr lang="ar-SA" dirty="0" smtClean="0"/>
              <a:t> الخطأ(</a:t>
            </a:r>
            <a:r>
              <a:rPr lang="ar-SA" dirty="0" err="1" smtClean="0"/>
              <a:t>ادوراد</a:t>
            </a:r>
            <a:r>
              <a:rPr lang="ar-SA" dirty="0" smtClean="0"/>
              <a:t> </a:t>
            </a:r>
            <a:r>
              <a:rPr lang="ar-SA" dirty="0" err="1" smtClean="0"/>
              <a:t>ثورندايك</a:t>
            </a:r>
            <a:r>
              <a:rPr lang="ar-SA" dirty="0" smtClean="0"/>
              <a:t>) 3-نظرية تعلم العلامات (طولمن)</a:t>
            </a:r>
            <a:br>
              <a:rPr lang="ar-SA" dirty="0" smtClean="0"/>
            </a:br>
            <a:r>
              <a:rPr lang="ar-SA" dirty="0" smtClean="0"/>
              <a:t>4-نظرية </a:t>
            </a:r>
            <a:r>
              <a:rPr lang="ar-SA" dirty="0" err="1" smtClean="0"/>
              <a:t>الجشتالت</a:t>
            </a:r>
            <a:r>
              <a:rPr lang="ar-SA" dirty="0" smtClean="0"/>
              <a:t> (</a:t>
            </a:r>
            <a:r>
              <a:rPr lang="ar-SA" dirty="0" err="1" smtClean="0"/>
              <a:t>ولفجانج</a:t>
            </a:r>
            <a:r>
              <a:rPr lang="ar-SA" dirty="0" smtClean="0"/>
              <a:t> </a:t>
            </a:r>
            <a:r>
              <a:rPr lang="ar-SA" dirty="0" err="1" smtClean="0"/>
              <a:t>كوهلر</a:t>
            </a:r>
            <a:r>
              <a:rPr lang="ar-SA" dirty="0" smtClean="0"/>
              <a:t>)</a:t>
            </a:r>
            <a:endParaRPr lang="ar-SA" dirty="0"/>
          </a:p>
        </p:txBody>
      </p:sp>
      <p:sp>
        <p:nvSpPr>
          <p:cNvPr id="3" name="عنصر نائب للنص 2"/>
          <p:cNvSpPr>
            <a:spLocks noGrp="1"/>
          </p:cNvSpPr>
          <p:nvPr>
            <p:ph type="body" idx="1"/>
          </p:nvPr>
        </p:nvSpPr>
        <p:spPr>
          <a:xfrm>
            <a:off x="722313" y="2906713"/>
            <a:ext cx="7772400" cy="4571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1928802"/>
            <a:ext cx="8786842" cy="4572032"/>
          </a:xfrm>
        </p:spPr>
        <p:txBody>
          <a:bodyPr>
            <a:normAutofit fontScale="90000"/>
          </a:bodyPr>
          <a:lstStyle/>
          <a:p>
            <a:r>
              <a:rPr lang="ar-SA" dirty="0" smtClean="0">
                <a:solidFill>
                  <a:schemeClr val="accent2"/>
                </a:solidFill>
              </a:rPr>
              <a:t>التجربة :</a:t>
            </a:r>
            <a:r>
              <a:rPr lang="ar-SA" dirty="0" smtClean="0"/>
              <a:t>يوضع الكلب في صندوق عازل للصوت بعد تعرضه لعملية جراحية يتم </a:t>
            </a:r>
            <a:r>
              <a:rPr lang="ar-SA" dirty="0" err="1" smtClean="0"/>
              <a:t>بها</a:t>
            </a:r>
            <a:r>
              <a:rPr lang="ar-SA" dirty="0" smtClean="0"/>
              <a:t> تحويل فتوحات القنوات اللعابية إلى خارج الفم والجلد، لتسهيل ملاحظة إفراز اللعاب وقياس كميته </a:t>
            </a:r>
            <a:r>
              <a:rPr lang="ar-SA" dirty="0" err="1" smtClean="0"/>
              <a:t>و</a:t>
            </a:r>
            <a:r>
              <a:rPr lang="ar-SA" dirty="0" smtClean="0"/>
              <a:t> يتناول الكلب أثناء وجوده داخل الصندوق مسحوق اللحم بعد قرع جرس معين </a:t>
            </a:r>
            <a:r>
              <a:rPr lang="ar-SA" dirty="0" err="1" smtClean="0"/>
              <a:t>و</a:t>
            </a:r>
            <a:r>
              <a:rPr lang="ar-SA" dirty="0" smtClean="0"/>
              <a:t> في كل مرة يقرع فيها الجرس يقدم مسحوق اللحم للكلب مباشرة لدى سماعه لصوت الجرس وبعد تكرار عدد من المحاولات . يتعلم الكلب إفراز اللعاب نتيجة لسماع صوت الجرس فقط .</a:t>
            </a:r>
            <a:br>
              <a:rPr lang="ar-SA" dirty="0" smtClean="0"/>
            </a:br>
            <a:endParaRPr lang="ar-SA" dirty="0"/>
          </a:p>
        </p:txBody>
      </p:sp>
      <p:sp>
        <p:nvSpPr>
          <p:cNvPr id="3" name="عنصر نائب للنص 2"/>
          <p:cNvSpPr>
            <a:spLocks noGrp="1"/>
          </p:cNvSpPr>
          <p:nvPr>
            <p:ph type="body" idx="1"/>
          </p:nvPr>
        </p:nvSpPr>
        <p:spPr>
          <a:xfrm>
            <a:off x="500034" y="357166"/>
            <a:ext cx="7772400" cy="1379543"/>
          </a:xfrm>
        </p:spPr>
        <p:txBody>
          <a:bodyPr>
            <a:noAutofit/>
          </a:bodyPr>
          <a:lstStyle/>
          <a:p>
            <a:pPr algn="ctr"/>
            <a:endParaRPr lang="ar-SA" sz="3600" dirty="0" smtClean="0">
              <a:solidFill>
                <a:schemeClr val="tx1"/>
              </a:solidFill>
              <a:cs typeface="Traditional Arabic"/>
            </a:endParaRPr>
          </a:p>
          <a:p>
            <a:pPr algn="ctr"/>
            <a:r>
              <a:rPr lang="ar-SA" sz="3600" dirty="0" smtClean="0">
                <a:solidFill>
                  <a:schemeClr val="tx1"/>
                </a:solidFill>
              </a:rPr>
              <a:t>1-نظرية </a:t>
            </a:r>
            <a:r>
              <a:rPr lang="ar-SA" sz="3600" dirty="0" err="1" smtClean="0">
                <a:solidFill>
                  <a:schemeClr val="tx1"/>
                </a:solidFill>
              </a:rPr>
              <a:t>الاشراط</a:t>
            </a:r>
            <a:r>
              <a:rPr lang="ar-SA" sz="3600" dirty="0" smtClean="0">
                <a:solidFill>
                  <a:schemeClr val="tx1"/>
                </a:solidFill>
              </a:rPr>
              <a:t> الكلاسيكي</a:t>
            </a:r>
          </a:p>
          <a:p>
            <a:pPr algn="ctr"/>
            <a:r>
              <a:rPr lang="ar-SA" sz="3600" dirty="0" err="1" smtClean="0">
                <a:solidFill>
                  <a:schemeClr val="tx1"/>
                </a:solidFill>
              </a:rPr>
              <a:t>إيفــان</a:t>
            </a:r>
            <a:r>
              <a:rPr lang="ar-SA" sz="3600" dirty="0" smtClean="0">
                <a:solidFill>
                  <a:schemeClr val="tx1"/>
                </a:solidFill>
              </a:rPr>
              <a:t> </a:t>
            </a:r>
            <a:r>
              <a:rPr lang="ar-SA" sz="3600" dirty="0" err="1" smtClean="0">
                <a:solidFill>
                  <a:schemeClr val="tx1"/>
                </a:solidFill>
              </a:rPr>
              <a:t>بافلــوف</a:t>
            </a:r>
            <a:endParaRPr lang="ar-SA" sz="3600"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792AC2B"/>
          <p:cNvPicPr>
            <a:picLocks noChangeAspect="1" noChangeArrowheads="1"/>
          </p:cNvPicPr>
          <p:nvPr/>
        </p:nvPicPr>
        <p:blipFill>
          <a:blip r:embed="rId2" cstate="print"/>
          <a:srcRect/>
          <a:stretch>
            <a:fillRect/>
          </a:stretch>
        </p:blipFill>
        <p:spPr bwMode="auto">
          <a:xfrm>
            <a:off x="571472" y="714356"/>
            <a:ext cx="8286808" cy="5786478"/>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419E661"/>
          <p:cNvPicPr>
            <a:picLocks noChangeAspect="1" noChangeArrowheads="1"/>
          </p:cNvPicPr>
          <p:nvPr/>
        </p:nvPicPr>
        <p:blipFill>
          <a:blip r:embed="rId2" cstate="print"/>
          <a:srcRect/>
          <a:stretch>
            <a:fillRect/>
          </a:stretch>
        </p:blipFill>
        <p:spPr bwMode="auto">
          <a:xfrm>
            <a:off x="642910" y="357166"/>
            <a:ext cx="7858180" cy="607223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42852"/>
            <a:ext cx="8858279" cy="6500834"/>
          </a:xfrm>
        </p:spPr>
        <p:txBody>
          <a:bodyPr>
            <a:normAutofit fontScale="90000"/>
          </a:bodyPr>
          <a:lstStyle/>
          <a:p>
            <a:r>
              <a:rPr lang="ar-SA" dirty="0" smtClean="0"/>
              <a:t>خطوات عملية </a:t>
            </a:r>
            <a:r>
              <a:rPr lang="ar-SA" dirty="0" err="1" smtClean="0"/>
              <a:t>الاشراط</a:t>
            </a:r>
            <a:r>
              <a:rPr lang="ar-SA" dirty="0" smtClean="0"/>
              <a:t> :</a:t>
            </a:r>
            <a:br>
              <a:rPr lang="ar-SA" dirty="0" smtClean="0"/>
            </a:br>
            <a:r>
              <a:rPr lang="ar-SA" dirty="0" smtClean="0"/>
              <a:t/>
            </a:r>
            <a:br>
              <a:rPr lang="ar-SA" dirty="0" smtClean="0"/>
            </a:br>
            <a:r>
              <a:rPr lang="ar-SA" sz="3100" dirty="0" smtClean="0"/>
              <a:t>1</a:t>
            </a:r>
            <a:r>
              <a:rPr lang="ar-SA" sz="3100" u="sng" dirty="0" smtClean="0"/>
              <a:t>-قبل </a:t>
            </a:r>
            <a:r>
              <a:rPr lang="ar-SA" sz="3100" u="sng" dirty="0" err="1" smtClean="0"/>
              <a:t>الاشراط</a:t>
            </a:r>
            <a:r>
              <a:rPr lang="ar-SA" sz="3100" u="sng" dirty="0" smtClean="0"/>
              <a:t> </a:t>
            </a:r>
            <a:r>
              <a:rPr lang="ar-SA" sz="3100" dirty="0" smtClean="0"/>
              <a:t>:</a:t>
            </a:r>
            <a:r>
              <a:rPr lang="ar-SA" sz="3100" dirty="0" smtClean="0">
                <a:solidFill>
                  <a:srgbClr val="FF0000"/>
                </a:solidFill>
              </a:rPr>
              <a:t>الجرس (مثير محايد) لا يستثير استجابة              سيلان لعاب الكلب.</a:t>
            </a:r>
            <a:br>
              <a:rPr lang="ar-SA" sz="3100" dirty="0" smtClean="0">
                <a:solidFill>
                  <a:srgbClr val="FF0000"/>
                </a:solidFill>
              </a:rPr>
            </a:br>
            <a:r>
              <a:rPr lang="ar-SA" sz="3100" dirty="0" smtClean="0">
                <a:solidFill>
                  <a:srgbClr val="FF0000"/>
                </a:solidFill>
              </a:rPr>
              <a:t>مسحوق اللحم </a:t>
            </a:r>
            <a:r>
              <a:rPr lang="ar-SA" sz="3100" dirty="0" err="1" smtClean="0">
                <a:solidFill>
                  <a:srgbClr val="FF0000"/>
                </a:solidFill>
              </a:rPr>
              <a:t>و</a:t>
            </a:r>
            <a:r>
              <a:rPr lang="ar-SA" sz="3100" dirty="0" smtClean="0">
                <a:solidFill>
                  <a:srgbClr val="FF0000"/>
                </a:solidFill>
              </a:rPr>
              <a:t> هو مثير غير شرطي ينتج استجابة غير شرطية                 سيلان اللعاب.</a:t>
            </a:r>
            <a:br>
              <a:rPr lang="ar-SA" sz="3100" dirty="0" smtClean="0">
                <a:solidFill>
                  <a:srgbClr val="FF0000"/>
                </a:solidFill>
              </a:rPr>
            </a:br>
            <a:r>
              <a:rPr lang="ar-SA" sz="3100" dirty="0" smtClean="0">
                <a:solidFill>
                  <a:srgbClr val="FF0000"/>
                </a:solidFill>
              </a:rPr>
              <a:t/>
            </a:r>
            <a:br>
              <a:rPr lang="ar-SA" sz="3100" dirty="0" smtClean="0">
                <a:solidFill>
                  <a:srgbClr val="FF0000"/>
                </a:solidFill>
              </a:rPr>
            </a:br>
            <a:r>
              <a:rPr lang="ar-SA" sz="3100" u="sng" dirty="0" smtClean="0"/>
              <a:t>2-</a:t>
            </a:r>
            <a:r>
              <a:rPr lang="ar-SA" sz="3100" u="sng" dirty="0" err="1" smtClean="0"/>
              <a:t>اثناء</a:t>
            </a:r>
            <a:r>
              <a:rPr lang="ar-SA" sz="3100" u="sng" dirty="0" smtClean="0"/>
              <a:t> </a:t>
            </a:r>
            <a:r>
              <a:rPr lang="ar-SA" sz="3100" u="sng" dirty="0" err="1" smtClean="0"/>
              <a:t>الاشراط</a:t>
            </a:r>
            <a:r>
              <a:rPr lang="ar-SA" sz="3100" dirty="0" smtClean="0"/>
              <a:t>: يقدم المثير غير الشرطي ( الطعام) بعد مثير محايد (الجرس) وهنا يستمر المثير غير الشرطي في إنتاج استجابة غير شرطية (سيلان </a:t>
            </a:r>
            <a:br>
              <a:rPr lang="ar-SA" sz="3100" dirty="0" smtClean="0"/>
            </a:br>
            <a:r>
              <a:rPr lang="ar-SA" sz="3100" dirty="0" smtClean="0"/>
              <a:t>اللعاب).</a:t>
            </a:r>
            <a:br>
              <a:rPr lang="ar-SA" sz="3100" dirty="0" smtClean="0"/>
            </a:br>
            <a:r>
              <a:rPr lang="ar-SA" sz="3100" u="sng" dirty="0" smtClean="0"/>
              <a:t>3 . بعد </a:t>
            </a:r>
            <a:r>
              <a:rPr lang="ar-SA" sz="3100" u="sng" dirty="0" err="1" smtClean="0"/>
              <a:t>الإشراط</a:t>
            </a:r>
            <a:r>
              <a:rPr lang="ar-SA" sz="3100" u="sng" dirty="0" smtClean="0"/>
              <a:t> </a:t>
            </a:r>
            <a:r>
              <a:rPr lang="ar-SA" sz="3100" dirty="0" smtClean="0"/>
              <a:t>:</a:t>
            </a:r>
            <a:r>
              <a:rPr lang="ar-SA" sz="3100" dirty="0" smtClean="0">
                <a:solidFill>
                  <a:srgbClr val="FF0000"/>
                </a:solidFill>
              </a:rPr>
              <a:t/>
            </a:r>
            <a:br>
              <a:rPr lang="ar-SA" sz="3100" dirty="0" smtClean="0">
                <a:solidFill>
                  <a:srgbClr val="FF0000"/>
                </a:solidFill>
              </a:rPr>
            </a:br>
            <a:r>
              <a:rPr lang="ar-SA" sz="3100" dirty="0" smtClean="0"/>
              <a:t>يصبح المثير المحايد مثير شرطي ينتج عنه استجابة شرطية. </a:t>
            </a:r>
            <a:r>
              <a:rPr lang="ar-SA" dirty="0" smtClean="0">
                <a:solidFill>
                  <a:srgbClr val="FF0000"/>
                </a:solidFill>
              </a:rPr>
              <a:t/>
            </a:r>
            <a:br>
              <a:rPr lang="ar-SA" dirty="0" smtClean="0">
                <a:solidFill>
                  <a:srgbClr val="FF0000"/>
                </a:solidFill>
              </a:rPr>
            </a:br>
            <a:r>
              <a:rPr lang="ar-SA" dirty="0" smtClean="0"/>
              <a:t/>
            </a:r>
            <a:br>
              <a:rPr lang="ar-SA" dirty="0" smtClean="0"/>
            </a:br>
            <a:endParaRPr lang="ar-SA" dirty="0"/>
          </a:p>
        </p:txBody>
      </p:sp>
      <p:sp>
        <p:nvSpPr>
          <p:cNvPr id="3" name="عنصر نائب للنص 2"/>
          <p:cNvSpPr>
            <a:spLocks noGrp="1"/>
          </p:cNvSpPr>
          <p:nvPr>
            <p:ph type="body" idx="1"/>
          </p:nvPr>
        </p:nvSpPr>
        <p:spPr>
          <a:xfrm flipV="1">
            <a:off x="642910" y="-71439"/>
            <a:ext cx="7772400" cy="71439"/>
          </a:xfrm>
        </p:spPr>
        <p:txBody>
          <a:bodyPr>
            <a:normAutofit fontScale="25000" lnSpcReduction="20000"/>
          </a:bodyPr>
          <a:lstStyle/>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
        <p:nvSpPr>
          <p:cNvPr id="4" name="سهم إلى اليسار 3"/>
          <p:cNvSpPr/>
          <p:nvPr/>
        </p:nvSpPr>
        <p:spPr>
          <a:xfrm>
            <a:off x="1357290" y="1285860"/>
            <a:ext cx="1000132"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سهم إلى اليسار 4"/>
          <p:cNvSpPr/>
          <p:nvPr/>
        </p:nvSpPr>
        <p:spPr>
          <a:xfrm>
            <a:off x="428596" y="2143116"/>
            <a:ext cx="1000132"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357166"/>
            <a:ext cx="8358245" cy="5929354"/>
          </a:xfrm>
        </p:spPr>
        <p:txBody>
          <a:bodyPr>
            <a:normAutofit fontScale="90000"/>
          </a:bodyPr>
          <a:lstStyle/>
          <a:p>
            <a:r>
              <a:rPr lang="ar-SA" sz="3100" dirty="0" smtClean="0"/>
              <a:t/>
            </a:r>
            <a:br>
              <a:rPr lang="ar-SA" sz="3100" dirty="0" smtClean="0"/>
            </a:br>
            <a:r>
              <a:rPr lang="ar-SA" sz="3100" dirty="0" smtClean="0">
                <a:solidFill>
                  <a:srgbClr val="FF3300"/>
                </a:solidFill>
              </a:rPr>
              <a:t>التطبيقات التربوية لتجربة </a:t>
            </a:r>
            <a:r>
              <a:rPr lang="ar-SA" sz="3100" dirty="0" err="1" smtClean="0">
                <a:solidFill>
                  <a:srgbClr val="FF3300"/>
                </a:solidFill>
              </a:rPr>
              <a:t>بافلوف</a:t>
            </a:r>
            <a:r>
              <a:rPr lang="ar-SA" sz="3100" dirty="0" smtClean="0">
                <a:solidFill>
                  <a:srgbClr val="FF3300"/>
                </a:solidFill>
              </a:rPr>
              <a:t> ويستفاد منها في عمليات التعلم :</a:t>
            </a:r>
            <a:br>
              <a:rPr lang="ar-SA" sz="3100" dirty="0" smtClean="0">
                <a:solidFill>
                  <a:srgbClr val="FF3300"/>
                </a:solidFill>
              </a:rPr>
            </a:br>
            <a:r>
              <a:rPr lang="ar-SA" sz="3100" dirty="0" smtClean="0"/>
              <a:t>-ضرورة حصر مشتتات الانتباه في غرفة الصف . فقد تبين في التجربة استجابة الكلب تتغير بمنبهات خارجية ، وكذلك يمكن تشتيت انتباه الطالب عند قطع الاتصال بطرق الباب مرور طائرة نفاثة.</a:t>
            </a:r>
            <a:br>
              <a:rPr lang="ar-SA" sz="3100" dirty="0" smtClean="0"/>
            </a:br>
            <a:r>
              <a:rPr lang="ar-SA" sz="3100" dirty="0" smtClean="0"/>
              <a:t>-ضرورة ربط التعلم بدافع الطلبة ، وتعزيز العمل ألتعلمي من ناحية أخرى لأن غياب المثير غير الشرطي يؤدي لانطفاء الاستجابة المتعلمة ولأن تعاون الطالب مع المعلم يتلاشى إذا حجبت باستمرار المكافأة .</a:t>
            </a:r>
            <a:br>
              <a:rPr lang="ar-SA" sz="3100" dirty="0" smtClean="0"/>
            </a:br>
            <a:r>
              <a:rPr lang="ar-SA" sz="3100" dirty="0" smtClean="0"/>
              <a:t>-على المعلم أن يستلطف إجابة الطالب بعد الإنجاز (ص17) </a:t>
            </a:r>
            <a:br>
              <a:rPr lang="ar-SA" sz="3100" dirty="0" smtClean="0"/>
            </a:br>
            <a:r>
              <a:rPr lang="ar-SA" sz="3100" dirty="0" smtClean="0"/>
              <a:t>-الأخذ بعين الاعتبار موقف الطالب وارتباكه عند مواجهة  مسألة صعبة لذا على المعلم مراعاة الفروق الفردية بين طلابه وضرورة إجراء المزيد من التوضيحات .</a:t>
            </a:r>
            <a:r>
              <a:rPr lang="ar-SA" dirty="0" smtClean="0"/>
              <a:t/>
            </a:r>
            <a:br>
              <a:rPr lang="ar-SA" dirty="0" smtClean="0"/>
            </a:br>
            <a:r>
              <a:rPr lang="ar-SA" sz="3200" dirty="0" smtClean="0"/>
              <a:t/>
            </a:r>
            <a:br>
              <a:rPr lang="ar-SA" sz="3200" dirty="0" smtClean="0"/>
            </a:br>
            <a:endParaRPr lang="ar-SA" dirty="0"/>
          </a:p>
        </p:txBody>
      </p:sp>
      <p:sp>
        <p:nvSpPr>
          <p:cNvPr id="3" name="عنصر نائب للنص 2"/>
          <p:cNvSpPr>
            <a:spLocks noGrp="1"/>
          </p:cNvSpPr>
          <p:nvPr>
            <p:ph type="body" idx="1"/>
          </p:nvPr>
        </p:nvSpPr>
        <p:spPr>
          <a:xfrm>
            <a:off x="642910" y="0"/>
            <a:ext cx="7772400" cy="45719"/>
          </a:xfrm>
        </p:spPr>
        <p:txBody>
          <a:bodyPr>
            <a:normAutofit fontScale="25000" lnSpcReduction="20000"/>
          </a:bodyPr>
          <a:lstStyle/>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428736"/>
            <a:ext cx="8786842" cy="4929222"/>
          </a:xfrm>
        </p:spPr>
        <p:txBody>
          <a:bodyPr>
            <a:normAutofit fontScale="90000"/>
          </a:bodyPr>
          <a:lstStyle/>
          <a:p>
            <a:r>
              <a:rPr lang="ar-SA" dirty="0" smtClean="0"/>
              <a:t>طريقته بالبحث تقوم على المشاهدة وحل المشكلة.</a:t>
            </a:r>
            <a:br>
              <a:rPr lang="ar-SA" dirty="0" smtClean="0"/>
            </a:br>
            <a:r>
              <a:rPr lang="ar-SA" dirty="0" smtClean="0"/>
              <a:t>أبرز تجربة له هي :</a:t>
            </a:r>
            <a:br>
              <a:rPr lang="ar-SA" dirty="0" smtClean="0"/>
            </a:br>
            <a:r>
              <a:rPr lang="ar-SA" dirty="0" smtClean="0"/>
              <a:t/>
            </a:r>
            <a:br>
              <a:rPr lang="ar-SA" dirty="0" smtClean="0"/>
            </a:br>
            <a:r>
              <a:rPr lang="ar-SA" dirty="0" smtClean="0">
                <a:solidFill>
                  <a:srgbClr val="FF0000"/>
                </a:solidFill>
              </a:rPr>
              <a:t>1-</a:t>
            </a:r>
            <a:r>
              <a:rPr lang="ar-SA" dirty="0" smtClean="0"/>
              <a:t>وضع قطة جائعة </a:t>
            </a:r>
            <a:r>
              <a:rPr lang="ar-SA" dirty="0" smtClean="0"/>
              <a:t>داخل </a:t>
            </a:r>
            <a:r>
              <a:rPr lang="ar-SA" dirty="0" smtClean="0"/>
              <a:t>قفص </a:t>
            </a:r>
            <a:r>
              <a:rPr lang="ar-SA" dirty="0" smtClean="0"/>
              <a:t>حديد مغلق، له باب يفتح ويغلق بواسطة </a:t>
            </a:r>
            <a:r>
              <a:rPr lang="ar-SA" dirty="0" err="1" smtClean="0"/>
              <a:t>سقاطة</a:t>
            </a:r>
            <a:r>
              <a:rPr lang="ar-SA" dirty="0" smtClean="0"/>
              <a:t> ، عند ما يحتك القط </a:t>
            </a:r>
            <a:r>
              <a:rPr lang="ar-SA" dirty="0" err="1" smtClean="0"/>
              <a:t>بها</a:t>
            </a:r>
            <a:r>
              <a:rPr lang="ar-SA" dirty="0" smtClean="0"/>
              <a:t> يفتح الباب ويمكن الخروج منه</a:t>
            </a:r>
            <a:r>
              <a:rPr lang="en-US" dirty="0" smtClean="0"/>
              <a:t>. </a:t>
            </a:r>
            <a:r>
              <a:rPr lang="ar-SA" dirty="0" smtClean="0"/>
              <a:t>يوضع </a:t>
            </a:r>
            <a:r>
              <a:rPr lang="ar-SA" dirty="0" smtClean="0"/>
              <a:t>خارج القفص طعام يتكون من قطعة لحم أو قطعة سمك</a:t>
            </a:r>
            <a:r>
              <a:rPr lang="en-US" dirty="0" smtClean="0"/>
              <a:t>. </a:t>
            </a:r>
            <a:r>
              <a:rPr lang="ar-SA" dirty="0" smtClean="0">
                <a:solidFill>
                  <a:srgbClr val="FF0000"/>
                </a:solidFill>
              </a:rPr>
              <a:t/>
            </a:r>
            <a:br>
              <a:rPr lang="ar-SA" dirty="0" smtClean="0">
                <a:solidFill>
                  <a:srgbClr val="FF0000"/>
                </a:solidFill>
              </a:rPr>
            </a:br>
            <a:r>
              <a:rPr lang="ar-SA" dirty="0" smtClean="0"/>
              <a:t>2-</a:t>
            </a:r>
            <a:r>
              <a:rPr lang="ar-SA" dirty="0" smtClean="0">
                <a:solidFill>
                  <a:srgbClr val="FF0000"/>
                </a:solidFill>
              </a:rPr>
              <a:t>استخدم الفأر في تجربة أخرى ليهتدي إلى الطعام في نهاية المتاهة .</a:t>
            </a:r>
            <a:br>
              <a:rPr lang="ar-SA" dirty="0" smtClean="0">
                <a:solidFill>
                  <a:srgbClr val="FF0000"/>
                </a:solidFill>
              </a:rPr>
            </a:br>
            <a:endParaRPr lang="ar-SA" dirty="0"/>
          </a:p>
        </p:txBody>
      </p:sp>
      <p:sp>
        <p:nvSpPr>
          <p:cNvPr id="3" name="عنصر نائب للنص 2"/>
          <p:cNvSpPr>
            <a:spLocks noGrp="1"/>
          </p:cNvSpPr>
          <p:nvPr>
            <p:ph type="body" idx="1"/>
          </p:nvPr>
        </p:nvSpPr>
        <p:spPr>
          <a:xfrm>
            <a:off x="571472" y="0"/>
            <a:ext cx="7772400" cy="1643050"/>
          </a:xfrm>
        </p:spPr>
        <p:txBody>
          <a:bodyPr>
            <a:normAutofit fontScale="70000" lnSpcReduction="20000"/>
          </a:bodyPr>
          <a:lstStyle/>
          <a:p>
            <a:pPr algn="ctr"/>
            <a:r>
              <a:rPr lang="ar-SA" sz="4000" b="1" cap="all" dirty="0" smtClean="0">
                <a:solidFill>
                  <a:prstClr val="black"/>
                </a:solidFill>
                <a:ea typeface="+mj-ea"/>
                <a:cs typeface="Times New Roman"/>
              </a:rPr>
              <a:t>2</a:t>
            </a:r>
            <a:r>
              <a:rPr lang="ar-SA" sz="5700" b="1" cap="all" dirty="0" smtClean="0">
                <a:solidFill>
                  <a:prstClr val="black"/>
                </a:solidFill>
                <a:ea typeface="+mj-ea"/>
                <a:cs typeface="Times New Roman"/>
              </a:rPr>
              <a:t>-نظرية التعلم بالمحاولة والخطأ</a:t>
            </a:r>
            <a:br>
              <a:rPr lang="ar-SA" sz="5700" b="1" cap="all" dirty="0" smtClean="0">
                <a:solidFill>
                  <a:prstClr val="black"/>
                </a:solidFill>
                <a:ea typeface="+mj-ea"/>
                <a:cs typeface="Times New Roman"/>
              </a:rPr>
            </a:br>
            <a:r>
              <a:rPr lang="ar-SA" sz="5700" b="1" cap="all" dirty="0" smtClean="0">
                <a:solidFill>
                  <a:prstClr val="black"/>
                </a:solidFill>
                <a:ea typeface="+mj-ea"/>
                <a:cs typeface="Times New Roman"/>
              </a:rPr>
              <a:t>إدوارد </a:t>
            </a:r>
            <a:r>
              <a:rPr lang="ar-SA" sz="5700" b="1" cap="all" dirty="0" err="1" smtClean="0">
                <a:solidFill>
                  <a:prstClr val="black"/>
                </a:solidFill>
                <a:ea typeface="+mj-ea"/>
                <a:cs typeface="Times New Roman"/>
              </a:rPr>
              <a:t>ثورندايك</a:t>
            </a:r>
            <a:r>
              <a:rPr lang="ar-SA" sz="5700" b="1" cap="all" dirty="0" smtClean="0">
                <a:solidFill>
                  <a:prstClr val="black"/>
                </a:solidFill>
                <a:ea typeface="+mj-ea"/>
                <a:cs typeface="Times New Roman"/>
              </a:rPr>
              <a:t/>
            </a:r>
            <a:br>
              <a:rPr lang="ar-SA" sz="5700" b="1" cap="all" dirty="0" smtClean="0">
                <a:solidFill>
                  <a:prstClr val="black"/>
                </a:solidFill>
                <a:ea typeface="+mj-ea"/>
                <a:cs typeface="Times New Roman"/>
              </a:rPr>
            </a:br>
            <a:r>
              <a:rPr lang="ar-SA" sz="4000" b="1" cap="all" dirty="0" smtClean="0">
                <a:solidFill>
                  <a:prstClr val="black"/>
                </a:solidFill>
                <a:ea typeface="+mj-ea"/>
                <a:cs typeface="Times New Roman"/>
              </a:rPr>
              <a:t/>
            </a:r>
            <a:br>
              <a:rPr lang="ar-SA" sz="4000" b="1" cap="all" dirty="0" smtClean="0">
                <a:solidFill>
                  <a:prstClr val="black"/>
                </a:solidFill>
                <a:ea typeface="+mj-ea"/>
                <a:cs typeface="Times New Roman"/>
              </a:rPr>
            </a:b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l_fi" descr="Thorndikescat"/>
          <p:cNvPicPr>
            <a:picLocks noChangeAspect="1" noChangeArrowheads="1"/>
          </p:cNvPicPr>
          <p:nvPr/>
        </p:nvPicPr>
        <p:blipFill>
          <a:blip r:embed="rId2"/>
          <a:srcRect/>
          <a:stretch>
            <a:fillRect/>
          </a:stretch>
        </p:blipFill>
        <p:spPr bwMode="auto">
          <a:xfrm>
            <a:off x="0" y="0"/>
            <a:ext cx="5572164" cy="4500594"/>
          </a:xfrm>
          <a:prstGeom prst="rect">
            <a:avLst/>
          </a:prstGeom>
          <a:noFill/>
          <a:ln w="9525">
            <a:noFill/>
            <a:miter lim="800000"/>
            <a:headEnd/>
            <a:tailEnd/>
          </a:ln>
        </p:spPr>
      </p:pic>
      <p:pic>
        <p:nvPicPr>
          <p:cNvPr id="1028" name="Picture 4" descr="http://t3.gstatic.com/images?q=tbn:ANd9GcSdhMnApsRv_rj4f92b-vj9T0bcXGrtjAPo6CUhLacE4rpgbuOfeaQ7MWgq"/>
          <p:cNvPicPr>
            <a:picLocks noChangeAspect="1" noChangeArrowheads="1"/>
          </p:cNvPicPr>
          <p:nvPr/>
        </p:nvPicPr>
        <p:blipFill>
          <a:blip r:embed="rId3"/>
          <a:srcRect/>
          <a:stretch>
            <a:fillRect/>
          </a:stretch>
        </p:blipFill>
        <p:spPr bwMode="auto">
          <a:xfrm>
            <a:off x="5214942" y="2643182"/>
            <a:ext cx="3500430" cy="385765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8" y="357166"/>
            <a:ext cx="8858280" cy="6143668"/>
          </a:xfrm>
        </p:spPr>
        <p:txBody>
          <a:bodyPr/>
          <a:lstStyle/>
          <a:p>
            <a:r>
              <a:rPr lang="ar-SA" dirty="0" smtClean="0">
                <a:solidFill>
                  <a:srgbClr val="FF0000"/>
                </a:solidFill>
              </a:rPr>
              <a:t> *</a:t>
            </a:r>
            <a:r>
              <a:rPr lang="ar-SA" dirty="0" smtClean="0"/>
              <a:t>في البداية كانت حركاتهم عشوائية، وبعد تكرار التجربة عدة مرات أخذ الوقت الذي تستغرقه القطة في الوصول </a:t>
            </a:r>
            <a:r>
              <a:rPr lang="ar-SA" dirty="0" smtClean="0"/>
              <a:t>لطعام وفتح </a:t>
            </a:r>
            <a:r>
              <a:rPr lang="ar-SA" dirty="0" smtClean="0"/>
              <a:t>القفص والحصول على المكافأة يتناقص إذن استبعدت الحركات العشوائية (ص18</a:t>
            </a:r>
            <a:r>
              <a:rPr lang="ar-SA" dirty="0" smtClean="0"/>
              <a:t>). كذلك هو الحال بالنسبة للفئران في المتاهة.</a:t>
            </a:r>
            <a:r>
              <a:rPr lang="ar-SA" dirty="0" smtClean="0"/>
              <a:t/>
            </a:r>
            <a:br>
              <a:rPr lang="ar-SA" dirty="0" smtClean="0"/>
            </a:br>
            <a:r>
              <a:rPr lang="ar-SA" dirty="0" smtClean="0"/>
              <a:t/>
            </a:r>
            <a:br>
              <a:rPr lang="ar-SA" dirty="0" smtClean="0"/>
            </a:br>
            <a:r>
              <a:rPr lang="ar-SA" dirty="0" smtClean="0">
                <a:solidFill>
                  <a:srgbClr val="FF0000"/>
                </a:solidFill>
              </a:rPr>
              <a:t>سؤال /كيف تم استثناء الحركات الخاطئة بعد تكرار التجربة؟</a:t>
            </a:r>
            <a:br>
              <a:rPr lang="ar-SA" dirty="0" smtClean="0">
                <a:solidFill>
                  <a:srgbClr val="FF0000"/>
                </a:solidFill>
              </a:rPr>
            </a:br>
            <a:endParaRPr lang="ar-SA" dirty="0"/>
          </a:p>
        </p:txBody>
      </p:sp>
      <p:sp>
        <p:nvSpPr>
          <p:cNvPr id="3" name="عنصر نائب للنص 2"/>
          <p:cNvSpPr>
            <a:spLocks noGrp="1"/>
          </p:cNvSpPr>
          <p:nvPr>
            <p:ph type="body" idx="1"/>
          </p:nvPr>
        </p:nvSpPr>
        <p:spPr>
          <a:xfrm>
            <a:off x="857224" y="0"/>
            <a:ext cx="7772400" cy="165097"/>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44" y="428604"/>
            <a:ext cx="8786842" cy="5857916"/>
          </a:xfrm>
        </p:spPr>
        <p:txBody>
          <a:bodyPr/>
          <a:lstStyle/>
          <a:p>
            <a:r>
              <a:rPr lang="ar-SA" dirty="0" smtClean="0"/>
              <a:t>*</a:t>
            </a:r>
            <a:r>
              <a:rPr lang="ar-SA" dirty="0" smtClean="0">
                <a:solidFill>
                  <a:srgbClr val="FF0000"/>
                </a:solidFill>
              </a:rPr>
              <a:t>الحيوان يحفز بالجوع (الدافع) وللتخلص من التوتر المرتبط بالدافع  الجامح (الجوع)فإن الحيوان  يحاول استجابات شتى إلى أن يحصل على المكافأة وباقتران المكافأة بالاستجابة (أ) ففي الحالات القادمة يميل الحيوان لتكرار(أ ) هذه .فيقال عن الاستجابة (أ) هذه بأنها قد تعززت بالنتيجة التي </a:t>
            </a:r>
            <a:r>
              <a:rPr lang="ar-SA" dirty="0" err="1" smtClean="0">
                <a:solidFill>
                  <a:srgbClr val="FF0000"/>
                </a:solidFill>
              </a:rPr>
              <a:t>احرز</a:t>
            </a:r>
            <a:r>
              <a:rPr lang="ar-SA" dirty="0" smtClean="0">
                <a:solidFill>
                  <a:srgbClr val="FF0000"/>
                </a:solidFill>
              </a:rPr>
              <a:t> فيها النجاح،</a:t>
            </a:r>
            <a:br>
              <a:rPr lang="ar-SA" dirty="0" smtClean="0">
                <a:solidFill>
                  <a:srgbClr val="FF0000"/>
                </a:solidFill>
              </a:rPr>
            </a:br>
            <a:r>
              <a:rPr lang="ar-SA" dirty="0" smtClean="0">
                <a:solidFill>
                  <a:srgbClr val="FF0000"/>
                </a:solidFill>
              </a:rPr>
              <a:t> </a:t>
            </a:r>
            <a:r>
              <a:rPr lang="ar-SA" sz="4800" u="sng" dirty="0" smtClean="0"/>
              <a:t>فتقوى العلاقة بين المثير </a:t>
            </a:r>
            <a:r>
              <a:rPr lang="ar-SA" sz="4800" u="sng" dirty="0" err="1" smtClean="0"/>
              <a:t>والإستجابة</a:t>
            </a:r>
            <a:endParaRPr lang="ar-SA" sz="4800" u="sng" dirty="0"/>
          </a:p>
        </p:txBody>
      </p:sp>
      <p:sp>
        <p:nvSpPr>
          <p:cNvPr id="3" name="عنصر نائب للنص 2"/>
          <p:cNvSpPr>
            <a:spLocks noGrp="1"/>
          </p:cNvSpPr>
          <p:nvPr>
            <p:ph type="body" idx="1"/>
          </p:nvPr>
        </p:nvSpPr>
        <p:spPr>
          <a:xfrm>
            <a:off x="857224" y="0"/>
            <a:ext cx="7772400" cy="4571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500174"/>
            <a:ext cx="7772400" cy="4268801"/>
          </a:xfrm>
        </p:spPr>
        <p:txBody>
          <a:bodyPr>
            <a:normAutofit fontScale="90000"/>
          </a:bodyPr>
          <a:lstStyle/>
          <a:p>
            <a:r>
              <a:rPr lang="ar-SA" dirty="0" smtClean="0"/>
              <a:t/>
            </a:r>
            <a:br>
              <a:rPr lang="ar-SA" dirty="0" smtClean="0"/>
            </a:br>
            <a:r>
              <a:rPr lang="ar-SA" dirty="0" smtClean="0"/>
              <a:t>اجري تجاربه على الفئران التي أظهرت أنها في حال عدم تلقيها الطعام استطاعت أن تقطع المتاهة بعد عدة مرات من تكرار التجربة ،ولكن عند تقديم الطعام لها كمكافأة لجهودها ارتفعت كفأتها في قطع المتاهة إلى نفس مستوى الفئران التي كانت تكافأ طيلة الوقت.</a:t>
            </a:r>
            <a:br>
              <a:rPr lang="ar-SA" dirty="0" smtClean="0"/>
            </a:br>
            <a:r>
              <a:rPr lang="ar-SA" dirty="0" smtClean="0"/>
              <a:t>فحتى الحيوانات المتعلمة تستفيد على ما يبدو  من العلامات للتوصل للحل الصائب.</a:t>
            </a:r>
            <a:endParaRPr lang="ar-SA" dirty="0"/>
          </a:p>
        </p:txBody>
      </p:sp>
      <p:sp>
        <p:nvSpPr>
          <p:cNvPr id="3" name="عنصر نائب للنص 2"/>
          <p:cNvSpPr>
            <a:spLocks noGrp="1"/>
          </p:cNvSpPr>
          <p:nvPr>
            <p:ph type="body" idx="1"/>
          </p:nvPr>
        </p:nvSpPr>
        <p:spPr>
          <a:xfrm>
            <a:off x="642910" y="428604"/>
            <a:ext cx="7772400" cy="1428760"/>
          </a:xfrm>
        </p:spPr>
        <p:txBody>
          <a:bodyPr>
            <a:normAutofit/>
          </a:bodyPr>
          <a:lstStyle/>
          <a:p>
            <a:pPr algn="ctr"/>
            <a:r>
              <a:rPr lang="ar-SA" sz="3600" b="1" cap="all" dirty="0" smtClean="0">
                <a:solidFill>
                  <a:schemeClr val="tx1"/>
                </a:solidFill>
                <a:latin typeface="+mj-lt"/>
                <a:ea typeface="+mj-ea"/>
                <a:cs typeface="+mj-cs"/>
              </a:rPr>
              <a:t>3-نظرية تعلم العلامات</a:t>
            </a:r>
          </a:p>
          <a:p>
            <a:pPr algn="ctr"/>
            <a:r>
              <a:rPr lang="ar-SA" sz="3600" b="1" cap="all" dirty="0" err="1" smtClean="0">
                <a:solidFill>
                  <a:schemeClr val="tx1"/>
                </a:solidFill>
              </a:rPr>
              <a:t>طولمن</a:t>
            </a:r>
            <a:endParaRPr lang="ar-SA" sz="3600" b="1" cap="all" dirty="0" smtClean="0">
              <a:solidFill>
                <a:schemeClr val="tx1"/>
              </a:solidFill>
              <a:latin typeface="+mj-lt"/>
              <a:ea typeface="+mj-ea"/>
              <a:cs typeface="+mj-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85728"/>
            <a:ext cx="8215369" cy="6572272"/>
          </a:xfrm>
        </p:spPr>
        <p:txBody>
          <a:bodyPr>
            <a:normAutofit fontScale="90000"/>
          </a:bodyPr>
          <a:lstStyle/>
          <a:p>
            <a:r>
              <a:rPr lang="ar-SA" dirty="0" smtClean="0">
                <a:solidFill>
                  <a:schemeClr val="accent2"/>
                </a:solidFill>
              </a:rPr>
              <a:t>التطبيقات التربوية لنظرية </a:t>
            </a:r>
            <a:r>
              <a:rPr lang="ar-SA" dirty="0" err="1" smtClean="0">
                <a:solidFill>
                  <a:schemeClr val="accent2"/>
                </a:solidFill>
              </a:rPr>
              <a:t>ثورندايك</a:t>
            </a:r>
            <a:r>
              <a:rPr lang="ar-SA" dirty="0" smtClean="0">
                <a:solidFill>
                  <a:schemeClr val="accent2"/>
                </a:solidFill>
              </a:rPr>
              <a:t>:</a:t>
            </a:r>
            <a:br>
              <a:rPr lang="ar-SA" dirty="0" smtClean="0">
                <a:solidFill>
                  <a:schemeClr val="accent2"/>
                </a:solidFill>
              </a:rPr>
            </a:br>
            <a:r>
              <a:rPr lang="ar-SA" dirty="0" smtClean="0">
                <a:solidFill>
                  <a:schemeClr val="accent2"/>
                </a:solidFill>
              </a:rPr>
              <a:t>*</a:t>
            </a:r>
            <a:r>
              <a:rPr lang="ar-SA" dirty="0" smtClean="0"/>
              <a:t>توقع مكافأة منتظرة مثل زيارة مسرح باعث سعادة للطالب منتقدا الممارسات التربوية العنيفة.</a:t>
            </a:r>
            <a:br>
              <a:rPr lang="ar-SA" dirty="0" smtClean="0"/>
            </a:br>
            <a:r>
              <a:rPr lang="ar-SA" dirty="0" smtClean="0">
                <a:solidFill>
                  <a:schemeClr val="accent2"/>
                </a:solidFill>
              </a:rPr>
              <a:t>*</a:t>
            </a:r>
            <a:r>
              <a:rPr lang="ar-SA" dirty="0" smtClean="0"/>
              <a:t>الطالب يتعلم بالمحاولة والخطأ وعلى المعلم أن يوفر لطلابه هذه الممارسات ليتعرف الطالب على الخطأ ليتجنبه والأصح يكرره ولكن بإتباع المعلم الاستثارة في نفوس طلبته.</a:t>
            </a:r>
            <a:br>
              <a:rPr lang="ar-SA" dirty="0" smtClean="0"/>
            </a:br>
            <a:r>
              <a:rPr lang="ar-SA" dirty="0" smtClean="0">
                <a:solidFill>
                  <a:schemeClr val="accent2"/>
                </a:solidFill>
              </a:rPr>
              <a:t>*</a:t>
            </a:r>
            <a:r>
              <a:rPr lang="ar-SA" dirty="0" smtClean="0"/>
              <a:t>الاهتمام بالتدرج في المادة التعليمية من السهل إلى الصعب فالأكثر تعقيدا.</a:t>
            </a:r>
            <a:br>
              <a:rPr lang="ar-SA" dirty="0" smtClean="0"/>
            </a:br>
            <a:r>
              <a:rPr lang="ar-SA" dirty="0" smtClean="0">
                <a:solidFill>
                  <a:schemeClr val="accent2"/>
                </a:solidFill>
              </a:rPr>
              <a:t>*</a:t>
            </a:r>
            <a:r>
              <a:rPr lang="ar-SA" dirty="0" smtClean="0"/>
              <a:t>عدم إغفال دور الجزاء لتحقيق السرعة في التعلم وفاعليته والدافعية لدى الطلبة.</a:t>
            </a:r>
            <a:br>
              <a:rPr lang="ar-SA" dirty="0" smtClean="0"/>
            </a:br>
            <a:r>
              <a:rPr lang="ar-SA" dirty="0" smtClean="0"/>
              <a:t/>
            </a:r>
            <a:br>
              <a:rPr lang="ar-SA" dirty="0" smtClean="0"/>
            </a:br>
            <a:endParaRPr lang="ar-SA" dirty="0"/>
          </a:p>
        </p:txBody>
      </p:sp>
      <p:sp>
        <p:nvSpPr>
          <p:cNvPr id="3" name="عنصر نائب للنص 2"/>
          <p:cNvSpPr>
            <a:spLocks noGrp="1"/>
          </p:cNvSpPr>
          <p:nvPr>
            <p:ph type="body" idx="1"/>
          </p:nvPr>
        </p:nvSpPr>
        <p:spPr>
          <a:xfrm>
            <a:off x="857224" y="0"/>
            <a:ext cx="7772400" cy="45719"/>
          </a:xfrm>
        </p:spPr>
        <p:txBody>
          <a:bodyPr>
            <a:normAutofit fontScale="25000" lnSpcReduction="20000"/>
          </a:bodyPr>
          <a:lstStyle/>
          <a:p>
            <a:endParaRPr lang="ar-SA"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06" y="1571612"/>
            <a:ext cx="8929718" cy="4929222"/>
          </a:xfrm>
        </p:spPr>
        <p:txBody>
          <a:bodyPr>
            <a:normAutofit fontScale="90000"/>
          </a:bodyPr>
          <a:lstStyle/>
          <a:p>
            <a:r>
              <a:rPr lang="ar-SA" dirty="0" smtClean="0"/>
              <a:t>*ولدت النظرية في ألمانيا وقدمت إلى الولايات الأمريكية على يد كل من </a:t>
            </a:r>
            <a:r>
              <a:rPr lang="ar-SA" dirty="0" err="1" smtClean="0"/>
              <a:t>كوفكا</a:t>
            </a:r>
            <a:r>
              <a:rPr lang="ar-SA" dirty="0" smtClean="0"/>
              <a:t> </a:t>
            </a:r>
            <a:r>
              <a:rPr lang="ar-SA" dirty="0" err="1" smtClean="0"/>
              <a:t>وكوهلر</a:t>
            </a:r>
            <a:r>
              <a:rPr lang="ar-SA" dirty="0" smtClean="0"/>
              <a:t>.</a:t>
            </a:r>
            <a:br>
              <a:rPr lang="ar-SA" dirty="0" smtClean="0"/>
            </a:br>
            <a:r>
              <a:rPr lang="ar-SA" dirty="0" smtClean="0"/>
              <a:t/>
            </a:r>
            <a:br>
              <a:rPr lang="ar-SA" dirty="0" smtClean="0"/>
            </a:br>
            <a:r>
              <a:rPr lang="ar-SA" dirty="0" smtClean="0"/>
              <a:t> *معنى كلمة </a:t>
            </a:r>
            <a:r>
              <a:rPr lang="ar-SA" dirty="0" err="1" smtClean="0"/>
              <a:t>جشتالت</a:t>
            </a:r>
            <a:r>
              <a:rPr lang="ar-SA" dirty="0" smtClean="0"/>
              <a:t>:صيغة ،شكل وترجع هذه التسمية إلى أن دراسة المدركات الحسية ليست العناصر أو الأجزاء التي يتكون منها المدرك وإنما الشكل والبناء العام.</a:t>
            </a:r>
            <a:br>
              <a:rPr lang="ar-SA" dirty="0" smtClean="0"/>
            </a:br>
            <a:r>
              <a:rPr lang="ar-SA" dirty="0" smtClean="0"/>
              <a:t>عابت مدرسة </a:t>
            </a:r>
            <a:r>
              <a:rPr lang="ar-SA" dirty="0" err="1" smtClean="0"/>
              <a:t>الجشتالت</a:t>
            </a:r>
            <a:r>
              <a:rPr lang="ar-SA" dirty="0" smtClean="0"/>
              <a:t> على </a:t>
            </a:r>
            <a:r>
              <a:rPr lang="ar-SA" dirty="0" err="1" smtClean="0"/>
              <a:t>ثورندايك</a:t>
            </a:r>
            <a:r>
              <a:rPr lang="ar-SA" dirty="0" smtClean="0"/>
              <a:t> بأن الأقفاص التي كان يستخدمها لا تسمح للحيوان بإظهار قدرته على التعلم .</a:t>
            </a:r>
            <a:br>
              <a:rPr lang="ar-SA" dirty="0" smtClean="0"/>
            </a:br>
            <a:endParaRPr lang="ar-SA" dirty="0"/>
          </a:p>
        </p:txBody>
      </p:sp>
      <p:sp>
        <p:nvSpPr>
          <p:cNvPr id="3" name="عنصر نائب للنص 2"/>
          <p:cNvSpPr>
            <a:spLocks noGrp="1"/>
          </p:cNvSpPr>
          <p:nvPr>
            <p:ph type="body" idx="1"/>
          </p:nvPr>
        </p:nvSpPr>
        <p:spPr>
          <a:xfrm>
            <a:off x="857224" y="428604"/>
            <a:ext cx="7772400" cy="1000132"/>
          </a:xfrm>
        </p:spPr>
        <p:txBody>
          <a:bodyPr>
            <a:noAutofit/>
          </a:bodyPr>
          <a:lstStyle/>
          <a:p>
            <a:pPr algn="ctr"/>
            <a:r>
              <a:rPr lang="ar-SA" sz="4000" b="1" dirty="0" smtClean="0">
                <a:solidFill>
                  <a:schemeClr val="tx1"/>
                </a:solidFill>
              </a:rPr>
              <a:t>4- نظرية </a:t>
            </a:r>
            <a:r>
              <a:rPr lang="ar-SA" sz="4000" b="1" dirty="0" err="1" smtClean="0">
                <a:solidFill>
                  <a:schemeClr val="tx1"/>
                </a:solidFill>
              </a:rPr>
              <a:t>الجشتالت</a:t>
            </a:r>
            <a:endParaRPr lang="ar-SA" sz="4000" b="1" dirty="0" smtClean="0">
              <a:solidFill>
                <a:schemeClr val="tx1"/>
              </a:solidFill>
            </a:endParaRPr>
          </a:p>
          <a:p>
            <a:pPr algn="ctr"/>
            <a:r>
              <a:rPr lang="ar-SA" sz="4000" b="1" dirty="0" err="1" smtClean="0">
                <a:solidFill>
                  <a:schemeClr val="tx1"/>
                </a:solidFill>
              </a:rPr>
              <a:t>كوهلر</a:t>
            </a:r>
            <a:endParaRPr lang="ar-SA" sz="4000" b="1" dirty="0">
              <a:solidFill>
                <a:schemeClr val="tx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77" y="285728"/>
            <a:ext cx="8786841" cy="6215106"/>
          </a:xfrm>
        </p:spPr>
        <p:txBody>
          <a:bodyPr/>
          <a:lstStyle/>
          <a:p>
            <a:r>
              <a:rPr lang="ar-SA" dirty="0" smtClean="0"/>
              <a:t>في حين الاختبار الجيد الصالح للقياس أن تكون جميع عناصره واضحة أمام الكائن الحي القائم على الملاحظة وإدراك العلاقات توفر له حلا للمشكلة بعيدا عن العشوائية.</a:t>
            </a:r>
            <a:br>
              <a:rPr lang="ar-SA" dirty="0" smtClean="0"/>
            </a:br>
            <a:r>
              <a:rPr lang="ar-SA" dirty="0" smtClean="0"/>
              <a:t/>
            </a:r>
            <a:br>
              <a:rPr lang="ar-SA" dirty="0" smtClean="0"/>
            </a:br>
            <a:r>
              <a:rPr lang="ar-SA" dirty="0" smtClean="0"/>
              <a:t/>
            </a:r>
            <a:br>
              <a:rPr lang="ar-SA" dirty="0" smtClean="0"/>
            </a:br>
            <a:r>
              <a:rPr lang="ar-SA" dirty="0" smtClean="0"/>
              <a:t>اللحظة التي ندرك </a:t>
            </a:r>
            <a:r>
              <a:rPr lang="ar-SA" dirty="0" err="1" smtClean="0"/>
              <a:t>بها</a:t>
            </a:r>
            <a:r>
              <a:rPr lang="ar-SA" dirty="0" smtClean="0"/>
              <a:t> الأشياء فإننا نرى الشيء ككل</a:t>
            </a:r>
            <a:br>
              <a:rPr lang="ar-SA" dirty="0" smtClean="0"/>
            </a:br>
            <a:r>
              <a:rPr lang="ar-SA" dirty="0" smtClean="0"/>
              <a:t>“ </a:t>
            </a:r>
            <a:r>
              <a:rPr lang="en-US" dirty="0" smtClean="0"/>
              <a:t>“ WHOLE</a:t>
            </a:r>
            <a:r>
              <a:rPr lang="ar-SA" dirty="0" smtClean="0"/>
              <a:t/>
            </a:r>
            <a:br>
              <a:rPr lang="ar-SA" dirty="0" smtClean="0"/>
            </a:br>
            <a:endParaRPr lang="ar-SA" dirty="0"/>
          </a:p>
        </p:txBody>
      </p:sp>
      <p:sp>
        <p:nvSpPr>
          <p:cNvPr id="3" name="عنصر نائب للنص 2"/>
          <p:cNvSpPr>
            <a:spLocks noGrp="1"/>
          </p:cNvSpPr>
          <p:nvPr>
            <p:ph type="body" idx="1"/>
          </p:nvPr>
        </p:nvSpPr>
        <p:spPr>
          <a:xfrm>
            <a:off x="714348" y="-93659"/>
            <a:ext cx="7772400" cy="93659"/>
          </a:xfrm>
        </p:spPr>
        <p:txBody>
          <a:bodyPr>
            <a:normAutofit fontScale="25000" lnSpcReduction="20000"/>
          </a:bodyPr>
          <a:lstStyle/>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5720" y="857232"/>
            <a:ext cx="8429684" cy="5500726"/>
          </a:xfrm>
        </p:spPr>
        <p:txBody>
          <a:bodyPr>
            <a:normAutofit fontScale="90000"/>
          </a:bodyPr>
          <a:lstStyle/>
          <a:p>
            <a:r>
              <a:rPr lang="ar-SA" dirty="0" smtClean="0">
                <a:solidFill>
                  <a:srgbClr val="FF0000"/>
                </a:solidFill>
              </a:rPr>
              <a:t>1</a:t>
            </a:r>
            <a:r>
              <a:rPr lang="ar-SA" sz="4400" dirty="0" smtClean="0">
                <a:solidFill>
                  <a:srgbClr val="FF0000"/>
                </a:solidFill>
              </a:rPr>
              <a:t>.تجربة مشكلة العصي:</a:t>
            </a:r>
            <a:r>
              <a:rPr lang="ar-SA" dirty="0" smtClean="0"/>
              <a:t>قرد</a:t>
            </a:r>
            <a:r>
              <a:rPr lang="ar-SA" sz="4400" dirty="0" smtClean="0">
                <a:solidFill>
                  <a:srgbClr val="FF0000"/>
                </a:solidFill>
              </a:rPr>
              <a:t> </a:t>
            </a:r>
            <a:r>
              <a:rPr lang="ar-SA" dirty="0" smtClean="0"/>
              <a:t>داخل القفص ،عصا أو أكثر خارج القفص وموز،لوحظ أنه بالاستبصار يبدأ باستخدام العصي تجاه الموز ولو أنه يكون بالبداية خطأ ولكنه متى استخدمها بنجاح كان يلجأ على الفور إلى ما تعلم ليستخدم العصا مرة أخرى.</a:t>
            </a:r>
            <a:br>
              <a:rPr lang="ar-SA" dirty="0" smtClean="0"/>
            </a:br>
            <a:r>
              <a:rPr lang="ar-SA" dirty="0" smtClean="0"/>
              <a:t>وفي تجربة أكثر تعقيدا باستطاعة القردة أن تتعلم أنه يمكن تركيب عصوين بعضهما ببعض لسحب الموز من الخارج إلى الداخل.</a:t>
            </a:r>
            <a:br>
              <a:rPr lang="ar-SA" dirty="0" smtClean="0"/>
            </a:br>
            <a:r>
              <a:rPr lang="ar-SA" dirty="0" smtClean="0">
                <a:solidFill>
                  <a:srgbClr val="FF0000"/>
                </a:solidFill>
              </a:rPr>
              <a:t> </a:t>
            </a:r>
            <a:r>
              <a:rPr lang="ar-SA" sz="3600" dirty="0" smtClean="0">
                <a:solidFill>
                  <a:srgbClr val="FF0000"/>
                </a:solidFill>
              </a:rPr>
              <a:t>ومعنى ذلك أن القردة أدركت العلاقة بين العصي والمسافة البعيدة عن الهدف (الموز)عن طريق التبصر </a:t>
            </a:r>
            <a:r>
              <a:rPr lang="en-US" sz="3600" dirty="0" smtClean="0">
                <a:solidFill>
                  <a:srgbClr val="FF0000"/>
                </a:solidFill>
              </a:rPr>
              <a:t>“INSIGHT”</a:t>
            </a:r>
            <a:r>
              <a:rPr lang="ar-SA" sz="3600" dirty="0" smtClean="0">
                <a:solidFill>
                  <a:srgbClr val="FF0000"/>
                </a:solidFill>
              </a:rPr>
              <a:t>وان الحيوانات تتفاوت في قدرتها على التعلم.</a:t>
            </a:r>
            <a:endParaRPr lang="ar-SA" sz="3600" dirty="0"/>
          </a:p>
        </p:txBody>
      </p:sp>
      <p:sp>
        <p:nvSpPr>
          <p:cNvPr id="3" name="عنصر نائب للنص 2"/>
          <p:cNvSpPr>
            <a:spLocks noGrp="1"/>
          </p:cNvSpPr>
          <p:nvPr>
            <p:ph type="body" idx="1"/>
          </p:nvPr>
        </p:nvSpPr>
        <p:spPr>
          <a:xfrm>
            <a:off x="714348" y="0"/>
            <a:ext cx="7772400" cy="1142984"/>
          </a:xfrm>
        </p:spPr>
        <p:txBody>
          <a:bodyPr>
            <a:normAutofit/>
          </a:bodyPr>
          <a:lstStyle/>
          <a:p>
            <a:pPr algn="ctr"/>
            <a:r>
              <a:rPr lang="ar-SA" sz="4000" dirty="0" smtClean="0">
                <a:solidFill>
                  <a:schemeClr val="tx1"/>
                </a:solidFill>
              </a:rPr>
              <a:t>تجارب </a:t>
            </a:r>
            <a:r>
              <a:rPr lang="ar-SA" sz="4000" dirty="0" err="1" smtClean="0">
                <a:solidFill>
                  <a:schemeClr val="tx1"/>
                </a:solidFill>
              </a:rPr>
              <a:t>كوهلر</a:t>
            </a:r>
            <a:r>
              <a:rPr lang="ar-SA" sz="4000" dirty="0" smtClean="0">
                <a:solidFill>
                  <a:schemeClr val="tx1"/>
                </a:solidFill>
              </a:rPr>
              <a:t>(1925) على القردة:</a:t>
            </a:r>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2877" y="500042"/>
            <a:ext cx="8786841" cy="5643602"/>
          </a:xfrm>
        </p:spPr>
        <p:txBody>
          <a:bodyPr>
            <a:normAutofit/>
          </a:bodyPr>
          <a:lstStyle/>
          <a:p>
            <a:r>
              <a:rPr lang="ar-SA" dirty="0" smtClean="0">
                <a:solidFill>
                  <a:srgbClr val="FF0000"/>
                </a:solidFill>
              </a:rPr>
              <a:t>2-تجربة مشكلة الصندوق :</a:t>
            </a:r>
            <a:br>
              <a:rPr lang="ar-SA" dirty="0" smtClean="0">
                <a:solidFill>
                  <a:srgbClr val="FF0000"/>
                </a:solidFill>
              </a:rPr>
            </a:br>
            <a:r>
              <a:rPr lang="ar-SA" dirty="0" smtClean="0"/>
              <a:t>قفص بداخله قرد جائع ،علق بسقفه موز وبداخله صندوق بحيث لا يستطيع القرد الوصول للطعام ما لم يستخدم الصندوق ليصعد فوقه ويقفز وبعد حدوث التعلم يتجه القرد إلى الصندوق ويضعه بالمكان المناسب ويقفز وبالتالي يحصل على </a:t>
            </a:r>
            <a:r>
              <a:rPr lang="ar-SA" dirty="0" smtClean="0"/>
              <a:t>الموز.</a:t>
            </a:r>
            <a:r>
              <a:rPr lang="ar-SA" dirty="0" smtClean="0"/>
              <a:t/>
            </a:r>
            <a:br>
              <a:rPr lang="ar-SA" dirty="0" smtClean="0"/>
            </a:br>
            <a:endParaRPr lang="ar-SA" dirty="0" smtClean="0"/>
          </a:p>
        </p:txBody>
      </p:sp>
      <p:sp>
        <p:nvSpPr>
          <p:cNvPr id="3" name="عنصر نائب للنص 2"/>
          <p:cNvSpPr>
            <a:spLocks noGrp="1"/>
          </p:cNvSpPr>
          <p:nvPr>
            <p:ph type="body" idx="1"/>
          </p:nvPr>
        </p:nvSpPr>
        <p:spPr>
          <a:xfrm>
            <a:off x="785786" y="0"/>
            <a:ext cx="7772400" cy="9365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l_fi" descr="ANd9GcSAwumEYemMFse02wfg41F8gge6vbjvsoibtk4f5D_unSRNgecXcA2Llec2GA"/>
          <p:cNvPicPr>
            <a:picLocks noChangeAspect="1" noChangeArrowheads="1"/>
          </p:cNvPicPr>
          <p:nvPr/>
        </p:nvPicPr>
        <p:blipFill>
          <a:blip r:embed="rId2"/>
          <a:srcRect/>
          <a:stretch>
            <a:fillRect/>
          </a:stretch>
        </p:blipFill>
        <p:spPr bwMode="auto">
          <a:xfrm>
            <a:off x="1928794" y="212170"/>
            <a:ext cx="5929354" cy="636010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5720" y="571480"/>
            <a:ext cx="8501121" cy="5572164"/>
          </a:xfrm>
        </p:spPr>
        <p:txBody>
          <a:bodyPr>
            <a:normAutofit fontScale="90000"/>
          </a:bodyPr>
          <a:lstStyle/>
          <a:p>
            <a:r>
              <a:rPr lang="ar-SA" u="sng" dirty="0" smtClean="0"/>
              <a:t>قوانين التنظيم الإدراكي:</a:t>
            </a:r>
            <a:br>
              <a:rPr lang="ar-SA" u="sng" dirty="0" smtClean="0"/>
            </a:br>
            <a:r>
              <a:rPr lang="ar-SA" dirty="0" smtClean="0">
                <a:solidFill>
                  <a:srgbClr val="C00000"/>
                </a:solidFill>
              </a:rPr>
              <a:t/>
            </a:r>
            <a:br>
              <a:rPr lang="ar-SA" dirty="0" smtClean="0">
                <a:solidFill>
                  <a:srgbClr val="C00000"/>
                </a:solidFill>
              </a:rPr>
            </a:br>
            <a:r>
              <a:rPr lang="ar-SA" dirty="0" smtClean="0">
                <a:solidFill>
                  <a:schemeClr val="tx2">
                    <a:lumMod val="60000"/>
                    <a:lumOff val="40000"/>
                  </a:schemeClr>
                </a:solidFill>
              </a:rPr>
              <a:t>1.قانون المماثلة/التشابه: </a:t>
            </a:r>
            <a:r>
              <a:rPr lang="ar-SA" dirty="0" smtClean="0">
                <a:solidFill>
                  <a:srgbClr val="C00000"/>
                </a:solidFill>
              </a:rPr>
              <a:t>الأشياء المتشابهة في الشكل، الحجم واللون تدرك كمجموعة واحدة.</a:t>
            </a:r>
            <a:br>
              <a:rPr lang="ar-SA" dirty="0" smtClean="0">
                <a:solidFill>
                  <a:srgbClr val="C00000"/>
                </a:solidFill>
              </a:rPr>
            </a:br>
            <a:r>
              <a:rPr lang="ar-SA" dirty="0" smtClean="0">
                <a:solidFill>
                  <a:schemeClr val="tx2">
                    <a:lumMod val="60000"/>
                    <a:lumOff val="40000"/>
                  </a:schemeClr>
                </a:solidFill>
              </a:rPr>
              <a:t>2.قانون التقارب:الأشياء </a:t>
            </a:r>
            <a:r>
              <a:rPr lang="ar-SA" dirty="0" smtClean="0">
                <a:solidFill>
                  <a:srgbClr val="C00000"/>
                </a:solidFill>
              </a:rPr>
              <a:t>المتقاربة في الزمان والمكان يسهل إدراكها على هيئة صيغ مستقلة بعكس المتباعدة.</a:t>
            </a:r>
            <a:br>
              <a:rPr lang="ar-SA" dirty="0" smtClean="0">
                <a:solidFill>
                  <a:srgbClr val="C00000"/>
                </a:solidFill>
              </a:rPr>
            </a:br>
            <a:r>
              <a:rPr lang="ar-SA" dirty="0" smtClean="0">
                <a:solidFill>
                  <a:srgbClr val="C00000"/>
                </a:solidFill>
              </a:rPr>
              <a:t>3</a:t>
            </a:r>
            <a:r>
              <a:rPr lang="ar-SA" dirty="0" smtClean="0">
                <a:solidFill>
                  <a:schemeClr val="tx2">
                    <a:lumMod val="60000"/>
                    <a:lumOff val="40000"/>
                  </a:schemeClr>
                </a:solidFill>
              </a:rPr>
              <a:t>.قانون الاتصال(</a:t>
            </a:r>
            <a:r>
              <a:rPr lang="ar-SA" dirty="0" err="1" smtClean="0">
                <a:solidFill>
                  <a:schemeClr val="tx2">
                    <a:lumMod val="60000"/>
                    <a:lumOff val="40000"/>
                  </a:schemeClr>
                </a:solidFill>
              </a:rPr>
              <a:t>الإستمرار</a:t>
            </a:r>
            <a:r>
              <a:rPr lang="ar-SA" dirty="0" smtClean="0">
                <a:solidFill>
                  <a:schemeClr val="tx2">
                    <a:lumMod val="60000"/>
                    <a:lumOff val="40000"/>
                  </a:schemeClr>
                </a:solidFill>
              </a:rPr>
              <a:t>):</a:t>
            </a:r>
            <a:r>
              <a:rPr lang="ar-SA" dirty="0" smtClean="0">
                <a:solidFill>
                  <a:srgbClr val="FF0000"/>
                </a:solidFill>
              </a:rPr>
              <a:t/>
            </a:r>
            <a:br>
              <a:rPr lang="ar-SA" dirty="0" smtClean="0">
                <a:solidFill>
                  <a:srgbClr val="FF0000"/>
                </a:solidFill>
              </a:rPr>
            </a:br>
            <a:r>
              <a:rPr lang="ar-SA" dirty="0" smtClean="0">
                <a:solidFill>
                  <a:srgbClr val="C00000"/>
                </a:solidFill>
              </a:rPr>
              <a:t>الأشياء المتصلة </a:t>
            </a:r>
            <a:r>
              <a:rPr lang="ar-SA" dirty="0" err="1" smtClean="0">
                <a:solidFill>
                  <a:srgbClr val="C00000"/>
                </a:solidFill>
              </a:rPr>
              <a:t>اوالنقط</a:t>
            </a:r>
            <a:r>
              <a:rPr lang="ar-SA" dirty="0" smtClean="0">
                <a:solidFill>
                  <a:srgbClr val="C00000"/>
                </a:solidFill>
              </a:rPr>
              <a:t> التي بينها خطوط تدرك كصيغ بعكس المنفردة التي لا علاقة تربطها بغيرها.</a:t>
            </a:r>
            <a:br>
              <a:rPr lang="ar-SA" dirty="0" smtClean="0">
                <a:solidFill>
                  <a:srgbClr val="C00000"/>
                </a:solidFill>
              </a:rPr>
            </a:br>
            <a:endParaRPr lang="ar-SA" dirty="0"/>
          </a:p>
        </p:txBody>
      </p:sp>
      <p:sp>
        <p:nvSpPr>
          <p:cNvPr id="3" name="عنصر نائب للنص 2"/>
          <p:cNvSpPr>
            <a:spLocks noGrp="1"/>
          </p:cNvSpPr>
          <p:nvPr>
            <p:ph type="body" idx="1"/>
          </p:nvPr>
        </p:nvSpPr>
        <p:spPr>
          <a:xfrm>
            <a:off x="857224" y="-46830"/>
            <a:ext cx="7772400" cy="93659"/>
          </a:xfrm>
        </p:spPr>
        <p:txBody>
          <a:bodyPr>
            <a:normAutofit fontScale="25000" lnSpcReduction="20000"/>
          </a:bodyPr>
          <a:lstStyle/>
          <a:p>
            <a:endParaRPr lang="ar-SA" dirty="0" smtClean="0"/>
          </a:p>
          <a:p>
            <a:endParaRPr lang="ar-SA" dirty="0" smtClean="0"/>
          </a:p>
          <a:p>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0691" y="285728"/>
            <a:ext cx="8494713" cy="6286520"/>
          </a:xfrm>
        </p:spPr>
        <p:txBody>
          <a:bodyPr>
            <a:normAutofit fontScale="90000"/>
          </a:bodyPr>
          <a:lstStyle/>
          <a:p>
            <a:r>
              <a:rPr lang="ar-SA" dirty="0" smtClean="0"/>
              <a:t>التطبيقات التربوية لنظرية </a:t>
            </a:r>
            <a:r>
              <a:rPr lang="ar-SA" dirty="0" err="1" smtClean="0"/>
              <a:t>الجشتالت</a:t>
            </a:r>
            <a:r>
              <a:rPr lang="ar-SA" dirty="0" smtClean="0"/>
              <a:t>:</a:t>
            </a:r>
            <a:br>
              <a:rPr lang="ar-SA" dirty="0" smtClean="0"/>
            </a:br>
            <a:r>
              <a:rPr lang="ar-SA" dirty="0" smtClean="0">
                <a:solidFill>
                  <a:srgbClr val="FF0000"/>
                </a:solidFill>
              </a:rPr>
              <a:t/>
            </a:r>
            <a:br>
              <a:rPr lang="ar-SA" dirty="0" smtClean="0">
                <a:solidFill>
                  <a:srgbClr val="FF0000"/>
                </a:solidFill>
              </a:rPr>
            </a:br>
            <a:r>
              <a:rPr lang="ar-SA" dirty="0" smtClean="0">
                <a:solidFill>
                  <a:srgbClr val="FF0000"/>
                </a:solidFill>
              </a:rPr>
              <a:t>1.الكل يسبق الجزء ،يحسن البدء بتوضيح النظرة العامة إلى الموضوع وبعدها إلى الجزء فالطلبة يتفاوتون في استعدادهم لإدراك الأشياء والهيئات</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2.</a:t>
            </a:r>
            <a:r>
              <a:rPr lang="ar-SA" dirty="0" err="1" smtClean="0">
                <a:solidFill>
                  <a:srgbClr val="FF0000"/>
                </a:solidFill>
              </a:rPr>
              <a:t>الإنتقال</a:t>
            </a:r>
            <a:r>
              <a:rPr lang="ar-SA" dirty="0" smtClean="0">
                <a:solidFill>
                  <a:srgbClr val="FF0000"/>
                </a:solidFill>
              </a:rPr>
              <a:t> من الكل إلى الجزء (القراءة والكتابة).</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3.في أي إنتاج فني الكل يسبق الجزء (لوحة فنية).</a:t>
            </a:r>
            <a:br>
              <a:rPr lang="ar-SA" dirty="0" smtClean="0">
                <a:solidFill>
                  <a:srgbClr val="FF0000"/>
                </a:solidFill>
              </a:rPr>
            </a:br>
            <a:r>
              <a:rPr lang="ar-SA" dirty="0" smtClean="0">
                <a:solidFill>
                  <a:srgbClr val="FF0000"/>
                </a:solidFill>
              </a:rPr>
              <a:t/>
            </a:r>
            <a:br>
              <a:rPr lang="ar-SA" dirty="0" smtClean="0">
                <a:solidFill>
                  <a:srgbClr val="FF0000"/>
                </a:solidFill>
              </a:rPr>
            </a:br>
            <a:r>
              <a:rPr lang="ar-SA" dirty="0" smtClean="0">
                <a:solidFill>
                  <a:srgbClr val="FF0000"/>
                </a:solidFill>
              </a:rPr>
              <a:t>4.الاستفادة من النظرة الكلية في حل المشكلات .</a:t>
            </a:r>
            <a:br>
              <a:rPr lang="ar-SA" dirty="0" smtClean="0">
                <a:solidFill>
                  <a:srgbClr val="FF0000"/>
                </a:solidFill>
              </a:rPr>
            </a:br>
            <a:endParaRPr lang="ar-SA" dirty="0"/>
          </a:p>
        </p:txBody>
      </p:sp>
      <p:sp>
        <p:nvSpPr>
          <p:cNvPr id="3" name="عنصر نائب للنص 2"/>
          <p:cNvSpPr>
            <a:spLocks noGrp="1"/>
          </p:cNvSpPr>
          <p:nvPr>
            <p:ph type="body" idx="1"/>
          </p:nvPr>
        </p:nvSpPr>
        <p:spPr>
          <a:xfrm>
            <a:off x="857224" y="0"/>
            <a:ext cx="7772400" cy="45719"/>
          </a:xfrm>
        </p:spPr>
        <p:txBody>
          <a:bodyPr>
            <a:normAutofit fontScale="25000" lnSpcReduction="20000"/>
          </a:bodyPr>
          <a:lstStyle/>
          <a:p>
            <a:endParaRPr lang="ar-SA" dirty="0" smtClean="0"/>
          </a:p>
          <a:p>
            <a:endParaRPr lang="ar-SA"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999</TotalTime>
  <Words>509</Words>
  <Application>Microsoft Office PowerPoint</Application>
  <PresentationFormat>عرض على الشاشة (3:4)‏</PresentationFormat>
  <Paragraphs>64</Paragraphs>
  <Slides>31</Slides>
  <Notes>0</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سمة Office</vt:lpstr>
      <vt:lpstr>الفصل الثاني </vt:lpstr>
      <vt:lpstr>*مفهوم التعلم. *الأداء والتعلم. *شروط التعلم الجيد. *نظرية الاشراط الكلاسيكي(إيفان بـــافـــلوف). *نظرية التعلم بالمحاولة والخطأ(إدوارد ثورندايك). *نظرية تعلم العلامات (إدوارد طولمن) *نظرية الجشتالت. *أهمية التجارب على الحيوانات وفائدتها للتربية.  </vt:lpstr>
      <vt:lpstr>بذل المختصين في مجال علم النفس جهدا كبيرا في محاولتهم لتفسير التعلم عند الإنسان وحتى الحيوان . اهتم مشاهير علماء النفس بقضية التعلم أمثال: -إيفان بافلوف -إدوارد ثورندايك -ادوارد طولمن  -كوهلر  </vt:lpstr>
      <vt:lpstr>وعليه فإن عملية التعلم تستحق مثل هذه الجهود لأنه نادر ما يصدر سلوك إرادي عن الإنسان لا يكون لعملية التعلم دور فيه سواء كان هذا  سلوك عضلي ،معقد ،بسيط ،مقصود أم غير مقصود. لذا يهتم الطالب الدارس في دور إعداده للتعليم اهتماما بسيكولوجية التعلم و معرفة ما لا يقدر تعلمه ،لذا وهو طالب عليه أن: </vt:lpstr>
      <vt:lpstr>1-يكتسب مهارات جديدة  2-يتفهم مشكلات جديدة  3-يتذكر ما قد يكون له عونا في عمله مستعينا بمذكراته وكتبه ومحاضراته،فهمه العام للموضوع.  وبوصفه معلما عليه الأخذ بيد طلابه لاكتساب مهارات ،الفهم ،استخلاص المعرفة الملائمة لأعمارهم ومراعاة للفروق بينهم. </vt:lpstr>
      <vt:lpstr>لأننا نمضي الوقت كله نتعلم ،فالتعلم ليس ما يحدث في غرفة الدراسة فقط ،وإنما يحدث بشكل مستمر في حياتنا اليومية ولا يتعلق بكل ما هو صحيح لأن الخطأ أيضا يتعلم منه ولا يقتصر على المعرفة والمهارات وإنما يتعداه للاتجاهات والعواطف.  مثال :إذا أخطأ الطالب في تهجئة كلمة ما في اختبار فإنه لا يمكننا القول بأنه لم يتعلم ،ولكنه تعلم التهجئة الخطأ يتضمن التعلم تغير في شخصية الفرد مقصود أو غير مقصود يحدث من  خلال المرور بالخبرة.    </vt:lpstr>
      <vt:lpstr>فعلم النفس يهتم بوصف الحقائق وتفسيرها وهذه التفسيرات تسير نحو الأهداف التربوية العملية. قبل القرن20بعض الممارسات تنظر للتعلم بأنه عملية آلية فالتكرار ،الاستظهار ،الرسوب يتبعه العقاب كانت جميعها من أكثر جوانب عملية التعلم ظهورا أكثر مما هي عليه اليوم .  لذا تم الاهتمام بضرورة توضيح أهمية الممارسة العملية ومكانتها في التعلم حيث تمت دراسة المسألة بالاستفادة من التجارب على  الحيوانات(القردة،القطط،الفئران،الكلاب)  نظرا لأنها أطوع عند إجراء التجربة عليها. </vt:lpstr>
      <vt:lpstr>1-مفهوم التعلم: أي تغيير ثابت نسبيا في سلوك المتعلم قد يكون مقصود أو غير مقصود يحدث نتيجة للخبرة.  تعليق / يتفق علماء النفس على أن التغيرات السلوكية الثابتة نسبيا تندرج تحت المتغيرات المتعلمة و يستبعدوا بذلك التغيرات الناتجة عن النمو الجسمي والتقدم في السن ،والتغيرات التي تنجم عن المرض وارتفاع حرارة الجسم.</vt:lpstr>
      <vt:lpstr>2-الأداء والتعلم: عالم النفس لا يستطيع الاستدلال على التعلم إلا من خلال أداء الكائن الحي في الموقف .  الأداء: وسيلة للتعبير عن التعلم و هو تعبير سلوكي  من يسبق الآخر في بعض المواقف ؟(الأداء أو التعلم ) يقوم الفرد بتعلم عمل ما ثم يقوم بأدائه ،أو يقوم بالأداء ثم يتعلم من خلاله أي في مواقف يسبق الأداء التعلم أوفي البعض الأخر التعلم يسبق الأداء حيث أننا  لا نستطيع الفصل بينهما .  </vt:lpstr>
      <vt:lpstr>3-شروط التعلم الجيد: 1.الممارسة/تكرار أسلوب معين مع توجيه معزز “تحتاج للمهارة الحركية”. 2.الدافع/قوة نفسية داخل الفرد تدفعه للقيام بنشاط معين لإشباع وإرضاء رغبته هنا سلوك الكائن الحي يتميز بالغرضية (له هدف) 3.النضج/الوصول إلى حالة النمو الكامل (التغيرات الفسيولوجية المتعلقة بجسم الفرد ) فالنضج مهم للتعلم لأنه عند تعلم مهارة ما يجب نمو الأجهزة الداخلية. </vt:lpstr>
      <vt:lpstr>أ-مفهوم النظرية:مجموعة من المبادئ والمفاهيم لتفسير ظاهرة معينة. ب-صفاتها: *قابلة للتطبيق والتجريب *الوضوح وسهولة الفهم *استثارة الأبحاث العلمية *الدقة والاختصار *الشمولية في تفسير أكثر من ظاهرة</vt:lpstr>
      <vt:lpstr>1.بالنسبة للفرد: تحقيق تعلم أفضل في مواقف التعلم المختلفة. 2.بالنسبة لذوي الاختصاص: مساعدتهم على التنبؤ بالشروط التي تساعدهم على تحقيق أهداف عملية التعلم. </vt:lpstr>
      <vt:lpstr> النظريات التي سيقع دراستها في هذا الفصل :   1-نظرية الاشراط الكلاسيكي (ايفان بافلوف) 2-نظرية التعلم بالمحاولة و الخطأ(ادوراد ثورندايك) 3-نظرية تعلم العلامات (طولمن) 4-نظرية الجشتالت (ولفجانج كوهلر)</vt:lpstr>
      <vt:lpstr>التجربة :يوضع الكلب في صندوق عازل للصوت بعد تعرضه لعملية جراحية يتم بها تحويل فتوحات القنوات اللعابية إلى خارج الفم والجلد، لتسهيل ملاحظة إفراز اللعاب وقياس كميته و يتناول الكلب أثناء وجوده داخل الصندوق مسحوق اللحم بعد قرع جرس معين و في كل مرة يقرع فيها الجرس يقدم مسحوق اللحم للكلب مباشرة لدى سماعه لصوت الجرس وبعد تكرار عدد من المحاولات . يتعلم الكلب إفراز اللعاب نتيجة لسماع صوت الجرس فقط . </vt:lpstr>
      <vt:lpstr>الشريحة 15</vt:lpstr>
      <vt:lpstr>الشريحة 16</vt:lpstr>
      <vt:lpstr>خطوات عملية الاشراط :  1-قبل الاشراط :الجرس (مثير محايد) لا يستثير استجابة              سيلان لعاب الكلب. مسحوق اللحم و هو مثير غير شرطي ينتج استجابة غير شرطية                 سيلان اللعاب.  2-اثناء الاشراط: يقدم المثير غير الشرطي ( الطعام) بعد مثير محايد (الجرس) وهنا يستمر المثير غير الشرطي في إنتاج استجابة غير شرطية (سيلان  اللعاب). 3 . بعد الإشراط : يصبح المثير المحايد مثير شرطي ينتج عنه استجابة شرطية.   </vt:lpstr>
      <vt:lpstr> التطبيقات التربوية لتجربة بافلوف ويستفاد منها في عمليات التعلم : -ضرورة حصر مشتتات الانتباه في غرفة الصف . فقد تبين في التجربة استجابة الكلب تتغير بمنبهات خارجية ، وكذلك يمكن تشتيت انتباه الطالب عند قطع الاتصال بطرق الباب مرور طائرة نفاثة. -ضرورة ربط التعلم بدافع الطلبة ، وتعزيز العمل ألتعلمي من ناحية أخرى لأن غياب المثير غير الشرطي يؤدي لانطفاء الاستجابة المتعلمة ولأن تعاون الطالب مع المعلم يتلاشى إذا حجبت باستمرار المكافأة . -على المعلم أن يستلطف إجابة الطالب بعد الإنجاز (ص17)  -الأخذ بعين الاعتبار موقف الطالب وارتباكه عند مواجهة  مسألة صعبة لذا على المعلم مراعاة الفروق الفردية بين طلابه وضرورة إجراء المزيد من التوضيحات .  </vt:lpstr>
      <vt:lpstr>طريقته بالبحث تقوم على المشاهدة وحل المشكلة. أبرز تجربة له هي :  1-وضع قطة جائعة داخل قفص حديد مغلق، له باب يفتح ويغلق بواسطة سقاطة ، عند ما يحتك القط بها يفتح الباب ويمكن الخروج منه. يوضع خارج القفص طعام يتكون من قطعة لحم أو قطعة سمك.  2-استخدم الفأر في تجربة أخرى ليهتدي إلى الطعام في نهاية المتاهة . </vt:lpstr>
      <vt:lpstr>الشريحة 20</vt:lpstr>
      <vt:lpstr> *في البداية كانت حركاتهم عشوائية، وبعد تكرار التجربة عدة مرات أخذ الوقت الذي تستغرقه القطة في الوصول لطعام وفتح القفص والحصول على المكافأة يتناقص إذن استبعدت الحركات العشوائية (ص18). كذلك هو الحال بالنسبة للفئران في المتاهة.  سؤال /كيف تم استثناء الحركات الخاطئة بعد تكرار التجربة؟ </vt:lpstr>
      <vt:lpstr>*الحيوان يحفز بالجوع (الدافع) وللتخلص من التوتر المرتبط بالدافع  الجامح (الجوع)فإن الحيوان  يحاول استجابات شتى إلى أن يحصل على المكافأة وباقتران المكافأة بالاستجابة (أ) ففي الحالات القادمة يميل الحيوان لتكرار(أ ) هذه .فيقال عن الاستجابة (أ) هذه بأنها قد تعززت بالنتيجة التي احرز فيها النجاح،  فتقوى العلاقة بين المثير والإستجابة</vt:lpstr>
      <vt:lpstr> اجري تجاربه على الفئران التي أظهرت أنها في حال عدم تلقيها الطعام استطاعت أن تقطع المتاهة بعد عدة مرات من تكرار التجربة ،ولكن عند تقديم الطعام لها كمكافأة لجهودها ارتفعت كفأتها في قطع المتاهة إلى نفس مستوى الفئران التي كانت تكافأ طيلة الوقت. فحتى الحيوانات المتعلمة تستفيد على ما يبدو  من العلامات للتوصل للحل الصائب.</vt:lpstr>
      <vt:lpstr>التطبيقات التربوية لنظرية ثورندايك: *توقع مكافأة منتظرة مثل زيارة مسرح باعث سعادة للطالب منتقدا الممارسات التربوية العنيفة. *الطالب يتعلم بالمحاولة والخطأ وعلى المعلم أن يوفر لطلابه هذه الممارسات ليتعرف الطالب على الخطأ ليتجنبه والأصح يكرره ولكن بإتباع المعلم الاستثارة في نفوس طلبته. *الاهتمام بالتدرج في المادة التعليمية من السهل إلى الصعب فالأكثر تعقيدا. *عدم إغفال دور الجزاء لتحقيق السرعة في التعلم وفاعليته والدافعية لدى الطلبة.  </vt:lpstr>
      <vt:lpstr>*ولدت النظرية في ألمانيا وقدمت إلى الولايات الأمريكية على يد كل من كوفكا وكوهلر.   *معنى كلمة جشتالت:صيغة ،شكل وترجع هذه التسمية إلى أن دراسة المدركات الحسية ليست العناصر أو الأجزاء التي يتكون منها المدرك وإنما الشكل والبناء العام. عابت مدرسة الجشتالت على ثورندايك بأن الأقفاص التي كان يستخدمها لا تسمح للحيوان بإظهار قدرته على التعلم . </vt:lpstr>
      <vt:lpstr>في حين الاختبار الجيد الصالح للقياس أن تكون جميع عناصره واضحة أمام الكائن الحي القائم على الملاحظة وإدراك العلاقات توفر له حلا للمشكلة بعيدا عن العشوائية.   اللحظة التي ندرك بها الأشياء فإننا نرى الشيء ككل “ “ WHOLE </vt:lpstr>
      <vt:lpstr>1.تجربة مشكلة العصي:قرد داخل القفص ،عصا أو أكثر خارج القفص وموز،لوحظ أنه بالاستبصار يبدأ باستخدام العصي تجاه الموز ولو أنه يكون بالبداية خطأ ولكنه متى استخدمها بنجاح كان يلجأ على الفور إلى ما تعلم ليستخدم العصا مرة أخرى. وفي تجربة أكثر تعقيدا باستطاعة القردة أن تتعلم أنه يمكن تركيب عصوين بعضهما ببعض لسحب الموز من الخارج إلى الداخل.  ومعنى ذلك أن القردة أدركت العلاقة بين العصي والمسافة البعيدة عن الهدف (الموز)عن طريق التبصر “INSIGHT”وان الحيوانات تتفاوت في قدرتها على التعلم.</vt:lpstr>
      <vt:lpstr>2-تجربة مشكلة الصندوق : قفص بداخله قرد جائع ،علق بسقفه موز وبداخله صندوق بحيث لا يستطيع القرد الوصول للطعام ما لم يستخدم الصندوق ليصعد فوقه ويقفز وبعد حدوث التعلم يتجه القرد إلى الصندوق ويضعه بالمكان المناسب ويقفز وبالتالي يحصل على الموز. </vt:lpstr>
      <vt:lpstr>الشريحة 29</vt:lpstr>
      <vt:lpstr>قوانين التنظيم الإدراكي:  1.قانون المماثلة/التشابه: الأشياء المتشابهة في الشكل، الحجم واللون تدرك كمجموعة واحدة. 2.قانون التقارب:الأشياء المتقاربة في الزمان والمكان يسهل إدراكها على هيئة صيغ مستقلة بعكس المتباعدة. 3.قانون الاتصال(الإستمرار): الأشياء المتصلة اوالنقط التي بينها خطوط تدرك كصيغ بعكس المنفردة التي لا علاقة تربطها بغيرها. </vt:lpstr>
      <vt:lpstr>التطبيقات التربوية لنظرية الجشتالت:  1.الكل يسبق الجزء ،يحسن البدء بتوضيح النظرة العامة إلى الموضوع وبعدها إلى الجزء فالطلبة يتفاوتون في استعدادهم لإدراك الأشياء والهيئات  2.الإنتقال من الكل إلى الجزء (القراءة والكتابة).  3.في أي إنتاج فني الكل يسبق الجزء (لوحة فنية).  4.الاستفادة من النظرة الكلية في حل المشكلات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الثاني </dc:title>
  <dc:creator>user1</dc:creator>
  <cp:lastModifiedBy>user1</cp:lastModifiedBy>
  <cp:revision>74</cp:revision>
  <dcterms:created xsi:type="dcterms:W3CDTF">2012-02-13T18:18:53Z</dcterms:created>
  <dcterms:modified xsi:type="dcterms:W3CDTF">2012-02-18T16:58:12Z</dcterms:modified>
</cp:coreProperties>
</file>