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68" r:id="rId3"/>
    <p:sldId id="264" r:id="rId4"/>
    <p:sldId id="257" r:id="rId5"/>
    <p:sldId id="265" r:id="rId6"/>
    <p:sldId id="266" r:id="rId7"/>
    <p:sldId id="258" r:id="rId8"/>
    <p:sldId id="259" r:id="rId9"/>
    <p:sldId id="260" r:id="rId10"/>
    <p:sldId id="262" r:id="rId11"/>
    <p:sldId id="26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مستطيل مستدير الزوايا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FBD1-8D9A-4FC1-B395-436A63C36348}" type="datetimeFigureOut">
              <a:rPr lang="en-US" smtClean="0"/>
              <a:pPr/>
              <a:t>2/24/2013</a:t>
            </a:fld>
            <a:endParaRPr lang="en-US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E42D437-6B29-4DC9-8D62-254ACA469F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مستطيل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FBD1-8D9A-4FC1-B395-436A63C36348}" type="datetimeFigureOut">
              <a:rPr lang="en-US" smtClean="0"/>
              <a:pPr/>
              <a:t>2/24/2013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2D437-6B29-4DC9-8D62-254ACA469F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مستطيل مستدير الزوايا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FBD1-8D9A-4FC1-B395-436A63C36348}" type="datetimeFigureOut">
              <a:rPr lang="en-US" smtClean="0"/>
              <a:pPr/>
              <a:t>2/24/2013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مستطيل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E42D437-6B29-4DC9-8D62-254ACA469F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FBD1-8D9A-4FC1-B395-436A63C36348}" type="datetimeFigureOut">
              <a:rPr lang="en-US" smtClean="0"/>
              <a:pPr/>
              <a:t>2/24/2013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2D437-6B29-4DC9-8D62-254ACA469F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FBD1-8D9A-4FC1-B395-436A63C36348}" type="datetimeFigureOut">
              <a:rPr lang="en-US" smtClean="0"/>
              <a:pPr/>
              <a:t>2/24/2013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2D437-6B29-4DC9-8D62-254ACA469F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FBD1-8D9A-4FC1-B395-436A63C36348}" type="datetimeFigureOut">
              <a:rPr lang="en-US" smtClean="0"/>
              <a:pPr/>
              <a:t>2/24/2013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2D437-6B29-4DC9-8D62-254ACA469F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FBD1-8D9A-4FC1-B395-436A63C36348}" type="datetimeFigureOut">
              <a:rPr lang="en-US" smtClean="0"/>
              <a:pPr/>
              <a:t>2/24/2013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2D437-6B29-4DC9-8D62-254ACA469F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مستطيل مستدير الزوايا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FBD1-8D9A-4FC1-B395-436A63C36348}" type="datetimeFigureOut">
              <a:rPr lang="en-US" smtClean="0"/>
              <a:pPr/>
              <a:t>2/24/2013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2D437-6B29-4DC9-8D62-254ACA469F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FBD1-8D9A-4FC1-B395-436A63C36348}" type="datetimeFigureOut">
              <a:rPr lang="en-US" smtClean="0"/>
              <a:pPr/>
              <a:t>2/24/2013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E42D437-6B29-4DC9-8D62-254ACA469F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مستطيل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مستطيل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FBD1-8D9A-4FC1-B395-436A63C36348}" type="datetimeFigureOut">
              <a:rPr lang="en-US" smtClean="0"/>
              <a:pPr/>
              <a:t>2/24/2013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2D437-6B29-4DC9-8D62-254ACA469F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FBD1-8D9A-4FC1-B395-436A63C36348}" type="datetimeFigureOut">
              <a:rPr lang="en-US" smtClean="0"/>
              <a:pPr/>
              <a:t>2/24/2013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2D437-6B29-4DC9-8D62-254ACA469F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مستطيل مستدير الزوايا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C6CFBD1-8D9A-4FC1-B395-436A63C36348}" type="datetimeFigureOut">
              <a:rPr lang="en-US" smtClean="0"/>
              <a:pPr/>
              <a:t>2/24/2013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E42D437-6B29-4DC9-8D62-254ACA469FF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85800" y="3200400"/>
            <a:ext cx="7010400" cy="1600200"/>
          </a:xfrm>
        </p:spPr>
        <p:txBody>
          <a:bodyPr>
            <a:normAutofit/>
          </a:bodyPr>
          <a:lstStyle/>
          <a:p>
            <a:r>
              <a:rPr lang="en-US" sz="9600" dirty="0" smtClean="0">
                <a:solidFill>
                  <a:schemeClr val="accent1">
                    <a:lumMod val="50000"/>
                  </a:schemeClr>
                </a:solidFill>
              </a:rPr>
              <a:t>Jobs </a:t>
            </a:r>
            <a:endParaRPr lang="en-US" sz="9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sz="9600" dirty="0" smtClean="0"/>
              <a:t> Unit 3  </a:t>
            </a:r>
            <a:br>
              <a:rPr sz="9600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Vocabulary: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228600" y="1447800"/>
            <a:ext cx="8458200" cy="4572000"/>
          </a:xfrm>
        </p:spPr>
        <p:txBody>
          <a:bodyPr/>
          <a:lstStyle/>
          <a:p>
            <a:r>
              <a:rPr lang="en-US" b="1" dirty="0" smtClean="0"/>
              <a:t>Responsibility   -   Responsibilities </a:t>
            </a:r>
            <a:r>
              <a:rPr lang="en-US" b="1" smtClean="0"/>
              <a:t>– Responsible </a:t>
            </a:r>
            <a:endParaRPr lang="en-US" b="1" dirty="0" smtClean="0"/>
          </a:p>
          <a:p>
            <a:r>
              <a:rPr lang="en-US" b="1" dirty="0" smtClean="0"/>
              <a:t>Manager </a:t>
            </a:r>
          </a:p>
          <a:p>
            <a:r>
              <a:rPr lang="en-US" b="1" dirty="0" smtClean="0"/>
              <a:t>The employee </a:t>
            </a:r>
          </a:p>
          <a:p>
            <a:r>
              <a:rPr lang="en-US" b="1" dirty="0" smtClean="0"/>
              <a:t>Clerk</a:t>
            </a:r>
          </a:p>
          <a:p>
            <a:r>
              <a:rPr lang="en-US" b="1" dirty="0" smtClean="0"/>
              <a:t>Officer </a:t>
            </a:r>
          </a:p>
          <a:p>
            <a:r>
              <a:rPr lang="en-US" b="1" dirty="0" smtClean="0"/>
              <a:t>Invoice   -   Invoicing</a:t>
            </a:r>
          </a:p>
          <a:p>
            <a:r>
              <a:rPr lang="en-US" b="1" dirty="0" smtClean="0"/>
              <a:t>Customer</a:t>
            </a:r>
          </a:p>
          <a:p>
            <a:r>
              <a:rPr lang="en-US" b="1" dirty="0" smtClean="0"/>
              <a:t>Vacancy</a:t>
            </a:r>
          </a:p>
          <a:p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10207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Company structure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34400" cy="5181600"/>
          </a:xfrm>
        </p:spPr>
        <p:txBody>
          <a:bodyPr/>
          <a:lstStyle/>
          <a:p>
            <a:pPr>
              <a:buNone/>
            </a:pPr>
            <a:r>
              <a:rPr lang="en-US" sz="3200" b="1" u="sng" dirty="0" smtClean="0">
                <a:solidFill>
                  <a:srgbClr val="FF5050"/>
                </a:solidFill>
              </a:rPr>
              <a:t>The departments:</a:t>
            </a:r>
          </a:p>
          <a:p>
            <a:pPr>
              <a:buNone/>
            </a:pPr>
            <a:endParaRPr lang="en-US" dirty="0" smtClean="0"/>
          </a:p>
          <a:p>
            <a:r>
              <a:rPr lang="en-US" sz="2800" b="1" dirty="0" smtClean="0"/>
              <a:t>Production  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Finance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Sales/Marketing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Human Resources</a:t>
            </a:r>
          </a:p>
          <a:p>
            <a:pPr>
              <a:buNone/>
            </a:pPr>
            <a:endParaRPr lang="en-US" sz="2800" b="1" dirty="0" smtClean="0"/>
          </a:p>
          <a:p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Which department do these people work in 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04800" y="609600"/>
            <a:ext cx="8382000" cy="551656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sz="3400" b="1" dirty="0" smtClean="0"/>
              <a:t>Technician</a:t>
            </a:r>
          </a:p>
          <a:p>
            <a:r>
              <a:rPr lang="en-US" sz="3400" b="1" dirty="0" smtClean="0"/>
              <a:t>Maintenance Officer</a:t>
            </a:r>
          </a:p>
          <a:p>
            <a:r>
              <a:rPr lang="en-US" sz="3400" b="1" dirty="0" smtClean="0"/>
              <a:t>Quality controller </a:t>
            </a:r>
          </a:p>
          <a:p>
            <a:endParaRPr lang="en-US" sz="3400" b="1" dirty="0" smtClean="0"/>
          </a:p>
          <a:p>
            <a:r>
              <a:rPr lang="en-US" sz="3400" b="1" dirty="0" smtClean="0"/>
              <a:t>Accounts Clerk  </a:t>
            </a:r>
          </a:p>
          <a:p>
            <a:r>
              <a:rPr lang="en-US" sz="3400" b="1" dirty="0" smtClean="0"/>
              <a:t>Credit controller </a:t>
            </a:r>
          </a:p>
          <a:p>
            <a:r>
              <a:rPr lang="en-US" sz="3400" b="1" dirty="0" smtClean="0"/>
              <a:t>Purchasing Officer </a:t>
            </a:r>
          </a:p>
          <a:p>
            <a:endParaRPr lang="en-US" sz="3400" b="1" dirty="0" smtClean="0"/>
          </a:p>
          <a:p>
            <a:r>
              <a:rPr lang="en-US" sz="3400" b="1" dirty="0" smtClean="0"/>
              <a:t>Export Clerk</a:t>
            </a:r>
          </a:p>
          <a:p>
            <a:r>
              <a:rPr lang="en-US" sz="3400" b="1" dirty="0" smtClean="0"/>
              <a:t>After-sales Clerk</a:t>
            </a:r>
          </a:p>
          <a:p>
            <a:r>
              <a:rPr lang="en-US" sz="3400" b="1" dirty="0" smtClean="0"/>
              <a:t>Sales representative</a:t>
            </a:r>
          </a:p>
          <a:p>
            <a:endParaRPr lang="en-US" sz="3400" b="1" dirty="0" smtClean="0"/>
          </a:p>
          <a:p>
            <a:r>
              <a:rPr lang="en-US" sz="3400" b="1" dirty="0" smtClean="0"/>
              <a:t>Recruitment Officer</a:t>
            </a:r>
          </a:p>
          <a:p>
            <a:r>
              <a:rPr lang="en-US" sz="3400" b="1" dirty="0" smtClean="0"/>
              <a:t>Training Officer</a:t>
            </a:r>
          </a:p>
          <a:p>
            <a:r>
              <a:rPr lang="en-US" sz="3400" b="1" dirty="0" smtClean="0"/>
              <a:t>Pay Clerk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4873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0" y="762000"/>
            <a:ext cx="9144000" cy="59436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                          </a:t>
            </a:r>
            <a:r>
              <a:rPr lang="en-US" sz="3200" b="1" dirty="0" smtClean="0">
                <a:solidFill>
                  <a:srgbClr val="FF0000"/>
                </a:solidFill>
              </a:rPr>
              <a:t>chief executive officer( CEO)</a:t>
            </a:r>
            <a:endParaRPr lang="en-US" sz="3200" b="1" dirty="0">
              <a:solidFill>
                <a:srgbClr val="FF0000"/>
              </a:solidFill>
            </a:endParaRPr>
          </a:p>
        </p:txBody>
      </p:sp>
      <p:cxnSp>
        <p:nvCxnSpPr>
          <p:cNvPr id="7" name="رابط كسهم مستقيم 6"/>
          <p:cNvCxnSpPr/>
          <p:nvPr/>
        </p:nvCxnSpPr>
        <p:spPr>
          <a:xfrm>
            <a:off x="4724400" y="1219200"/>
            <a:ext cx="373380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 rot="16200000" flipH="1">
            <a:off x="4572000" y="1371600"/>
            <a:ext cx="12192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rot="10800000" flipV="1">
            <a:off x="2895600" y="1219200"/>
            <a:ext cx="18288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 rot="10800000" flipV="1">
            <a:off x="457200" y="1219200"/>
            <a:ext cx="426720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مستطيل 23"/>
          <p:cNvSpPr/>
          <p:nvPr/>
        </p:nvSpPr>
        <p:spPr>
          <a:xfrm>
            <a:off x="0" y="2362200"/>
            <a:ext cx="1752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production</a:t>
            </a:r>
            <a:endParaRPr lang="en-US" sz="2400" b="1" dirty="0"/>
          </a:p>
        </p:txBody>
      </p:sp>
      <p:sp>
        <p:nvSpPr>
          <p:cNvPr id="29" name="مستطيل 28"/>
          <p:cNvSpPr/>
          <p:nvPr/>
        </p:nvSpPr>
        <p:spPr>
          <a:xfrm>
            <a:off x="2362200" y="2362201"/>
            <a:ext cx="121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Finance</a:t>
            </a:r>
            <a:endParaRPr lang="en-US" sz="2400" dirty="0"/>
          </a:p>
        </p:txBody>
      </p:sp>
      <p:sp>
        <p:nvSpPr>
          <p:cNvPr id="30" name="مستطيل 29"/>
          <p:cNvSpPr/>
          <p:nvPr/>
        </p:nvSpPr>
        <p:spPr>
          <a:xfrm>
            <a:off x="3733800" y="2438400"/>
            <a:ext cx="2743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Sales/Marketing</a:t>
            </a:r>
          </a:p>
        </p:txBody>
      </p:sp>
      <p:sp>
        <p:nvSpPr>
          <p:cNvPr id="32" name="مستطيل 31"/>
          <p:cNvSpPr/>
          <p:nvPr/>
        </p:nvSpPr>
        <p:spPr>
          <a:xfrm>
            <a:off x="6400800" y="2362200"/>
            <a:ext cx="2743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Human Resources</a:t>
            </a:r>
          </a:p>
        </p:txBody>
      </p:sp>
      <p:sp>
        <p:nvSpPr>
          <p:cNvPr id="33" name="سهم للأسفل 32"/>
          <p:cNvSpPr/>
          <p:nvPr/>
        </p:nvSpPr>
        <p:spPr>
          <a:xfrm>
            <a:off x="609600" y="2743200"/>
            <a:ext cx="3810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سهم للأسفل 33"/>
          <p:cNvSpPr/>
          <p:nvPr/>
        </p:nvSpPr>
        <p:spPr>
          <a:xfrm>
            <a:off x="2819400" y="27432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سهم للأسفل 34"/>
          <p:cNvSpPr/>
          <p:nvPr/>
        </p:nvSpPr>
        <p:spPr>
          <a:xfrm>
            <a:off x="5105400" y="2819400"/>
            <a:ext cx="3810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سهم للأسفل 35"/>
          <p:cNvSpPr/>
          <p:nvPr/>
        </p:nvSpPr>
        <p:spPr>
          <a:xfrm>
            <a:off x="7467600" y="2743200"/>
            <a:ext cx="408432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مستطيل 15"/>
          <p:cNvSpPr/>
          <p:nvPr/>
        </p:nvSpPr>
        <p:spPr>
          <a:xfrm>
            <a:off x="0" y="3352800"/>
            <a:ext cx="2209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800000"/>
                </a:solidFill>
              </a:rPr>
              <a:t>Plant Manager </a:t>
            </a:r>
            <a:endParaRPr lang="en-US" sz="2400" b="1" dirty="0">
              <a:solidFill>
                <a:srgbClr val="800000"/>
              </a:solidFill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2133600" y="3352800"/>
            <a:ext cx="2743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5050"/>
                </a:solidFill>
              </a:rPr>
              <a:t>Chief Accountant</a:t>
            </a:r>
            <a:endParaRPr lang="en-US" sz="2400" b="1" dirty="0">
              <a:solidFill>
                <a:srgbClr val="FF5050"/>
              </a:solidFill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4495800" y="3352800"/>
            <a:ext cx="2209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800000"/>
                </a:solidFill>
              </a:rPr>
              <a:t>Sales Manager</a:t>
            </a:r>
          </a:p>
        </p:txBody>
      </p:sp>
      <p:sp>
        <p:nvSpPr>
          <p:cNvPr id="19" name="مستطيل 18"/>
          <p:cNvSpPr/>
          <p:nvPr/>
        </p:nvSpPr>
        <p:spPr>
          <a:xfrm>
            <a:off x="6400800" y="3352800"/>
            <a:ext cx="2743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5050"/>
                </a:solidFill>
              </a:rPr>
              <a:t>Personnel Manager</a:t>
            </a:r>
          </a:p>
        </p:txBody>
      </p:sp>
      <p:sp>
        <p:nvSpPr>
          <p:cNvPr id="21" name="مستطيل 20"/>
          <p:cNvSpPr/>
          <p:nvPr/>
        </p:nvSpPr>
        <p:spPr>
          <a:xfrm>
            <a:off x="0" y="3886200"/>
            <a:ext cx="25908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Technician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Maintenance Officer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Quality controller </a:t>
            </a:r>
          </a:p>
        </p:txBody>
      </p:sp>
      <p:sp>
        <p:nvSpPr>
          <p:cNvPr id="22" name="مستطيل 21"/>
          <p:cNvSpPr/>
          <p:nvPr/>
        </p:nvSpPr>
        <p:spPr>
          <a:xfrm>
            <a:off x="2438400" y="3886200"/>
            <a:ext cx="4419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Accounts Clerk  </a:t>
            </a:r>
          </a:p>
          <a:p>
            <a:endParaRPr lang="en-US" sz="2000" b="1" dirty="0" smtClean="0">
              <a:solidFill>
                <a:srgbClr val="002060"/>
              </a:solidFill>
            </a:endParaRPr>
          </a:p>
          <a:p>
            <a:r>
              <a:rPr lang="en-US" sz="2000" b="1" dirty="0" smtClean="0">
                <a:solidFill>
                  <a:srgbClr val="002060"/>
                </a:solidFill>
              </a:rPr>
              <a:t>Credit controller </a:t>
            </a:r>
          </a:p>
          <a:p>
            <a:endParaRPr lang="en-US" sz="2000" b="1" dirty="0" smtClean="0">
              <a:solidFill>
                <a:srgbClr val="002060"/>
              </a:solidFill>
            </a:endParaRPr>
          </a:p>
          <a:p>
            <a:r>
              <a:rPr lang="en-US" sz="2000" b="1" dirty="0" smtClean="0">
                <a:solidFill>
                  <a:srgbClr val="002060"/>
                </a:solidFill>
              </a:rPr>
              <a:t>Purchasing Officer </a:t>
            </a:r>
          </a:p>
        </p:txBody>
      </p:sp>
      <p:sp>
        <p:nvSpPr>
          <p:cNvPr id="23" name="مستطيل 22"/>
          <p:cNvSpPr/>
          <p:nvPr/>
        </p:nvSpPr>
        <p:spPr>
          <a:xfrm>
            <a:off x="4495800" y="3962400"/>
            <a:ext cx="25908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Export Clerk</a:t>
            </a:r>
            <a:endParaRPr lang="en-US" sz="2000" b="1" dirty="0" smtClean="0"/>
          </a:p>
          <a:p>
            <a:endParaRPr lang="en-US" sz="2000" b="1" dirty="0" smtClean="0"/>
          </a:p>
          <a:p>
            <a:r>
              <a:rPr lang="en-US" sz="2000" b="1" dirty="0" smtClean="0"/>
              <a:t>After-sales Clerk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Sales representative</a:t>
            </a:r>
          </a:p>
        </p:txBody>
      </p:sp>
      <p:sp>
        <p:nvSpPr>
          <p:cNvPr id="25" name="مستطيل 24"/>
          <p:cNvSpPr/>
          <p:nvPr/>
        </p:nvSpPr>
        <p:spPr>
          <a:xfrm>
            <a:off x="6629400" y="3886200"/>
            <a:ext cx="2514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Recruitment Officer</a:t>
            </a:r>
          </a:p>
          <a:p>
            <a:endParaRPr lang="en-US" sz="2000" b="1" dirty="0" smtClean="0">
              <a:solidFill>
                <a:srgbClr val="002060"/>
              </a:solidFill>
            </a:endParaRPr>
          </a:p>
          <a:p>
            <a:r>
              <a:rPr lang="en-US" sz="2000" b="1" dirty="0" smtClean="0">
                <a:solidFill>
                  <a:srgbClr val="002060"/>
                </a:solidFill>
              </a:rPr>
              <a:t>Training Officer</a:t>
            </a:r>
          </a:p>
          <a:p>
            <a:endParaRPr lang="en-US" sz="2000" b="1" dirty="0" smtClean="0">
              <a:solidFill>
                <a:srgbClr val="002060"/>
              </a:solidFill>
            </a:endParaRPr>
          </a:p>
          <a:p>
            <a:r>
              <a:rPr lang="en-US" sz="2000" b="1" dirty="0" smtClean="0">
                <a:solidFill>
                  <a:srgbClr val="002060"/>
                </a:solidFill>
              </a:rPr>
              <a:t>Pay Clerk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               </a:t>
            </a:r>
            <a:r>
              <a:rPr lang="en-US" sz="4900" b="1" dirty="0" smtClean="0">
                <a:solidFill>
                  <a:srgbClr val="00B050"/>
                </a:solidFill>
              </a:rPr>
              <a:t>Job advertisements </a:t>
            </a:r>
            <a:endParaRPr lang="en-US" sz="4900" b="1" dirty="0">
              <a:solidFill>
                <a:srgbClr val="00B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52400" y="1143000"/>
            <a:ext cx="8991600" cy="54864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u="sng" dirty="0" smtClean="0"/>
              <a:t> The company:</a:t>
            </a:r>
          </a:p>
          <a:p>
            <a:r>
              <a:rPr lang="en-US" dirty="0" smtClean="0"/>
              <a:t>We are a successful advertising agency located in the central business </a:t>
            </a:r>
          </a:p>
          <a:p>
            <a:pPr>
              <a:buNone/>
            </a:pPr>
            <a:r>
              <a:rPr lang="en-US" dirty="0" smtClean="0"/>
              <a:t>   district.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r>
              <a:rPr lang="en-US" b="1" u="sng" dirty="0" smtClean="0"/>
              <a:t>skills &amp;Qualifications:</a:t>
            </a:r>
          </a:p>
          <a:p>
            <a:r>
              <a:rPr lang="en-US" dirty="0" smtClean="0"/>
              <a:t> We are looking for someone with good keyboard skills.</a:t>
            </a:r>
          </a:p>
          <a:p>
            <a:r>
              <a:rPr lang="en-US" dirty="0" smtClean="0"/>
              <a:t> A pleasant telephone manner </a:t>
            </a:r>
          </a:p>
          <a:p>
            <a:r>
              <a:rPr lang="en-US" dirty="0" smtClean="0"/>
              <a:t> The ability to deal with clients </a:t>
            </a:r>
          </a:p>
          <a:p>
            <a:endParaRPr lang="en-US" dirty="0" smtClean="0"/>
          </a:p>
          <a:p>
            <a:pPr>
              <a:buNone/>
            </a:pPr>
            <a:r>
              <a:rPr lang="en-US" b="1" u="sng" dirty="0" smtClean="0"/>
              <a:t>Working Condition:</a:t>
            </a:r>
            <a:r>
              <a:rPr lang="en-US" dirty="0" smtClean="0"/>
              <a:t>     We can offer the applicant </a:t>
            </a:r>
          </a:p>
          <a:p>
            <a:r>
              <a:rPr lang="en-US" dirty="0" smtClean="0"/>
              <a:t> An attractive salary</a:t>
            </a:r>
          </a:p>
          <a:p>
            <a:r>
              <a:rPr lang="en-US" dirty="0" smtClean="0"/>
              <a:t> A pleasant work environment </a:t>
            </a:r>
          </a:p>
          <a:p>
            <a:endParaRPr lang="en-US" dirty="0" smtClean="0"/>
          </a:p>
          <a:p>
            <a:r>
              <a:rPr lang="en-US" sz="2800" b="1" u="sng" dirty="0" smtClean="0"/>
              <a:t>Ways of </a:t>
            </a:r>
            <a:r>
              <a:rPr lang="en-US" sz="2800" b="1" u="sng" dirty="0" smtClean="0"/>
              <a:t>contacts</a:t>
            </a:r>
            <a:endParaRPr lang="en-US" sz="2800" b="1" u="sng" dirty="0" smtClean="0"/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Email –</a:t>
            </a:r>
            <a:r>
              <a:rPr lang="en-US" smtClean="0"/>
              <a:t>Number- Address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Present Tenses </a:t>
            </a:r>
            <a:endParaRPr lang="en-US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04800" y="1143001"/>
            <a:ext cx="4192588" cy="457200"/>
          </a:xfrm>
        </p:spPr>
        <p:txBody>
          <a:bodyPr>
            <a:normAutofit/>
          </a:bodyPr>
          <a:lstStyle/>
          <a:p>
            <a:r>
              <a:rPr lang="en-US" dirty="0" smtClean="0"/>
              <a:t>Present Simple </a:t>
            </a:r>
            <a:endParaRPr lang="en-US" dirty="0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half" idx="3"/>
          </p:nvPr>
        </p:nvSpPr>
        <p:spPr>
          <a:xfrm>
            <a:off x="5257800" y="914401"/>
            <a:ext cx="3581400" cy="761999"/>
          </a:xfrm>
        </p:spPr>
        <p:txBody>
          <a:bodyPr>
            <a:normAutofit/>
          </a:bodyPr>
          <a:lstStyle/>
          <a:p>
            <a:r>
              <a:rPr lang="en-US" dirty="0" smtClean="0"/>
              <a:t>Present Progressive </a:t>
            </a:r>
            <a:endParaRPr lang="en-US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0" y="2247900"/>
            <a:ext cx="4953000" cy="3886200"/>
          </a:xfrm>
        </p:spPr>
        <p:txBody>
          <a:bodyPr/>
          <a:lstStyle/>
          <a:p>
            <a:r>
              <a:rPr lang="en-US" b="1" dirty="0" smtClean="0"/>
              <a:t>(Usually, often, sometimes)</a:t>
            </a:r>
          </a:p>
          <a:p>
            <a:r>
              <a:rPr lang="en-US" b="1" dirty="0" smtClean="0"/>
              <a:t>Subject + V</a:t>
            </a:r>
          </a:p>
          <a:p>
            <a:r>
              <a:rPr lang="en-US" b="1" dirty="0" smtClean="0"/>
              <a:t>She /he/ it /Singular : Add –S</a:t>
            </a:r>
          </a:p>
          <a:p>
            <a:r>
              <a:rPr lang="en-US" b="1" dirty="0" smtClean="0"/>
              <a:t>They /we/you/I/Plural  :  No -S</a:t>
            </a:r>
          </a:p>
          <a:p>
            <a:endParaRPr lang="en-US" b="1" dirty="0" smtClean="0"/>
          </a:p>
          <a:p>
            <a:r>
              <a:rPr lang="en-US" b="1" dirty="0" smtClean="0"/>
              <a:t>I go to the school every day.</a:t>
            </a:r>
          </a:p>
          <a:p>
            <a:r>
              <a:rPr lang="en-US" b="1" dirty="0" smtClean="0"/>
              <a:t>He  works in Riyadh. 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half" idx="4"/>
          </p:nvPr>
        </p:nvSpPr>
        <p:spPr>
          <a:xfrm>
            <a:off x="4724400" y="2247900"/>
            <a:ext cx="4419600" cy="3886200"/>
          </a:xfrm>
        </p:spPr>
        <p:txBody>
          <a:bodyPr/>
          <a:lstStyle/>
          <a:p>
            <a:r>
              <a:rPr lang="en-US" b="1" dirty="0" smtClean="0"/>
              <a:t>(Around now temporarily)</a:t>
            </a:r>
          </a:p>
          <a:p>
            <a:r>
              <a:rPr lang="en-US" b="1" dirty="0" smtClean="0"/>
              <a:t>Subject +am /is/are +V- </a:t>
            </a:r>
            <a:r>
              <a:rPr lang="en-US" b="1" dirty="0" err="1" smtClean="0"/>
              <a:t>ing</a:t>
            </a:r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I am talking right now</a:t>
            </a:r>
          </a:p>
          <a:p>
            <a:r>
              <a:rPr lang="en-US" b="1" dirty="0" smtClean="0"/>
              <a:t>She is sleeping at the moment</a:t>
            </a:r>
          </a:p>
          <a:p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868362"/>
          </a:xfrm>
        </p:spPr>
        <p:txBody>
          <a:bodyPr/>
          <a:lstStyle/>
          <a:p>
            <a:r>
              <a:rPr lang="en-US" dirty="0" smtClean="0"/>
              <a:t>  </a:t>
            </a:r>
            <a:r>
              <a:rPr lang="en-US" b="1" u="sng" dirty="0" smtClean="0">
                <a:solidFill>
                  <a:srgbClr val="7030A0"/>
                </a:solidFill>
              </a:rPr>
              <a:t>on the Phone  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228600" y="1447800"/>
            <a:ext cx="8686800" cy="4572000"/>
          </a:xfrm>
        </p:spPr>
        <p:txBody>
          <a:bodyPr/>
          <a:lstStyle/>
          <a:p>
            <a:r>
              <a:rPr lang="en-US" sz="3200" b="1" u="sng" dirty="0" smtClean="0">
                <a:solidFill>
                  <a:srgbClr val="FF5050"/>
                </a:solidFill>
              </a:rPr>
              <a:t>Asking to speak to someone:</a:t>
            </a:r>
          </a:p>
          <a:p>
            <a:r>
              <a:rPr lang="en-US" b="1" u="sng" dirty="0" smtClean="0"/>
              <a:t>I’d like to </a:t>
            </a:r>
            <a:r>
              <a:rPr lang="en-US" dirty="0" smtClean="0"/>
              <a:t>speak to Stephanie.</a:t>
            </a:r>
          </a:p>
          <a:p>
            <a:r>
              <a:rPr lang="en-US" b="1" u="sng" dirty="0" smtClean="0"/>
              <a:t>Could you put me through </a:t>
            </a:r>
            <a:r>
              <a:rPr lang="en-US" dirty="0" smtClean="0"/>
              <a:t>to Rolando.</a:t>
            </a:r>
          </a:p>
          <a:p>
            <a:r>
              <a:rPr lang="en-US" sz="3200" b="1" u="sng" dirty="0" smtClean="0">
                <a:solidFill>
                  <a:srgbClr val="FF5050"/>
                </a:solidFill>
              </a:rPr>
              <a:t>Saying someone is not available:</a:t>
            </a:r>
          </a:p>
          <a:p>
            <a:r>
              <a:rPr lang="en-US" b="1" u="sng" dirty="0" smtClean="0"/>
              <a:t>I’m afraid </a:t>
            </a:r>
            <a:r>
              <a:rPr lang="en-US" dirty="0" smtClean="0"/>
              <a:t>:   she’s in a meeting</a:t>
            </a:r>
          </a:p>
          <a:p>
            <a:r>
              <a:rPr lang="en-US" dirty="0" smtClean="0"/>
              <a:t>                       he’s on holiday</a:t>
            </a:r>
          </a:p>
          <a:p>
            <a:r>
              <a:rPr lang="en-US" dirty="0" smtClean="0"/>
              <a:t>                       the line’s engaged</a:t>
            </a:r>
          </a:p>
          <a:p>
            <a:r>
              <a:rPr lang="en-US" dirty="0" smtClean="0"/>
              <a:t>                       there’s no reply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b="1" u="sng" dirty="0" smtClean="0">
                <a:solidFill>
                  <a:srgbClr val="FF5050"/>
                </a:solidFill>
              </a:rPr>
              <a:t>Asking to leave a message :</a:t>
            </a:r>
          </a:p>
          <a:p>
            <a:endParaRPr lang="en-US" dirty="0" smtClean="0">
              <a:solidFill>
                <a:srgbClr val="FF5050"/>
              </a:solidFill>
            </a:endParaRPr>
          </a:p>
          <a:p>
            <a:r>
              <a:rPr lang="en-US" b="1" dirty="0" smtClean="0"/>
              <a:t>Could I leave a message?</a:t>
            </a:r>
          </a:p>
          <a:p>
            <a:r>
              <a:rPr lang="en-US" b="1" dirty="0" smtClean="0"/>
              <a:t>Could you take a message?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2162"/>
          </a:xfrm>
        </p:spPr>
        <p:txBody>
          <a:bodyPr>
            <a:noAutofit/>
          </a:bodyPr>
          <a:lstStyle/>
          <a:p>
            <a:r>
              <a:rPr lang="en-US" sz="4800" dirty="0" smtClean="0"/>
              <a:t>Dialogue 1</a:t>
            </a:r>
            <a:endParaRPr lang="en-US" sz="4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04800" y="1066800"/>
            <a:ext cx="8534400" cy="495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5050"/>
                </a:solidFill>
              </a:rPr>
              <a:t>An employee: </a:t>
            </a:r>
            <a:r>
              <a:rPr lang="en-US" b="1" dirty="0" smtClean="0"/>
              <a:t>Hello H.R. department. May I help you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The caller: </a:t>
            </a:r>
            <a:r>
              <a:rPr lang="en-US" b="1" dirty="0" smtClean="0"/>
              <a:t>Yes, I ‘d like to speak to Sara Smith ,please.</a:t>
            </a:r>
          </a:p>
          <a:p>
            <a:endParaRPr lang="en-US" b="1" dirty="0" smtClean="0"/>
          </a:p>
          <a:p>
            <a:r>
              <a:rPr lang="en-US" b="1" dirty="0" smtClean="0">
                <a:solidFill>
                  <a:srgbClr val="FF5050"/>
                </a:solidFill>
              </a:rPr>
              <a:t>An employee: </a:t>
            </a:r>
            <a:r>
              <a:rPr lang="en-US" b="1" dirty="0" smtClean="0"/>
              <a:t>Sorry I’m afraid she is not here right now. Would you like to leave a message.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The caller: </a:t>
            </a:r>
            <a:r>
              <a:rPr lang="en-US" b="1" dirty="0" smtClean="0"/>
              <a:t>Yes could you pleas tell her that she has a meeting today.</a:t>
            </a:r>
          </a:p>
          <a:p>
            <a:endParaRPr lang="en-US" b="1" dirty="0" smtClean="0"/>
          </a:p>
          <a:p>
            <a:r>
              <a:rPr lang="en-US" b="1" dirty="0" smtClean="0">
                <a:solidFill>
                  <a:srgbClr val="FF5050"/>
                </a:solidFill>
              </a:rPr>
              <a:t>An employee</a:t>
            </a:r>
            <a:r>
              <a:rPr lang="en-US" b="1" dirty="0" smtClean="0"/>
              <a:t>: Sure , no problem.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The caller: </a:t>
            </a:r>
            <a:r>
              <a:rPr lang="en-US" b="1" dirty="0" smtClean="0"/>
              <a:t>thank you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6096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Dialogue 2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04800" y="762000"/>
            <a:ext cx="8610600" cy="5715000"/>
          </a:xfrm>
        </p:spPr>
        <p:txBody>
          <a:bodyPr>
            <a:normAutofit/>
          </a:bodyPr>
          <a:lstStyle/>
          <a:p>
            <a:endParaRPr lang="en-US" b="1" dirty="0" smtClean="0">
              <a:solidFill>
                <a:srgbClr val="FF5050"/>
              </a:solidFill>
            </a:endParaRPr>
          </a:p>
          <a:p>
            <a:r>
              <a:rPr lang="en-US" b="1" dirty="0" smtClean="0">
                <a:solidFill>
                  <a:srgbClr val="FF5050"/>
                </a:solidFill>
              </a:rPr>
              <a:t>An employee: </a:t>
            </a:r>
            <a:r>
              <a:rPr lang="en-US" b="1" dirty="0" smtClean="0"/>
              <a:t>Finance department. This is Jack how can I help you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The caller: </a:t>
            </a:r>
            <a:r>
              <a:rPr lang="en-US" b="1" dirty="0" smtClean="0">
                <a:solidFill>
                  <a:srgbClr val="002060"/>
                </a:solidFill>
              </a:rPr>
              <a:t>hi. May I speak with Emily ,please.</a:t>
            </a:r>
          </a:p>
          <a:p>
            <a:r>
              <a:rPr lang="en-US" b="1" dirty="0" smtClean="0">
                <a:solidFill>
                  <a:srgbClr val="FF5050"/>
                </a:solidFill>
              </a:rPr>
              <a:t>An employee: </a:t>
            </a:r>
            <a:r>
              <a:rPr lang="en-US" b="1" dirty="0" smtClean="0"/>
              <a:t>she’s not here. She shall be back in about 30 minutes.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The caller: </a:t>
            </a:r>
            <a:r>
              <a:rPr lang="en-US" b="1" dirty="0" smtClean="0">
                <a:solidFill>
                  <a:srgbClr val="002060"/>
                </a:solidFill>
              </a:rPr>
              <a:t>could I leave her a message</a:t>
            </a:r>
          </a:p>
          <a:p>
            <a:r>
              <a:rPr lang="en-US" b="1" dirty="0" smtClean="0">
                <a:solidFill>
                  <a:srgbClr val="FF5050"/>
                </a:solidFill>
              </a:rPr>
              <a:t>An employee: </a:t>
            </a:r>
            <a:r>
              <a:rPr lang="en-US" b="1" dirty="0" smtClean="0"/>
              <a:t>sure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The caller</a:t>
            </a:r>
            <a:r>
              <a:rPr lang="en-US" b="1" dirty="0" smtClean="0">
                <a:solidFill>
                  <a:srgbClr val="002060"/>
                </a:solidFill>
              </a:rPr>
              <a:t>: can you tell her that Sara Smith called and I need her to call soon.</a:t>
            </a:r>
          </a:p>
          <a:p>
            <a:r>
              <a:rPr lang="en-US" b="1" dirty="0" smtClean="0">
                <a:solidFill>
                  <a:srgbClr val="FF5050"/>
                </a:solidFill>
              </a:rPr>
              <a:t>An employee: </a:t>
            </a:r>
            <a:r>
              <a:rPr lang="en-US" b="1" dirty="0" smtClean="0"/>
              <a:t>o.k. I’ll let her know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The caller: </a:t>
            </a:r>
            <a:r>
              <a:rPr lang="en-US" b="1" dirty="0" smtClean="0">
                <a:solidFill>
                  <a:srgbClr val="002060"/>
                </a:solidFill>
              </a:rPr>
              <a:t>thank you</a:t>
            </a: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وازنة">
  <a:themeElements>
    <a:clrScheme name="موازنة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موازنة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وازنة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348</TotalTime>
  <Words>492</Words>
  <Application>Microsoft Office PowerPoint</Application>
  <PresentationFormat>عرض على الشاشة (3:4)‏</PresentationFormat>
  <Paragraphs>133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موازنة</vt:lpstr>
      <vt:lpstr> Unit 3   </vt:lpstr>
      <vt:lpstr>Vocabulary:</vt:lpstr>
      <vt:lpstr>Company structure </vt:lpstr>
      <vt:lpstr>Which department do these people work in ?</vt:lpstr>
      <vt:lpstr>الشريحة 5</vt:lpstr>
      <vt:lpstr>                  Job advertisements </vt:lpstr>
      <vt:lpstr>The Present Tenses </vt:lpstr>
      <vt:lpstr>  on the Phone  :</vt:lpstr>
      <vt:lpstr>الشريحة 9</vt:lpstr>
      <vt:lpstr>Dialogue 1</vt:lpstr>
      <vt:lpstr>Dialogue 2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Jobs</dc:title>
  <dc:creator>User</dc:creator>
  <cp:lastModifiedBy>User</cp:lastModifiedBy>
  <cp:revision>37</cp:revision>
  <dcterms:created xsi:type="dcterms:W3CDTF">2013-02-13T07:17:07Z</dcterms:created>
  <dcterms:modified xsi:type="dcterms:W3CDTF">2013-02-24T08:46:43Z</dcterms:modified>
</cp:coreProperties>
</file>