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60" r:id="rId3"/>
    <p:sldId id="262" r:id="rId4"/>
    <p:sldId id="273" r:id="rId5"/>
    <p:sldId id="274" r:id="rId6"/>
    <p:sldId id="275" r:id="rId7"/>
    <p:sldId id="258" r:id="rId8"/>
    <p:sldId id="272" r:id="rId9"/>
    <p:sldId id="276" r:id="rId10"/>
    <p:sldId id="27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958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3DADEC4-CF07-4690-B70E-695B5250AF3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8AA32A5-C969-428C-B43F-0C5DA4686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DADEC4-CF07-4690-B70E-695B5250AF3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AA32A5-C969-428C-B43F-0C5DA4686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3DADEC4-CF07-4690-B70E-695B5250AF3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8AA32A5-C969-428C-B43F-0C5DA4686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DADEC4-CF07-4690-B70E-695B5250AF3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AA32A5-C969-428C-B43F-0C5DA4686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DADEC4-CF07-4690-B70E-695B5250AF3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AA32A5-C969-428C-B43F-0C5DA4686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DADEC4-CF07-4690-B70E-695B5250AF3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AA32A5-C969-428C-B43F-0C5DA4686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3DADEC4-CF07-4690-B70E-695B5250AF3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AA32A5-C969-428C-B43F-0C5DA4686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DADEC4-CF07-4690-B70E-695B5250AF3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AA32A5-C969-428C-B43F-0C5DA4686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DADEC4-CF07-4690-B70E-695B5250AF3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AA32A5-C969-428C-B43F-0C5DA46864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DADEC4-CF07-4690-B70E-695B5250AF3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AA32A5-C969-428C-B43F-0C5DA4686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3DADEC4-CF07-4690-B70E-695B5250AF3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8AA32A5-C969-428C-B43F-0C5DA4686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3DADEC4-CF07-4690-B70E-695B5250AF3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8AA32A5-C969-428C-B43F-0C5DA4686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523999"/>
          </a:xfrm>
        </p:spPr>
        <p:txBody>
          <a:bodyPr>
            <a:noAutofit/>
          </a:bodyPr>
          <a:lstStyle/>
          <a:p>
            <a:r>
              <a:rPr lang="en-US" sz="9600" dirty="0" smtClean="0"/>
              <a:t>Unit 5</a:t>
            </a:r>
            <a:endParaRPr lang="en-US" sz="96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6781800" cy="1752600"/>
          </a:xfrm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Transportation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en-US" dirty="0" smtClean="0"/>
              <a:t>Infrastructure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7545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1. </a:t>
            </a:r>
            <a:r>
              <a:rPr lang="en-US" dirty="0" smtClean="0"/>
              <a:t>An underlying base or foundation especially for an organization or system</a:t>
            </a:r>
            <a:r>
              <a:rPr lang="en-US" dirty="0" smtClean="0"/>
              <a:t>.</a:t>
            </a:r>
            <a:endParaRPr lang="en-US" smtClean="0"/>
          </a:p>
          <a:p>
            <a:endParaRPr lang="en-US" dirty="0" smtClean="0"/>
          </a:p>
          <a:p>
            <a:r>
              <a:rPr lang="en-US" b="1" dirty="0" smtClean="0"/>
              <a:t>2. </a:t>
            </a:r>
            <a:r>
              <a:rPr lang="en-US" dirty="0" smtClean="0"/>
              <a:t>The basic facilities, services, and installations needed for the functioning of a community or society, such as </a:t>
            </a:r>
            <a:r>
              <a:rPr lang="en-US" dirty="0" smtClean="0">
                <a:solidFill>
                  <a:srgbClr val="FF0000"/>
                </a:solidFill>
              </a:rPr>
              <a:t>transportation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communications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systems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water and power lines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rgbClr val="FF0000"/>
                </a:solidFill>
              </a:rPr>
              <a:t>public institutions including schools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 post offices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and</a:t>
            </a:r>
            <a:r>
              <a:rPr lang="en-US" dirty="0" smtClean="0">
                <a:solidFill>
                  <a:srgbClr val="FF0000"/>
                </a:solidFill>
              </a:rPr>
              <a:t> prisons.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228601" y="0"/>
            <a:ext cx="304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Airport</a:t>
            </a:r>
            <a:endParaRPr lang="en-US" sz="4000" b="1" dirty="0"/>
          </a:p>
        </p:txBody>
      </p:sp>
      <p:sp>
        <p:nvSpPr>
          <p:cNvPr id="6" name="مستطيل 5"/>
          <p:cNvSpPr/>
          <p:nvPr/>
        </p:nvSpPr>
        <p:spPr>
          <a:xfrm>
            <a:off x="1" y="3982998"/>
            <a:ext cx="1828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Truck</a:t>
            </a:r>
            <a:endParaRPr lang="en-US" sz="4000" dirty="0"/>
          </a:p>
        </p:txBody>
      </p:sp>
      <p:sp>
        <p:nvSpPr>
          <p:cNvPr id="7" name="مستطيل 6"/>
          <p:cNvSpPr/>
          <p:nvPr/>
        </p:nvSpPr>
        <p:spPr>
          <a:xfrm>
            <a:off x="0" y="3200400"/>
            <a:ext cx="27431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Railroad</a:t>
            </a:r>
            <a:endParaRPr lang="en-US" sz="40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0" y="2362200"/>
            <a:ext cx="647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Highway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مربع نص 8"/>
          <p:cNvSpPr txBox="1"/>
          <p:nvPr/>
        </p:nvSpPr>
        <p:spPr>
          <a:xfrm>
            <a:off x="0" y="685801"/>
            <a:ext cx="2971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Port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0" y="1447801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Cargo ship </a:t>
            </a:r>
            <a:endParaRPr lang="en-US" sz="4000" b="1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0" y="4648201"/>
            <a:ext cx="4800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Tanker </a:t>
            </a:r>
            <a:endParaRPr lang="en-US" sz="3600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0" y="5323044"/>
            <a:ext cx="4038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Container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0" y="5714999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Freight train 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457200" y="228600"/>
          <a:ext cx="8229600" cy="6029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3429000"/>
                <a:gridCol w="2743200"/>
              </a:tblGrid>
              <a:tr h="894178">
                <a:tc>
                  <a:txBody>
                    <a:bodyPr/>
                    <a:lstStyle/>
                    <a:p>
                      <a:r>
                        <a:rPr kumimoji="0" lang="en-US" sz="2800" b="1" kern="120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Transport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Advantage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Disadvantage</a:t>
                      </a:r>
                      <a:r>
                        <a:rPr lang="en-US" sz="2800" baseline="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</a:tr>
              <a:tr h="1384534">
                <a:tc>
                  <a:txBody>
                    <a:bodyPr/>
                    <a:lstStyle/>
                    <a:p>
                      <a:r>
                        <a:rPr lang="en-US" dirty="0" smtClean="0"/>
                        <a:t>By air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Insurance is cheap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Expensive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Large</a:t>
                      </a:r>
                      <a:r>
                        <a:rPr lang="en-US" baseline="0" dirty="0" smtClean="0"/>
                        <a:t> quantities not possible  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1644135">
                <a:tc>
                  <a:txBody>
                    <a:bodyPr/>
                    <a:lstStyle/>
                    <a:p>
                      <a:r>
                        <a:rPr lang="en-US" dirty="0" smtClean="0"/>
                        <a:t>By sea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Suitable for heavy goods or large quantities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slow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Ports expensive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Delays common 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605734">
                <a:tc>
                  <a:txBody>
                    <a:bodyPr/>
                    <a:lstStyle/>
                    <a:p>
                      <a:r>
                        <a:rPr lang="en-US" dirty="0" smtClean="0"/>
                        <a:t>By truck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Door-to-door service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Pollution factor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1294939">
                <a:tc>
                  <a:txBody>
                    <a:bodyPr/>
                    <a:lstStyle/>
                    <a:p>
                      <a:r>
                        <a:rPr lang="en-US" dirty="0" smtClean="0"/>
                        <a:t>By cargo</a:t>
                      </a:r>
                      <a:r>
                        <a:rPr lang="en-US" baseline="0" dirty="0" smtClean="0"/>
                        <a:t> train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Commercial use of labor</a:t>
                      </a:r>
                    </a:p>
                    <a:p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pollution factor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door-to-door service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Words can be used to describe how the facilities are</a:t>
            </a:r>
            <a:endParaRPr lang="en-US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57200" y="2133600"/>
          <a:ext cx="7239000" cy="2520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2413000"/>
                <a:gridCol w="2413000"/>
              </a:tblGrid>
              <a:tr h="600075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+++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+/-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---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First class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Adequate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Terrible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Excellent </a:t>
                      </a:r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Poor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Very good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Satisfactory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Unsatisfactory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cargo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9416"/>
            <a:ext cx="8153400" cy="484632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Perishable goods</a:t>
            </a:r>
            <a:r>
              <a:rPr lang="en-US" dirty="0" smtClean="0"/>
              <a:t>: fruits- meat -vegetables </a:t>
            </a:r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Hazardous</a:t>
            </a:r>
            <a:r>
              <a:rPr lang="en-US" dirty="0" smtClean="0"/>
              <a:t> : nuclear 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Livestock</a:t>
            </a:r>
            <a:r>
              <a:rPr lang="en-US" dirty="0" smtClean="0"/>
              <a:t>: sheep -cows (animals)</a:t>
            </a:r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High value cargo</a:t>
            </a:r>
            <a:r>
              <a:rPr lang="en-US" dirty="0" smtClean="0"/>
              <a:t> : gold –silver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Fragile goods </a:t>
            </a:r>
            <a:r>
              <a:rPr lang="en-US" dirty="0" smtClean="0"/>
              <a:t>: glass</a:t>
            </a:r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Flammable goods</a:t>
            </a:r>
            <a:r>
              <a:rPr lang="en-US" dirty="0" smtClean="0"/>
              <a:t>: oil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600200" y="1143001"/>
          <a:ext cx="6553197" cy="3047999"/>
        </p:xfrm>
        <a:graphic>
          <a:graphicData uri="http://schemas.openxmlformats.org/drawingml/2006/table">
            <a:tbl>
              <a:tblPr/>
              <a:tblGrid>
                <a:gridCol w="2184399"/>
                <a:gridCol w="2184399"/>
                <a:gridCol w="2184399"/>
              </a:tblGrid>
              <a:tr h="1122947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rial"/>
                        </a:rPr>
                        <a:t>One-Syllable Adjective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rial"/>
                        </a:rPr>
                        <a:t>Comparative Form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rial"/>
                        </a:rPr>
                        <a:t>Superlative Form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</a:tr>
              <a:tr h="641684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/>
                        </a:rPr>
                        <a:t>tall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>
                          <a:latin typeface="Arial"/>
                        </a:rPr>
                        <a:t>taller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>
                          <a:latin typeface="Arial"/>
                        </a:rPr>
                        <a:t>tallest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1684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/>
                        </a:rPr>
                        <a:t>old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/>
                        </a:rPr>
                        <a:t>older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>
                          <a:latin typeface="Arial"/>
                        </a:rPr>
                        <a:t>oldest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1684">
                <a:tc>
                  <a:txBody>
                    <a:bodyPr/>
                    <a:lstStyle/>
                    <a:p>
                      <a:r>
                        <a:rPr lang="en-US" sz="2400" b="1">
                          <a:latin typeface="Arial"/>
                        </a:rPr>
                        <a:t>long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/>
                        </a:rPr>
                        <a:t>longer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/>
                        </a:rPr>
                        <a:t>longest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مستطيل 2"/>
          <p:cNvSpPr/>
          <p:nvPr/>
        </p:nvSpPr>
        <p:spPr>
          <a:xfrm>
            <a:off x="0" y="0"/>
            <a:ext cx="9144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Form the comparative and superlative forms of a </a:t>
            </a:r>
            <a:r>
              <a:rPr lang="en-US" sz="2400" b="1" u="sng" dirty="0">
                <a:solidFill>
                  <a:srgbClr val="FF0000"/>
                </a:solidFill>
              </a:rPr>
              <a:t>one-syllable</a:t>
            </a:r>
            <a:r>
              <a:rPr lang="en-US" sz="2400" b="1" dirty="0"/>
              <a:t> adjective by adding </a:t>
            </a:r>
            <a:r>
              <a:rPr lang="en-US" sz="2400" b="1" dirty="0" smtClean="0">
                <a:solidFill>
                  <a:srgbClr val="FF0000"/>
                </a:solidFill>
              </a:rPr>
              <a:t>– </a:t>
            </a:r>
            <a:r>
              <a:rPr lang="en-US" sz="2400" b="1" dirty="0" err="1" smtClean="0">
                <a:solidFill>
                  <a:srgbClr val="FF0000"/>
                </a:solidFill>
              </a:rPr>
              <a:t>er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/>
              <a:t>for the comparative form and </a:t>
            </a:r>
            <a:r>
              <a:rPr lang="en-US" sz="2400" b="1" dirty="0" smtClean="0">
                <a:solidFill>
                  <a:srgbClr val="FF0000"/>
                </a:solidFill>
              </a:rPr>
              <a:t>– </a:t>
            </a:r>
            <a:r>
              <a:rPr lang="en-US" sz="2400" b="1" dirty="0" err="1" smtClean="0">
                <a:solidFill>
                  <a:srgbClr val="FF0000"/>
                </a:solidFill>
              </a:rPr>
              <a:t>est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/>
              <a:t>for the superlative</a:t>
            </a:r>
            <a:r>
              <a:rPr lang="en-US" sz="2800" b="1" dirty="0"/>
              <a:t>.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609600" y="4343400"/>
            <a:ext cx="7315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Mary is </a:t>
            </a:r>
            <a:r>
              <a:rPr lang="en-US" sz="2400" b="1" dirty="0" smtClean="0">
                <a:solidFill>
                  <a:srgbClr val="002060"/>
                </a:solidFill>
              </a:rPr>
              <a:t>taller</a:t>
            </a:r>
            <a:r>
              <a:rPr lang="en-US" sz="2400" dirty="0" smtClean="0">
                <a:solidFill>
                  <a:srgbClr val="002060"/>
                </a:solidFill>
              </a:rPr>
              <a:t> </a:t>
            </a:r>
            <a:r>
              <a:rPr lang="en-US" sz="2400" i="1" dirty="0" smtClean="0">
                <a:solidFill>
                  <a:srgbClr val="002060"/>
                </a:solidFill>
              </a:rPr>
              <a:t>than</a:t>
            </a:r>
            <a:r>
              <a:rPr lang="en-US" sz="2400" dirty="0" smtClean="0">
                <a:solidFill>
                  <a:srgbClr val="002060"/>
                </a:solidFill>
              </a:rPr>
              <a:t> Max.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Mary is </a:t>
            </a:r>
            <a:r>
              <a:rPr lang="en-US" sz="2400" b="1" dirty="0" smtClean="0">
                <a:solidFill>
                  <a:srgbClr val="002060"/>
                </a:solidFill>
              </a:rPr>
              <a:t>the tallest</a:t>
            </a:r>
            <a:r>
              <a:rPr lang="en-US" sz="2400" dirty="0" smtClean="0">
                <a:solidFill>
                  <a:srgbClr val="002060"/>
                </a:solidFill>
              </a:rPr>
              <a:t> </a:t>
            </a:r>
            <a:r>
              <a:rPr lang="en-US" sz="2400" i="1" dirty="0" smtClean="0">
                <a:solidFill>
                  <a:srgbClr val="002060"/>
                </a:solidFill>
              </a:rPr>
              <a:t>of</a:t>
            </a:r>
            <a:r>
              <a:rPr lang="en-US" sz="2400" dirty="0" smtClean="0">
                <a:solidFill>
                  <a:srgbClr val="002060"/>
                </a:solidFill>
              </a:rPr>
              <a:t> all the students.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Max is </a:t>
            </a:r>
            <a:r>
              <a:rPr lang="en-US" sz="2400" b="1" dirty="0" smtClean="0">
                <a:solidFill>
                  <a:srgbClr val="002060"/>
                </a:solidFill>
              </a:rPr>
              <a:t>older</a:t>
            </a:r>
            <a:r>
              <a:rPr lang="en-US" sz="2400" dirty="0" smtClean="0">
                <a:solidFill>
                  <a:srgbClr val="002060"/>
                </a:solidFill>
              </a:rPr>
              <a:t> </a:t>
            </a:r>
            <a:r>
              <a:rPr lang="en-US" sz="2400" i="1" dirty="0" smtClean="0">
                <a:solidFill>
                  <a:srgbClr val="002060"/>
                </a:solidFill>
              </a:rPr>
              <a:t>than</a:t>
            </a:r>
            <a:r>
              <a:rPr lang="en-US" sz="2400" dirty="0" smtClean="0">
                <a:solidFill>
                  <a:srgbClr val="002060"/>
                </a:solidFill>
              </a:rPr>
              <a:t> John.</a:t>
            </a:r>
          </a:p>
          <a:p>
            <a:r>
              <a:rPr lang="en-US" sz="2400" i="1" dirty="0" smtClean="0">
                <a:solidFill>
                  <a:srgbClr val="002060"/>
                </a:solidFill>
              </a:rPr>
              <a:t>Of</a:t>
            </a:r>
            <a:r>
              <a:rPr lang="en-US" sz="2400" dirty="0" smtClean="0">
                <a:solidFill>
                  <a:srgbClr val="002060"/>
                </a:solidFill>
              </a:rPr>
              <a:t> the three students, Max is </a:t>
            </a:r>
            <a:r>
              <a:rPr lang="en-US" sz="2400" b="1" dirty="0" smtClean="0">
                <a:solidFill>
                  <a:srgbClr val="002060"/>
                </a:solidFill>
              </a:rPr>
              <a:t>the oldest</a:t>
            </a:r>
            <a:r>
              <a:rPr lang="en-US" sz="24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My hair is </a:t>
            </a:r>
            <a:r>
              <a:rPr lang="en-US" sz="2400" b="1" dirty="0" smtClean="0">
                <a:solidFill>
                  <a:srgbClr val="002060"/>
                </a:solidFill>
              </a:rPr>
              <a:t>longer</a:t>
            </a:r>
            <a:r>
              <a:rPr lang="en-US" sz="2400" dirty="0" smtClean="0">
                <a:solidFill>
                  <a:srgbClr val="002060"/>
                </a:solidFill>
              </a:rPr>
              <a:t> </a:t>
            </a:r>
            <a:r>
              <a:rPr lang="en-US" sz="2400" i="1" dirty="0" smtClean="0">
                <a:solidFill>
                  <a:srgbClr val="002060"/>
                </a:solidFill>
              </a:rPr>
              <a:t>than</a:t>
            </a:r>
            <a:r>
              <a:rPr lang="en-US" sz="2400" dirty="0" smtClean="0">
                <a:solidFill>
                  <a:srgbClr val="002060"/>
                </a:solidFill>
              </a:rPr>
              <a:t> your hair.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Max's story is </a:t>
            </a:r>
            <a:r>
              <a:rPr lang="en-US" sz="2400" b="1" dirty="0" smtClean="0">
                <a:solidFill>
                  <a:srgbClr val="002060"/>
                </a:solidFill>
              </a:rPr>
              <a:t>the longest</a:t>
            </a:r>
            <a:r>
              <a:rPr lang="en-US" sz="2400" dirty="0" smtClean="0">
                <a:solidFill>
                  <a:srgbClr val="002060"/>
                </a:solidFill>
              </a:rPr>
              <a:t> </a:t>
            </a:r>
            <a:r>
              <a:rPr lang="en-US" sz="2400" i="1" dirty="0" smtClean="0">
                <a:solidFill>
                  <a:srgbClr val="002060"/>
                </a:solidFill>
              </a:rPr>
              <a:t>story I've ever heard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990600" y="838200"/>
          <a:ext cx="6334125" cy="2804160"/>
        </p:xfrm>
        <a:graphic>
          <a:graphicData uri="http://schemas.openxmlformats.org/drawingml/2006/table">
            <a:tbl>
              <a:tblPr/>
              <a:tblGrid>
                <a:gridCol w="2111375"/>
                <a:gridCol w="2111375"/>
                <a:gridCol w="2111375"/>
              </a:tblGrid>
              <a:tr h="85344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/>
                        </a:rPr>
                        <a:t>Two-Syllable Adjective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/>
                        </a:rPr>
                        <a:t>Comparative Form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/>
                        </a:rPr>
                        <a:t>Superlative Form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/>
                        </a:rPr>
                        <a:t>peaceful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Arial"/>
                        </a:rPr>
                        <a:t>more peaceful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Arial"/>
                        </a:rPr>
                        <a:t>most peaceful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/>
                        </a:rPr>
                        <a:t>pleasant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Arial"/>
                        </a:rPr>
                        <a:t>more pleasant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Arial"/>
                        </a:rPr>
                        <a:t>most pleasant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/>
                        </a:rPr>
                        <a:t>careful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/>
                        </a:rPr>
                        <a:t>more careful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Arial"/>
                        </a:rPr>
                        <a:t>most careful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Arial"/>
                        </a:rPr>
                        <a:t>thoughtful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/>
                        </a:rPr>
                        <a:t>more thoughtful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/>
                        </a:rPr>
                        <a:t>most thoughtful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مستطيل 4"/>
          <p:cNvSpPr/>
          <p:nvPr/>
        </p:nvSpPr>
        <p:spPr>
          <a:xfrm>
            <a:off x="228600" y="0"/>
            <a:ext cx="8915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With most </a:t>
            </a:r>
            <a:r>
              <a:rPr lang="en-US" sz="2400" b="1" u="sng" dirty="0" smtClean="0">
                <a:solidFill>
                  <a:srgbClr val="FF0000"/>
                </a:solidFill>
              </a:rPr>
              <a:t>two-syllable</a:t>
            </a:r>
            <a:r>
              <a:rPr lang="en-US" sz="2400" b="1" dirty="0" smtClean="0"/>
              <a:t> adjectives, you form the comparative with more and the superlative with most.</a:t>
            </a:r>
            <a:endParaRPr lang="en-US" sz="2400" b="1" dirty="0"/>
          </a:p>
        </p:txBody>
      </p:sp>
      <p:sp>
        <p:nvSpPr>
          <p:cNvPr id="6" name="مستطيل 5"/>
          <p:cNvSpPr/>
          <p:nvPr/>
        </p:nvSpPr>
        <p:spPr>
          <a:xfrm>
            <a:off x="304800" y="3810000"/>
            <a:ext cx="7848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This morning is </a:t>
            </a:r>
            <a:r>
              <a:rPr lang="en-US" sz="2400" b="1" dirty="0" smtClean="0">
                <a:solidFill>
                  <a:srgbClr val="002060"/>
                </a:solidFill>
              </a:rPr>
              <a:t>more peaceful</a:t>
            </a:r>
            <a:r>
              <a:rPr lang="en-US" sz="2400" dirty="0" smtClean="0">
                <a:solidFill>
                  <a:srgbClr val="002060"/>
                </a:solidFill>
              </a:rPr>
              <a:t> </a:t>
            </a:r>
            <a:r>
              <a:rPr lang="en-US" sz="2400" i="1" dirty="0" smtClean="0">
                <a:solidFill>
                  <a:srgbClr val="002060"/>
                </a:solidFill>
              </a:rPr>
              <a:t>than</a:t>
            </a:r>
            <a:r>
              <a:rPr lang="en-US" sz="2400" dirty="0" smtClean="0">
                <a:solidFill>
                  <a:srgbClr val="002060"/>
                </a:solidFill>
              </a:rPr>
              <a:t> yesterday morning.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Max's house in the mountains is </a:t>
            </a:r>
            <a:r>
              <a:rPr lang="en-US" sz="2400" b="1" dirty="0" smtClean="0">
                <a:solidFill>
                  <a:srgbClr val="002060"/>
                </a:solidFill>
              </a:rPr>
              <a:t>the most peaceful</a:t>
            </a:r>
            <a:r>
              <a:rPr lang="en-US" sz="2400" dirty="0" smtClean="0">
                <a:solidFill>
                  <a:srgbClr val="002060"/>
                </a:solidFill>
              </a:rPr>
              <a:t> </a:t>
            </a:r>
            <a:r>
              <a:rPr lang="en-US" sz="2400" i="1" dirty="0" smtClean="0">
                <a:solidFill>
                  <a:srgbClr val="002060"/>
                </a:solidFill>
              </a:rPr>
              <a:t>in</a:t>
            </a:r>
            <a:r>
              <a:rPr lang="en-US" sz="2400" dirty="0" smtClean="0">
                <a:solidFill>
                  <a:srgbClr val="002060"/>
                </a:solidFill>
              </a:rPr>
              <a:t> the world.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Max is </a:t>
            </a:r>
            <a:r>
              <a:rPr lang="en-US" sz="2400" b="1" dirty="0" smtClean="0">
                <a:solidFill>
                  <a:srgbClr val="002060"/>
                </a:solidFill>
              </a:rPr>
              <a:t>more careful</a:t>
            </a:r>
            <a:r>
              <a:rPr lang="en-US" sz="2400" dirty="0" smtClean="0">
                <a:solidFill>
                  <a:srgbClr val="002060"/>
                </a:solidFill>
              </a:rPr>
              <a:t> </a:t>
            </a:r>
            <a:r>
              <a:rPr lang="en-US" sz="2400" i="1" dirty="0" smtClean="0">
                <a:solidFill>
                  <a:srgbClr val="002060"/>
                </a:solidFill>
              </a:rPr>
              <a:t>than</a:t>
            </a:r>
            <a:r>
              <a:rPr lang="en-US" sz="2400" dirty="0" smtClean="0">
                <a:solidFill>
                  <a:srgbClr val="002060"/>
                </a:solidFill>
              </a:rPr>
              <a:t> Mike.</a:t>
            </a:r>
          </a:p>
          <a:p>
            <a:r>
              <a:rPr lang="en-US" sz="2400" i="1" dirty="0" smtClean="0">
                <a:solidFill>
                  <a:srgbClr val="002060"/>
                </a:solidFill>
              </a:rPr>
              <a:t>Of</a:t>
            </a:r>
            <a:r>
              <a:rPr lang="en-US" sz="2400" dirty="0" smtClean="0">
                <a:solidFill>
                  <a:srgbClr val="002060"/>
                </a:solidFill>
              </a:rPr>
              <a:t> all the taxi drivers, Jack is </a:t>
            </a:r>
            <a:r>
              <a:rPr lang="en-US" sz="2400" b="1" dirty="0" smtClean="0">
                <a:solidFill>
                  <a:srgbClr val="002060"/>
                </a:solidFill>
              </a:rPr>
              <a:t>the most careful</a:t>
            </a:r>
            <a:r>
              <a:rPr lang="en-US" sz="24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Jill is </a:t>
            </a:r>
            <a:r>
              <a:rPr lang="en-US" sz="2400" b="1" dirty="0" smtClean="0">
                <a:solidFill>
                  <a:srgbClr val="002060"/>
                </a:solidFill>
              </a:rPr>
              <a:t>more thoughtful</a:t>
            </a:r>
            <a:r>
              <a:rPr lang="en-US" sz="2400" dirty="0" smtClean="0">
                <a:solidFill>
                  <a:srgbClr val="002060"/>
                </a:solidFill>
              </a:rPr>
              <a:t> </a:t>
            </a:r>
            <a:r>
              <a:rPr lang="en-US" sz="2400" i="1" dirty="0" smtClean="0">
                <a:solidFill>
                  <a:srgbClr val="002060"/>
                </a:solidFill>
              </a:rPr>
              <a:t>than</a:t>
            </a:r>
            <a:r>
              <a:rPr lang="en-US" sz="2400" dirty="0" smtClean="0">
                <a:solidFill>
                  <a:srgbClr val="002060"/>
                </a:solidFill>
              </a:rPr>
              <a:t> your sister.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Mary is </a:t>
            </a:r>
            <a:r>
              <a:rPr lang="en-US" sz="2400" b="1" dirty="0" smtClean="0">
                <a:solidFill>
                  <a:srgbClr val="002060"/>
                </a:solidFill>
              </a:rPr>
              <a:t>the most thoughtful</a:t>
            </a:r>
            <a:r>
              <a:rPr lang="en-US" sz="2400" dirty="0" smtClean="0">
                <a:solidFill>
                  <a:srgbClr val="002060"/>
                </a:solidFill>
              </a:rPr>
              <a:t> </a:t>
            </a:r>
            <a:r>
              <a:rPr lang="en-US" sz="2400" i="1" dirty="0" smtClean="0">
                <a:solidFill>
                  <a:srgbClr val="002060"/>
                </a:solidFill>
              </a:rPr>
              <a:t>person I've ever met</a:t>
            </a:r>
            <a:r>
              <a:rPr lang="en-US" sz="2400" dirty="0" smtClean="0">
                <a:solidFill>
                  <a:srgbClr val="002060"/>
                </a:solidFill>
              </a:rPr>
              <a:t>.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2413000"/>
                <a:gridCol w="2413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Adjective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/>
                        </a:rPr>
                        <a:t>Comparative Form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/>
                        </a:rPr>
                        <a:t>Superlative Form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Good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better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Bad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worst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Little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least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Many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most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609416"/>
            <a:ext cx="8458200" cy="4846320"/>
          </a:xfrm>
        </p:spPr>
        <p:txBody>
          <a:bodyPr/>
          <a:lstStyle/>
          <a:p>
            <a:r>
              <a:rPr lang="en-US" dirty="0" smtClean="0"/>
              <a:t>Sara is taller than Ali .</a:t>
            </a:r>
          </a:p>
          <a:p>
            <a:r>
              <a:rPr lang="en-US" dirty="0" smtClean="0"/>
              <a:t>Ali is  not </a:t>
            </a:r>
            <a:r>
              <a:rPr lang="en-US" u="sng" dirty="0" smtClean="0">
                <a:solidFill>
                  <a:srgbClr val="FF0000"/>
                </a:solidFill>
              </a:rPr>
              <a:t>as</a:t>
            </a:r>
            <a:r>
              <a:rPr lang="en-US" u="sng" dirty="0" smtClean="0"/>
              <a:t>  </a:t>
            </a:r>
            <a:r>
              <a:rPr lang="en-US" b="1" i="1" u="sng" dirty="0" smtClean="0">
                <a:solidFill>
                  <a:schemeClr val="accent1">
                    <a:lumMod val="75000"/>
                  </a:schemeClr>
                </a:solidFill>
              </a:rPr>
              <a:t>tall</a:t>
            </a:r>
            <a:r>
              <a:rPr lang="en-US" u="sng" dirty="0" smtClean="0"/>
              <a:t>  </a:t>
            </a:r>
            <a:r>
              <a:rPr lang="en-US" u="sng" dirty="0" smtClean="0">
                <a:solidFill>
                  <a:srgbClr val="FF0000"/>
                </a:solidFill>
              </a:rPr>
              <a:t>as</a:t>
            </a:r>
            <a:r>
              <a:rPr lang="en-US" u="sng" dirty="0" smtClean="0"/>
              <a:t> </a:t>
            </a:r>
            <a:r>
              <a:rPr lang="en-US" dirty="0" smtClean="0"/>
              <a:t>  Sara .</a:t>
            </a:r>
          </a:p>
          <a:p>
            <a:endParaRPr lang="en-US" dirty="0" smtClean="0"/>
          </a:p>
          <a:p>
            <a:r>
              <a:rPr lang="en-US" dirty="0" smtClean="0"/>
              <a:t>Transporting goods by air is faster than by sea.</a:t>
            </a:r>
          </a:p>
          <a:p>
            <a:r>
              <a:rPr lang="en-US" dirty="0" smtClean="0"/>
              <a:t>Transporting goods by sea is not </a:t>
            </a:r>
            <a:r>
              <a:rPr lang="en-US" u="sng" dirty="0" smtClean="0">
                <a:solidFill>
                  <a:srgbClr val="FF0000"/>
                </a:solidFill>
              </a:rPr>
              <a:t>as</a:t>
            </a:r>
            <a:r>
              <a:rPr lang="en-US" u="sng" dirty="0" smtClean="0"/>
              <a:t> </a:t>
            </a:r>
            <a:r>
              <a:rPr lang="en-US" b="1" i="1" u="sng" dirty="0" smtClean="0">
                <a:solidFill>
                  <a:schemeClr val="accent1">
                    <a:lumMod val="75000"/>
                  </a:schemeClr>
                </a:solidFill>
              </a:rPr>
              <a:t>fast</a:t>
            </a:r>
            <a:r>
              <a:rPr lang="en-US" b="1" i="1" u="sng" dirty="0" smtClean="0"/>
              <a:t> </a:t>
            </a:r>
            <a:r>
              <a:rPr lang="en-US" u="sng" dirty="0" smtClean="0">
                <a:solidFill>
                  <a:srgbClr val="FF0000"/>
                </a:solidFill>
              </a:rPr>
              <a:t>as</a:t>
            </a:r>
            <a:r>
              <a:rPr lang="en-US" u="sng" dirty="0" smtClean="0"/>
              <a:t> </a:t>
            </a:r>
            <a:r>
              <a:rPr lang="en-US" dirty="0" smtClean="0"/>
              <a:t>by air.</a:t>
            </a:r>
          </a:p>
          <a:p>
            <a:endParaRPr lang="en-US" dirty="0" smtClean="0"/>
          </a:p>
          <a:p>
            <a:r>
              <a:rPr lang="en-US" dirty="0" smtClean="0"/>
              <a:t>  …….. As   adjective   As ………</a:t>
            </a:r>
          </a:p>
          <a:p>
            <a:pPr>
              <a:buNone/>
            </a:pP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282</TotalTime>
  <Words>276</Words>
  <Application>Microsoft Office PowerPoint</Application>
  <PresentationFormat>عرض على الشاشة (3:4)‏</PresentationFormat>
  <Paragraphs>126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وافر</vt:lpstr>
      <vt:lpstr>Unit 5</vt:lpstr>
      <vt:lpstr>Infrastructure </vt:lpstr>
      <vt:lpstr>الشريحة 3</vt:lpstr>
      <vt:lpstr>الشريحة 4</vt:lpstr>
      <vt:lpstr>Words can be used to describe how the facilities are</vt:lpstr>
      <vt:lpstr>Types of cargo :</vt:lpstr>
      <vt:lpstr>الشريحة 7</vt:lpstr>
      <vt:lpstr>الشريحة 8</vt:lpstr>
      <vt:lpstr>الشريحة 9</vt:lpstr>
      <vt:lpstr>الشريحة 10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26</cp:revision>
  <dcterms:created xsi:type="dcterms:W3CDTF">2013-03-02T17:59:47Z</dcterms:created>
  <dcterms:modified xsi:type="dcterms:W3CDTF">2013-03-08T12:14:37Z</dcterms:modified>
</cp:coreProperties>
</file>