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3"/>
  </p:notesMasterIdLst>
  <p:sldIdLst>
    <p:sldId id="267" r:id="rId2"/>
    <p:sldId id="268" r:id="rId3"/>
    <p:sldId id="270" r:id="rId4"/>
    <p:sldId id="269" r:id="rId5"/>
    <p:sldId id="259" r:id="rId6"/>
    <p:sldId id="271" r:id="rId7"/>
    <p:sldId id="260" r:id="rId8"/>
    <p:sldId id="256" r:id="rId9"/>
    <p:sldId id="258" r:id="rId10"/>
    <p:sldId id="261" r:id="rId11"/>
    <p:sldId id="262" r:id="rId12"/>
    <p:sldId id="263" r:id="rId13"/>
    <p:sldId id="264" r:id="rId14"/>
    <p:sldId id="265" r:id="rId15"/>
    <p:sldId id="266" r:id="rId16"/>
    <p:sldId id="272" r:id="rId17"/>
    <p:sldId id="273" r:id="rId18"/>
    <p:sldId id="275" r:id="rId19"/>
    <p:sldId id="274" r:id="rId20"/>
    <p:sldId id="276" r:id="rId21"/>
    <p:sldId id="277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AC163-8F1D-4213-9249-AD6C41E3E584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D6972-0711-4820-ACF2-D618613CC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5D6972-0711-4820-ACF2-D618613CCFE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457A6A0-ECF0-4B15-BF02-70D7AFD2E27F}" type="datetimeFigureOut">
              <a:rPr lang="ar-SA" smtClean="0"/>
              <a:pPr/>
              <a:t>15/04/34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C60D121-D392-4616-AD6E-0903B28D0D7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sa/url?sa=i&amp;rct=j&amp;q=logo&amp;source=images&amp;cd=&amp;cad=rja&amp;docid=H34VfruHH2Kv5M&amp;tbnid=8j5K7J8MOjMc7M:&amp;ved=0CAUQjRw&amp;url=http://allcarlogos.net/&amp;ei=D9wiUf-EMIOltAbp8oGgDw&amp;psig=AFQjCNFQveRQnIUQyy2uBoYh_c-kk-R2jw&amp;ust=1361325244448242" TargetMode="External"/><Relationship Id="rId13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4.gif"/><Relationship Id="rId12" Type="http://schemas.openxmlformats.org/officeDocument/2006/relationships/hyperlink" Target="http://www.google.com.sa/url?sa=i&amp;rct=j&amp;q=logo&amp;source=images&amp;cd=&amp;cad=rja&amp;docid=6q1U-2NAT2eTcM&amp;tbnid=7K_VBZ3JCbes1M:&amp;ved=0CAUQjRw&amp;url=http://www.9ori.com/pics/pers/logo.html&amp;ei=hNwiUa2bJ9HLsgaJ_4HgDg&amp;psig=AFQjCNFQveRQnIUQyy2uBoYh_c-kk-R2jw&amp;ust=1361325244448242" TargetMode="External"/><Relationship Id="rId2" Type="http://schemas.openxmlformats.org/officeDocument/2006/relationships/hyperlink" Target="http://www.google.com.sa/url?sa=i&amp;rct=j&amp;q=logo&amp;source=images&amp;cd=&amp;cad=rja&amp;docid=o2hfG_5q-Rz6BM&amp;tbnid=OZjl8C7x6i4ZtM:&amp;ved=0CAUQjRw&amp;url=http://www.statsoft.com/customers/success-stories/&amp;ei=f9siUbX2JobJsgabjYCADg&amp;psig=AFQjCNFQveRQnIUQyy2uBoYh_c-kk-R2jw&amp;ust=136132524444824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m.sa/url?sa=i&amp;rct=j&amp;q=logo&amp;source=images&amp;cd=&amp;cad=rja&amp;docid=Fkh5MtlYMs2F7M&amp;tbnid=zG_9kPDgZiemOM:&amp;ved=0CAUQjRw&amp;url=http://fuinabola.blogspot.com/2012/09/nike-logo.html&amp;ei=_tsiUdeWLIfDtAbeiIDIBQ&amp;psig=AFQjCNFQveRQnIUQyy2uBoYh_c-kk-R2jw&amp;ust=1361325244448242" TargetMode="External"/><Relationship Id="rId11" Type="http://schemas.openxmlformats.org/officeDocument/2006/relationships/image" Target="../media/image6.png"/><Relationship Id="rId5" Type="http://schemas.openxmlformats.org/officeDocument/2006/relationships/image" Target="../media/image3.jpeg"/><Relationship Id="rId10" Type="http://schemas.openxmlformats.org/officeDocument/2006/relationships/hyperlink" Target="http://www.google.com.sa/url?sa=i&amp;rct=j&amp;q=logo&amp;source=images&amp;cd=&amp;cad=rja&amp;docid=zY7AhKu3Zv7BQM&amp;tbnid=OGqiY2rv6gkb7M:&amp;ved=0CAUQjRw&amp;url=http://himanco.com/?attachment_id=4534&amp;ei=MdwiUe0PzMe0BrezgeAJ&amp;psig=AFQjCNFQveRQnIUQyy2uBoYh_c-kk-R2jw&amp;ust=1361325244448242" TargetMode="External"/><Relationship Id="rId4" Type="http://schemas.openxmlformats.org/officeDocument/2006/relationships/hyperlink" Target="http://www.google.com.sa/url?sa=i&amp;rct=j&amp;q=logo&amp;source=images&amp;cd=&amp;cad=rja&amp;docid=kmpkyuduK6E7bM&amp;tbnid=GzVd4vgzFJCrdM:&amp;ved=0CAUQjRw&amp;url=http://hms-somerset-co.blogspot.com/2012/12/apple-logo.html&amp;ei=1dsiUcqXCMjssgb7sYCgDw&amp;psig=AFQjCNFQveRQnIUQyy2uBoYh_c-kk-R2jw&amp;ust=1361325244448242" TargetMode="External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sa/url?sa=i&amp;rct=j&amp;q=aerospace&amp;source=images&amp;cd=&amp;cad=rja&amp;docid=JKXtpksCqvQp9M&amp;tbnid=FCW-UV6wdW-AqM:&amp;ved=0CAUQjRw&amp;url=http://thepointdaily.com/top-aerospace-defense-companies-boeing-nyseba-general-dynamics-nysegd-flir-systems-nasdaqflir/126171/&amp;ei=JXYiUae8BYeitAb7xICwBg&amp;psig=AFQjCNGArz57802561Mc31OXz5i6ZbD8-g&amp;ust=1361299354778495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hyperlink" Target="http://www.google.com.sa/url?sa=i&amp;rct=j&amp;q=aerospace&amp;source=images&amp;cd=&amp;cad=rja&amp;docid=_JRJgyJodK_i0M&amp;tbnid=UDtu_dgpph5B8M:&amp;ved=0CAUQjRw&amp;url=http://www.asma.org/&amp;ei=kXYiUfa1PIrdsgaq3IGoCw&amp;psig=AFQjCNGArz57802561Mc31OXz5i6ZbD8-g&amp;ust=136129935477849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sa/url?sa=i&amp;rct=j&amp;q=financial+services&amp;source=images&amp;cd=&amp;cad=rja&amp;docid=uPqM90fLu87JCM&amp;tbnid=cTDBXdfafrkYDM:&amp;ved=0CAUQjRw&amp;url=http://www.ng.all.biz/financial-services-s1935&amp;ei=p4MiUZvVHcGHtQb8hICwAg&amp;psig=AFQjCNGRSDUpDI2_hPFi-JV-k9ineKrSrg&amp;ust=136130272233850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.sa/url?sa=i&amp;rct=j&amp;q=bar%20coding&amp;source=images&amp;cd=&amp;cad=rja&amp;docid=KS02H5rIyqFOWM&amp;tbnid=KHrccT_eDNbGAM:&amp;ved=0CAUQjRw&amp;url=http://theaphidroom.wordpress.com/2012/06/21/does-the-dna-barcoding-support-a-limited-gene-flow-hypothesis/&amp;ei=j3UiUYJ1xvOyBry_gJAP&amp;psig=AFQjCNGn2ju99gCopzMVkV9tKJ-SzZkjLQ&amp;ust=1361299204296433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sa/url?sa=i&amp;rct=j&amp;q=catering&amp;source=images&amp;cd=&amp;cad=rja&amp;docid=3wtHY8qevlbtoM&amp;tbnid=Da-0hUV8k21uOM:&amp;ved=0CAUQjRw&amp;url=http://www.wahoos.com/catering.php&amp;ei=pX4iUaSLPMvKtAa3i4CwDQ&amp;psig=AFQjCNG3u_bRPwjx1t5U7SQNFSnBa4r2hQ&amp;ust=1361301446306042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.sa/url?sa=i&amp;rct=j&amp;q=food+processing&amp;source=images&amp;cd=&amp;cad=rja&amp;docid=oW2STRBTA-YhlM&amp;tbnid=ZVaCRiHVWwqczM:&amp;ved=0CAUQjRw&amp;url=http://www.agricultureinformation.com/mag/2006/09/maldives-seeks-indias-expertise-in-food-processing/&amp;ei=8YUiUeahGYaItQbjtoEw&amp;psig=AFQjCNEmRMIbLdoK4ZB7IONGKSlwuLlU2Q&amp;ust=136130333560119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2" Type="http://schemas.openxmlformats.org/officeDocument/2006/relationships/hyperlink" Target="http://www.google.com.sa/url?sa=i&amp;rct=j&amp;q=telecommunications&amp;source=images&amp;cd=&amp;cad=rja&amp;docid=5MLZZWYms7HpMM&amp;tbnid=zAZ9D3Om_-08QM:&amp;ved=0CAUQjRw&amp;url=http://www.123rf.com/photo_11534224_illustration-depicting-a-telecommunications-device-with-illuminated-fiber-optic-strands-appearing-to.html&amp;ei=oY0iUeWRNcTOtAbG5IGQCw&amp;psig=AFQjCNFJXlf-JKV9dGl_4ptSkmFEc9-ZHQ&amp;ust=136130533059511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sa/url?sa=i&amp;rct=j&amp;q=telecommunications&amp;source=images&amp;cd=&amp;cad=rja&amp;docid=t4t4UpeVaPoxtM&amp;tbnid=ed-LAu_Mp2i7eM:&amp;ved=0CAUQjRw&amp;url=http://punchingnungroup.com/verticals/telecommunication/&amp;ei=DY4iUaiUBsrMswaayYDoBQ&amp;psig=AFQjCNFJXlf-JKV9dGl_4ptSkmFEc9-ZHQ&amp;ust=1361305330595115" TargetMode="External"/><Relationship Id="rId5" Type="http://schemas.openxmlformats.org/officeDocument/2006/relationships/image" Target="../media/image23.jpeg"/><Relationship Id="rId4" Type="http://schemas.openxmlformats.org/officeDocument/2006/relationships/hyperlink" Target="http://www.google.com.sa/url?sa=i&amp;rct=j&amp;q=telecommunications&amp;source=images&amp;cd=&amp;cad=rja&amp;docid=YFWoPkenLkighM&amp;tbnid=twEO1zCkMcG5sM:&amp;ved=0CAUQjRw&amp;url=http://logistics.avnet.com/webReporting/telecommunications.jsp&amp;ei=6Y0iUaiUAs7NswaT_YGgBA&amp;psig=AFQjCNFJXlf-JKV9dGl_4ptSkmFEc9-ZHQ&amp;ust=1361305330595115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google.com.sa/url?sa=i&amp;rct=j&amp;q=transport&amp;source=images&amp;cd=&amp;cad=rja&amp;docid=Kf3F1HQzD1yWRM&amp;tbnid=Cxsaq4JTLdS_NM:&amp;ved=0CAUQjRw&amp;url=http://www.i-sup2008.org/information/transport.htm&amp;ei=cNUiUcmpOc3ItAbvjoD4Bw&amp;psig=AFQjCNE5nduIdyxmBS1wVcZqFtTkss27pw&amp;ust=1361322746938904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google.com.sa/url?sa=i&amp;rct=j&amp;q=vehicles+manifacturing&amp;source=images&amp;cd=&amp;cad=rja&amp;docid=JQ3TLI0JQbg7kM&amp;tbnid=-bLujE_o_bCkZM:&amp;ved=0CAUQjRw&amp;url=http://www.tdailynews.com/china-to-surpass-europes-car-production/776628/&amp;ei=2dYiUYbXIsW1tAa25ICYCg&amp;psig=AFQjCNE8FX5QYz-BrKBS3fpebUi5YRqS8A&amp;ust=136132409272665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hyperlink" Target="http://www.google.com.sa/url?sa=i&amp;rct=j&amp;q=vehicles+manifacturing&amp;source=images&amp;cd=&amp;docid=3sAVtR1-z80YxM&amp;tbnid=DFIPsYvlQ07KSM:&amp;ved=0CAUQjRw&amp;url=http://www.thehindu.com/business/companies/mahindra-to-set-up-manufacturing-facility-in-tamil-nadu/article876481.ece&amp;ei=ctciUdfREMzptQbr9oCYBg&amp;psig=AFQjCNE8FX5QYz-BrKBS3fpebUi5YRqS8A&amp;ust=1361324092726659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533400"/>
            <a:ext cx="8229600" cy="2057400"/>
          </a:xfrm>
        </p:spPr>
        <p:txBody>
          <a:bodyPr/>
          <a:lstStyle/>
          <a:p>
            <a:r>
              <a:rPr lang="en-US" dirty="0" smtClean="0"/>
              <a:t>Unit 2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 rtl="0"/>
            <a:r>
              <a:rPr lang="en-US" sz="4000" dirty="0" smtClean="0">
                <a:solidFill>
                  <a:srgbClr val="FFFFCC"/>
                </a:solidFill>
              </a:rPr>
              <a:t>Talking about companies</a:t>
            </a:r>
            <a:endParaRPr lang="ar-SA" sz="400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686800" cy="5471160"/>
          </a:xfrm>
        </p:spPr>
        <p:txBody>
          <a:bodyPr>
            <a:normAutofit/>
          </a:bodyPr>
          <a:lstStyle/>
          <a:p>
            <a:pPr algn="l" rtl="0"/>
            <a:r>
              <a:rPr lang="en-US" sz="4400" dirty="0" smtClean="0">
                <a:solidFill>
                  <a:srgbClr val="FFFFCC"/>
                </a:solidFill>
              </a:rPr>
              <a:t>Describe different types of companies</a:t>
            </a:r>
          </a:p>
          <a:p>
            <a:pPr algn="l" rtl="0"/>
            <a:r>
              <a:rPr lang="en-US" sz="4400" dirty="0" smtClean="0">
                <a:solidFill>
                  <a:srgbClr val="FFFFCC"/>
                </a:solidFill>
              </a:rPr>
              <a:t>Past tense</a:t>
            </a:r>
          </a:p>
          <a:p>
            <a:pPr algn="l" rtl="0"/>
            <a:r>
              <a:rPr lang="en-US" sz="4400" dirty="0" smtClean="0">
                <a:solidFill>
                  <a:srgbClr val="FFFFCC"/>
                </a:solidFill>
              </a:rPr>
              <a:t>Irregulars verbs</a:t>
            </a:r>
          </a:p>
          <a:p>
            <a:pPr algn="l" rtl="0"/>
            <a:r>
              <a:rPr lang="en-US" sz="4400" dirty="0" smtClean="0">
                <a:solidFill>
                  <a:srgbClr val="FFFFCC"/>
                </a:solidFill>
              </a:rPr>
              <a:t>WH-Q</a:t>
            </a:r>
            <a:endParaRPr lang="ar-SA" sz="440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a small design that is the official sign of a company or organization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a small design that is the official sign of a company or organization</a:t>
            </a:r>
            <a:endParaRPr lang="ar-SA" dirty="0"/>
          </a:p>
        </p:txBody>
      </p:sp>
      <p:pic>
        <p:nvPicPr>
          <p:cNvPr id="24578" name="Picture 2" descr="http://www.statsoft.com/Portals/0/Customers/Success_Stories/Pepsi%20Log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099"/>
            <a:ext cx="2476500" cy="2476501"/>
          </a:xfrm>
          <a:prstGeom prst="rect">
            <a:avLst/>
          </a:prstGeom>
          <a:noFill/>
        </p:spPr>
      </p:pic>
      <p:pic>
        <p:nvPicPr>
          <p:cNvPr id="24580" name="Picture 4" descr="http://3.bp.blogspot.com/-9VDvLXD771M/UMadUNBcNsI/AAAAAAAAA1Y/nU42uk07Ems/s1600/apple-logo-red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0"/>
            <a:ext cx="2743200" cy="2476501"/>
          </a:xfrm>
          <a:prstGeom prst="rect">
            <a:avLst/>
          </a:prstGeom>
          <a:noFill/>
        </p:spPr>
      </p:pic>
      <p:pic>
        <p:nvPicPr>
          <p:cNvPr id="24582" name="Picture 6" descr="http://4.bp.blogspot.com/-Ne6Vx7YNa2A/TftVdYffwmI/AAAAAAAAADs/u7V2toKwKFk/s1600/red-nike-logo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438400"/>
            <a:ext cx="2476500" cy="2476501"/>
          </a:xfrm>
          <a:prstGeom prst="rect">
            <a:avLst/>
          </a:prstGeom>
          <a:noFill/>
        </p:spPr>
      </p:pic>
      <p:pic>
        <p:nvPicPr>
          <p:cNvPr id="24584" name="Picture 8" descr="http://t2.gstatic.com/images?q=tbn:ANd9GcSFHMdvSF3RtngvZ7S0m3qWjlUelAlxELrJht4yqQ-MlTDd3RGt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57800" y="0"/>
            <a:ext cx="3886200" cy="2628901"/>
          </a:xfrm>
          <a:prstGeom prst="rect">
            <a:avLst/>
          </a:prstGeom>
          <a:noFill/>
        </p:spPr>
      </p:pic>
      <p:pic>
        <p:nvPicPr>
          <p:cNvPr id="24588" name="Picture 12" descr="http://himanco.com/wp-content/uploads/2012/12/Samsung-logo.pn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62200" y="5029200"/>
            <a:ext cx="5486400" cy="1828800"/>
          </a:xfrm>
          <a:prstGeom prst="rect">
            <a:avLst/>
          </a:prstGeom>
          <a:noFill/>
        </p:spPr>
      </p:pic>
      <p:pic>
        <p:nvPicPr>
          <p:cNvPr id="24590" name="Picture 14" descr="http://www.9ori.com/pics/media/images/ba86fdedbb.jp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4600" y="2514600"/>
            <a:ext cx="6629400" cy="2476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8686800" cy="562356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4000" dirty="0" smtClean="0">
                <a:solidFill>
                  <a:srgbClr val="FFFFCC"/>
                </a:solidFill>
              </a:rPr>
              <a:t>Logo\a small design that is the official sign of a company or organization.</a:t>
            </a:r>
            <a:endParaRPr lang="ar-SA" sz="400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8458200" cy="685799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dirty="0" smtClean="0"/>
              <a:t>vocabulary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096000"/>
          </a:xfrm>
        </p:spPr>
        <p:txBody>
          <a:bodyPr>
            <a:normAutofit/>
          </a:bodyPr>
          <a:lstStyle/>
          <a:p>
            <a:pPr algn="l" rtl="0"/>
            <a:r>
              <a:rPr lang="en-US" sz="3600" dirty="0" smtClean="0">
                <a:solidFill>
                  <a:srgbClr val="FFC000"/>
                </a:solidFill>
              </a:rPr>
              <a:t>Aerospace</a:t>
            </a:r>
            <a:r>
              <a:rPr lang="en-US" sz="3600" dirty="0" smtClean="0"/>
              <a:t>\the branch of technology and industry concerned with both aviation and space flight.</a:t>
            </a:r>
          </a:p>
          <a:p>
            <a:pPr algn="l" rtl="0"/>
            <a:r>
              <a:rPr lang="en-US" sz="3600" dirty="0" smtClean="0">
                <a:solidFill>
                  <a:srgbClr val="FFC000"/>
                </a:solidFill>
              </a:rPr>
              <a:t>Airline</a:t>
            </a:r>
            <a:r>
              <a:rPr lang="en-US" sz="3600" dirty="0" smtClean="0"/>
              <a:t>\ air flight \</a:t>
            </a:r>
            <a:r>
              <a:rPr lang="en-US" sz="3600" i="1" dirty="0" smtClean="0"/>
              <a:t>Saudi Airline has a huge fleet.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hepointdaily.com/wp-content/uploads/2013/02/aerospac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4114800" cy="28956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ar-SA" dirty="0"/>
          </a:p>
        </p:txBody>
      </p:sp>
      <p:pic>
        <p:nvPicPr>
          <p:cNvPr id="14340" name="Picture 4" descr="http://www.asma.org/getmedia/221379d3-da75-4373-8a95-7fedf38c0607/Commercial-Aviation?width=360&amp;height=270&amp;ext=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505200"/>
            <a:ext cx="411480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1000"/>
            <a:ext cx="8839200" cy="64770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>
                <a:solidFill>
                  <a:srgbClr val="FFC000"/>
                </a:solidFill>
              </a:rPr>
              <a:t>Computing</a:t>
            </a:r>
            <a:r>
              <a:rPr lang="en-US" dirty="0" smtClean="0"/>
              <a:t>\the use or operation of computers: </a:t>
            </a:r>
            <a:r>
              <a:rPr lang="en-US" i="1" dirty="0" smtClean="0"/>
              <a:t> she studies mathematics and computing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C000"/>
                </a:solidFill>
              </a:rPr>
              <a:t>Financial service</a:t>
            </a:r>
            <a:r>
              <a:rPr lang="en-US" dirty="0" smtClean="0"/>
              <a:t>\moneys’ services</a:t>
            </a:r>
          </a:p>
          <a:p>
            <a:pPr algn="l" rtl="0">
              <a:buNone/>
            </a:pPr>
            <a:endParaRPr lang="ar-SA" dirty="0"/>
          </a:p>
        </p:txBody>
      </p:sp>
      <p:pic>
        <p:nvPicPr>
          <p:cNvPr id="29698" name="Picture 2" descr="http://ng.all.biz/img/ng/service_catalog/1935.jp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505200"/>
            <a:ext cx="6553200" cy="2971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20574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dirty="0" smtClean="0">
                <a:solidFill>
                  <a:srgbClr val="FFC000"/>
                </a:solidFill>
              </a:rPr>
              <a:t>Banking</a:t>
            </a:r>
            <a:r>
              <a:rPr lang="en-US" sz="2800" dirty="0" smtClean="0"/>
              <a:t>\the business conducted or services offered by a bank</a:t>
            </a:r>
            <a:r>
              <a:rPr lang="en-US" sz="2800" i="1" dirty="0" smtClean="0"/>
              <a:t>&gt;  I like to study banking to work in a famous bank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hQSEBQUExQUFRQWFiAXGRgXGBYeGhwYGRogHx8cHxwZHCYfIBwjHBkdHy8gIycpLCwsGB8xNTAqNSYrLCkBCQoKBQUFDQUFDSkYEhgpKSkpKSkpKSkpKSkpKSkpKSkpKSkpKSkpKSkpKSkpKSkpKSkpKSkpKSkpKSkpKSkpKf/AABEIAKgBLAMBIgACEQEDEQH/xAAcAAACAwEBAQEAAAAAAAAAAAAGBwAFCAQDAQL/xABcEAABAgMEBAUOCQYMBQMFAAABAgMABBEFEiExBgcTQQgiUWGzFCUmMjVxcnN0gZGhsbIVIyQzNFJ1wdEWNmJktPBCRFNUY4KDkpPCw+FDlKOkxIWi8RdVZdPi/8QAFAEBAAAAAAAAAAAAAAAAAAAAAP/EABQRAQAAAAAAAAAAAAAAAAAAAAD/2gAMAwEAAhEDEQA/AHjEiRICRIkSAHV6eygfmmL6r8o0XnqIUQlCQCaEChIBGAxz5DFho9pA1Oy6JhgktrrQlJB4qik4HnBhNgdfNIMiPg9/D+o3BvqLPWRjw3OlVAd+kOteQkplUu+4sOppeCW1qAvAEYgchBw5YtU6YyxnlSQWeqEN7RQuqoE0B7alK0IPnjOuvHu5MeC30SYYcs52XuZYyYrz/EpMAytF9K5e0GS9LKKkBZQSUlJvAA5HmUD54Fla9rKBI2rmB/knPwip4OSutj/lSuiajO8weOqnKfbAautzWzZ8optLrqquNJeTdbWeIvtScMCQK0ziWzrZs+V2O1cWNsyl9FG1mra+1JwwJocDjhCJ1tGrtnnlsyXPvx4ay11TZeI7lsD0FYgNHaJ6cytpBwyq1K2ZAVeQpNLwNMxj2py5I42daMiue6iS4sv7QtU2a7t9NQRepTMEVyhc8GdZ+Xjd8SfP8bAlIKu6WmmHXJY9Lqh98Bom1dKZeWfl2HV3XZlRS0kJUakUzoMBVQFTy8xijd1t2cmbMoXVbYO7E0bcu7S9dpWn1uLXLzYxW6x9FpqZtCynpdu8iXevOqvIF1O0aNaKIJwSrAVyhfWtqrtJVsuTKJcFozheSras4o2t6t0rrljSlYB06T6aylnhszbuz2hIRxHFVu0r2iTSl4Z8sch1l2fsGX9v8U+4W21bN3FYNCKXKih3kUhd8Jb5qR8N32IgLmXK2FZeWE84BzcYH76wGn4plaYSomnJUujbtN7VaLq8EUBreu3TgoGgNcYuBCXed7K5/kEkoH/l2zAMA6zbPEoJszHycu7EL2bvzlK3bty9kK1pSLFOl8qZxMmHQZhSNoEBK+1pWt6l3LGla0jOjp7FEfah83xBg4s5yulktl9CSDgP5sT+580A64GE6yrPMu7MCYGxZcDa1XHMFnIAXaqrypBEExjMUirrFa4qB8rawx+vup3t/JAPOU1pWc5LvTCJirTBSHDs3QU7Q0TxSi8akEYA5R26M6dSdoFYlHtoWwCoXHEkBVadukVyOUZt0VPWe2PBlj5+qP8AcwZcGxXymcH9Ej1KP4wDUXrQs4TXUpmRt9rsbmze+cvXbt65d7bCtaR9m9Z1nNTJlVzID4WGynZvduSABeCLuZGNaRny0zTSZf2n/wCQI8dMXT+UEwcaid3jkcFPZAaX0m00lLPCDNvbLaEhHFcVW7SuCEnKoz5Yr5jWlZyJduYVMUZdUpKFbN4kqR2wuhF4UqMxvhf8JYfFSXhu+xELq0zXR+T5ROPAd64g+2A03Yuk8tNsGYl3QtkEgqooUKRU1CgDgDXKBs67LI/nf/RmP/1wOaj1VsGZ5nXh/wBJH4xnmA2bbulEtJsB+YdDbRISFXVmpUCQKJBOQJy3R+BpdK9VplNsOqFI2gRReKKVrepdyFaVrSAHXkesTVaV2rW6n8BW6KjakaU2YfrSSAcM6sO/v5oBr6O6VS08hS5V0OpQq4ohKxRVK046RXA5jCOi2raZlGFvzC9m0il5VFGlSAMEgk1JAwEK3g5L+Tzo5HwfSk/hBRrq7hzf9n07cBeq00lA7LNF4bSaQHGRdXx0qFQa3aCv6REXcIqaPXHRnyRn3RD1EBIkSJASJEiQCLHdzSDCvW973GoNdRfcRjw3OlVARXr3pB9nv+43BvqLV1kY5ludKqATWvPu2/4DfRJhhS6ey9wUr8j/ANFP/wAQvNePdyY8FvokwwErP5XroRjKb942APtxx54Du4OXcx/yo9E3Gdnjxld8+2NE8HI9bH/KldE3Gdne2PfMAa61PnZChrSzJbeSe1VnXI83n3x56ylYWXzWWx7V/fH61ouVdkMa0s2W9wn7/XHlrGOFm/ZjH+eAYPBnGFof2P8AqwISn52n7TV0xgu4M57ocvxP+rAjKHssP2mrpjAadESF5rJ0smZS0LKaYcuNzD1x0XUG8naNDNSSRgpWIIzhhwCX4SvzMj4bnsRAS+OsVmeXOV9KYNuEr8zJeG57qIC3VdY7L5BPuV9IgNPCE1OJ7Kp3D+IK8/xKIcwhMThppVPV/mCqf4CP94ADeT2KN/aZ6AwcWanstl/I0+f5NAO6T+SiPtM0/wAA/fBxJ/nfL+Sp/ZTAOoxmCTHWO1j+uNe8Y0+YzHIq6xWuP1xrf+n/ALfvSArNFe49s+BLftEGPBsHyqb8Sn34DtFVdZrZH6Mt+0f7wY8Gw/KZzxSffMAH225d0kdOVLRrXvPx56ZKrb8xu+WkehwCPukNPyievZfCBrllto/GlZAt+Y5OrldLAMrhLfNSXhuexELe0VdYJQfrj/uN/jDI4S3zUl4bnsRC1tFXWGUH64/0bX4wDX1HKPwDNb6OvU/wURnuNB6kVdYJrHJ17zfEojPkBozXn3CZ8a17ioqXU9lNlDkk0epl6LXXmsGwmSMi61T+4qKkk/lTZd6leokVplXYO5V3VgOzg5fMTvj0+6YKtdPcOb7zfTtwM8HdNGJ5PJMD3f8AaCXXUmthzfNsz/1m4ACmx8v0Y8kZ91MPUQipojq/Rg/qjPuiHqICRIkSAkSJEgEQ4vr5pAeSznsN/aNZQcai+4jHhudKqArK37e+z3vcagz1EnrIz4bnSGATevHu5MeC30SYP0Culy6GlJPH9IdTj05g+aAPXoOvb/gN9GIO2Vq/K9uhpWUANa4jqcnH+tQ48kBYcHPuY/5Urom4zq5me/GieDl3OmPKj0TcZ3e7Y98wBjrOI2sjTdZstXD9D14b/wAItbf0TmrRcs1uWbLl2zJe8rJCAb/bKOAxrhmaGgMd1q6IO2nP2YwiqUiy5ZTjhxuNhJqec1NAN5PJWj/sqzUS7DTLdbjSEoTU1N1IoKneaCAC9U+rZyyUPl11Di3wioQk3U3L/wDCViqt/kGUcp1Lti1BaCZld7qkzCm1ISQSV3ikEKBGdK0MMiPw28lVQlQNDQ0INDyGmUAr9b8i4q0LGcCFFtEyErWAbqSp5m6FHdWhpXkhpxCK5xIBLcJU/FSPhu+xECtnWO7M2TZTLKCtap500FMAm6SSTgAACawW8JT5iS8Y57qY7dSE+23ISqFkBTrr6WyfrC4opHOQCf6pgG3WFvaehjybamJ6rZbflVsoQCraFYZAxF2mNw7zuwhjR8UgEgkAkZc27DzQCi0f1QPO2KiSm1hhXVXVPEAWoJLd26cQkKqScCRQDzGLWrxtNqNWhtVlbbQaCCE3SA2UVqMa413wWKUAKk0A3mPiXQTQEE0rSorQ7+9AelYzBIpJsG1eacaJ5heI9pjTsIjSzRk2fIW21iW3HZZ1tR+q46T6UqSpPmB3wARop3HtnwJb9ogx4NiflU2f6FPv/wC0BuiPcu2PEsftCYL+Daflk14ge+IDymtWVoTNtzD7bJQyJ1Sw44QkEB2tUg8ZQoMCBQ8sFc9qJL9oOzbk3dC3y6EIaqaFdQCoqGNKDKG1EJgBDWJq5btZDIW6potFRSUpSqt+lagkfVG+F1phqemmbLaYliJrYvuPKui6spWhAACCTUi6agGuVAYeK3kpIBUATlUgV73LH7gFJqUbIsGbBFCHXgRTGoZQKEHfzRnuNnzci22zMlCQkuJUtZG9ezu3jz0SPRGMIDRevbCw2Rn8c0MPFrinQFflRZd7FXUSK4Ux6ndr64tNcjpXo7LqyvKYJBxzbJzillHL2kVinHGz2j6WHd++AtODl9HnT/Tp7/amCrXT3Dm+8307cCfBzPxc+OR5PsV+EF+uTuJOeCjpUQC7mlfLdGPJmR6k1h8CM/K+f0Xoai4jGu/aJqMt2UaBEBIkSJASJEiQCMUOv9u/Zz3RswZaiR1kZ8NzpDAao9kFu89nPdGzBlqJV1kZ5ludIYBP69u7T3i2+jEHjLl3S9sUqDKAeYME4+inngD17d2nvFt9GIOkJrpc3yGTxwxp1OeXfAd/By7nTHlR6JuM7vdsrvn2xojg5HrbMD9aPRNxnh4ccjnPtgNdaByKEyMo6Bx1yculR/RQ1xR3gVqP9Yx+NP8ATduy5QvKF5xRutN17ZdN/IkDEnzZkReWbJhlltpOTaEoHeSkD7oQHCNm1G0WGyTcTLBSRuCluLCj5whP90QBbqM0qmZ+YtB2ZdUtVGrqa0QgEuYJTkBgMvPUwASzyk6Wm6opraSgbpIqC8ag0zB3jfBPwaDx5/wWva5Aqg9lv/qZ6aA0s7PNpdQ0VAOOJUpCTmoIu3qd6+n080e8K7W1aKmbTsRaDRQfWK/orUylQ7xSoinPDRgEzwlPmJLxjnupgGdNLBs5VaUtBzv5DH1QdcJT6PJ+MX7qYAppXY9I80+57oMBqMx5vu3UlXICactBX7o9DFNpAReYr9Zz9ndgEhphpi9aVhOzDtEj4SShCE5JbDBITyk1NSTmeTAAhl2iNLJGpwMkkjvdTuCnNiCYXzX5sOc1ppP/AG8MNl2ulVn8nUIAw/oHTy/h+IOUwCa7UD4EmjhWrWfM8nAc+J9cHZgI1zjrHN95vpkQCF0ST1stc1/4DOG76Qn8PXBfwbj8tmvED3xAhogrrba4w+jtH0TCfxgt4Nyvl0yP1f2OJ/GA/Wlutm0WrTflW3kpbRMlAo23euXqUqUndvz54H9ZcxMO23MN3nXUIeF1CVOLSlNEmgTjTvAZ1hzSeqGU6ufnJkbdx15TiUKwbQCaji14yuUqw5sKwcobArQAVNTTCpO/vwCh4R8upUvKXUqVRxdaJJpxRnQYRcag55xyyjtFrWUTC0C8SbqQlBCRXcLxw54ZEfAkDKA8bQHxLngK90xieNszvzS65XFewxiaA0LrcVXRqWOArsDQZfNxUSg7IrF3db2sN4+IdwzMXGt5STo3LlPanYEd7Z4eqKaTNNILDPLZzPrZdEBa8HpNE2hUAHbprQUGSsO8OSCzXH3EnPBT0qIFeD+m6bSQDUJmBTl/hj7oKtcncSc8FHSogFtMU2+i1BTiN++ip8+fnh+CEE+aO6LeCj1rRD9EB9iRIkBIkSJAIwg/lDbnL8HvdGzBjqI7iM+G50hgQdHZJbPkDnQswV6gu4yMvnXPbv8A35IBSa9e7b3i2+jEHTa6aXs54ygu7q/JyfuOBgI18jr054pv3IMWmz+VsnyCUHo6lWK+mAteDn3OmOXqo9G3GeVmizzK9hjQnByHW+Y8pPRojPcx26vCPtgNsMuhSQoZKAI7xxjPHCM7ps+Sp5P5Rzzw7tBXSqy5EqNSZVok/wBmmBzW3q4Npy6Vs0E0zW5XALSc0E7jXEE4A1yqSADODR28/wCC17XIFE/nbj/9zPTQZcHyynpeZn2321tLCG6pWkg9svlzHOMIDHR2WcvXMdMIBl652iZ2xSK/S6UHKVtbuXCGnFZaWj7b8xLPuVJlitSE4UvrAF486QDTnNdwizgE3wlPo8n4xfuphfzf5uyZ5J9z03B6YZ3CCsZ+YlZbYMuO3HFFWzQpV0XcyEg0HPC0RZ7j2jsu202txw2i4AhCVKUfiBkBjugNRGKe3hVcuOVax/27sWyBgO9FXbUupTksUgkIdWpVNwMu6kV5rygO+RAZuY/Nh37TT+zwwmj2U2ZU4GQTdw3bB376wBLkXGtHZhDqFtrTaSLyVpKVD4jeCKjODhkdktjfZ6OgfgHUYCNc6SbDm6UybOPIHkeuDcwJa1pNbtjzaGkKcWUJolAJUaOJJoBicAT5oDPOh/c+1xjXqZs0GVBMIqfN+MM/g66MFDD06qtXTskDdcQaqV51Yf1Dywr9DRSVtUEH6GMMseqGvYcac0aC1P3fgSTu5XFenaLr66wBZNTaGkFbikoQkVKlEAAc5MLTTTXi3Iza5VEstxxtQSpS1hCcQDUUCiRQjOkfjX5KTK5eW2QWqXS6VP3QTQ8W4pQGN0cfHIEjmhS63UUtycp/KJPpbQfvgH5rJ1hGyW2XNhtg6spPHuUoK/VVWv3R26BaaotSVL6G1NXXC2UqIOKUpVUEbqLG4ZQN66tFJmfYlGpZu+oOkqNQEpFylVE4Aevki71Y6EKsuSLC3A4tbhdUUghIJSlN0VxIFzMgZ5CAJ575pzwFewxiaNtzKaoUBmUkeqMa2vo5MypHVDDrNctohSQe8SKHzQD11sjsZl6ZUl8juueuKlin5Q2HTBPwc1TLLZPUi21l46Ky5/o5b3ExQyo696P/AGcx0bsBccHk90fHpw/vwX64x1knPAT0qIENQAIetWtK7dFaZVq7lzQY63u4k54sdImAV6/ndFuSieTPaorlGgRGeSTXRaprxx+0N/dGhhASJEiQEiRIkAkXvzktjHKz1+b4lmCfUErrMjmdc5eUfjA1MN00ktgfWs5Z9LLME+oRXWVvmdc97/eAU+vruy54pv3YNEfnfJ4/xUfszkBevruy54pv3YNGldl0lUHGUG/9XXnzffAWXB17nzPlZ6NEZ5mlVcWeVR9saF4O30CaH62ejRGfJ1FHVjkWR64B0NawDZb9lX6mWesqXS6kY0oV3XAOVNTUbwTvAh1Sc4h1tLjakrQsBSVJNQQciDGXtZx4lk/ZbPtVF9NawpuzZeyjLq+LVJcZpYBbUQ6sVoCFBVKYgjCnPAaJjwakW0qUpLaEqUaqUEpBJO8kCpgJ1Y60DaxdSpjZKaSkkhd5KrxIwBSCMueOec10sItESKZd0udUiXKipASCVhN4ZkjGtMPNAMWJC41x2y8wbPQ04tCXZoJcCTS8AUUSTnTE4Vod8COl+vCelbQmJdtEsUNOlCbyFlVAd5DgFfNAPWKqxJJptyaDQSKzBWoCmC1tNFXeJwUfCrAprk00mLOlGVyxQlbrhQSpN6guk1FcK1G8GFtZOnE3LWEZtt4l9VqKvlQSq8FS95QUDmCQDuphSA0TEiNGqQeUAwDzemr6dIWbOCW9gtkuE3TfqELOBvUpVA3QFXwgUD4IrQV6ob9i469DpVpVoNOKoXUWRKhFaVCVqcvkc+CRXnpvhZ2rpFM2hYE69MuX1pnWwMAEpTdpdSkYDFVeepxJgjkZopt+xLqlJC7MbSoVzSWnTQ8ovBJpygQDqiR+qQoP/qlOLl7aUA0lUkpKWSlByU8pFVXlEKN1I3DfhugKrTmTbRPW3s6Aqs9C1gZXy42ThykUV31V3x1cHbSorQ9IqBOzBfbO4JKgFJ/vKCh4SuaF9ovaDj7VsOOrUtxcmVKWcSTt26/hzDvQQcHHum/5KrpW4DRMcbljMKc2imWi59ctoKsP0iKwqLW14uyVpzMs6wl5pD11BSbiwMMDgUq9R54v9KddsrIzTsstiYW40QCU7O6apChQlVclckAxIkAWtzTp+zZRlyXSgrdWUVcBN0Xa1ABAr36jmhfWZrZn2bIM2Vpeecn1NEupJSEBhCgEpQUhIruGGJ5YB/QKa0pNtyx5wOgUSyVprucTigjnvUHnpvjg1Uabv2lJPPPhsLbdKBcSoJoEJVjVRNaqMIjS7WnPWi3snloS1UEttJupURleqSo0ONCaVoaYQDY1lnsVl/Fy3upiil+7ej/2cx7jsXmsf81JbxUt7iYH2XKWzo8Tvs+XHnKXB7TAEWo36VbHlI956CvW6Oss54se+mBLUV9KtjP6QnOle2ezpvgu1tnrLO+LHvpgFSBhor4z/wAhv9/NGhRGeAvDRYj+Up/3LYjQ4gJEiRICRIkSAS04nsltXlNmq9Oxazgg1AJ6zp53nPu/CB+dHZNaf2croGovuD64DY9PqvrB/wDafvgFbr6HXlfim/dgxaI/K6R5OpU0/wCWcgR1/DrwrxLfsMFjY7LLP8kT+zOQFtwdVfIJkb+qj0aPwjP1pJIfcBzDiq/3jD+4Oqfkc2f1mnoQn8Yv9C7Tsy0C8hiTbSpggOBbDWaioYEVvYoOMAkdZ3zdkn/8WyPQVR5affRLJpl1D69qusXGvNsCZlAkAAStAAKAAPOYADIRSadq+S2SKfxGte+85h5qeuAOeDT87PeA37VwLzgppZjh1zSfS8IJuDV89O+Lb95UDVtrA0rruFotk+Z1FYBla8sHLKJyE2K+lH4QndZzd22p3L58nDnod+/GHDr2zszysf5YUOtc9ep3En43f4I9UA1+EcK2fKkZdUe1tULIgHRgZVFqecVlvvp6oZ3CLHW2V8oHRLhZA9i//qv/AI0BqaXPETTkHshUWuKaZyn6Useie/CGrKfNo8EeyFVbo7M5Hyc9G/ALeQvfk5PpH8GebvY7iKe8BBjKkfD1gGuBs1qn+E9ApYo7HbW5plnpEwTNjrzo7hXrcx7jmPmz80A94zqB8VpSP6YeqacjRMZ3KeJpT40ftLkAKaCistaoGfUJPmS82T6oKODkeub/AJIrpWoGNX/zNq/Zy+lbgm4OY66PeSL6VqAGNY6evk3X+cfhHrrhFLcnK/XT0SI/Gs5NLdm/Hg+kJMemuTu5OeEnokQDO4RrRMhKqFKB+n95tRHumFaodjiea01euWT+Bhy67X225OQdeb2rSJ1tS0fWQG1kpxwNQN8WdnT8jP2U+7LMIS0EuUSpltNHEt53RUVAIFYAd4OorZkyN/VJ9bTcZ6WmhI5MI0LwcB1vmPKf9NEZ9me3V4R9sBoLWP8AmpL0y2Ut6LqYGkDrxo6d3UEt6tpBLp+exKX8TK+6iBod1tHPIZf/ADwBLqOFJu2fKR770Fmt3uLOeLHvpgU1IfTbZ8pHvvQV63T1lnPFj30wCnNAjRbk2p3/AKy3GiBGd3knZaLU/lcP+YajREBIkSJASJEiQCamvzotGuQs5Ve9sm4teDv3JX5Sv3G4rlJ7Kp8CuNnkYZ/NN5VwrFjwd+5K/KV+43ALbhAIpbB52EH3h90FwT2WWfzyiT/27v4QKcINAFr9+XQTgeVQ8+Wf4QWKA/KuzKZmTTezz2D2XmpAdnB1d+TTidwmAfSn/wDmOTUB9KtXxiPfejs4O9ep53KnVI5M7vp5P3rHHqA+lWr4xHvvQBfpi9Y8qttdoJZW7cuoDiC4u4FE4IAIAvKPGIHfwjntXQ6y7Ylmg3dQrY3mC3xFIaKjQ7LAXL9cCO8RWsLfhDXjNypWKKLCgRUbnVUwzyOe/wA0etkTTqJzRwtVvKYCFAVxbLywuvNcqfNXdAEGpTRp2QtG0ZZ7tkIboRkpJUopUOYj0Yg4xeO2dYTdoOOuraVOqme1cWsrS6VCgS2MKVpRVDy1gqQlItUkdsZMXu8l5Vz1qXFJO6KWXKTSpyauKfmHwUF3jfGEgJS2gbwaGtCRnUCAudKXJG9LtzwbJcdusbRJPxuFKKA4pOGNRXKEXr50WMtaImAqqJsFVDmlaAkKHeoUkd8jdUvTSq05JpUsmdSglx0JZvtldHcKEG6bpqRjhCw4S2Uh33vY1AHusQ2fs5b4S+Y2pu1v3dps1UvXONSl7mrSscrmglnz1lFmTS2hh1e1bWkLIDg4hcAUQahIKaHCB7hE9zJXygdEuOvR61HJbRFLzKrriJdZSqgNDtVCtDhUVgGe2iiQOQU9ELnSORaGk9luhyry23UqbwwQhly6vlFSpQxzu4ZGGLLE3E1zuivfpCqt/wDPKQ8mPRzEBzaqtBUKsuZM6kdTzDodAKin4tkkhSlAiiSRXPIVyMGfwvZbc1JNBLW3WynqVQavEM0IQEuXTdTS9THInlip1t0Ro64GjRF1lIpWly+ig71KQIOV+FNG8qdRM8ta3TX7vXAPOsIrRqw1TsxpHKoISp2YAClVoAJlwk4cgxpvh7UhTaoe61u449U/6z8Bb2TodZVkMuhd1a+pyt8ucda2QoXjshUXL9MAnzmkdeg9oWPMPLcs5LCXw2UqCGy0rZlSSaookEXgnEA0wxxhUTUy8bR0g29b/UjwAV9QPNBunNcu05jWPvBz7qPeSK6VqAptbdkuMW28p0cV1YdQdxQaD0gginN3obc/qolnrRm5+fUCyVBSGyq6gIQ2kFbiqjek8WoFBU1rQUfCLQi7IH/ibVYHLd4lfQbvpiz4Q8y4mzG0oqG1zADlN4CVFIPNeFe+kQBlpm7IBhtNohrYrcCEbVJKQ4UqoagcTihXGqKcsc8rowxI2bMtS1Q0pDroBVeAvN5AnEpwFKk55wH8INR+CJapBPVKMRX+Rcyjq1WzLq9G1bWpCUPJbJ3tgGnmBvJHMmm6A5eDiOt0x5SeiRHsvROwrGbT1Xs3HFY1fSXFq5w0kEBNcK3e+THNwcFfIJkV/jGX9mn8PVFtpW1YCptwzymeqRQL2i3gocUUFAaAXaHDDGAJrSsKVtGz0MqBEs6hCmwjiFKboKLophQU4pFOaFppFY3U2kFiNCpQ3LtspWRS9slLHerQgmn1oZk9MSLcg0txSEyaA0ptV5YSAm6WiCDe3Jp64HNM7Ul3ZyxS24hTiplLrdK1LDiFVUMO1JSn1QFTqR+mWz5UPfegq1u9xZzxY6RMCepA/LbZ8pHe7d6CvW/3EnPAHSJgFTMCjOixr/xT+0NRoeM7zC6saLU/lTy7phoRoiAkSJEgJEiRIBRKN3S6YG9ciRuz2aeU/o/uMY6+DqrrU5zTS+jbMeD7dNLnCSMZEkZZXaY+g+rdHtwdB1qd8qX0bUAAcIkddkY5yqPNx3P388EgJTpJYyjTjSDeQyq08P3xMDvCL7qt+So6R2L5sH4fsLf1uayy+begLPg9CiLQR9WYGNM8FDPzZc/PF1o/bth2ep0MPtNOLVR2+p2+VoUrtgvIgqVkAMe9FHwf6X7Tplt0071XIR+kX0yYwp8e5h/XMBpTSqzbItJLDk262CpBUyovbJSkE4kBRAUK45H1x8nLXsmyGGHSpCihktMFJ2jimwokhBGHbE1VUDcTCb1kdz7F8jPtEcemZrZdj+IeHofMAzNUmmy7RteedcF28wnZorW422sgJrvNXKk0xKjllBbbirKnppDb7zfVMo9xUlzZrSuqVUAUQFpNE5A+Ywq+DgOuMx5MekRFHpyOyV3ytv8AyQGhtKrYkpYMuTpQKOUZKkFRDhwqmgNCAe2woK4wN6xp+xngpq0HUF1hKqJCnA4grSDxQjMkBJANRlzxWcIRPyST8rTh/UV++e/0KjXL3cnPCR0KIDQOmrVnOSzBtIo2N4FG0UtIvlB+oRjdvZmkcjdrWOLNLQeY6hB2BF9d2qqruXq3qnE5wK6+0UsaTwyebHe+JXCzlh2NvZ4WijLxCs+b76QGqGFgpSU4pIBFOSmHqhVaQGmmUh5MfcmIZ9kH5OzT+TT7ohX6Q/nlIeTH3JiAmrnTVl6zJlm0NnsJVaWCtVVIU24opbBwOCSLt7kuk5EwVL0bs5cxIPhxIWy0lMqkPC6psDi3QSSsUOBBxwhIWUmliWyKEfKWBjn86cDgPYIJZhXy/RnyVjDv0/fzQD5hG6H2+mRntInim+WnFLAOFQmYcBTUZElQxpSHnujO8t8/pOMuK8a7/n1YeeAY0lb1kWw26u8hLqpctu3zs3kslSSQVZFIUE8YEgVzFTHToPYFkSj6kSLjS5hSDeIeDjmzBFclEJFbu4VoOSEJq+GFo81mv+1EEfB37rL8mX77cBwa6rbcdtlxCyCiXuobTuAuhRqK4kk494DdDdtbWLImcmrNtAISgFIClgltaVISuij/AAFAqwOAwBqDCS1vd25zwx0aY/WuE9epr+z6BuA0TphZkg/LNdXKbEshYWi+7cQVXSEioUK8UnAHGOWU03stUmsoeaTKoV1McFIRUowQkUBoU1oRyGkCmv8AqbGlj+sN9C5Cqlfzcf8AtBvoVwD+1dps1ImE2YathaSu6VlF8ppRKl4nACu7HDfFHaU/YVsH5QtpLzZKPjF7F0UJwqSAobwKqAruNYqeDZ9Fm/HJ9yEjpCPlkx45fvmA1bakhIJs1DcyWzItobAK18QpRdDfGSRWtE9+AzSqekvhGwgw2KlaC04kUSJYgpSgA0NLxBFRhQ8sfNL010OawylpU7/rNCBlz6box5Oz7wgCLUsqlpW0gVI6orWnI68M/ugu1torYs74sH0LSYEdUvdu2+TbnpnINNaJHwNO1r8ycgDjhTPngE4658n0XVuDyh/dmmx90aMjOC/omjHj3P2pEaPgJARrN1j/AAYhpDSEuzTyqIbNe1rQqITjiaJA3knkMGU3Mhtta1VohJUaCpokVNBvOGUZv0f04lX7VftK0XCFIFZZm4tYBxudqKAIHeqpV7dAaKslbqmGy+lCXigFaUVKQojEAnOmVY64UGqDWyubdWxPPJLy1J2ADd2uCioVQm7uHbUhvwChnnANL1cX+JEVNc9kTX0cXDnga0B1gCyrBUsIDjzs4tDaCaDBpolRpjQVGA3qGUMWb0ImFW/1cC2GOpi3nxrxQU9rTKprnCZ0u0Nfs2XkWpooxmXl0QqoAIlxW9QYm6cOaANdJ5K1Xm+rJ2yrNdDbdVAle1S0mqiMHt1VGmJGMGuhNpyNoSzVo9TttOSyC1WmLQbTilJFOIEqqMMAo88FOkCkiTmCvtAy5e8G4a+qEvqmYUdHrXu14yXUgc/U3txEB26I6VT0wuYXY1mybUuXTeW6ohSl0qCaOJxoa3UggXs489GlSsxarkjadlyzU4oqXfbKilSynaGovHtkkqBCuakXPByp8Gv8vVRr/ht0il0gx0zl7uY2daeKJP8A7YCy1rWpJSq5STTZzcy/swllKipKUIUq6lIpiolSThUctcYobfn3pNqX+FLElOpUEtt7NzFF+qlJFHF4mhVjSprjHdrun0zs7L2awwFzYKSHSbt2+K3ByilFEnAbhWsDumugE/Iol5qde+EJdpSQtCnXaJqRxaqxuqNBeTjyiAduh+jki02mZkpdDQfaSqoBvFCgFAGpNN1QN4hUacaxLJE7tpeRRNvpWlS31KWhF5GCaAdtSgxIANN8OTRS2mpuSYfZTdbWgXUU7W7xSnDDilJThhhAJrW0alpKwJhuWZQ0kuNk3a1J2qcVKNSrkxMAVWY0xbFnyr00whQVR4IJUQlYqKgihO/Plga1omxZZe3npcPTTqQQhJXfWEi6CaKCQkUAqeTAGkEOqnuNJeK/zGLed0XlnZluZcZQt9pN1C1VN0Vrgkm7UEkg0qK4QC50S01Z0hdck5uRbDbSdskFxZIUlQRTBKcgs4182OFppfoeJeUTLSFlNTLLjpcdQp0ouqSAEqqVhRJxGBwpljAxqsPZPa3ff/aUw7VZQCVt3XFaNnFDczZzDJKeIna14owyQo0G7HkPJB3onKIn0y1pzMoGZwIUlJJcBCCVAGhIqFJUSLwyVhC7t7VHOyqnLS6samn2Qp5QfazuAknjKUmoAqBQAUFKUEMPVbpwq1JHauICHW1ltd2t0kAKCgDkCFZVzBgEtKjrRbuAwm2chT/jmGQizibKsmcYkEzk2wyylFXFIKEBvtswFUUBQEGl+oioltWc8LPthpTadpNPIWyA4jjBDxUSTWgwORhpaIWYqXs+VZWAFtsIQsA1AWEC9iM8a4wC2t7XDaMklKpqzENJWaJvPZkcgAJw5eccoi31by0taUtOTTkglgzayh3jukPIoCVAqpQFSlCqKYpzqMKPS/UxOTE05OCbbfcvlbbTzZu3QqqWsSU3QMKUod+Zgl1RawlWkw6h1tDb0uUpIbBCChVbpAJNCLpBFaYCnIADVSjbUzNy9mWE46KLlnXXHnghSSReSLyqAG6DUKCsso/egttSlnWmmXmLLVITTwDaVh511JDihQUWogJUpIF5JOIoaYwYaea2ESLwlZdpU1OKp8WmtElQqAaAkqINbqRWmZFRFDo/q5np6eatG1lpQpspU2wgCouKvJBpglIUb1KqUd5EB2a0tHpBpQmV2a7OzUwu4EtuPpqUpzIQo0wAGCcaQI6UKJWqetLR8hCroW4mZdBAoEpJShVBgAMUiuGMOvSTSRiQl1TEwq6hOGGKlKOSUjeo/iTQAmFNOWnamkaC0wyJOz1EXnHMSsJNc6VViMkClRQqgD9HUFtWYhxTSnZbtw2SpK0rbBTd4igbwxFK0NRyiFlKAzEqpmT0ecMmtwO/GzDySpSRQKBUoHKoolRGcOHQ/RZuzpNuWbJUEVKlHNS1GqlU3VOQ3CgxzgH0k1xLVMqk7JlzNvjAuYltJBoaAUvAH+ESE98QHzVHpLJB16Sbk1yEzUqW0pbiwooFDRThvAgY3aZYiuMDmntm2a3aPUcrZhmp1031/HvoSFLBXSgXSt3jHJIB9Bdq81avsTTloWg6HZx0HippdRezqQACqgugJ4oFQK4UHbIBGmsxezKDTPLYIp6oD821phMSkq3KWrZKUSCgloBp8miW6FIBSskkBIIBUkm6cYZMvobIOdRvoZSep20iXWFOcVAFU/wuMN/GrmeWBPhDU+CU1/nKKd+6v7qxw6UaTPSGi0kWiUuvMsshYzQFNFRINcDdTQHMVqKUwDotfS+Ts60HWbNlDNWhNOfHBDirt+pNCTeAVUkkJAAqSoilIJ9NVOqsKbMwhCHTKrKkIUVJBoSKKKRWmG7P0wr9BtU1pIl0zkvONy7rzYUlN28ShVFJClUIF7AkUO6vJF5ovphN2tZ1pyL6EqnW2VITdupv3gpJB/gBQUKVBAN4YChJASeT8g0aOR6pdFeT5UndXmjR8JGb1azq7PsVrYjayzyy8CpviIceC6njUUKCpCamHdASOF2xGFJKS03QgjtEZHzR9iQArq51YosrbfG7dThSQotpSUBIIoDeUcb2OWUG8SJASBzTnQZm1JcMvFSSlV5C00qlVKZHAgjAj2EAx8iQAe/qhn3GSwu2n1MkXSgtHFP1SdtUjmMHGiWiDNnyaZVqqk4lRVSq1KzJphzU5ABHyJABbOph6WccNn2m/KNOGuzuXwPPfTWmQJFaZkxZaGapxJzip2YmnJuZIIC1ppSoAJxUolV0XQa0AJFIkSA9dONVLU++mabeclZpFKOox7XIkVBvDcoKHnikntTs5NBKJy13nmQoG4G6VpvxWRXPEhXriRIBj2JY7cpLty7IuttJupG/vk7yTUk8pMV2nWivwjIuSu02RWUkLu3qXFhXa1Fa0pnviRIDp0UsIyckxLFe02SLt6l2uJ3VNM+WLaJEgAbRbVsZO1Zue24WmZv/ABdwgpLjoX2141pSmQz3Rb6Y6NPzaW+p516TcbUTebxSqoyUm8KgUwrymJEgBCf1ZWpNILU1bCiycClDITeTyKuqTXz1g30R0SYs6WEuwDdqVKUqhUpRzUogAVoAMBkBEiQF1FLpZYTs3L7NmadlHAsLDjda4V4pAIqk1yruESJABczoDbTyC07bNGyKG4yAqlOVN04+FBPoJoCxZbCm2ipa1kFxxVKqIGAoMAkVNBznEx9iQAY/qjnkWlMT0rPNNLdWtQJZCilLhrd41RWlBUffSLqzdGLbQ82p21W3GwsFaOp2xeRXjJqEilRhXdEiQHvrS1fOWq0yht5LWzWVG8kkGooMjmMfTFVL6E242hKEWs0lKEhKQJdugSkUA7TcIkSANrIs+ZTJ7KZfS7MXVAupQEgk1um6KZAjkrSFno5qhtOQviVtFloLoVEMBRJGWK0k0FeXfEiQBroxY9qtP3pyeafZukBCWUoUThRRISKUxwxzit0x1XLmJ5E/JzJlZpIoVXbwVQXQc8Dd4pBBBFMM6yJAUtp6qLStAtptG0kraQq9caaA3UNMEi9TCpBpU4bid6SaFsTsj1G4ClsBIQU0qgoFEkbsBhTeCY+xIACktVtry7ewl7XusUoAUKvJHImpVd/qqEFmrvVw1ZLSwlanXXSC44RSt2tAlNTQCpOZJJzyAkSAL4kSJAf/2Q==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28" name="AutoShape 4" descr="data:image/jpeg;base64,/9j/4AAQSkZJRgABAQAAAQABAAD/2wCEAAkGBhQSEBQUExQUFRQWFiAXGRgXGBYeGhwYGRogHx8cHxwZHCYfIBwjHBkdHy8gIycpLCwsGB8xNTAqNSYrLCkBCQoKBQUFDQUFDSkYEhgpKSkpKSkpKSkpKSkpKSkpKSkpKSkpKSkpKSkpKSkpKSkpKSkpKSkpKSkpKSkpKSkpKf/AABEIAKgBLAMBIgACEQEDEQH/xAAcAAACAwEBAQEAAAAAAAAAAAAGBwAFCAQDAQL/xABcEAABAgMEBAUOCQYMBQMFAAABAgMABBEFEiExBgcTQQgiUWGzFCUmMjVxcnN0gZGhsbIVIyQzNFJ1wdEWNmJktPBCRFNUY4KDkpPCw+FDlKOkxIWi8RdVZdPi/8QAFAEBAAAAAAAAAAAAAAAAAAAAAP/EABQRAQAAAAAAAAAAAAAAAAAAAAD/2gAMAwEAAhEDEQA/AHjEiRICRIkSAHV6eygfmmL6r8o0XnqIUQlCQCaEChIBGAxz5DFho9pA1Oy6JhgktrrQlJB4qik4HnBhNgdfNIMiPg9/D+o3BvqLPWRjw3OlVAd+kOteQkplUu+4sOppeCW1qAvAEYgchBw5YtU6YyxnlSQWeqEN7RQuqoE0B7alK0IPnjOuvHu5MeC30SYYcs52XuZYyYrz/EpMAytF9K5e0GS9LKKkBZQSUlJvAA5HmUD54Fla9rKBI2rmB/knPwip4OSutj/lSuiajO8weOqnKfbAautzWzZ8optLrqquNJeTdbWeIvtScMCQK0ziWzrZs+V2O1cWNsyl9FG1mra+1JwwJocDjhCJ1tGrtnnlsyXPvx4ay11TZeI7lsD0FYgNHaJ6cytpBwyq1K2ZAVeQpNLwNMxj2py5I42daMiue6iS4sv7QtU2a7t9NQRepTMEVyhc8GdZ+Xjd8SfP8bAlIKu6WmmHXJY9Lqh98Bom1dKZeWfl2HV3XZlRS0kJUakUzoMBVQFTy8xijd1t2cmbMoXVbYO7E0bcu7S9dpWn1uLXLzYxW6x9FpqZtCynpdu8iXevOqvIF1O0aNaKIJwSrAVyhfWtqrtJVsuTKJcFozheSras4o2t6t0rrljSlYB06T6aylnhszbuz2hIRxHFVu0r2iTSl4Z8sch1l2fsGX9v8U+4W21bN3FYNCKXKih3kUhd8Jb5qR8N32IgLmXK2FZeWE84BzcYH76wGn4plaYSomnJUujbtN7VaLq8EUBreu3TgoGgNcYuBCXed7K5/kEkoH/l2zAMA6zbPEoJszHycu7EL2bvzlK3bty9kK1pSLFOl8qZxMmHQZhSNoEBK+1pWt6l3LGla0jOjp7FEfah83xBg4s5yulktl9CSDgP5sT+580A64GE6yrPMu7MCYGxZcDa1XHMFnIAXaqrypBEExjMUirrFa4qB8rawx+vup3t/JAPOU1pWc5LvTCJirTBSHDs3QU7Q0TxSi8akEYA5R26M6dSdoFYlHtoWwCoXHEkBVadukVyOUZt0VPWe2PBlj5+qP8AcwZcGxXymcH9Ej1KP4wDUXrQs4TXUpmRt9rsbmze+cvXbt65d7bCtaR9m9Z1nNTJlVzID4WGynZvduSABeCLuZGNaRny0zTSZf2n/wCQI8dMXT+UEwcaid3jkcFPZAaX0m00lLPCDNvbLaEhHFcVW7SuCEnKoz5Yr5jWlZyJduYVMUZdUpKFbN4kqR2wuhF4UqMxvhf8JYfFSXhu+xELq0zXR+T5ROPAd64g+2A03Yuk8tNsGYl3QtkEgqooUKRU1CgDgDXKBs67LI/nf/RmP/1wOaj1VsGZ5nXh/wBJH4xnmA2bbulEtJsB+YdDbRISFXVmpUCQKJBOQJy3R+BpdK9VplNsOqFI2gRReKKVrepdyFaVrSAHXkesTVaV2rW6n8BW6KjakaU2YfrSSAcM6sO/v5oBr6O6VS08hS5V0OpQq4ohKxRVK046RXA5jCOi2raZlGFvzC9m0il5VFGlSAMEgk1JAwEK3g5L+Tzo5HwfSk/hBRrq7hzf9n07cBeq00lA7LNF4bSaQHGRdXx0qFQa3aCv6REXcIqaPXHRnyRn3RD1EBIkSJASJEiQCLHdzSDCvW973GoNdRfcRjw3OlVARXr3pB9nv+43BvqLV1kY5ludKqATWvPu2/4DfRJhhS6ey9wUr8j/ANFP/wAQvNePdyY8FvokwwErP5XroRjKb942APtxx54Du4OXcx/yo9E3Gdnjxld8+2NE8HI9bH/KldE3Gdne2PfMAa61PnZChrSzJbeSe1VnXI83n3x56ylYWXzWWx7V/fH61ouVdkMa0s2W9wn7/XHlrGOFm/ZjH+eAYPBnGFof2P8AqwISn52n7TV0xgu4M57ocvxP+rAjKHssP2mrpjAadESF5rJ0smZS0LKaYcuNzD1x0XUG8naNDNSSRgpWIIzhhwCX4SvzMj4bnsRAS+OsVmeXOV9KYNuEr8zJeG57qIC3VdY7L5BPuV9IgNPCE1OJ7Kp3D+IK8/xKIcwhMThppVPV/mCqf4CP94ADeT2KN/aZ6AwcWanstl/I0+f5NAO6T+SiPtM0/wAA/fBxJ/nfL+Sp/ZTAOoxmCTHWO1j+uNe8Y0+YzHIq6xWuP1xrf+n/ALfvSArNFe49s+BLftEGPBsHyqb8Sn34DtFVdZrZH6Mt+0f7wY8Gw/KZzxSffMAH225d0kdOVLRrXvPx56ZKrb8xu+WkehwCPukNPyievZfCBrllto/GlZAt+Y5OrldLAMrhLfNSXhuexELe0VdYJQfrj/uN/jDI4S3zUl4bnsRC1tFXWGUH64/0bX4wDX1HKPwDNb6OvU/wURnuNB6kVdYJrHJ17zfEojPkBozXn3CZ8a17ioqXU9lNlDkk0epl6LXXmsGwmSMi61T+4qKkk/lTZd6leokVplXYO5V3VgOzg5fMTvj0+6YKtdPcOb7zfTtwM8HdNGJ5PJMD3f8AaCXXUmthzfNsz/1m4ACmx8v0Y8kZ91MPUQipojq/Rg/qjPuiHqICRIkSAkSJEgEQ4vr5pAeSznsN/aNZQcai+4jHhudKqArK37e+z3vcagz1EnrIz4bnSGATevHu5MeC30SYP0Culy6GlJPH9IdTj05g+aAPXoOvb/gN9GIO2Vq/K9uhpWUANa4jqcnH+tQ48kBYcHPuY/5Urom4zq5me/GieDl3OmPKj0TcZ3e7Y98wBjrOI2sjTdZstXD9D14b/wAItbf0TmrRcs1uWbLl2zJe8rJCAb/bKOAxrhmaGgMd1q6IO2nP2YwiqUiy5ZTjhxuNhJqec1NAN5PJWj/sqzUS7DTLdbjSEoTU1N1IoKneaCAC9U+rZyyUPl11Di3wioQk3U3L/wDCViqt/kGUcp1Lti1BaCZld7qkzCm1ISQSV3ikEKBGdK0MMiPw28lVQlQNDQ0INDyGmUAr9b8i4q0LGcCFFtEyErWAbqSp5m6FHdWhpXkhpxCK5xIBLcJU/FSPhu+xECtnWO7M2TZTLKCtap500FMAm6SSTgAACawW8JT5iS8Y57qY7dSE+23ISqFkBTrr6WyfrC4opHOQCf6pgG3WFvaehjybamJ6rZbflVsoQCraFYZAxF2mNw7zuwhjR8UgEgkAkZc27DzQCi0f1QPO2KiSm1hhXVXVPEAWoJLd26cQkKqScCRQDzGLWrxtNqNWhtVlbbQaCCE3SA2UVqMa413wWKUAKk0A3mPiXQTQEE0rSorQ7+9AelYzBIpJsG1eacaJ5heI9pjTsIjSzRk2fIW21iW3HZZ1tR+q46T6UqSpPmB3wARop3HtnwJb9ogx4NiflU2f6FPv/wC0BuiPcu2PEsftCYL+Daflk14ge+IDymtWVoTNtzD7bJQyJ1Sw44QkEB2tUg8ZQoMCBQ8sFc9qJL9oOzbk3dC3y6EIaqaFdQCoqGNKDKG1EJgBDWJq5btZDIW6potFRSUpSqt+lagkfVG+F1phqemmbLaYliJrYvuPKui6spWhAACCTUi6agGuVAYeK3kpIBUATlUgV73LH7gFJqUbIsGbBFCHXgRTGoZQKEHfzRnuNnzci22zMlCQkuJUtZG9ezu3jz0SPRGMIDRevbCw2Rn8c0MPFrinQFflRZd7FXUSK4Ux6ndr64tNcjpXo7LqyvKYJBxzbJzillHL2kVinHGz2j6WHd++AtODl9HnT/Tp7/amCrXT3Dm+8307cCfBzPxc+OR5PsV+EF+uTuJOeCjpUQC7mlfLdGPJmR6k1h8CM/K+f0Xoai4jGu/aJqMt2UaBEBIkSJASJEiQCMUOv9u/Zz3RswZaiR1kZ8NzpDAao9kFu89nPdGzBlqJV1kZ5ludIYBP69u7T3i2+jEHjLl3S9sUqDKAeYME4+inngD17d2nvFt9GIOkJrpc3yGTxwxp1OeXfAd/By7nTHlR6JuM7vdsrvn2xojg5HrbMD9aPRNxnh4ccjnPtgNdaByKEyMo6Bx1yculR/RQ1xR3gVqP9Yx+NP8ATduy5QvKF5xRutN17ZdN/IkDEnzZkReWbJhlltpOTaEoHeSkD7oQHCNm1G0WGyTcTLBSRuCluLCj5whP90QBbqM0qmZ+YtB2ZdUtVGrqa0QgEuYJTkBgMvPUwASzyk6Wm6opraSgbpIqC8ag0zB3jfBPwaDx5/wWva5Aqg9lv/qZ6aA0s7PNpdQ0VAOOJUpCTmoIu3qd6+n080e8K7W1aKmbTsRaDRQfWK/orUylQ7xSoinPDRgEzwlPmJLxjnupgGdNLBs5VaUtBzv5DH1QdcJT6PJ+MX7qYAppXY9I80+57oMBqMx5vu3UlXICactBX7o9DFNpAReYr9Zz9ndgEhphpi9aVhOzDtEj4SShCE5JbDBITyk1NSTmeTAAhl2iNLJGpwMkkjvdTuCnNiCYXzX5sOc1ppP/AG8MNl2ulVn8nUIAw/oHTy/h+IOUwCa7UD4EmjhWrWfM8nAc+J9cHZgI1zjrHN95vpkQCF0ST1stc1/4DOG76Qn8PXBfwbj8tmvED3xAhogrrba4w+jtH0TCfxgt4Nyvl0yP1f2OJ/GA/Wlutm0WrTflW3kpbRMlAo23euXqUqUndvz54H9ZcxMO23MN3nXUIeF1CVOLSlNEmgTjTvAZ1hzSeqGU6ufnJkbdx15TiUKwbQCaji14yuUqw5sKwcobArQAVNTTCpO/vwCh4R8upUvKXUqVRxdaJJpxRnQYRcag55xyyjtFrWUTC0C8SbqQlBCRXcLxw54ZEfAkDKA8bQHxLngK90xieNszvzS65XFewxiaA0LrcVXRqWOArsDQZfNxUSg7IrF3db2sN4+IdwzMXGt5STo3LlPanYEd7Z4eqKaTNNILDPLZzPrZdEBa8HpNE2hUAHbprQUGSsO8OSCzXH3EnPBT0qIFeD+m6bSQDUJmBTl/hj7oKtcncSc8FHSogFtMU2+i1BTiN++ip8+fnh+CEE+aO6LeCj1rRD9EB9iRIkBIkSJAIwg/lDbnL8HvdGzBjqI7iM+G50hgQdHZJbPkDnQswV6gu4yMvnXPbv8A35IBSa9e7b3i2+jEHTa6aXs54ygu7q/JyfuOBgI18jr054pv3IMWmz+VsnyCUHo6lWK+mAteDn3OmOXqo9G3GeVmizzK9hjQnByHW+Y8pPRojPcx26vCPtgNsMuhSQoZKAI7xxjPHCM7ps+Sp5P5Rzzw7tBXSqy5EqNSZVok/wBmmBzW3q4Npy6Vs0E0zW5XALSc0E7jXEE4A1yqSADODR28/wCC17XIFE/nbj/9zPTQZcHyynpeZn2321tLCG6pWkg9svlzHOMIDHR2WcvXMdMIBl652iZ2xSK/S6UHKVtbuXCGnFZaWj7b8xLPuVJlitSE4UvrAF486QDTnNdwizgE3wlPo8n4xfuphfzf5uyZ5J9z03B6YZ3CCsZ+YlZbYMuO3HFFWzQpV0XcyEg0HPC0RZ7j2jsu202txw2i4AhCVKUfiBkBjugNRGKe3hVcuOVax/27sWyBgO9FXbUupTksUgkIdWpVNwMu6kV5rygO+RAZuY/Nh37TT+zwwmj2U2ZU4GQTdw3bB376wBLkXGtHZhDqFtrTaSLyVpKVD4jeCKjODhkdktjfZ6OgfgHUYCNc6SbDm6UybOPIHkeuDcwJa1pNbtjzaGkKcWUJolAJUaOJJoBicAT5oDPOh/c+1xjXqZs0GVBMIqfN+MM/g66MFDD06qtXTskDdcQaqV51Yf1Dywr9DRSVtUEH6GMMseqGvYcac0aC1P3fgSTu5XFenaLr66wBZNTaGkFbikoQkVKlEAAc5MLTTTXi3Iza5VEstxxtQSpS1hCcQDUUCiRQjOkfjX5KTK5eW2QWqXS6VP3QTQ8W4pQGN0cfHIEjmhS63UUtycp/KJPpbQfvgH5rJ1hGyW2XNhtg6spPHuUoK/VVWv3R26BaaotSVL6G1NXXC2UqIOKUpVUEbqLG4ZQN66tFJmfYlGpZu+oOkqNQEpFylVE4Aevki71Y6EKsuSLC3A4tbhdUUghIJSlN0VxIFzMgZ5CAJ575pzwFewxiaNtzKaoUBmUkeqMa2vo5MypHVDDrNctohSQe8SKHzQD11sjsZl6ZUl8juueuKlin5Q2HTBPwc1TLLZPUi21l46Ky5/o5b3ExQyo696P/AGcx0bsBccHk90fHpw/vwX64x1knPAT0qIENQAIetWtK7dFaZVq7lzQY63u4k54sdImAV6/ndFuSieTPaorlGgRGeSTXRaprxx+0N/dGhhASJEiQEiRIkAkXvzktjHKz1+b4lmCfUErrMjmdc5eUfjA1MN00ktgfWs5Z9LLME+oRXWVvmdc97/eAU+vruy54pv3YNEfnfJ4/xUfszkBevruy54pv3YNGldl0lUHGUG/9XXnzffAWXB17nzPlZ6NEZ5mlVcWeVR9saF4O30CaH62ejRGfJ1FHVjkWR64B0NawDZb9lX6mWesqXS6kY0oV3XAOVNTUbwTvAh1Sc4h1tLjakrQsBSVJNQQciDGXtZx4lk/ZbPtVF9NawpuzZeyjLq+LVJcZpYBbUQ6sVoCFBVKYgjCnPAaJjwakW0qUpLaEqUaqUEpBJO8kCpgJ1Y60DaxdSpjZKaSkkhd5KrxIwBSCMueOec10sItESKZd0udUiXKipASCVhN4ZkjGtMPNAMWJC41x2y8wbPQ04tCXZoJcCTS8AUUSTnTE4Vod8COl+vCelbQmJdtEsUNOlCbyFlVAd5DgFfNAPWKqxJJptyaDQSKzBWoCmC1tNFXeJwUfCrAprk00mLOlGVyxQlbrhQSpN6guk1FcK1G8GFtZOnE3LWEZtt4l9VqKvlQSq8FS95QUDmCQDuphSA0TEiNGqQeUAwDzemr6dIWbOCW9gtkuE3TfqELOBvUpVA3QFXwgUD4IrQV6ob9i469DpVpVoNOKoXUWRKhFaVCVqcvkc+CRXnpvhZ2rpFM2hYE69MuX1pnWwMAEpTdpdSkYDFVeepxJgjkZopt+xLqlJC7MbSoVzSWnTQ8ovBJpygQDqiR+qQoP/qlOLl7aUA0lUkpKWSlByU8pFVXlEKN1I3DfhugKrTmTbRPW3s6Aqs9C1gZXy42ThykUV31V3x1cHbSorQ9IqBOzBfbO4JKgFJ/vKCh4SuaF9ovaDj7VsOOrUtxcmVKWcSTt26/hzDvQQcHHum/5KrpW4DRMcbljMKc2imWi59ctoKsP0iKwqLW14uyVpzMs6wl5pD11BSbiwMMDgUq9R54v9KddsrIzTsstiYW40QCU7O6apChQlVclckAxIkAWtzTp+zZRlyXSgrdWUVcBN0Xa1ABAr36jmhfWZrZn2bIM2Vpeecn1NEupJSEBhCgEpQUhIruGGJ5YB/QKa0pNtyx5wOgUSyVprucTigjnvUHnpvjg1Uabv2lJPPPhsLbdKBcSoJoEJVjVRNaqMIjS7WnPWi3snloS1UEttJupURleqSo0ONCaVoaYQDY1lnsVl/Fy3upiil+7ej/2cx7jsXmsf81JbxUt7iYH2XKWzo8Tvs+XHnKXB7TAEWo36VbHlI956CvW6Oss54se+mBLUV9KtjP6QnOle2ezpvgu1tnrLO+LHvpgFSBhor4z/wAhv9/NGhRGeAvDRYj+Up/3LYjQ4gJEiRICRIkSAS04nsltXlNmq9Oxazgg1AJ6zp53nPu/CB+dHZNaf2croGovuD64DY9PqvrB/wDafvgFbr6HXlfim/dgxaI/K6R5OpU0/wCWcgR1/DrwrxLfsMFjY7LLP8kT+zOQFtwdVfIJkb+qj0aPwjP1pJIfcBzDiq/3jD+4Oqfkc2f1mnoQn8Yv9C7Tsy0C8hiTbSpggOBbDWaioYEVvYoOMAkdZ3zdkn/8WyPQVR5affRLJpl1D69qusXGvNsCZlAkAAStAAKAAPOYADIRSadq+S2SKfxGte+85h5qeuAOeDT87PeA37VwLzgppZjh1zSfS8IJuDV89O+Lb95UDVtrA0rruFotk+Z1FYBla8sHLKJyE2K+lH4QndZzd22p3L58nDnod+/GHDr2zszysf5YUOtc9ep3En43f4I9UA1+EcK2fKkZdUe1tULIgHRgZVFqecVlvvp6oZ3CLHW2V8oHRLhZA9i//qv/AI0BqaXPETTkHshUWuKaZyn6Useie/CGrKfNo8EeyFVbo7M5Hyc9G/ALeQvfk5PpH8GebvY7iKe8BBjKkfD1gGuBs1qn+E9ApYo7HbW5plnpEwTNjrzo7hXrcx7jmPmz80A94zqB8VpSP6YeqacjRMZ3KeJpT40ftLkAKaCistaoGfUJPmS82T6oKODkeub/AJIrpWoGNX/zNq/Zy+lbgm4OY66PeSL6VqAGNY6evk3X+cfhHrrhFLcnK/XT0SI/Gs5NLdm/Hg+kJMemuTu5OeEnokQDO4RrRMhKqFKB+n95tRHumFaodjiea01euWT+Bhy67X225OQdeb2rSJ1tS0fWQG1kpxwNQN8WdnT8jP2U+7LMIS0EuUSpltNHEt53RUVAIFYAd4OorZkyN/VJ9bTcZ6WmhI5MI0LwcB1vmPKf9NEZ9me3V4R9sBoLWP8AmpL0y2Ut6LqYGkDrxo6d3UEt6tpBLp+exKX8TK+6iBod1tHPIZf/ADwBLqOFJu2fKR770Fmt3uLOeLHvpgU1IfTbZ8pHvvQV63T1lnPFj30wCnNAjRbk2p3/AKy3GiBGd3knZaLU/lcP+YajREBIkSJASJEiQCamvzotGuQs5Ve9sm4teDv3JX5Sv3G4rlJ7Kp8CuNnkYZ/NN5VwrFjwd+5K/KV+43ALbhAIpbB52EH3h90FwT2WWfzyiT/27v4QKcINAFr9+XQTgeVQ8+Wf4QWKA/KuzKZmTTezz2D2XmpAdnB1d+TTidwmAfSn/wDmOTUB9KtXxiPfejs4O9ep53KnVI5M7vp5P3rHHqA+lWr4xHvvQBfpi9Y8qttdoJZW7cuoDiC4u4FE4IAIAvKPGIHfwjntXQ6y7Ylmg3dQrY3mC3xFIaKjQ7LAXL9cCO8RWsLfhDXjNypWKKLCgRUbnVUwzyOe/wA0etkTTqJzRwtVvKYCFAVxbLywuvNcqfNXdAEGpTRp2QtG0ZZ7tkIboRkpJUopUOYj0Yg4xeO2dYTdoOOuraVOqme1cWsrS6VCgS2MKVpRVDy1gqQlItUkdsZMXu8l5Vz1qXFJO6KWXKTSpyauKfmHwUF3jfGEgJS2gbwaGtCRnUCAudKXJG9LtzwbJcdusbRJPxuFKKA4pOGNRXKEXr50WMtaImAqqJsFVDmlaAkKHeoUkd8jdUvTSq05JpUsmdSglx0JZvtldHcKEG6bpqRjhCw4S2Uh33vY1AHusQ2fs5b4S+Y2pu1v3dps1UvXONSl7mrSscrmglnz1lFmTS2hh1e1bWkLIDg4hcAUQahIKaHCB7hE9zJXygdEuOvR61HJbRFLzKrriJdZSqgNDtVCtDhUVgGe2iiQOQU9ELnSORaGk9luhyry23UqbwwQhly6vlFSpQxzu4ZGGLLE3E1zuivfpCqt/wDPKQ8mPRzEBzaqtBUKsuZM6kdTzDodAKin4tkkhSlAiiSRXPIVyMGfwvZbc1JNBLW3WynqVQavEM0IQEuXTdTS9THInlip1t0Ro64GjRF1lIpWly+ig71KQIOV+FNG8qdRM8ta3TX7vXAPOsIrRqw1TsxpHKoISp2YAClVoAJlwk4cgxpvh7UhTaoe61u449U/6z8Bb2TodZVkMuhd1a+pyt8ucda2QoXjshUXL9MAnzmkdeg9oWPMPLcs5LCXw2UqCGy0rZlSSaookEXgnEA0wxxhUTUy8bR0g29b/UjwAV9QPNBunNcu05jWPvBz7qPeSK6VqAptbdkuMW28p0cV1YdQdxQaD0gginN3obc/qolnrRm5+fUCyVBSGyq6gIQ2kFbiqjek8WoFBU1rQUfCLQi7IH/ibVYHLd4lfQbvpiz4Q8y4mzG0oqG1zADlN4CVFIPNeFe+kQBlpm7IBhtNohrYrcCEbVJKQ4UqoagcTihXGqKcsc8rowxI2bMtS1Q0pDroBVeAvN5AnEpwFKk55wH8INR+CJapBPVKMRX+Rcyjq1WzLq9G1bWpCUPJbJ3tgGnmBvJHMmm6A5eDiOt0x5SeiRHsvROwrGbT1Xs3HFY1fSXFq5w0kEBNcK3e+THNwcFfIJkV/jGX9mn8PVFtpW1YCptwzymeqRQL2i3gocUUFAaAXaHDDGAJrSsKVtGz0MqBEs6hCmwjiFKboKLophQU4pFOaFppFY3U2kFiNCpQ3LtspWRS9slLHerQgmn1oZk9MSLcg0txSEyaA0ptV5YSAm6WiCDe3Jp64HNM7Ul3ZyxS24hTiplLrdK1LDiFVUMO1JSn1QFTqR+mWz5UPfegq1u9xZzxY6RMCepA/LbZ8pHe7d6CvW/3EnPAHSJgFTMCjOixr/xT+0NRoeM7zC6saLU/lTy7phoRoiAkSJEgJEiRIBRKN3S6YG9ciRuz2aeU/o/uMY6+DqrrU5zTS+jbMeD7dNLnCSMZEkZZXaY+g+rdHtwdB1qd8qX0bUAAcIkddkY5yqPNx3P388EgJTpJYyjTjSDeQyq08P3xMDvCL7qt+So6R2L5sH4fsLf1uayy+begLPg9CiLQR9WYGNM8FDPzZc/PF1o/bth2ep0MPtNOLVR2+p2+VoUrtgvIgqVkAMe9FHwf6X7Tplt0071XIR+kX0yYwp8e5h/XMBpTSqzbItJLDk262CpBUyovbJSkE4kBRAUK45H1x8nLXsmyGGHSpCihktMFJ2jimwokhBGHbE1VUDcTCb1kdz7F8jPtEcemZrZdj+IeHofMAzNUmmy7RteedcF28wnZorW422sgJrvNXKk0xKjllBbbirKnppDb7zfVMo9xUlzZrSuqVUAUQFpNE5A+Ywq+DgOuMx5MekRFHpyOyV3ytv8AyQGhtKrYkpYMuTpQKOUZKkFRDhwqmgNCAe2woK4wN6xp+xngpq0HUF1hKqJCnA4grSDxQjMkBJANRlzxWcIRPyST8rTh/UV++e/0KjXL3cnPCR0KIDQOmrVnOSzBtIo2N4FG0UtIvlB+oRjdvZmkcjdrWOLNLQeY6hB2BF9d2qqruXq3qnE5wK6+0UsaTwyebHe+JXCzlh2NvZ4WijLxCs+b76QGqGFgpSU4pIBFOSmHqhVaQGmmUh5MfcmIZ9kH5OzT+TT7ohX6Q/nlIeTH3JiAmrnTVl6zJlm0NnsJVaWCtVVIU24opbBwOCSLt7kuk5EwVL0bs5cxIPhxIWy0lMqkPC6psDi3QSSsUOBBxwhIWUmliWyKEfKWBjn86cDgPYIJZhXy/RnyVjDv0/fzQD5hG6H2+mRntInim+WnFLAOFQmYcBTUZElQxpSHnujO8t8/pOMuK8a7/n1YeeAY0lb1kWw26u8hLqpctu3zs3kslSSQVZFIUE8YEgVzFTHToPYFkSj6kSLjS5hSDeIeDjmzBFclEJFbu4VoOSEJq+GFo81mv+1EEfB37rL8mX77cBwa6rbcdtlxCyCiXuobTuAuhRqK4kk494DdDdtbWLImcmrNtAISgFIClgltaVISuij/AAFAqwOAwBqDCS1vd25zwx0aY/WuE9epr+z6BuA0TphZkg/LNdXKbEshYWi+7cQVXSEioUK8UnAHGOWU03stUmsoeaTKoV1McFIRUowQkUBoU1oRyGkCmv8AqbGlj+sN9C5Cqlfzcf8AtBvoVwD+1dps1ImE2YathaSu6VlF8ppRKl4nACu7HDfFHaU/YVsH5QtpLzZKPjF7F0UJwqSAobwKqAruNYqeDZ9Fm/HJ9yEjpCPlkx45fvmA1bakhIJs1DcyWzItobAK18QpRdDfGSRWtE9+AzSqekvhGwgw2KlaC04kUSJYgpSgA0NLxBFRhQ8sfNL010OawylpU7/rNCBlz6box5Oz7wgCLUsqlpW0gVI6orWnI68M/ugu1torYs74sH0LSYEdUvdu2+TbnpnINNaJHwNO1r8ycgDjhTPngE4658n0XVuDyh/dmmx90aMjOC/omjHj3P2pEaPgJARrN1j/AAYhpDSEuzTyqIbNe1rQqITjiaJA3knkMGU3Mhtta1VohJUaCpokVNBvOGUZv0f04lX7VftK0XCFIFZZm4tYBxudqKAIHeqpV7dAaKslbqmGy+lCXigFaUVKQojEAnOmVY64UGqDWyubdWxPPJLy1J2ADd2uCioVQm7uHbUhvwChnnANL1cX+JEVNc9kTX0cXDnga0B1gCyrBUsIDjzs4tDaCaDBpolRpjQVGA3qGUMWb0ImFW/1cC2GOpi3nxrxQU9rTKprnCZ0u0Nfs2XkWpooxmXl0QqoAIlxW9QYm6cOaANdJ5K1Xm+rJ2yrNdDbdVAle1S0mqiMHt1VGmJGMGuhNpyNoSzVo9TttOSyC1WmLQbTilJFOIEqqMMAo88FOkCkiTmCvtAy5e8G4a+qEvqmYUdHrXu14yXUgc/U3txEB26I6VT0wuYXY1mybUuXTeW6ohSl0qCaOJxoa3UggXs489GlSsxarkjadlyzU4oqXfbKilSynaGovHtkkqBCuakXPByp8Gv8vVRr/ht0il0gx0zl7uY2daeKJP8A7YCy1rWpJSq5STTZzcy/swllKipKUIUq6lIpiolSThUctcYobfn3pNqX+FLElOpUEtt7NzFF+qlJFHF4mhVjSprjHdrun0zs7L2awwFzYKSHSbt2+K3ByilFEnAbhWsDumugE/Iol5qde+EJdpSQtCnXaJqRxaqxuqNBeTjyiAduh+jki02mZkpdDQfaSqoBvFCgFAGpNN1QN4hUacaxLJE7tpeRRNvpWlS31KWhF5GCaAdtSgxIANN8OTRS2mpuSYfZTdbWgXUU7W7xSnDDilJThhhAJrW0alpKwJhuWZQ0kuNk3a1J2qcVKNSrkxMAVWY0xbFnyr00whQVR4IJUQlYqKgihO/Plga1omxZZe3npcPTTqQQhJXfWEi6CaKCQkUAqeTAGkEOqnuNJeK/zGLed0XlnZluZcZQt9pN1C1VN0Vrgkm7UEkg0qK4QC50S01Z0hdck5uRbDbSdskFxZIUlQRTBKcgs4182OFppfoeJeUTLSFlNTLLjpcdQp0ouqSAEqqVhRJxGBwpljAxqsPZPa3ff/aUw7VZQCVt3XFaNnFDczZzDJKeIna14owyQo0G7HkPJB3onKIn0y1pzMoGZwIUlJJcBCCVAGhIqFJUSLwyVhC7t7VHOyqnLS6samn2Qp5QfazuAknjKUmoAqBQAUFKUEMPVbpwq1JHauICHW1ltd2t0kAKCgDkCFZVzBgEtKjrRbuAwm2chT/jmGQizibKsmcYkEzk2wyylFXFIKEBvtswFUUBQEGl+oioltWc8LPthpTadpNPIWyA4jjBDxUSTWgwORhpaIWYqXs+VZWAFtsIQsA1AWEC9iM8a4wC2t7XDaMklKpqzENJWaJvPZkcgAJw5eccoi31by0taUtOTTkglgzayh3jukPIoCVAqpQFSlCqKYpzqMKPS/UxOTE05OCbbfcvlbbTzZu3QqqWsSU3QMKUod+Zgl1RawlWkw6h1tDb0uUpIbBCChVbpAJNCLpBFaYCnIADVSjbUzNy9mWE46KLlnXXHnghSSReSLyqAG6DUKCsso/egttSlnWmmXmLLVITTwDaVh511JDihQUWogJUpIF5JOIoaYwYaea2ESLwlZdpU1OKp8WmtElQqAaAkqINbqRWmZFRFDo/q5np6eatG1lpQpspU2wgCouKvJBpglIUb1KqUd5EB2a0tHpBpQmV2a7OzUwu4EtuPpqUpzIQo0wAGCcaQI6UKJWqetLR8hCroW4mZdBAoEpJShVBgAMUiuGMOvSTSRiQl1TEwq6hOGGKlKOSUjeo/iTQAmFNOWnamkaC0wyJOz1EXnHMSsJNc6VViMkClRQqgD9HUFtWYhxTSnZbtw2SpK0rbBTd4igbwxFK0NRyiFlKAzEqpmT0ecMmtwO/GzDySpSRQKBUoHKoolRGcOHQ/RZuzpNuWbJUEVKlHNS1GqlU3VOQ3CgxzgH0k1xLVMqk7JlzNvjAuYltJBoaAUvAH+ESE98QHzVHpLJB16Sbk1yEzUqW0pbiwooFDRThvAgY3aZYiuMDmntm2a3aPUcrZhmp1031/HvoSFLBXSgXSt3jHJIB9Bdq81avsTTloWg6HZx0HippdRezqQACqgugJ4oFQK4UHbIBGmsxezKDTPLYIp6oD821phMSkq3KWrZKUSCgloBp8miW6FIBSskkBIIBUkm6cYZMvobIOdRvoZSep20iXWFOcVAFU/wuMN/GrmeWBPhDU+CU1/nKKd+6v7qxw6UaTPSGi0kWiUuvMsshYzQFNFRINcDdTQHMVqKUwDotfS+Ts60HWbNlDNWhNOfHBDirt+pNCTeAVUkkJAAqSoilIJ9NVOqsKbMwhCHTKrKkIUVJBoSKKKRWmG7P0wr9BtU1pIl0zkvONy7rzYUlN28ShVFJClUIF7AkUO6vJF5ovphN2tZ1pyL6EqnW2VITdupv3gpJB/gBQUKVBAN4YChJASeT8g0aOR6pdFeT5UndXmjR8JGb1azq7PsVrYjayzyy8CpviIceC6njUUKCpCamHdASOF2xGFJKS03QgjtEZHzR9iQArq51YosrbfG7dThSQotpSUBIIoDeUcb2OWUG8SJASBzTnQZm1JcMvFSSlV5C00qlVKZHAgjAj2EAx8iQAe/qhn3GSwu2n1MkXSgtHFP1SdtUjmMHGiWiDNnyaZVqqk4lRVSq1KzJphzU5ABHyJABbOph6WccNn2m/KNOGuzuXwPPfTWmQJFaZkxZaGapxJzip2YmnJuZIIC1ppSoAJxUolV0XQa0AJFIkSA9dONVLU++mabeclZpFKOox7XIkVBvDcoKHnikntTs5NBKJy13nmQoG4G6VpvxWRXPEhXriRIBj2JY7cpLty7IuttJupG/vk7yTUk8pMV2nWivwjIuSu02RWUkLu3qXFhXa1Fa0pnviRIDp0UsIyckxLFe02SLt6l2uJ3VNM+WLaJEgAbRbVsZO1Zue24WmZv/ABdwgpLjoX2141pSmQz3Rb6Y6NPzaW+p516TcbUTebxSqoyUm8KgUwrymJEgBCf1ZWpNILU1bCiycClDITeTyKuqTXz1g30R0SYs6WEuwDdqVKUqhUpRzUogAVoAMBkBEiQF1FLpZYTs3L7NmadlHAsLDjda4V4pAIqk1yruESJABczoDbTyC07bNGyKG4yAqlOVN04+FBPoJoCxZbCm2ipa1kFxxVKqIGAoMAkVNBznEx9iQAY/qjnkWlMT0rPNNLdWtQJZCilLhrd41RWlBUffSLqzdGLbQ82p21W3GwsFaOp2xeRXjJqEilRhXdEiQHvrS1fOWq0yht5LWzWVG8kkGooMjmMfTFVL6E242hKEWs0lKEhKQJdugSkUA7TcIkSANrIs+ZTJ7KZfS7MXVAupQEgk1um6KZAjkrSFno5qhtOQviVtFloLoVEMBRJGWK0k0FeXfEiQBroxY9qtP3pyeafZukBCWUoUThRRISKUxwxzit0x1XLmJ5E/JzJlZpIoVXbwVQXQc8Dd4pBBBFMM6yJAUtp6qLStAtptG0kraQq9caaA3UNMEi9TCpBpU4bid6SaFsTsj1G4ClsBIQU0qgoFEkbsBhTeCY+xIACktVtry7ewl7XusUoAUKvJHImpVd/qqEFmrvVw1ZLSwlanXXSC44RSt2tAlNTQCpOZJJzyAkSAL4kSJAf/2Q==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030" name="Picture 6" descr="http://theaphidroom.files.wordpress.com/2012/06/barcode-copi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3200400"/>
            <a:ext cx="4724400" cy="289560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0"/>
            <a:ext cx="8651630" cy="4571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0"/>
            <a:ext cx="8839200" cy="2667000"/>
          </a:xfrm>
        </p:spPr>
        <p:txBody>
          <a:bodyPr/>
          <a:lstStyle/>
          <a:p>
            <a:pPr algn="l" rtl="0"/>
            <a:r>
              <a:rPr lang="en-US" sz="3600" dirty="0" smtClean="0">
                <a:solidFill>
                  <a:srgbClr val="FFC000"/>
                </a:solidFill>
              </a:rPr>
              <a:t>Bar coding</a:t>
            </a:r>
            <a:r>
              <a:rPr lang="en-US" dirty="0" smtClean="0">
                <a:solidFill>
                  <a:srgbClr val="FFC000"/>
                </a:solidFill>
              </a:rPr>
              <a:t>\ </a:t>
            </a:r>
            <a:r>
              <a:rPr lang="en-US" sz="3600" dirty="0" smtClean="0">
                <a:solidFill>
                  <a:srgbClr val="FFFFCC"/>
                </a:solidFill>
              </a:rPr>
              <a:t>a group of thin and thick lines printed on products you buy in a shop, and which a computer can read. It contains information such as the price.</a:t>
            </a:r>
            <a:endParaRPr lang="ar-SA" sz="360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data:image/jpeg;base64,/9j/4AAQSkZJRgABAQAAAQABAAD/2wCEAAkGBhQSERUUEhQWFBUWGRoXGBgXGBkYGhocHx0WGhgdGBccHCYeGBwkGxwZHy8gJCcqLCwsGh8xNTAqNSYrLCkBCQoKDgwOGg8PGiwkHyQsLCksLCkpLCwsLCwvLCwsKSwpLCksLCwsLCwsLCwsLCwsLC0sLCwsLCkpKSwsKSwsLP/AABEIAMIBAwMBIgACEQEDEQH/xAAcAAACAgMBAQAAAAAAAAAAAAAFBgMEAAIHAQj/xABEEAACAQIEAwYEBAQEBAQHAAABAhEAAwQSITEFQVEGEyJhcYEykaGxB8HR8BQjQlJicuHxM0OCkhWissIWJTVTY3PS/8QAGQEAAgMBAAAAAAAAAAAAAAAAAAECAwQF/8QALhEAAgIBBAECBAYCAwAAAAAAAAECEQMEEiExQRNRYXGBkQUUIqHB0TLxseHw/9oADAMBAAIRAxEAPwBT/jTorXbJzaDKs+Wvi03pO4hiszGQAJ3AA+1VA/nXjGq1Cgs3N3zr22VO5IqMXY2FSpfUnxIPYmpAbm0p+Fx7yPvp9amw6g+FjAP9UZvoKifDodUaPI/v86hWVO9LsA9gb10ZLeZQ4M2buhDEfCpfYHcCepU6RA7F4fO7+AWzmJyidOoA5AGYHLblV7hNwXibb2lc5Sc+qkf5v7tYofjGa2wIM5WmZ3I6/vWkuxlTEW1EZWk89D9K2uGUB10AHy6e1XLWBS47FT4YzQOU7j2OleNZy2yrLJUmJBH9UZj89vTpT3LodMo2olidwNPfSrNyySg5aDT3+539qr2bUsANZj/X5UQ7nMcgInck7AcyTTbEkVsuVR8xImfQdJrbMEOa5LPvlOwPV/P/AA/OtL7NJgE8ySNfUDcCqZPvQuQZvexBcyxk/SPIUVs3e9tcs9kSP8VvSfdTr6E0IKHLMjXlUmExLW3DruD8+oPqPvQ0IkvDWRzEGPlW1oEqQRIk/lWXPEzMgyLMgdK8xJKnQ/EASfWl8BENoAnbT51ONxI05D9aisNBJM7fepyRuTy+fpQwZtblZ3A56/uasAmDFRWyDqdPL7Vvbb5HX1qtkTew/sKKXcPntp3YzZSxIAJaSJnaI0jrQh18X1/c0Z4JxQ2mzkEwRrqYG0Ry6VXOTh+uKuvBKKTdMEBGzCZBkDYjcAmp8FxAIXzjvOWp2gxI/u32p7w3BMPiyHZntllMhMrSIKgwRAhSADv6VHd/DO0dExI3WM9sg6csyzOnprFa8GTFngpVXv8ABjkp45cMXOI8ZtDL3VgQF8RfWWEZojlJifKqZ4icwHd2QrAGQskAgGN9/any5+GCG2QmIVnhhmYZRqZ28WtZxL8PbhVchtv3dpkUKYJYjQkkjy+VWvT4W+P+RLLkXk5jiLUgsPhmQNyZ51WIJ11k712Hh/4aZMLGaLxhoMEDQeAxz38QMTSX2g4ALFtnf+n/AAjfYDrvVWSoSpDjclYoOnrUDJXly6TWk0ASd36VlaZ69oA3Y1rNN78PK6Gyp9E1+9CsZg0WfAw/6QKrU0x0BkUnavCI3+9Xbd2NFUe9XMHaBbxmP35EGm3QUClu6aKPXn962RWJkbjXTQiPIUYbh6IzRBI3k93lH+Es0nlyqH+DufGqstsmM5+HfeefqZpbkOglbvmxhs1w/wAy7oJ3C+o18/cUtuFb4eugO499j6UxcS4fcvNmKllAhVQ7RJ5gSeelUrPZW60GMgOwY6/Koxkly2OSfRW4Jfy3QDoCCvudp9wPnVi5Zz3biCJgkb6kCYHqKkwHCCLhJ/pYrHnA1+tS4vhTG+WVoaAwUDxAgDkSJ1GsTUG1vtexKntA+A0nqdB5TuT7VYzDu2GaCTrAnN5TIgDprRjDcJtsWkgEycp0IOh+E78xrNEcNwoDl5aE7eWsctqcsiBQE3wBdnJ/zADy0Ck9OdRoUIg6N15HyPQ+e33pzxnZpJGhWen6RFUbvY2ZhxPQiD8x+lNZYicGLFu0WMLueR/I9a2VMvxKYnUHTUbjyo/a7I3AdCp5jfQ8oqTE8Dc3CdRIBfQmCAYOUbzTeRWR2MBscvIRJiNZiefpWl65mVTGmg9DoPeidzgd0lDlMRtAHI9TVFuF3AcpQwD0PTyFNNMjtZHbuATt0E76delSG1JD6amNfL2rDg2VoyHaSYP2q7hMExWcpgf660m65FTKiSCQYjrW6Idz9alGHYEhrbgdYrd7J6HoNCNqi2KmaKpAq3hGIMAkT+nWosmonQdTtU6X0QTnGmjBZkddarkrVDUWOXZrGW1W5B8I3YgAciYM6CRM7Vt284nkwMoYZ2CqyncHXceQPzpOfiZFvJauOseHKIgzqSwOw1jXTShF1XOpckBs2XkDO4G3yo00Hii0/cvknPpHUOBY9iO7ZyxU5ZmYiBr6kGjNrFkNlOp3mucYK9bthbrFiXLAhSJEQcxBMakxoRsdKY8PdS6cy3M2mok/v3oc2nZKWJw4kOV3Hd1aLncmEWdzGnsNSa5z+KxYLZ1kN4mPMtkTU/NqaMF8Hdu41YQzSQo3PnvpS3+JdwMtqCCFlNNiAAAfpV0Z7qsqao5pWVLdt9KjC1cQNa9rKygDsdhJAkc4BP66VBesKSRlB3/eu9X7g8ISVDuJTM0Z5GZG38JmF5jXlFWrSpdUh81twdJWCR4Vk9fEY0PKudRapiFx7hwtXEuhfDIDiNP2R9hRezwtAZAgeU/eaN2uz128SgtFp0Mjw6dSdBRZexLCM95F8gGb6wB9acp8ck1H2E7HcIt3AAxMjZhuD5GqD8BuKJttD7MsHu29V/pmuiN2asJObENP+Qf/ANVC3Zu0fgxU+TLGn/dt5xUFlS8ktj9jlmGxz4V8ty2QpMgSdP8AIdiPKmPCiy6l0IbNv5eo6/Lej3E+y7qCHUXF5keIe4iV9YpTxnZUqc+GfKT/AEk6Hyn8j9Kt3RmQpxLWDwY73Tm2b2hf0q7i+Fpc0I13DKYIPUEag1pwzBuxl1CECIzaecT6R+u9ELlgTMDX58ulQ5JAfEYLk5FwTGoE9fQ+oiokwfd/8O46eTeIc40Ow9CKNtbjU+fP9/s1Vv4NiNIJ6H7U7Aoq9xdyjeYJU+WhkfWvf/FMsypB5lYYH3Ej9/KC/h2EF0n0qAXI2H51LbZGye5xu1MiZ9cpn0rS52gAcHX4YM/MfWfnVHEorasCCfl/rVA4AScrVYoIi5MZR2jSNAG9P2KxeNWzqQR71V4d2CxN2yb4yJa/udo+wPWjGC/DK4QGfEJlInwLmHs0gRT9JC3sgt4+224AHt9a9GItKSQFWfLemHCfh5h0jvDcuHzYIPYLv7MaU+3mKtWb9uzhlCiD3hBYksTGUljyiffypekG8pcb7RhQosxMnNIHtHXXWtcGTdCC5dcFyFXu9TrPxADb1UxBpdNsSwbXmvXfYnpRX+N7xkRIQI24E6x9qjONKo/c1YI+pFrzxRFZwCu/dXbhtnMwgg6RsWECdOsb0Oxlg27mQ/EpynKCCRrMk6zyiKYeJY1sVcCXwO9tnxXg0+GPCAo8Ige/vVMu1wPY8DFTPessuI1IzzMdZohOS5f1X8oi9Pkfjt19QNfTUENsAG5RsPfp7USw14G2RlzQwOefFlG8jpznWK1bCAl+7IcZd8syxiTBEzLHXy9KhfDPY8NwZWUy6kazpAMHYg/uKudT4K1uh8LJ8bYzF3tt4VgkT/Tp5x123q6cS2QtaXKCABpDNESwjY86G3R4NBodgCInwnUc9P6ZkEGrhxzEBHXMoElVEFTqBM7iNdKrlF8eTZjmtrTtNr7vn+A1wztEbrBCMgI+IaFSOfimQfOqnbDMBbDOHBkqcoB5bkGDVHI7FQFgL8J6id/Pff7UwcL4Ut0BrkOole7YEb6Eq26lT4umkc6rc443uZF6Vyhujf1Ofukn1q7j1XvGNtSFMaEbHYiivHOyhsKLiuHQ7GIM7jaRtrPr0oXaW0LNzOzd7K5ANiPFmk9fhj3rVGUZq4s50k4umVTbHlWVWIryrBHXuJB8QEtWLaOIBUnk0LJUHbTTXTUneDTnhOzNtUV8UEOUABRoABlPiY6t4gTGm/OrHA+FLhbJu3SAx112Hl1PpQDi/F2vtJkLMBfzPn9q5e5vhGhRSCON7ZKZSwNF00XKo9NBNL2KxT3D42JHQ/kK9W3PU15lE+f7ihQQ7IBbOkz19K8/hxuBB6iZ1qfLW62qlQGYTiN238LExqAeXodwPpRJVtYsEgC3f3I2DevKdPiHvvQ9LQnQa+9etb6EhhqDEf7jbSoSh5j2SUvDK5w+UkHcGGHQzr9a9+358qK2h/EW8211B4h/dEz7iJHlHlQ69dVELORC6knpTjLchSVFZl6jy6VC/Era6NA/ce+ulVuMYhjaY2wHbKCVQ5mHhbPImQF0MiNDpVDgvZtbpQ3bbWIHNSDcknRZP1jnUZZ4Qjuk+CuLcnUUG+8VnC6ydtJEwWideX0NCeOrcUFreXJmCnQZkOUt4hr56+QjemW1h1uEgrls2yFEypn1Enf386uY3s/bKuAwRiqiVMxlgrJ8pHsa5b/FFGXKZdLS5X5Qs4HG2rBZMTYW7acKO+kjKNdVjqQD1Mgc6Lca4PYXh/guIzI+eyQoAecgIeZkxy+9LN/F3cKxBUoHzF1UDKQTOtwTnSSRHIRQw2m7zIh+JsyndABvDcgK6kJyaTTLcWhm0nJ/3/Q82jkt5iVa2ozlAALW2uVR8J3gySD71WwPH3u3gvD0bK3/ABDdDKEIkiXBIHMaifXkuri2uBQXY2gQrDXxNqZGvURHvV3A4psPacLmGveMM2Vc3h0OskwIiquY8+Sc/wALycyi1X7jNiOMYqznW7aDMUIt9wM6l5ABcz0JMFRsN5pHx3Bm2uI4M7kag+vWmjhnFhcVIIyopNzcANruwPi0OwoqbuQxIOY6QAIMAxoB151lf4tmxPbKC/cj+RS7ZyXH4Q5pYQFAAKnQxzIMksTPz6CpcBhFuMFW6LQkHxbwd9dCT5Den/H8Owyuy3QCztmIzeEydInQSdaX8d2bXOwC5CnIb7nWeeoI9q6ODVR1CqKa+fX09zNTwurPR2BugO9jEKZiCQVJ9SC0GdB+VBLvZrEW81vuyGaPErggiCSJmGPWOnvRbF28Si5EuHIfmdObCD+zUWF4ZibjE27V24RuFGYDrqIO+3TzjW2Mc0e6YSzJdWeYTgV20qm4mUHY5kM9NA0nUcpodxfA3LDMLyGLgLQwIjU5dSNSNDp5Ufu9nsUtxbpsYmQJKlCQB5GNPTWPaj1/iWKe2q3sNdIlcwa0x8MgnWIII999Nqi3mi09tmhavdHa+K64EXBYS13M3rhtoSMsDM0iRoNiNdSSNqu/+Fo91UF9Q2SQwUlSJPxf2kDlr+VNlrH3nQ2zgbjAiIFsQBoDAj/N8x0qTCdnuIsItYdbKxHiCpA0GhJLbeVRrNK2k19v6JvUqKXXgVbPCLz3EAEW1LL3inw9dJ1GnlTDfwd62gt2CWzxmcBRCjUiIl822lNnA+xOKVR3162R/hBYqOiiFXXr96ZB2Zs5SrZiIjePlAFVvT55tWlS/wDWE9buTVs5TxuxfvJct2FQ5EBdUOZ8q6kztvyGunnXLr9kg19TYPBW8LZy2UCD6k9SeZrkfaThCDE3VyiA7RpymR9K6emwbIbTmZcjlLczl81lOD9nVnl8qytHpsr3o6Xx7jDX7mki2uir5dfX7CqIAqAmvbU+fp+zXI6NZZgAc/Un8q8EQIBP3qNU862zbc/SKdjo3YAfuaiZv9K9z+Xp/vUeUzotKxm7P5xXgxPh01PL/eoLxiZ1jcTr+4qMmNBOnX/WgAfwvtRdTFhbiC2dhE9QQZJ1051L2lwR/iGUZ2tXxnt5SID/AP24OgAYZsxmFjmKj4miXFE/GuobKZB9ehoziMOb+FNwGHw3d3kgAzmDllg75sw08hVeV7f1RHtco0wR2dwJW81zNncKRAMyxM6HSR1Yx+VNthD3Z8InqfHqepB5dKSV4jctWzlt3EOXNcOWDJ2AH9o+R15CveK9o3yILgC5kBuWoHqDJHhnTw6xXGz6XLnmnxz/AAbcCriqS8sZsZj7dq3bXMJzqLgK7LMt4Z0Mc9eVV+JcZUWbltgJdScsEaGNHgiAddQRttSavae27r3huIvW2RnnYSWEZQOWpoeuLV8y96W1PxnKWHk+wI6MIjmK1Yvwvpz+Ys2sxxTUOX7+AlxBzbVEYOcniCMDljQmJOoNWMFwt7lq3csXFZkP85VVw6B+ix47YjddtdI1qPh3E7lu33LBcTZ5WroOZdf6Dy/6GI50xdiuGw1x2fuHiEQt49dQRIho6EiSK6a2xVGHDq8sZcM37Kdj1xIMp3XdsGLA6LOwCHxawdZH5VB2n7KXcKVGV7loNJuZSQSwkKRJkyG19Nia6Hc4ko7ppLtcAZEEZjAMsQNhUXa3Fs+HPd5mMAsVVmUAzmmNRED0zE1VNpfE0LWZofqv6HL8ChUuX/lIxVTaAK5uq6QdB/UT96scX4bdzhs7NYUGBqtxBv8AGNWnkxnoRV+zhBfcZFFxspJy7GAWYnSBoCfatnx7d4qgArlifLeBAEkDluemlY/Vb5S/Y50808j3SYGuN4CVdrnwvadzOUgpmDu0hQdCCCM2lXMHevXWdryloAJIOwJMbaRrPShXaThwW2r2CQjuQV8W8yNDtJJjQUaTh93uQobQrlaSQOpmPik6CegPnWuPKTgv+iu2y1ZxCZ1stDEiVI36ifbWnzsqMtsz/d9CNI6Uk8K4DF1rpYMxMjmdoOv+lOvZe6CCp9DXUxuTVyVE1fkZFxIz92dGgEdDv+lZduMtVeI4RmQMv/EtdN2Xy8+Y/wBan4ZxFbywT4o+fnVoyp/4hluZSdDtV128JoF2swTBQ6bKSWjcDr6CqnCu1asAlzQ8m5GldEqGbDPGlb3N6qC6CJFYeIIASXXQT8Q+00WFFbiZ5DlXOO29u2uJLM4Q3FVtTHLKd/NTT3f4qpEjUdeVInbbgYxuU5nQoCAY8JkzqPnz5mrYN+CuSsXhbU7OpHWR+te0Budgr4JAKEdZj7isqzfL2K9i9xtv8bVCe8ASfOR6aE+s1Ce1eHH/ADZ6QD9a55eutcaBJnYDX5AUawfYPFOue4osW5Az3Tl3MDw6t9K5npRSuTNEXLwHb3by0uiIT6wB+dV7/wCIq/02m/7gPyM0zdnfwpwRt95iL9y7G6oO7BIMECfE2oI3HnFRWbuGCOtnA4e0VDJNwB3BygSWfMQQ8n0j1qtzwr4lqjNijhu2OIc+C33gkAwpYknRQSOcwBprAq9c7V4ncYe4ukHwMdfUij/DMSxvg2wz90gAVT4fIgmAR111K+VTYjieIu37du67WFZgAJGck6DTaJ0qr1ouVbf3LfRddiSvFLjyTauDxFiQjEZjOu259KKcRwOKt2hfvhkUkKO8MMSQY8PLY7x6V0J+yd1gxF9s2kSSseUrr/vW9zhvgyXxnBgZGEgkmBDTHz28qqnn9lwCwJ+TmBifBcVj5MBz6Fo26mnrgt//AOXXbhAfKFJBJAYKbagSNtp/Khl/sNYuHFW8q23Qq9pzMsDm8MTJXWJHMCdqN8IFtMJcwnhLXLZ8QJ0OgQBTyGpJncU3khKqJRxShYvWrtq45NpjqQe7cBC3SYOV/TQ0B7W8Kud6rOCO8XOpE5XgQ2Q6xljUNEdBVhuE3FfIyEN9PUHaKZMMpW0bd0LdBMw0nKdNVPIwImtzxQUt8eyp5srhsb4OV4vDjUa5hr4isEeoFXeGYj+UUa0jgkNmkZl9OfsRTVxnskt1g1ohSJORpK8zoQPQbc+QFUr3Z25atsWsZwB/y2FwbgbasBI99YNSlyqMrT8hTsBwCzfzXfFmVigXNGUcjtMn7U5Ybgds4ju90uWmVwxEqM9shlnWcwA161y3szi1sAnPdRzubbqJ8mRxEg86b+CcRUu91rdxnCwj5e9d2OxLQFRRoPprWLJCW+wi6Y9YfHIua1fburiEpayypIByI28HMdh0q3irl61YIQ2xiHYEEqcsaTJA8Zj5zXMVwuNvW0NxLkrGXM2RRGgjNAG3XpXV0xuYEWgbhGVkyCcpAWdSMoHPc/F5ULHN9I0KafYodnsFgcJexVy6RNr+U4QNCFvA4UblWJgHlQe1hWuXPANTtoX05CNCGAM+Z96dcD2CVM1y6RbBksZljtMudpgbeVGeDYvBq/dWCoeJghgzDeQSNdNas/KOVbnwjO1Ys4D8Pyzd7elBvk5sdgW6aEj00puw3Z6xlGVABHv86u4xoT3qjax2XMJgEGD0rdCEYcJDSFrjOEAxMWgERBlLTJZpJPrG3san4acuJuqNIKf+nX61V4liEmQdR5/rSha7eJZxV4uC2UFtNiwJOX2nfyqbA7IjaSNxv5ikLtb2kTDYgNYJmfGABlB0Jgz5wRXPsJ+JeJvYoXGbLakDIpygAA6yefM/lQnjvag4q87CLSsM0DQZp1J6TroNJNHgLo7NgfxGw9y01y8y2Sm8mQw5ZebHyiud4XjSXcRcFuRalik8hqVBAmJiPlSrwvhpcC5cYhCdAN3PQdF6n21NG8OUSVACgTMaTOhMDTQCs+ST6JxV8hLiPa29ey2874coGzZCcrLEag/FO0ctaH4PtLda6QQAIIzATA5KDy0963TFXcRaNu0odM6B9ZYgeLw+saxrQ0hVud3ZuOhOYuCJy7DQggkcoIkedVPnhkxzsm7Y7vJcFvvZOgEQOZ+ETHqBG1GLVzvDmuPnAgKwIIaQCSBso8+dLfDcttrgu5XuG0Mp3ylvCkkgQftNMqYa49pQFyFQq7ggk5QWkchrrHKqYZZQfY3BNBNcPpoun+Za8paucZuWyUI1Ukbb9DWVu/MQ9zPQI4fgMOFuLhbYA271iYB6qx8UDlqOtecexGIS2tu5cLpzWACQo+Ic82s78qZ+D8CUWgjBcqqmgEfzPidp33IHt5UH7XcOuG6tyMqCBnnTrtuNvtXFWS5cv7nS2V0UOzfE2TBXcpPeZptiJEeH2gmaDLekO1xJLFpzFvi2nLOpERvAgUV4ULcMpuBAoOVdczHq0TlHlv6V7/DB4KAhVPhOsk821EA8xvUtyTZNxNbGJuqgEwqKM3jCsNzB2686J38KLl60xaBby3CzGS2Q5lE8zMjkPeqmFwOn/DGmpnXXxfDOx/xGSTHQVZ4Hw8YgF/EsNokjUQc2pG55cvPXSDk3yiVJDPZ7W2dO9bKS0CNh5noJ+9a8e4k4dECEIdQ7CQeYgcj61oOE4NbRu90pKyJuCXDTEENMHMdvORpFR8X40CwtrqW0AH0+nKqWm+ESVdg98cGvOjDOCR8QEoYGoHPSNuf1GcWzZGNjMADmMAwVk7qPZpPSTFH8JwBmlmJDkQCRMb856aVZXs5lVlJkMN+fl8qE9rJNoWuG8SbIouQynYjTkDpuJAIkA/pRZcAz6opYdQCfn0PlQXF98LbC2MyISLtsCYcTDlNYJAjMN4o72I43DDcKdCDppyMHUEdPPoRHRwZK+Rlyw+5tZ7PXjtaf/tP6UQwnYq8dwE9Tr8hJroSLpWMwG9dNRRh3Cba/DawTLgO3+VRyy7kE6DTyq1/8JqghVMbRmIERGkeX59aZRiZ+ETW4Y+lOiItYfD2UOtlQepUE7zv60fwV5SPDEdBXuMwSXFObTTRhuvnP5UvcLuPM21z6ctB5E9KYzXtpxMD+VygE6x4iRlnrCyY8x0qt2Z4J3rpiGt5MoEGTLnkYO3LbSFHXSjxuwzXxb+O4CGcnQd40BB/lVSD6MT/TTzw2wtq0ltTIRQoJOpjmfXekAvdue1lvAWs7AM4AyKdmYmIPoAW9BXLeP/iAzYZLlsOt27OckDu1gmchnfop2B50Q4f3fFuKYr+JtPctZj3TKXCoE8KgspjxLr6+tdJ4fwazh7QtWUCWxPh333mZJPrUJ5FF0CVnGbnaw3ECZSl0tE5dAAZJmdTlB5b1f7JdlsPfuHEK5OVzmtFZWeUk7k7nfWa6R2g7NpireRvDEwVgESCIHTWD7edcVHDmyTYd7V1WfMQ2jQxCxABGnPWelJN5FS4B8HUk4Dh1bMLNoE8wig/bzNKHbjsthkC3QiqxJlVJVTzkgafKJms/D/hPEsbcfPibtq1agMxhixP9KEgjbUnlIpq7Rccwtm8VbCW7r2IXvLkxIAY+RI61GGKSfYrORYK6xIZtdkEaBJ0AAGi0Tw6HvlzKQYgnRlMCPaarYjHJnd5Fu3dd2gscx15wjDLPRflyFYftEyPJRLqndbkkHeOhG/0onCTsmpJDc15sPfcJpohPcawYYSZUgNVXgOGco2RkLHM5N5R5ycxkDTXUVU4BxvDIrXCGW6IOQbOQTAXkN9veDR/jdq64bHG4DbJWybZXZW0A6MJJ3jesztOn/stXPJN2VwxvMhvANoJedREkZo3ABgTrTZk0AaVNxmEqT8K7DQbQRrptQu3hrVjBi4gKh3UOJIGXK0hZ1gkUctMoC3FOVChUM5k8ySZPQ6elZpO2WJFd+C2J/mWGd9JZQSD01JmYifOsoVY70qCiYgqdQc24Jnm81lMXIVfEG0i7tGj6aydZB2iehofZ4pbm53kszETm2Vf6Yjlznzq9e4kl+1mtMGUiQR+9weVBMTay2ixBz8mUAuukHKSPMfWsVV2alyD8RwFRdzWrjsLmYldIy6TBA11I+tMHD+GkjYaankB77UB4Xw3ET3gvAIdQHRXJnyEAfU032r5ew9oxnKMsqIEkEfDy361Oc/A9pUv8KuKvguJLagFGZY5QVj5k86EWbd7DuqEgLAIIILdPYAzBI5e9N/Z2+Dh7eYQVGQg8ivhIio2nvHuX7YKqD3eUBlCxqSN8x56QB7zWpbR/AH2ipSD4p3O88v0oHjuHXLlx8s6MSnQCPDttJ94FUuJLbXuRbZLjGQBaILNJOUHLuAIE60a7KYe4L+KW5JKuAef9xH/liKsb4skobebLGEu3wxzSLQAhiRIMAEmOpBMcpq9xLjLWsPmg5pAJAGk/1EdOW3OiFu+nwyCSYjkD+vlWmLweZTsOnOR6flVAWvIkXONtav8AfnwswIMMGDwANgojluBU+C4n319rgBBO088unL5+hO9Uu1bW7aJbUMcjMMxUASYzakS0CBpp61b7JYQ/y2I1IJ+TBfs7fKtmJcWRytHV+HYi5ctpEKuUeLcnSlnj/wCJuAwhK5zibo0ypqAfNz4R7T6UgfiR21ug/wAHZfKieFwpiTuQevSK57YseMrczAjkBMmRpM+fKa7MZfpTfscxxuXB0vjn4zY0j+TbSyDtAztz3zDy6ChGK7VcWcKf4gnMJIGQZdY8Qy/aap2sLdzANzIGVhmYKAATMaRHWZ23okMOzZjcZXEDxExlAJYsMu7ZieY3rLk1TX+Jsx6VNckeH7X8YysBiFYfCVPdGdJgeGdvOrvDPxXx1m6MO9tC5YAwMvvrKkRrMbVthbdrIAJJOrTJlgSxjkTJiatcI4d3uK7y6v8ALtIbjGRBUATBGxbRCOWvSo4tVKc9rRLNpIwhuTGXg3aixYxIGJuKMRdXvPHoPHOXXZTlkgf/AJCOlWu2COlo37d1yraOAYAn05Hb5da432x/m3bl557242c6zMmFUD+lQAYPpVvsT+I93Bnurs3cOfCyHdR1QnYjeDofLetsJqStGHJjcHUg12Z7Y3MHcKurHD3GlkIY5Z0JQjYwBpsfKKdcB2lDsXwpuvbAJcXEZFUAFiBceATAMASa2w3ELV1VuWAuVhIKj7858jSX2+4rbW8lu4zDIpfMviyvByeEkSJgHoCfSm8ab5K9wW7U/iXdym3hrLIWkd4SGYDaVRZg67n2E0uYDG2bAuDEKwytAOUkMsAjyLa660s8K4wyM94uSSNVI0MbADlTN2du9+pN0y0zqSQPQE6SdCdNNKzZMvo20uA7Gvg3414OygtrhryqAYaEgnqVB0E9JNKv4k3nNtLqnMrFg7DlcaGIPQ5Sog+VXuOcKtMh7wBUU+EqBKzl+Woj0oPhuxV3GYrEJ3pRbiNfRt1Y5kgOoMgDPExI0ImpYNTHL8AaEd8Tmid6wkRtNTcZ4Ldwt5rN9crr7gjkVOzKeRFVrKa1pA3s76baGP0p9Haq6+FtWimUhlYXCp8RhgJO0ag+1VcPwprtvC4S0AXvNnOmuum/QKCa6twuyj22w9wIjKuRGdFaIGUDXRgBt/tVc4KYJtdHMLnaC5dQWrmVVBnJBYTEcj4TqfnUF/i2IW7IJFtDof8AljQAwDO+vrvpXSOyPZR7GKJYKVXWRqpGoBHr+VBPx6I7vCxPxXdAfDoE5bTrv61VHTK3YW/cSsRxq2zEs5JO5IzfXnWUnSTXtP8ALx+IqOncNwV2xiz3B/kXCWKnkNfCy7hgdJ6U692WMRp+/wDShdi8riGEgiD+9x7Gq1zhuIRg+FxDkDe1caQfIMw+4965eSLn2dKMkHuJcPFpAV0BO3nv/r60O4VxO2l+LuzKdW+EHlmnTXUf71VXjd69NvE2ShQypZSAx1AmDEjqprZ8d3Il2AT/ABkAmf7QdDpy+9ZXBp0y5UU8N2pdMQ2HtxlZ/BcJzQg1EgTmJXQGdiOlMHGe0fdqQTBJC5iubRtyEkTG0Um3cI9rK4IfDMc2a1plBPQ66aU0YGyGUd1DA7XXlyeuUHp7CeRqc4pVQ+GT8G7NJYZGtJE6tceM4ETAU/Dm20GgmhXau2TiWbMVQIM2XTNGYkmPigc/KOVMbWyoJJmNR+dC+0IW7hmdDlu2/ECNJBMMCNmBHI9POqt0mycewz2c4ILNuQ05wG0AgCNAvlHPnvXmKdlxaho7t0KjX+sEvMeaz8qF4HteLeDthV7y8EhlGy5dCWI2Gk/pVLB8AxGNbvsSzIh+FdiQdvCPhTyGrbedWxxtshJ1dljj9q1iCLaQ4zAM+4UDV4byUSY02G5ongbIs23uMICD6yzkf9zBf+mruE4CPCAAlpNTt4iDME7ZQRmY7FgANE1X+1fGBcBt2/8Ahqfdj1Pl0+dbYQvgyuQicFspde/cvhWYs51WSZzSZOggxyO1V0u2xDZMoQmSw1IgTK9doNTcKxi2r7o0Q5zCRpImR69Ko8cRjiHUJAktoNTpuRvzqck3kaZfia9NUE1v93aF1pysWSdyARKzI1AMiBzmqPDAzucrnKoIGusCSTBMaCvbGGAwb3g5NwMJQydDuYPlJn/eoOE8RV7xa4FVSZyLoJkCAvSPzpbajJosWRuSTGi2M6Lc0XNAMCNQNI5Jpv1gaVtaxJUlWZYXVgNp1mfTy3mtOLXstlmZoAIJAjqICxy3+tBeCYvvC4CjxEmJjrG+gG259jNZYpyi5GxuKe1ljtLwzvFDSUOUROxG5BHI8xQvGdlVWycgY3AQCWMbgHUAGByHMk+VMmEHeMyXJcEnQ8lA8BUnzJ12kGqOLTubrsWBRiGbPrAGniE6gmeXLSr8eSS/TfRlzYY3bRt+H/EGw2JbC3GUq4zrlbMM0ZhB81mf8opc7VXs+JuZpJLEzzgAkD7152bsd5jVK+FQWbSfCAG2J9QJ86Mdt+HgG269dSfb9a60b28nEffAM4SlliCwKL4QdyJ1lp6fCI11OwGzJwW9/DZnVCVfkIkAaydg0zIOmnLSlHBY8W2yn4HPqBIjUe5+m1OvD8evhBBVGlfGQNIWI3008q5mpTT+AIuFVZ82SQs5YG0ATptM7dKP9jV7vEJPhJEGBIgLOXTTbnpSqe0FhWfKxcyTCiROuub4R6zRH8PuKPicY1wDLasowHMszQoJI0JgGqtPhm5p1wNjv2v7A2OIqA7ZCutu4sEgH4lIO6zrHI7c5SG/A1bZB/jAfLup+veV0d8QetRwWOlduiIE4J2XtYa8bwJe7lyAmAEWAIRRtI0nX2pmsWmbU7edSYfh4GranpVi49L5AR3HCL0ArkP40YrPZw56vcj5WxXQe0vEMq5QdTXLfxau/wArBr5XW+qD8qYHNTWV5NZURj1geOumh1H1prwHGlYDxwekj8x+dKfE+BXcP/xUKgkgHQg+hFVbXrGsbfc7xWfLii+SyE2dLsY0mJGeDI0GnLk3nXmN7P4bEHNctjMdypdCfWJFKHDUuh+7W7BGg1kHmu40nT50ewGJuMyr/LaTE67+mWsMopPg0psvWuw1lVZbV6/bVwQy5lddf8LJv5zNMmGwiLbS2pGVFCjbWBEkAk+dCO4ZRJEeUAMfRYmrDXgolm2AOXMZ8pUN96rlUuyasvDhxLR3ttR0y6/NmH0U1EOxeHBJYveJ1hjkT5ABj7wKAHt5hrRyhWB5qiqD7kHX5mimG7dWmts9tWJUT3YgXDpMqJgKD8TmAI5kiZxxe0SLm/cP4Ts9bAGYLlBBW0ihUnkWH9cdW0HnV979pWBcgtrAnwroSdfQGWOvoNK4lxv8QcRiIys1q3sVDQTG5YiPl0A3ml3G8eu3ENt3ud0OUwT0Go+EdK0xx12UymdW7R9t0dsgvp3ZMLkkKSORaIPsctK3EcR4qWOzmA/iTkc5lQaaQSNBBP0q/wAe7Otaw0W2mGnXwmCcoQSfOf3NN5MUZ7G+Sve6KHGLKsCRoRr/ALVtd44O5h2LOJXNAELAAykaloGugFAOG4JjcM+HKCSToB5k9Ik+1a4q6rNAkD+n/Xzq944y7COWUHcQ7wrCHEBgz/ApJPUaRmPONdOgiteE8DVwzF4KkSAIjfr6fbrS+jXLeqEgHpseetWcBxy5bZjAOYEEbfLoarninT2s1Qz43W9HQDZLW2lx4REnWSpJBI1iZjzk7UP4Hwnu9WHe5lJEZhGhJ28+fpQbC9r3BgpmQggrmIknnIHpp5Vt/wCO4gghcqg6aTp6dKyLTZacfc0S1eNSUo/yFLXGDZe4t5gYgr1yyZEdT0NBuK8VN/LbVC2yqNz0gAf71rhOCNefXPcduS/sk/SumdkOwQsQ7gd5y55fU8z9BWvHpoxd+TLk1cpqilwP8OWw+HBzj+IuAF0C5go3CZp06sesAaDW3xX8OcVdtgd9bI5qZUfRTNPtiytsedeXcQT6VrMZx21+FuIDRlw5E7ln+hVZoon4XEazaJI1DG4RPkT94BrpCgV4RRQCCv4Yu2jXbaL0tqZg6GCYgnrThwTglrCWu7srA3JO7Hqxq8snQUQwnDebfKnSQithsGXPlRW1ZCDTfrW0gCBoKjJpWM9Zqq4rEBFLMYCiSanY0mdsOLZmFhToNX9eQ/P5U0Jg3E403rjXDtyHQUkfi9d/nYZP7bE/N3/QU6WregHWK55+Kt7Njyv9lu2v/lzf+6gEJteV7FZURn0Lx/HWrVkm8AwOgQgHMfL9eVcpuv4iQMoPIToOgO/zq1i7rkLmZmAECST8prbhfCXv3AiD1PIDqagpKSsty4niyOD8F3s9hL+LvotuAVEM+wVZ3bz6DntXScd2XVyFt3HkCTmJYTyIUEFdeQIAqXs/wVMNaCINTqzc2PU/vSjdnwgxuedZpxixqbQu47hlxC2bxAjM3dgAbayfiaTO9Jfa7jZS0llTAZQXVQoSBIUEhiToNidIFNfE+1l2xfdMqkabyCRA5g0Fx9/BYpw1+wLbGJddD81IJqmOFJ2Weo2jmV27G0fQAewNR4TjVyxcW7ZcqwMhh9fUeu9G+3PDsLZvIuGaUZZOpYAyY+LUaRIM0oEhm30FboccmeTsL8Yx1q7fz2FZVIUlWg/zI8WUDZZ2mmDhfCe+tBLpVRzAABXUQZnViARJ296GcO4YECspnxgNBHh+GG6kbn5U4XbQXDkWgGJkFsvxaEGeprnarN0oiQF4NhwuKItkolrws0wW3gQTHpGutH+I3kCm48XMklQN5/MTA9vImoksJt/UFQRu6wCRJ5STlFWu9HjyiY0YCZLRETtpO/mTWGc90kxgXFdmi+DINwd5lzsZ0XXOEA92PSR5TSl2abDK7Pi0uXFykIqGCXMRJkQI+9dA4hC2rkgAC2+5gTBEZuRjTbyrlaPpNdTR5JTUr6E+ArxDDgfzEBVTsFJZV0+E3WADt1AEefQM7fua2vYhnjMSY0A5AdAOQqLLW8Rd4di0V170EpPiyxmjnlnQn1rr3ZzsZgL9tb1p7l5D1IWDzDKBII6TXFIp+/CLizJizanwXVMj/EoLA+sAj3oA65guF2rIi0ioOcDU+p3PvVxGitZrJqVCPWaaytZrCZ2pgal4qWxhWc1awfDJ1aiIhRA0pWBFYwip5mpGevC1a0hnhrwmva0Y0AD+OcUFi0z89lHUnb9a57hwWYsxkkyT1NXu0/Fu/vQp8CaDzPM/vkKjwVuKZEtWUl1HvXI+317PxHEHo+X/ALQF/Kux8JTNe9K4Zxu93mJvN/dcc/NiaPA0DiKyrIwk6yB7isqFgPUi8iqGCsHjxaaH9iui9nuCpYQBd9yebHqfyHKuY8J4e95wiKSTv0HmTyHnXT7OINtu7Y5ssCeug1rJjbao36rFGDTT5YeU1v3kDU0N/jBGn1rDf6g1OjIVu0XBVxCgqQLg2PXyPlXO8bYe2zK4II0g11nh2B70g7KN4+09a51+IuMU4q5k1CwgjyAnX1mhILEDjZBIn0+oofgsMrFgSQ0ErtqRy161b4hbOhbQGfnGgqTh3dJiMvhu22Ckll+EnffoefPSrJWoNogF+zd8P4GKyMsZY13+Lof1plSywa3DEIB8IgaxBaT5n6cqqcDtJbZ2VQA+qxAmM3Ll4YOnnVzE3lnM7qsQYLBZB8Wk/auJllunwMk4dhlymJIYBTPP4tZB5zzqVLcS+2kAaxIgf9R5Tp9zQM9pbaucjF1GiqqzvuZMDTUDXnQvivai7cOW0BaXyMtpqMx/T51KOlyTfVfMVhTthxUrhYEA3YXKTJC7sY6giJ8650p0orxHBvIZw0sMwZp8QOxE7jehBWNK62nwrDGguz01leitktdfvWgRGBNPn4S4KcfmP/Ltu3ucqf8AuNLnCLpt5ioXVSCSJP8A0n+n1EHzp/8Awh4cZv3yNDFtfPXM0enh+dAHSya8mtQauYXAFtToKkBBasljAFFMNgQu+pqa3bCiBXhekBuz1HNeTXk0DPawmvJrUmgD0ml/tfxfubOVT47nhHkP6j+XvRx3rknaDtAL+IZs3hnKg/wjb57+9NCZJhlk0Xt6LQjAmr9+9pApAF+EnKjv0Vm+QJrgLtqTzJmu646/3eAxDdLT/UEfnXBGah9ATrdA5H51lVprKhQH0VfsrbsgW1CAq0hQFnQ7xQ7iB/n+y/YVlZVSNEv8EW0NTIdRWVlBUFbV5hjrSgkL3M5QTHPltXOe0thc+I8I0uQNBp4htWVlJ9oGLPHkHdtoNBp5Ur4A/wA1PUCsrKs8MiOdi+yk5WIjaCRGlKIuFrksSxnmZ+9ZWVm0y7EF4jbpWcPQG4oIBBuKCOonnXlZWwDrHbLCocFdlVOVfDIHh5eHp7VwvHDxV7WUwIEqZa9rKALtn4P35V23sdbAwOHgAfy1OgjU6k+pOtZWULsBkwC+KjLVlZTAjata9rKBmprK9rKBGtatWVlAAzjrRYvf/qf7GuM4pRlOleVlNgGOCHwCr9z4hWVlIRc7Tf8A0u9/kH/qWuHNWVlAzUVlZWUgP//Z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5364" name="AutoShape 4" descr="data:image/jpeg;base64,/9j/4AAQSkZJRgABAQAAAQABAAD/2wCEAAkGBhQSERUUEhQWFBUWGRoXGBgXGBkYGhocHx0WGhgdGBccHCYeGBwkGxwZHy8gJCcqLCwsGh8xNTAqNSYrLCkBCQoKDgwOGg8PGiwkHyQsLCksLCkpLCwsLCwvLCwsKSwpLCksLCwsLCwsLCwsLCwsLC0sLCwsLCkpKSwsKSwsLP/AABEIAMIBAwMBIgACEQEDEQH/xAAcAAACAgMBAQAAAAAAAAAAAAAFBgMEAAIHAQj/xABEEAACAQIEAwYEBAQEBAQHAAABAhEAAwQSITEFQVEGEyJhcYEykaGxB8HR8BQjQlJicuHxM0OCkhWissIWJTVTY3PS/8QAGQEAAgMBAAAAAAAAAAAAAAAAAAECAwQF/8QALhEAAgIBBAECBAYCAwAAAAAAAAECEQMEEiExQRNRYXGBkQUUIqHB0TLxseHw/9oADAMBAAIRAxEAPwBT/jTorXbJzaDKs+Wvi03pO4hiszGQAJ3AA+1VA/nXjGq1Cgs3N3zr22VO5IqMXY2FSpfUnxIPYmpAbm0p+Fx7yPvp9amw6g+FjAP9UZvoKifDodUaPI/v86hWVO9LsA9gb10ZLeZQ4M2buhDEfCpfYHcCepU6RA7F4fO7+AWzmJyidOoA5AGYHLblV7hNwXibb2lc5Sc+qkf5v7tYofjGa2wIM5WmZ3I6/vWkuxlTEW1EZWk89D9K2uGUB10AHy6e1XLWBS47FT4YzQOU7j2OleNZy2yrLJUmJBH9UZj89vTpT3LodMo2olidwNPfSrNyySg5aDT3+539qr2bUsANZj/X5UQ7nMcgInck7AcyTTbEkVsuVR8xImfQdJrbMEOa5LPvlOwPV/P/AA/OtL7NJgE8ySNfUDcCqZPvQuQZvexBcyxk/SPIUVs3e9tcs9kSP8VvSfdTr6E0IKHLMjXlUmExLW3DruD8+oPqPvQ0IkvDWRzEGPlW1oEqQRIk/lWXPEzMgyLMgdK8xJKnQ/EASfWl8BENoAnbT51ONxI05D9aisNBJM7fepyRuTy+fpQwZtblZ3A56/uasAmDFRWyDqdPL7Vvbb5HX1qtkTew/sKKXcPntp3YzZSxIAJaSJnaI0jrQh18X1/c0Z4JxQ2mzkEwRrqYG0Ry6VXOTh+uKuvBKKTdMEBGzCZBkDYjcAmp8FxAIXzjvOWp2gxI/u32p7w3BMPiyHZntllMhMrSIKgwRAhSADv6VHd/DO0dExI3WM9sg6csyzOnprFa8GTFngpVXv8ABjkp45cMXOI8ZtDL3VgQF8RfWWEZojlJifKqZ4icwHd2QrAGQskAgGN9/any5+GCG2QmIVnhhmYZRqZ28WtZxL8PbhVchtv3dpkUKYJYjQkkjy+VWvT4W+P+RLLkXk5jiLUgsPhmQNyZ51WIJ11k712Hh/4aZMLGaLxhoMEDQeAxz38QMTSX2g4ALFtnf+n/AAjfYDrvVWSoSpDjclYoOnrUDJXly6TWk0ASd36VlaZ69oA3Y1rNN78PK6Gyp9E1+9CsZg0WfAw/6QKrU0x0BkUnavCI3+9Xbd2NFUe9XMHaBbxmP35EGm3QUClu6aKPXn962RWJkbjXTQiPIUYbh6IzRBI3k93lH+Es0nlyqH+DufGqstsmM5+HfeefqZpbkOglbvmxhs1w/wAy7oJ3C+o18/cUtuFb4eugO499j6UxcS4fcvNmKllAhVQ7RJ5gSeelUrPZW60GMgOwY6/Koxkly2OSfRW4Jfy3QDoCCvudp9wPnVi5Zz3biCJgkb6kCYHqKkwHCCLhJ/pYrHnA1+tS4vhTG+WVoaAwUDxAgDkSJ1GsTUG1vtexKntA+A0nqdB5TuT7VYzDu2GaCTrAnN5TIgDprRjDcJtsWkgEycp0IOh+E78xrNEcNwoDl5aE7eWsctqcsiBQE3wBdnJ/zADy0Ck9OdRoUIg6N15HyPQ+e33pzxnZpJGhWen6RFUbvY2ZhxPQiD8x+lNZYicGLFu0WMLueR/I9a2VMvxKYnUHTUbjyo/a7I3AdCp5jfQ8oqTE8Dc3CdRIBfQmCAYOUbzTeRWR2MBscvIRJiNZiefpWl65mVTGmg9DoPeidzgd0lDlMRtAHI9TVFuF3AcpQwD0PTyFNNMjtZHbuATt0E76delSG1JD6amNfL2rDg2VoyHaSYP2q7hMExWcpgf660m65FTKiSCQYjrW6Idz9alGHYEhrbgdYrd7J6HoNCNqi2KmaKpAq3hGIMAkT+nWosmonQdTtU6X0QTnGmjBZkddarkrVDUWOXZrGW1W5B8I3YgAciYM6CRM7Vt284nkwMoYZ2CqyncHXceQPzpOfiZFvJauOseHKIgzqSwOw1jXTShF1XOpckBs2XkDO4G3yo00Hii0/cvknPpHUOBY9iO7ZyxU5ZmYiBr6kGjNrFkNlOp3mucYK9bthbrFiXLAhSJEQcxBMakxoRsdKY8PdS6cy3M2mok/v3oc2nZKWJw4kOV3Hd1aLncmEWdzGnsNSa5z+KxYLZ1kN4mPMtkTU/NqaMF8Hdu41YQzSQo3PnvpS3+JdwMtqCCFlNNiAAAfpV0Z7qsqao5pWVLdt9KjC1cQNa9rKygDsdhJAkc4BP66VBesKSRlB3/eu9X7g8ISVDuJTM0Z5GZG38JmF5jXlFWrSpdUh81twdJWCR4Vk9fEY0PKudRapiFx7hwtXEuhfDIDiNP2R9hRezwtAZAgeU/eaN2uz128SgtFp0Mjw6dSdBRZexLCM95F8gGb6wB9acp8ck1H2E7HcIt3AAxMjZhuD5GqD8BuKJttD7MsHu29V/pmuiN2asJObENP+Qf/ANVC3Zu0fgxU+TLGn/dt5xUFlS8ktj9jlmGxz4V8ty2QpMgSdP8AIdiPKmPCiy6l0IbNv5eo6/Lej3E+y7qCHUXF5keIe4iV9YpTxnZUqc+GfKT/AEk6Hyn8j9Kt3RmQpxLWDwY73Tm2b2hf0q7i+Fpc0I13DKYIPUEag1pwzBuxl1CECIzaecT6R+u9ELlgTMDX58ulQ5JAfEYLk5FwTGoE9fQ+oiokwfd/8O46eTeIc40Ow9CKNtbjU+fP9/s1Vv4NiNIJ6H7U7Aoq9xdyjeYJU+WhkfWvf/FMsypB5lYYH3Ej9/KC/h2EF0n0qAXI2H51LbZGye5xu1MiZ9cpn0rS52gAcHX4YM/MfWfnVHEorasCCfl/rVA4AScrVYoIi5MZR2jSNAG9P2KxeNWzqQR71V4d2CxN2yb4yJa/udo+wPWjGC/DK4QGfEJlInwLmHs0gRT9JC3sgt4+224AHt9a9GItKSQFWfLemHCfh5h0jvDcuHzYIPYLv7MaU+3mKtWb9uzhlCiD3hBYksTGUljyiffypekG8pcb7RhQosxMnNIHtHXXWtcGTdCC5dcFyFXu9TrPxADb1UxBpdNsSwbXmvXfYnpRX+N7xkRIQI24E6x9qjONKo/c1YI+pFrzxRFZwCu/dXbhtnMwgg6RsWECdOsb0Oxlg27mQ/EpynKCCRrMk6zyiKYeJY1sVcCXwO9tnxXg0+GPCAo8Ige/vVMu1wPY8DFTPessuI1IzzMdZohOS5f1X8oi9Pkfjt19QNfTUENsAG5RsPfp7USw14G2RlzQwOefFlG8jpznWK1bCAl+7IcZd8syxiTBEzLHXy9KhfDPY8NwZWUy6kazpAMHYg/uKudT4K1uh8LJ8bYzF3tt4VgkT/Tp5x123q6cS2QtaXKCABpDNESwjY86G3R4NBodgCInwnUc9P6ZkEGrhxzEBHXMoElVEFTqBM7iNdKrlF8eTZjmtrTtNr7vn+A1wztEbrBCMgI+IaFSOfimQfOqnbDMBbDOHBkqcoB5bkGDVHI7FQFgL8J6id/Pff7UwcL4Ut0BrkOole7YEb6Eq26lT4umkc6rc443uZF6Vyhujf1Ofukn1q7j1XvGNtSFMaEbHYiivHOyhsKLiuHQ7GIM7jaRtrPr0oXaW0LNzOzd7K5ANiPFmk9fhj3rVGUZq4s50k4umVTbHlWVWIryrBHXuJB8QEtWLaOIBUnk0LJUHbTTXTUneDTnhOzNtUV8UEOUABRoABlPiY6t4gTGm/OrHA+FLhbJu3SAx112Hl1PpQDi/F2vtJkLMBfzPn9q5e5vhGhRSCON7ZKZSwNF00XKo9NBNL2KxT3D42JHQ/kK9W3PU15lE+f7ihQQ7IBbOkz19K8/hxuBB6iZ1qfLW62qlQGYTiN238LExqAeXodwPpRJVtYsEgC3f3I2DevKdPiHvvQ9LQnQa+9etb6EhhqDEf7jbSoSh5j2SUvDK5w+UkHcGGHQzr9a9+358qK2h/EW8211B4h/dEz7iJHlHlQ69dVELORC6knpTjLchSVFZl6jy6VC/Era6NA/ce+ulVuMYhjaY2wHbKCVQ5mHhbPImQF0MiNDpVDgvZtbpQ3bbWIHNSDcknRZP1jnUZZ4Qjuk+CuLcnUUG+8VnC6ydtJEwWideX0NCeOrcUFreXJmCnQZkOUt4hr56+QjemW1h1uEgrls2yFEypn1Enf386uY3s/bKuAwRiqiVMxlgrJ8pHsa5b/FFGXKZdLS5X5Qs4HG2rBZMTYW7acKO+kjKNdVjqQD1Mgc6Lca4PYXh/guIzI+eyQoAecgIeZkxy+9LN/F3cKxBUoHzF1UDKQTOtwTnSSRHIRQw2m7zIh+JsyndABvDcgK6kJyaTTLcWhm0nJ/3/Q82jkt5iVa2ozlAALW2uVR8J3gySD71WwPH3u3gvD0bK3/ABDdDKEIkiXBIHMaifXkuri2uBQXY2gQrDXxNqZGvURHvV3A4psPacLmGveMM2Vc3h0OskwIiquY8+Sc/wALycyi1X7jNiOMYqznW7aDMUIt9wM6l5ABcz0JMFRsN5pHx3Bm2uI4M7kag+vWmjhnFhcVIIyopNzcANruwPi0OwoqbuQxIOY6QAIMAxoB151lf4tmxPbKC/cj+RS7ZyXH4Q5pYQFAAKnQxzIMksTPz6CpcBhFuMFW6LQkHxbwd9dCT5Den/H8Owyuy3QCztmIzeEydInQSdaX8d2bXOwC5CnIb7nWeeoI9q6ODVR1CqKa+fX09zNTwurPR2BugO9jEKZiCQVJ9SC0GdB+VBLvZrEW81vuyGaPErggiCSJmGPWOnvRbF28Si5EuHIfmdObCD+zUWF4ZibjE27V24RuFGYDrqIO+3TzjW2Mc0e6YSzJdWeYTgV20qm4mUHY5kM9NA0nUcpodxfA3LDMLyGLgLQwIjU5dSNSNDp5Ufu9nsUtxbpsYmQJKlCQB5GNPTWPaj1/iWKe2q3sNdIlcwa0x8MgnWIII999Nqi3mi09tmhavdHa+K64EXBYS13M3rhtoSMsDM0iRoNiNdSSNqu/+Fo91UF9Q2SQwUlSJPxf2kDlr+VNlrH3nQ2zgbjAiIFsQBoDAj/N8x0qTCdnuIsItYdbKxHiCpA0GhJLbeVRrNK2k19v6JvUqKXXgVbPCLz3EAEW1LL3inw9dJ1GnlTDfwd62gt2CWzxmcBRCjUiIl822lNnA+xOKVR3162R/hBYqOiiFXXr96ZB2Zs5SrZiIjePlAFVvT55tWlS/wDWE9buTVs5TxuxfvJct2FQ5EBdUOZ8q6kztvyGunnXLr9kg19TYPBW8LZy2UCD6k9SeZrkfaThCDE3VyiA7RpymR9K6emwbIbTmZcjlLczl81lOD9nVnl8qytHpsr3o6Xx7jDX7mki2uir5dfX7CqIAqAmvbU+fp+zXI6NZZgAc/Un8q8EQIBP3qNU862zbc/SKdjo3YAfuaiZv9K9z+Xp/vUeUzotKxm7P5xXgxPh01PL/eoLxiZ1jcTr+4qMmNBOnX/WgAfwvtRdTFhbiC2dhE9QQZJ1051L2lwR/iGUZ2tXxnt5SID/AP24OgAYZsxmFjmKj4miXFE/GuobKZB9ehoziMOb+FNwGHw3d3kgAzmDllg75sw08hVeV7f1RHtco0wR2dwJW81zNncKRAMyxM6HSR1Yx+VNthD3Z8InqfHqepB5dKSV4jctWzlt3EOXNcOWDJ2AH9o+R15CveK9o3yILgC5kBuWoHqDJHhnTw6xXGz6XLnmnxz/AAbcCriqS8sZsZj7dq3bXMJzqLgK7LMt4Z0Mc9eVV+JcZUWbltgJdScsEaGNHgiAddQRttSavae27r3huIvW2RnnYSWEZQOWpoeuLV8y96W1PxnKWHk+wI6MIjmK1Yvwvpz+Ys2sxxTUOX7+AlxBzbVEYOcniCMDljQmJOoNWMFwt7lq3csXFZkP85VVw6B+ix47YjddtdI1qPh3E7lu33LBcTZ5WroOZdf6Dy/6GI50xdiuGw1x2fuHiEQt49dQRIho6EiSK6a2xVGHDq8sZcM37Kdj1xIMp3XdsGLA6LOwCHxawdZH5VB2n7KXcKVGV7loNJuZSQSwkKRJkyG19Nia6Hc4ko7ppLtcAZEEZjAMsQNhUXa3Fs+HPd5mMAsVVmUAzmmNRED0zE1VNpfE0LWZofqv6HL8ChUuX/lIxVTaAK5uq6QdB/UT96scX4bdzhs7NYUGBqtxBv8AGNWnkxnoRV+zhBfcZFFxspJy7GAWYnSBoCfatnx7d4qgArlifLeBAEkDluemlY/Vb5S/Y50808j3SYGuN4CVdrnwvadzOUgpmDu0hQdCCCM2lXMHevXWdryloAJIOwJMbaRrPShXaThwW2r2CQjuQV8W8yNDtJJjQUaTh93uQobQrlaSQOpmPik6CegPnWuPKTgv+iu2y1ZxCZ1stDEiVI36ifbWnzsqMtsz/d9CNI6Uk8K4DF1rpYMxMjmdoOv+lOvZe6CCp9DXUxuTVyVE1fkZFxIz92dGgEdDv+lZduMtVeI4RmQMv/EtdN2Xy8+Y/wBan4ZxFbywT4o+fnVoyp/4hluZSdDtV128JoF2swTBQ6bKSWjcDr6CqnCu1asAlzQ8m5GldEqGbDPGlb3N6qC6CJFYeIIASXXQT8Q+00WFFbiZ5DlXOO29u2uJLM4Q3FVtTHLKd/NTT3f4qpEjUdeVInbbgYxuU5nQoCAY8JkzqPnz5mrYN+CuSsXhbU7OpHWR+te0Budgr4JAKEdZj7isqzfL2K9i9xtv8bVCe8ASfOR6aE+s1Ce1eHH/ADZ6QD9a55eutcaBJnYDX5AUawfYPFOue4osW5Az3Tl3MDw6t9K5npRSuTNEXLwHb3by0uiIT6wB+dV7/wCIq/02m/7gPyM0zdnfwpwRt95iL9y7G6oO7BIMECfE2oI3HnFRWbuGCOtnA4e0VDJNwB3BygSWfMQQ8n0j1qtzwr4lqjNijhu2OIc+C33gkAwpYknRQSOcwBprAq9c7V4ncYe4ukHwMdfUij/DMSxvg2wz90gAVT4fIgmAR111K+VTYjieIu37du67WFZgAJGck6DTaJ0qr1ouVbf3LfRddiSvFLjyTauDxFiQjEZjOu259KKcRwOKt2hfvhkUkKO8MMSQY8PLY7x6V0J+yd1gxF9s2kSSseUrr/vW9zhvgyXxnBgZGEgkmBDTHz28qqnn9lwCwJ+TmBifBcVj5MBz6Fo26mnrgt//AOXXbhAfKFJBJAYKbagSNtp/Khl/sNYuHFW8q23Qq9pzMsDm8MTJXWJHMCdqN8IFtMJcwnhLXLZ8QJ0OgQBTyGpJncU3khKqJRxShYvWrtq45NpjqQe7cBC3SYOV/TQ0B7W8Kud6rOCO8XOpE5XgQ2Q6xljUNEdBVhuE3FfIyEN9PUHaKZMMpW0bd0LdBMw0nKdNVPIwImtzxQUt8eyp5srhsb4OV4vDjUa5hr4isEeoFXeGYj+UUa0jgkNmkZl9OfsRTVxnskt1g1ohSJORpK8zoQPQbc+QFUr3Z25atsWsZwB/y2FwbgbasBI99YNSlyqMrT8hTsBwCzfzXfFmVigXNGUcjtMn7U5Ybgds4ju90uWmVwxEqM9shlnWcwA161y3szi1sAnPdRzubbqJ8mRxEg86b+CcRUu91rdxnCwj5e9d2OxLQFRRoPprWLJCW+wi6Y9YfHIua1fburiEpayypIByI28HMdh0q3irl61YIQ2xiHYEEqcsaTJA8Zj5zXMVwuNvW0NxLkrGXM2RRGgjNAG3XpXV0xuYEWgbhGVkyCcpAWdSMoHPc/F5ULHN9I0KafYodnsFgcJexVy6RNr+U4QNCFvA4UblWJgHlQe1hWuXPANTtoX05CNCGAM+Z96dcD2CVM1y6RbBksZljtMudpgbeVGeDYvBq/dWCoeJghgzDeQSNdNas/KOVbnwjO1Ys4D8Pyzd7elBvk5sdgW6aEj00puw3Z6xlGVABHv86u4xoT3qjax2XMJgEGD0rdCEYcJDSFrjOEAxMWgERBlLTJZpJPrG3san4acuJuqNIKf+nX61V4liEmQdR5/rSha7eJZxV4uC2UFtNiwJOX2nfyqbA7IjaSNxv5ikLtb2kTDYgNYJmfGABlB0Jgz5wRXPsJ+JeJvYoXGbLakDIpygAA6yefM/lQnjvag4q87CLSsM0DQZp1J6TroNJNHgLo7NgfxGw9y01y8y2Sm8mQw5ZebHyiud4XjSXcRcFuRalik8hqVBAmJiPlSrwvhpcC5cYhCdAN3PQdF6n21NG8OUSVACgTMaTOhMDTQCs+ST6JxV8hLiPa29ey2874coGzZCcrLEag/FO0ctaH4PtLda6QQAIIzATA5KDy0963TFXcRaNu0odM6B9ZYgeLw+saxrQ0hVud3ZuOhOYuCJy7DQggkcoIkedVPnhkxzsm7Y7vJcFvvZOgEQOZ+ETHqBG1GLVzvDmuPnAgKwIIaQCSBso8+dLfDcttrgu5XuG0Mp3ylvCkkgQftNMqYa49pQFyFQq7ggk5QWkchrrHKqYZZQfY3BNBNcPpoun+Za8paucZuWyUI1Ukbb9DWVu/MQ9zPQI4fgMOFuLhbYA271iYB6qx8UDlqOtecexGIS2tu5cLpzWACQo+Ic82s78qZ+D8CUWgjBcqqmgEfzPidp33IHt5UH7XcOuG6tyMqCBnnTrtuNvtXFWS5cv7nS2V0UOzfE2TBXcpPeZptiJEeH2gmaDLekO1xJLFpzFvi2nLOpERvAgUV4ULcMpuBAoOVdczHq0TlHlv6V7/DB4KAhVPhOsk821EA8xvUtyTZNxNbGJuqgEwqKM3jCsNzB2686J38KLl60xaBby3CzGS2Q5lE8zMjkPeqmFwOn/DGmpnXXxfDOx/xGSTHQVZ4Hw8YgF/EsNokjUQc2pG55cvPXSDk3yiVJDPZ7W2dO9bKS0CNh5noJ+9a8e4k4dECEIdQ7CQeYgcj61oOE4NbRu90pKyJuCXDTEENMHMdvORpFR8X40CwtrqW0AH0+nKqWm+ESVdg98cGvOjDOCR8QEoYGoHPSNuf1GcWzZGNjMADmMAwVk7qPZpPSTFH8JwBmlmJDkQCRMb856aVZXs5lVlJkMN+fl8qE9rJNoWuG8SbIouQynYjTkDpuJAIkA/pRZcAz6opYdQCfn0PlQXF98LbC2MyISLtsCYcTDlNYJAjMN4o72I43DDcKdCDppyMHUEdPPoRHRwZK+Rlyw+5tZ7PXjtaf/tP6UQwnYq8dwE9Tr8hJroSLpWMwG9dNRRh3Cba/DawTLgO3+VRyy7kE6DTyq1/8JqghVMbRmIERGkeX59aZRiZ+ETW4Y+lOiItYfD2UOtlQepUE7zv60fwV5SPDEdBXuMwSXFObTTRhuvnP5UvcLuPM21z6ctB5E9KYzXtpxMD+VygE6x4iRlnrCyY8x0qt2Z4J3rpiGt5MoEGTLnkYO3LbSFHXSjxuwzXxb+O4CGcnQd40BB/lVSD6MT/TTzw2wtq0ltTIRQoJOpjmfXekAvdue1lvAWs7AM4AyKdmYmIPoAW9BXLeP/iAzYZLlsOt27OckDu1gmchnfop2B50Q4f3fFuKYr+JtPctZj3TKXCoE8KgspjxLr6+tdJ4fwazh7QtWUCWxPh333mZJPrUJ5FF0CVnGbnaw3ECZSl0tE5dAAZJmdTlB5b1f7JdlsPfuHEK5OVzmtFZWeUk7k7nfWa6R2g7NpireRvDEwVgESCIHTWD7edcVHDmyTYd7V1WfMQ2jQxCxABGnPWelJN5FS4B8HUk4Dh1bMLNoE8wig/bzNKHbjsthkC3QiqxJlVJVTzkgafKJms/D/hPEsbcfPibtq1agMxhixP9KEgjbUnlIpq7Rccwtm8VbCW7r2IXvLkxIAY+RI61GGKSfYrORYK6xIZtdkEaBJ0AAGi0Tw6HvlzKQYgnRlMCPaarYjHJnd5Fu3dd2gscx15wjDLPRflyFYftEyPJRLqndbkkHeOhG/0onCTsmpJDc15sPfcJpohPcawYYSZUgNVXgOGco2RkLHM5N5R5ycxkDTXUVU4BxvDIrXCGW6IOQbOQTAXkN9veDR/jdq64bHG4DbJWybZXZW0A6MJJ3jesztOn/stXPJN2VwxvMhvANoJedREkZo3ABgTrTZk0AaVNxmEqT8K7DQbQRrptQu3hrVjBi4gKh3UOJIGXK0hZ1gkUctMoC3FOVChUM5k8ySZPQ6elZpO2WJFd+C2J/mWGd9JZQSD01JmYifOsoVY70qCiYgqdQc24Jnm81lMXIVfEG0i7tGj6aydZB2iehofZ4pbm53kszETm2Vf6Yjlznzq9e4kl+1mtMGUiQR+9weVBMTay2ixBz8mUAuukHKSPMfWsVV2alyD8RwFRdzWrjsLmYldIy6TBA11I+tMHD+GkjYaankB77UB4Xw3ET3gvAIdQHRXJnyEAfU032r5ew9oxnKMsqIEkEfDy361Oc/A9pUv8KuKvguJLagFGZY5QVj5k86EWbd7DuqEgLAIIILdPYAzBI5e9N/Z2+Dh7eYQVGQg8ivhIio2nvHuX7YKqD3eUBlCxqSN8x56QB7zWpbR/AH2ipSD4p3O88v0oHjuHXLlx8s6MSnQCPDttJ94FUuJLbXuRbZLjGQBaILNJOUHLuAIE60a7KYe4L+KW5JKuAef9xH/liKsb4skobebLGEu3wxzSLQAhiRIMAEmOpBMcpq9xLjLWsPmg5pAJAGk/1EdOW3OiFu+nwyCSYjkD+vlWmLweZTsOnOR6flVAWvIkXONtav8AfnwswIMMGDwANgojluBU+C4n319rgBBO088unL5+hO9Uu1bW7aJbUMcjMMxUASYzakS0CBpp61b7JYQ/y2I1IJ+TBfs7fKtmJcWRytHV+HYi5ctpEKuUeLcnSlnj/wCJuAwhK5zibo0ypqAfNz4R7T6UgfiR21ug/wAHZfKieFwpiTuQevSK57YseMrczAjkBMmRpM+fKa7MZfpTfscxxuXB0vjn4zY0j+TbSyDtAztz3zDy6ChGK7VcWcKf4gnMJIGQZdY8Qy/aap2sLdzANzIGVhmYKAATMaRHWZ23okMOzZjcZXEDxExlAJYsMu7ZieY3rLk1TX+Jsx6VNckeH7X8YysBiFYfCVPdGdJgeGdvOrvDPxXx1m6MO9tC5YAwMvvrKkRrMbVthbdrIAJJOrTJlgSxjkTJiatcI4d3uK7y6v8ALtIbjGRBUATBGxbRCOWvSo4tVKc9rRLNpIwhuTGXg3aixYxIGJuKMRdXvPHoPHOXXZTlkgf/AJCOlWu2COlo37d1yraOAYAn05Hb5da432x/m3bl557242c6zMmFUD+lQAYPpVvsT+I93Bnurs3cOfCyHdR1QnYjeDofLetsJqStGHJjcHUg12Z7Y3MHcKurHD3GlkIY5Z0JQjYwBpsfKKdcB2lDsXwpuvbAJcXEZFUAFiBceATAMASa2w3ELV1VuWAuVhIKj7858jSX2+4rbW8lu4zDIpfMviyvByeEkSJgHoCfSm8ab5K9wW7U/iXdym3hrLIWkd4SGYDaVRZg67n2E0uYDG2bAuDEKwytAOUkMsAjyLa660s8K4wyM94uSSNVI0MbADlTN2du9+pN0y0zqSQPQE6SdCdNNKzZMvo20uA7Gvg3414OygtrhryqAYaEgnqVB0E9JNKv4k3nNtLqnMrFg7DlcaGIPQ5Sog+VXuOcKtMh7wBUU+EqBKzl+Woj0oPhuxV3GYrEJ3pRbiNfRt1Y5kgOoMgDPExI0ImpYNTHL8AaEd8Tmid6wkRtNTcZ4Ldwt5rN9crr7gjkVOzKeRFVrKa1pA3s76baGP0p9Haq6+FtWimUhlYXCp8RhgJO0ag+1VcPwprtvC4S0AXvNnOmuum/QKCa6twuyj22w9wIjKuRGdFaIGUDXRgBt/tVc4KYJtdHMLnaC5dQWrmVVBnJBYTEcj4TqfnUF/i2IW7IJFtDof8AljQAwDO+vrvpXSOyPZR7GKJYKVXWRqpGoBHr+VBPx6I7vCxPxXdAfDoE5bTrv61VHTK3YW/cSsRxq2zEs5JO5IzfXnWUnSTXtP8ALx+IqOncNwV2xiz3B/kXCWKnkNfCy7hgdJ6U692WMRp+/wDShdi8riGEgiD+9x7Gq1zhuIRg+FxDkDe1caQfIMw+4965eSLn2dKMkHuJcPFpAV0BO3nv/r60O4VxO2l+LuzKdW+EHlmnTXUf71VXjd69NvE2ShQypZSAx1AmDEjqprZ8d3Il2AT/ABkAmf7QdDpy+9ZXBp0y5UU8N2pdMQ2HtxlZ/BcJzQg1EgTmJXQGdiOlMHGe0fdqQTBJC5iubRtyEkTG0Um3cI9rK4IfDMc2a1plBPQ66aU0YGyGUd1DA7XXlyeuUHp7CeRqc4pVQ+GT8G7NJYZGtJE6tceM4ETAU/Dm20GgmhXau2TiWbMVQIM2XTNGYkmPigc/KOVMbWyoJJmNR+dC+0IW7hmdDlu2/ECNJBMMCNmBHI9POqt0mycewz2c4ILNuQ05wG0AgCNAvlHPnvXmKdlxaho7t0KjX+sEvMeaz8qF4HteLeDthV7y8EhlGy5dCWI2Gk/pVLB8AxGNbvsSzIh+FdiQdvCPhTyGrbedWxxtshJ1dljj9q1iCLaQ4zAM+4UDV4byUSY02G5ongbIs23uMICD6yzkf9zBf+mruE4CPCAAlpNTt4iDME7ZQRmY7FgANE1X+1fGBcBt2/8Ahqfdj1Pl0+dbYQvgyuQicFspde/cvhWYs51WSZzSZOggxyO1V0u2xDZMoQmSw1IgTK9doNTcKxi2r7o0Q5zCRpImR69Ko8cRjiHUJAktoNTpuRvzqck3kaZfia9NUE1v93aF1pysWSdyARKzI1AMiBzmqPDAzucrnKoIGusCSTBMaCvbGGAwb3g5NwMJQydDuYPlJn/eoOE8RV7xa4FVSZyLoJkCAvSPzpbajJosWRuSTGi2M6Lc0XNAMCNQNI5Jpv1gaVtaxJUlWZYXVgNp1mfTy3mtOLXstlmZoAIJAjqICxy3+tBeCYvvC4CjxEmJjrG+gG259jNZYpyi5GxuKe1ljtLwzvFDSUOUROxG5BHI8xQvGdlVWycgY3AQCWMbgHUAGByHMk+VMmEHeMyXJcEnQ8lA8BUnzJ12kGqOLTubrsWBRiGbPrAGniE6gmeXLSr8eSS/TfRlzYY3bRt+H/EGw2JbC3GUq4zrlbMM0ZhB81mf8opc7VXs+JuZpJLEzzgAkD7152bsd5jVK+FQWbSfCAG2J9QJ86Mdt+HgG269dSfb9a60b28nEffAM4SlliCwKL4QdyJ1lp6fCI11OwGzJwW9/DZnVCVfkIkAaydg0zIOmnLSlHBY8W2yn4HPqBIjUe5+m1OvD8evhBBVGlfGQNIWI3008q5mpTT+AIuFVZ82SQs5YG0ATptM7dKP9jV7vEJPhJEGBIgLOXTTbnpSqe0FhWfKxcyTCiROuub4R6zRH8PuKPicY1wDLasowHMszQoJI0JgGqtPhm5p1wNjv2v7A2OIqA7ZCutu4sEgH4lIO6zrHI7c5SG/A1bZB/jAfLup+veV0d8QetRwWOlduiIE4J2XtYa8bwJe7lyAmAEWAIRRtI0nX2pmsWmbU7edSYfh4GranpVi49L5AR3HCL0ArkP40YrPZw56vcj5WxXQe0vEMq5QdTXLfxau/wArBr5XW+qD8qYHNTWV5NZURj1geOumh1H1prwHGlYDxwekj8x+dKfE+BXcP/xUKgkgHQg+hFVbXrGsbfc7xWfLii+SyE2dLsY0mJGeDI0GnLk3nXmN7P4bEHNctjMdypdCfWJFKHDUuh+7W7BGg1kHmu40nT50ewGJuMyr/LaTE67+mWsMopPg0psvWuw1lVZbV6/bVwQy5lddf8LJv5zNMmGwiLbS2pGVFCjbWBEkAk+dCO4ZRJEeUAMfRYmrDXgolm2AOXMZ8pUN96rlUuyasvDhxLR3ttR0y6/NmH0U1EOxeHBJYveJ1hjkT5ABj7wKAHt5hrRyhWB5qiqD7kHX5mimG7dWmts9tWJUT3YgXDpMqJgKD8TmAI5kiZxxe0SLm/cP4Ts9bAGYLlBBW0ihUnkWH9cdW0HnV979pWBcgtrAnwroSdfQGWOvoNK4lxv8QcRiIys1q3sVDQTG5YiPl0A3ml3G8eu3ENt3ud0OUwT0Go+EdK0xx12UymdW7R9t0dsgvp3ZMLkkKSORaIPsctK3EcR4qWOzmA/iTkc5lQaaQSNBBP0q/wAe7Otaw0W2mGnXwmCcoQSfOf3NN5MUZ7G+Sve6KHGLKsCRoRr/ALVtd44O5h2LOJXNAELAAykaloGugFAOG4JjcM+HKCSToB5k9Ik+1a4q6rNAkD+n/Xzq944y7COWUHcQ7wrCHEBgz/ApJPUaRmPONdOgiteE8DVwzF4KkSAIjfr6fbrS+jXLeqEgHpseetWcBxy5bZjAOYEEbfLoarninT2s1Qz43W9HQDZLW2lx4REnWSpJBI1iZjzk7UP4Hwnu9WHe5lJEZhGhJ28+fpQbC9r3BgpmQggrmIknnIHpp5Vt/wCO4gghcqg6aTp6dKyLTZacfc0S1eNSUo/yFLXGDZe4t5gYgr1yyZEdT0NBuK8VN/LbVC2yqNz0gAf71rhOCNefXPcduS/sk/SumdkOwQsQ7gd5y55fU8z9BWvHpoxd+TLk1cpqilwP8OWw+HBzj+IuAF0C5go3CZp06sesAaDW3xX8OcVdtgd9bI5qZUfRTNPtiytsedeXcQT6VrMZx21+FuIDRlw5E7ln+hVZoon4XEazaJI1DG4RPkT94BrpCgV4RRQCCv4Yu2jXbaL0tqZg6GCYgnrThwTglrCWu7srA3JO7Hqxq8snQUQwnDebfKnSQithsGXPlRW1ZCDTfrW0gCBoKjJpWM9Zqq4rEBFLMYCiSanY0mdsOLZmFhToNX9eQ/P5U0Jg3E403rjXDtyHQUkfi9d/nYZP7bE/N3/QU6WregHWK55+Kt7Njyv9lu2v/lzf+6gEJteV7FZURn0Lx/HWrVkm8AwOgQgHMfL9eVcpuv4iQMoPIToOgO/zq1i7rkLmZmAECST8prbhfCXv3AiD1PIDqagpKSsty4niyOD8F3s9hL+LvotuAVEM+wVZ3bz6DntXScd2XVyFt3HkCTmJYTyIUEFdeQIAqXs/wVMNaCINTqzc2PU/vSjdnwgxuedZpxixqbQu47hlxC2bxAjM3dgAbayfiaTO9Jfa7jZS0llTAZQXVQoSBIUEhiToNidIFNfE+1l2xfdMqkabyCRA5g0Fx9/BYpw1+wLbGJddD81IJqmOFJ2Weo2jmV27G0fQAewNR4TjVyxcW7ZcqwMhh9fUeu9G+3PDsLZvIuGaUZZOpYAyY+LUaRIM0oEhm30FboccmeTsL8Yx1q7fz2FZVIUlWg/zI8WUDZZ2mmDhfCe+tBLpVRzAABXUQZnViARJ296GcO4YECspnxgNBHh+GG6kbn5U4XbQXDkWgGJkFsvxaEGeprnarN0oiQF4NhwuKItkolrws0wW3gQTHpGutH+I3kCm48XMklQN5/MTA9vImoksJt/UFQRu6wCRJ5STlFWu9HjyiY0YCZLRETtpO/mTWGc90kxgXFdmi+DINwd5lzsZ0XXOEA92PSR5TSl2abDK7Pi0uXFykIqGCXMRJkQI+9dA4hC2rkgAC2+5gTBEZuRjTbyrlaPpNdTR5JTUr6E+ArxDDgfzEBVTsFJZV0+E3WADt1AEefQM7fua2vYhnjMSY0A5AdAOQqLLW8Rd4di0V170EpPiyxmjnlnQn1rr3ZzsZgL9tb1p7l5D1IWDzDKBII6TXFIp+/CLizJizanwXVMj/EoLA+sAj3oA65guF2rIi0ioOcDU+p3PvVxGitZrJqVCPWaaytZrCZ2pgal4qWxhWc1awfDJ1aiIhRA0pWBFYwip5mpGevC1a0hnhrwmva0Y0AD+OcUFi0z89lHUnb9a57hwWYsxkkyT1NXu0/Fu/vQp8CaDzPM/vkKjwVuKZEtWUl1HvXI+317PxHEHo+X/ALQF/Kux8JTNe9K4Zxu93mJvN/dcc/NiaPA0DiKyrIwk6yB7isqFgPUi8iqGCsHjxaaH9iui9nuCpYQBd9yebHqfyHKuY8J4e95wiKSTv0HmTyHnXT7OINtu7Y5ssCeug1rJjbao36rFGDTT5YeU1v3kDU0N/jBGn1rDf6g1OjIVu0XBVxCgqQLg2PXyPlXO8bYe2zK4II0g11nh2B70g7KN4+09a51+IuMU4q5k1CwgjyAnX1mhILEDjZBIn0+oofgsMrFgSQ0ErtqRy161b4hbOhbQGfnGgqTh3dJiMvhu22Ckll+EnffoefPSrJWoNogF+zd8P4GKyMsZY13+Lof1plSywa3DEIB8IgaxBaT5n6cqqcDtJbZ2VQA+qxAmM3Ll4YOnnVzE3lnM7qsQYLBZB8Wk/auJllunwMk4dhlymJIYBTPP4tZB5zzqVLcS+2kAaxIgf9R5Tp9zQM9pbaucjF1GiqqzvuZMDTUDXnQvivai7cOW0BaXyMtpqMx/T51KOlyTfVfMVhTthxUrhYEA3YXKTJC7sY6giJ8650p0orxHBvIZw0sMwZp8QOxE7jehBWNK62nwrDGguz01leitktdfvWgRGBNPn4S4KcfmP/Ltu3ucqf8AuNLnCLpt5ioXVSCSJP8A0n+n1EHzp/8Awh4cZv3yNDFtfPXM0enh+dAHSya8mtQauYXAFtToKkBBasljAFFMNgQu+pqa3bCiBXhekBuz1HNeTXk0DPawmvJrUmgD0ml/tfxfubOVT47nhHkP6j+XvRx3rknaDtAL+IZs3hnKg/wjb57+9NCZJhlk0Xt6LQjAmr9+9pApAF+EnKjv0Vm+QJrgLtqTzJmu646/3eAxDdLT/UEfnXBGah9ATrdA5H51lVprKhQH0VfsrbsgW1CAq0hQFnQ7xQ7iB/n+y/YVlZVSNEv8EW0NTIdRWVlBUFbV5hjrSgkL3M5QTHPltXOe0thc+I8I0uQNBp4htWVlJ9oGLPHkHdtoNBp5Ur4A/wA1PUCsrKs8MiOdi+yk5WIjaCRGlKIuFrksSxnmZ+9ZWVm0y7EF4jbpWcPQG4oIBBuKCOonnXlZWwDrHbLCocFdlVOVfDIHh5eHp7VwvHDxV7WUwIEqZa9rKALtn4P35V23sdbAwOHgAfy1OgjU6k+pOtZWULsBkwC+KjLVlZTAjata9rKBmprK9rKBGtatWVlAAzjrRYvf/qf7GuM4pRlOleVlNgGOCHwCr9z4hWVlIRc7Tf8A0u9/kH/qWuHNWVlAzUVlZWUgP//Z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5366" name="AutoShape 6" descr="data:image/jpeg;base64,/9j/4AAQSkZJRgABAQAAAQABAAD/2wCEAAkGBhQSERUUEhQWFBUWGRoXGBgXGBkYGhocHx0WGhgdGBccHCYeGBwkGxwZHy8gJCcqLCwsGh8xNTAqNSYrLCkBCQoKDgwOGg8PGiwkHyQsLCksLCkpLCwsLCwvLCwsKSwpLCksLCwsLCwsLCwsLCwsLC0sLCwsLCkpKSwsKSwsLP/AABEIAMIBAwMBIgACEQEDEQH/xAAcAAACAgMBAQAAAAAAAAAAAAAFBgMEAAIHAQj/xABEEAACAQIEAwYEBAQEBAQHAAABAhEAAwQSITEFQVEGEyJhcYEykaGxB8HR8BQjQlJicuHxM0OCkhWissIWJTVTY3PS/8QAGQEAAgMBAAAAAAAAAAAAAAAAAAECAwQF/8QALhEAAgIBBAECBAYCAwAAAAAAAAECEQMEEiExQRNRYXGBkQUUIqHB0TLxseHw/9oADAMBAAIRAxEAPwBT/jTorXbJzaDKs+Wvi03pO4hiszGQAJ3AA+1VA/nXjGq1Cgs3N3zr22VO5IqMXY2FSpfUnxIPYmpAbm0p+Fx7yPvp9amw6g+FjAP9UZvoKifDodUaPI/v86hWVO9LsA9gb10ZLeZQ4M2buhDEfCpfYHcCepU6RA7F4fO7+AWzmJyidOoA5AGYHLblV7hNwXibb2lc5Sc+qkf5v7tYofjGa2wIM5WmZ3I6/vWkuxlTEW1EZWk89D9K2uGUB10AHy6e1XLWBS47FT4YzQOU7j2OleNZy2yrLJUmJBH9UZj89vTpT3LodMo2olidwNPfSrNyySg5aDT3+539qr2bUsANZj/X5UQ7nMcgInck7AcyTTbEkVsuVR8xImfQdJrbMEOa5LPvlOwPV/P/AA/OtL7NJgE8ySNfUDcCqZPvQuQZvexBcyxk/SPIUVs3e9tcs9kSP8VvSfdTr6E0IKHLMjXlUmExLW3DruD8+oPqPvQ0IkvDWRzEGPlW1oEqQRIk/lWXPEzMgyLMgdK8xJKnQ/EASfWl8BENoAnbT51ONxI05D9aisNBJM7fepyRuTy+fpQwZtblZ3A56/uasAmDFRWyDqdPL7Vvbb5HX1qtkTew/sKKXcPntp3YzZSxIAJaSJnaI0jrQh18X1/c0Z4JxQ2mzkEwRrqYG0Ry6VXOTh+uKuvBKKTdMEBGzCZBkDYjcAmp8FxAIXzjvOWp2gxI/u32p7w3BMPiyHZntllMhMrSIKgwRAhSADv6VHd/DO0dExI3WM9sg6csyzOnprFa8GTFngpVXv8ABjkp45cMXOI8ZtDL3VgQF8RfWWEZojlJifKqZ4icwHd2QrAGQskAgGN9/any5+GCG2QmIVnhhmYZRqZ28WtZxL8PbhVchtv3dpkUKYJYjQkkjy+VWvT4W+P+RLLkXk5jiLUgsPhmQNyZ51WIJ11k712Hh/4aZMLGaLxhoMEDQeAxz38QMTSX2g4ALFtnf+n/AAjfYDrvVWSoSpDjclYoOnrUDJXly6TWk0ASd36VlaZ69oA3Y1rNN78PK6Gyp9E1+9CsZg0WfAw/6QKrU0x0BkUnavCI3+9Xbd2NFUe9XMHaBbxmP35EGm3QUClu6aKPXn962RWJkbjXTQiPIUYbh6IzRBI3k93lH+Es0nlyqH+DufGqstsmM5+HfeefqZpbkOglbvmxhs1w/wAy7oJ3C+o18/cUtuFb4eugO499j6UxcS4fcvNmKllAhVQ7RJ5gSeelUrPZW60GMgOwY6/Koxkly2OSfRW4Jfy3QDoCCvudp9wPnVi5Zz3biCJgkb6kCYHqKkwHCCLhJ/pYrHnA1+tS4vhTG+WVoaAwUDxAgDkSJ1GsTUG1vtexKntA+A0nqdB5TuT7VYzDu2GaCTrAnN5TIgDprRjDcJtsWkgEycp0IOh+E78xrNEcNwoDl5aE7eWsctqcsiBQE3wBdnJ/zADy0Ck9OdRoUIg6N15HyPQ+e33pzxnZpJGhWen6RFUbvY2ZhxPQiD8x+lNZYicGLFu0WMLueR/I9a2VMvxKYnUHTUbjyo/a7I3AdCp5jfQ8oqTE8Dc3CdRIBfQmCAYOUbzTeRWR2MBscvIRJiNZiefpWl65mVTGmg9DoPeidzgd0lDlMRtAHI9TVFuF3AcpQwD0PTyFNNMjtZHbuATt0E76delSG1JD6amNfL2rDg2VoyHaSYP2q7hMExWcpgf660m65FTKiSCQYjrW6Idz9alGHYEhrbgdYrd7J6HoNCNqi2KmaKpAq3hGIMAkT+nWosmonQdTtU6X0QTnGmjBZkddarkrVDUWOXZrGW1W5B8I3YgAciYM6CRM7Vt284nkwMoYZ2CqyncHXceQPzpOfiZFvJauOseHKIgzqSwOw1jXTShF1XOpckBs2XkDO4G3yo00Hii0/cvknPpHUOBY9iO7ZyxU5ZmYiBr6kGjNrFkNlOp3mucYK9bthbrFiXLAhSJEQcxBMakxoRsdKY8PdS6cy3M2mok/v3oc2nZKWJw4kOV3Hd1aLncmEWdzGnsNSa5z+KxYLZ1kN4mPMtkTU/NqaMF8Hdu41YQzSQo3PnvpS3+JdwMtqCCFlNNiAAAfpV0Z7qsqao5pWVLdt9KjC1cQNa9rKygDsdhJAkc4BP66VBesKSRlB3/eu9X7g8ISVDuJTM0Z5GZG38JmF5jXlFWrSpdUh81twdJWCR4Vk9fEY0PKudRapiFx7hwtXEuhfDIDiNP2R9hRezwtAZAgeU/eaN2uz128SgtFp0Mjw6dSdBRZexLCM95F8gGb6wB9acp8ck1H2E7HcIt3AAxMjZhuD5GqD8BuKJttD7MsHu29V/pmuiN2asJObENP+Qf/ANVC3Zu0fgxU+TLGn/dt5xUFlS8ktj9jlmGxz4V8ty2QpMgSdP8AIdiPKmPCiy6l0IbNv5eo6/Lej3E+y7qCHUXF5keIe4iV9YpTxnZUqc+GfKT/AEk6Hyn8j9Kt3RmQpxLWDwY73Tm2b2hf0q7i+Fpc0I13DKYIPUEag1pwzBuxl1CECIzaecT6R+u9ELlgTMDX58ulQ5JAfEYLk5FwTGoE9fQ+oiokwfd/8O46eTeIc40Ow9CKNtbjU+fP9/s1Vv4NiNIJ6H7U7Aoq9xdyjeYJU+WhkfWvf/FMsypB5lYYH3Ej9/KC/h2EF0n0qAXI2H51LbZGye5xu1MiZ9cpn0rS52gAcHX4YM/MfWfnVHEorasCCfl/rVA4AScrVYoIi5MZR2jSNAG9P2KxeNWzqQR71V4d2CxN2yb4yJa/udo+wPWjGC/DK4QGfEJlInwLmHs0gRT9JC3sgt4+224AHt9a9GItKSQFWfLemHCfh5h0jvDcuHzYIPYLv7MaU+3mKtWb9uzhlCiD3hBYksTGUljyiffypekG8pcb7RhQosxMnNIHtHXXWtcGTdCC5dcFyFXu9TrPxADb1UxBpdNsSwbXmvXfYnpRX+N7xkRIQI24E6x9qjONKo/c1YI+pFrzxRFZwCu/dXbhtnMwgg6RsWECdOsb0Oxlg27mQ/EpynKCCRrMk6zyiKYeJY1sVcCXwO9tnxXg0+GPCAo8Ige/vVMu1wPY8DFTPessuI1IzzMdZohOS5f1X8oi9Pkfjt19QNfTUENsAG5RsPfp7USw14G2RlzQwOefFlG8jpznWK1bCAl+7IcZd8syxiTBEzLHXy9KhfDPY8NwZWUy6kazpAMHYg/uKudT4K1uh8LJ8bYzF3tt4VgkT/Tp5x123q6cS2QtaXKCABpDNESwjY86G3R4NBodgCInwnUc9P6ZkEGrhxzEBHXMoElVEFTqBM7iNdKrlF8eTZjmtrTtNr7vn+A1wztEbrBCMgI+IaFSOfimQfOqnbDMBbDOHBkqcoB5bkGDVHI7FQFgL8J6id/Pff7UwcL4Ut0BrkOole7YEb6Eq26lT4umkc6rc443uZF6Vyhujf1Ofukn1q7j1XvGNtSFMaEbHYiivHOyhsKLiuHQ7GIM7jaRtrPr0oXaW0LNzOzd7K5ANiPFmk9fhj3rVGUZq4s50k4umVTbHlWVWIryrBHXuJB8QEtWLaOIBUnk0LJUHbTTXTUneDTnhOzNtUV8UEOUABRoABlPiY6t4gTGm/OrHA+FLhbJu3SAx112Hl1PpQDi/F2vtJkLMBfzPn9q5e5vhGhRSCON7ZKZSwNF00XKo9NBNL2KxT3D42JHQ/kK9W3PU15lE+f7ihQQ7IBbOkz19K8/hxuBB6iZ1qfLW62qlQGYTiN238LExqAeXodwPpRJVtYsEgC3f3I2DevKdPiHvvQ9LQnQa+9etb6EhhqDEf7jbSoSh5j2SUvDK5w+UkHcGGHQzr9a9+358qK2h/EW8211B4h/dEz7iJHlHlQ69dVELORC6knpTjLchSVFZl6jy6VC/Era6NA/ce+ulVuMYhjaY2wHbKCVQ5mHhbPImQF0MiNDpVDgvZtbpQ3bbWIHNSDcknRZP1jnUZZ4Qjuk+CuLcnUUG+8VnC6ydtJEwWideX0NCeOrcUFreXJmCnQZkOUt4hr56+QjemW1h1uEgrls2yFEypn1Enf386uY3s/bKuAwRiqiVMxlgrJ8pHsa5b/FFGXKZdLS5X5Qs4HG2rBZMTYW7acKO+kjKNdVjqQD1Mgc6Lca4PYXh/guIzI+eyQoAecgIeZkxy+9LN/F3cKxBUoHzF1UDKQTOtwTnSSRHIRQw2m7zIh+JsyndABvDcgK6kJyaTTLcWhm0nJ/3/Q82jkt5iVa2ozlAALW2uVR8J3gySD71WwPH3u3gvD0bK3/ABDdDKEIkiXBIHMaifXkuri2uBQXY2gQrDXxNqZGvURHvV3A4psPacLmGveMM2Vc3h0OskwIiquY8+Sc/wALycyi1X7jNiOMYqznW7aDMUIt9wM6l5ABcz0JMFRsN5pHx3Bm2uI4M7kag+vWmjhnFhcVIIyopNzcANruwPi0OwoqbuQxIOY6QAIMAxoB151lf4tmxPbKC/cj+RS7ZyXH4Q5pYQFAAKnQxzIMksTPz6CpcBhFuMFW6LQkHxbwd9dCT5Den/H8Owyuy3QCztmIzeEydInQSdaX8d2bXOwC5CnIb7nWeeoI9q6ODVR1CqKa+fX09zNTwurPR2BugO9jEKZiCQVJ9SC0GdB+VBLvZrEW81vuyGaPErggiCSJmGPWOnvRbF28Si5EuHIfmdObCD+zUWF4ZibjE27V24RuFGYDrqIO+3TzjW2Mc0e6YSzJdWeYTgV20qm4mUHY5kM9NA0nUcpodxfA3LDMLyGLgLQwIjU5dSNSNDp5Ufu9nsUtxbpsYmQJKlCQB5GNPTWPaj1/iWKe2q3sNdIlcwa0x8MgnWIII999Nqi3mi09tmhavdHa+K64EXBYS13M3rhtoSMsDM0iRoNiNdSSNqu/+Fo91UF9Q2SQwUlSJPxf2kDlr+VNlrH3nQ2zgbjAiIFsQBoDAj/N8x0qTCdnuIsItYdbKxHiCpA0GhJLbeVRrNK2k19v6JvUqKXXgVbPCLz3EAEW1LL3inw9dJ1GnlTDfwd62gt2CWzxmcBRCjUiIl822lNnA+xOKVR3162R/hBYqOiiFXXr96ZB2Zs5SrZiIjePlAFVvT55tWlS/wDWE9buTVs5TxuxfvJct2FQ5EBdUOZ8q6kztvyGunnXLr9kg19TYPBW8LZy2UCD6k9SeZrkfaThCDE3VyiA7RpymR9K6emwbIbTmZcjlLczl81lOD9nVnl8qytHpsr3o6Xx7jDX7mki2uir5dfX7CqIAqAmvbU+fp+zXI6NZZgAc/Un8q8EQIBP3qNU862zbc/SKdjo3YAfuaiZv9K9z+Xp/vUeUzotKxm7P5xXgxPh01PL/eoLxiZ1jcTr+4qMmNBOnX/WgAfwvtRdTFhbiC2dhE9QQZJ1051L2lwR/iGUZ2tXxnt5SID/AP24OgAYZsxmFjmKj4miXFE/GuobKZB9ehoziMOb+FNwGHw3d3kgAzmDllg75sw08hVeV7f1RHtco0wR2dwJW81zNncKRAMyxM6HSR1Yx+VNthD3Z8InqfHqepB5dKSV4jctWzlt3EOXNcOWDJ2AH9o+R15CveK9o3yILgC5kBuWoHqDJHhnTw6xXGz6XLnmnxz/AAbcCriqS8sZsZj7dq3bXMJzqLgK7LMt4Z0Mc9eVV+JcZUWbltgJdScsEaGNHgiAddQRttSavae27r3huIvW2RnnYSWEZQOWpoeuLV8y96W1PxnKWHk+wI6MIjmK1Yvwvpz+Ys2sxxTUOX7+AlxBzbVEYOcniCMDljQmJOoNWMFwt7lq3csXFZkP85VVw6B+ix47YjddtdI1qPh3E7lu33LBcTZ5WroOZdf6Dy/6GI50xdiuGw1x2fuHiEQt49dQRIho6EiSK6a2xVGHDq8sZcM37Kdj1xIMp3XdsGLA6LOwCHxawdZH5VB2n7KXcKVGV7loNJuZSQSwkKRJkyG19Nia6Hc4ko7ppLtcAZEEZjAMsQNhUXa3Fs+HPd5mMAsVVmUAzmmNRED0zE1VNpfE0LWZofqv6HL8ChUuX/lIxVTaAK5uq6QdB/UT96scX4bdzhs7NYUGBqtxBv8AGNWnkxnoRV+zhBfcZFFxspJy7GAWYnSBoCfatnx7d4qgArlifLeBAEkDluemlY/Vb5S/Y50808j3SYGuN4CVdrnwvadzOUgpmDu0hQdCCCM2lXMHevXWdryloAJIOwJMbaRrPShXaThwW2r2CQjuQV8W8yNDtJJjQUaTh93uQobQrlaSQOpmPik6CegPnWuPKTgv+iu2y1ZxCZ1stDEiVI36ifbWnzsqMtsz/d9CNI6Uk8K4DF1rpYMxMjmdoOv+lOvZe6CCp9DXUxuTVyVE1fkZFxIz92dGgEdDv+lZduMtVeI4RmQMv/EtdN2Xy8+Y/wBan4ZxFbywT4o+fnVoyp/4hluZSdDtV128JoF2swTBQ6bKSWjcDr6CqnCu1asAlzQ8m5GldEqGbDPGlb3N6qC6CJFYeIIASXXQT8Q+00WFFbiZ5DlXOO29u2uJLM4Q3FVtTHLKd/NTT3f4qpEjUdeVInbbgYxuU5nQoCAY8JkzqPnz5mrYN+CuSsXhbU7OpHWR+te0Budgr4JAKEdZj7isqzfL2K9i9xtv8bVCe8ASfOR6aE+s1Ce1eHH/ADZ6QD9a55eutcaBJnYDX5AUawfYPFOue4osW5Az3Tl3MDw6t9K5npRSuTNEXLwHb3by0uiIT6wB+dV7/wCIq/02m/7gPyM0zdnfwpwRt95iL9y7G6oO7BIMECfE2oI3HnFRWbuGCOtnA4e0VDJNwB3BygSWfMQQ8n0j1qtzwr4lqjNijhu2OIc+C33gkAwpYknRQSOcwBprAq9c7V4ncYe4ukHwMdfUij/DMSxvg2wz90gAVT4fIgmAR111K+VTYjieIu37du67WFZgAJGck6DTaJ0qr1ouVbf3LfRddiSvFLjyTauDxFiQjEZjOu259KKcRwOKt2hfvhkUkKO8MMSQY8PLY7x6V0J+yd1gxF9s2kSSseUrr/vW9zhvgyXxnBgZGEgkmBDTHz28qqnn9lwCwJ+TmBifBcVj5MBz6Fo26mnrgt//AOXXbhAfKFJBJAYKbagSNtp/Khl/sNYuHFW8q23Qq9pzMsDm8MTJXWJHMCdqN8IFtMJcwnhLXLZ8QJ0OgQBTyGpJncU3khKqJRxShYvWrtq45NpjqQe7cBC3SYOV/TQ0B7W8Kud6rOCO8XOpE5XgQ2Q6xljUNEdBVhuE3FfIyEN9PUHaKZMMpW0bd0LdBMw0nKdNVPIwImtzxQUt8eyp5srhsb4OV4vDjUa5hr4isEeoFXeGYj+UUa0jgkNmkZl9OfsRTVxnskt1g1ohSJORpK8zoQPQbc+QFUr3Z25atsWsZwB/y2FwbgbasBI99YNSlyqMrT8hTsBwCzfzXfFmVigXNGUcjtMn7U5Ybgds4ju90uWmVwxEqM9shlnWcwA161y3szi1sAnPdRzubbqJ8mRxEg86b+CcRUu91rdxnCwj5e9d2OxLQFRRoPprWLJCW+wi6Y9YfHIua1fburiEpayypIByI28HMdh0q3irl61YIQ2xiHYEEqcsaTJA8Zj5zXMVwuNvW0NxLkrGXM2RRGgjNAG3XpXV0xuYEWgbhGVkyCcpAWdSMoHPc/F5ULHN9I0KafYodnsFgcJexVy6RNr+U4QNCFvA4UblWJgHlQe1hWuXPANTtoX05CNCGAM+Z96dcD2CVM1y6RbBksZljtMudpgbeVGeDYvBq/dWCoeJghgzDeQSNdNas/KOVbnwjO1Ys4D8Pyzd7elBvk5sdgW6aEj00puw3Z6xlGVABHv86u4xoT3qjax2XMJgEGD0rdCEYcJDSFrjOEAxMWgERBlLTJZpJPrG3san4acuJuqNIKf+nX61V4liEmQdR5/rSha7eJZxV4uC2UFtNiwJOX2nfyqbA7IjaSNxv5ikLtb2kTDYgNYJmfGABlB0Jgz5wRXPsJ+JeJvYoXGbLakDIpygAA6yefM/lQnjvag4q87CLSsM0DQZp1J6TroNJNHgLo7NgfxGw9y01y8y2Sm8mQw5ZebHyiud4XjSXcRcFuRalik8hqVBAmJiPlSrwvhpcC5cYhCdAN3PQdF6n21NG8OUSVACgTMaTOhMDTQCs+ST6JxV8hLiPa29ey2874coGzZCcrLEag/FO0ctaH4PtLda6QQAIIzATA5KDy0963TFXcRaNu0odM6B9ZYgeLw+saxrQ0hVud3ZuOhOYuCJy7DQggkcoIkedVPnhkxzsm7Y7vJcFvvZOgEQOZ+ETHqBG1GLVzvDmuPnAgKwIIaQCSBso8+dLfDcttrgu5XuG0Mp3ylvCkkgQftNMqYa49pQFyFQq7ggk5QWkchrrHKqYZZQfY3BNBNcPpoun+Za8paucZuWyUI1Ukbb9DWVu/MQ9zPQI4fgMOFuLhbYA271iYB6qx8UDlqOtecexGIS2tu5cLpzWACQo+Ic82s78qZ+D8CUWgjBcqqmgEfzPidp33IHt5UH7XcOuG6tyMqCBnnTrtuNvtXFWS5cv7nS2V0UOzfE2TBXcpPeZptiJEeH2gmaDLekO1xJLFpzFvi2nLOpERvAgUV4ULcMpuBAoOVdczHq0TlHlv6V7/DB4KAhVPhOsk821EA8xvUtyTZNxNbGJuqgEwqKM3jCsNzB2686J38KLl60xaBby3CzGS2Q5lE8zMjkPeqmFwOn/DGmpnXXxfDOx/xGSTHQVZ4Hw8YgF/EsNokjUQc2pG55cvPXSDk3yiVJDPZ7W2dO9bKS0CNh5noJ+9a8e4k4dECEIdQ7CQeYgcj61oOE4NbRu90pKyJuCXDTEENMHMdvORpFR8X40CwtrqW0AH0+nKqWm+ESVdg98cGvOjDOCR8QEoYGoHPSNuf1GcWzZGNjMADmMAwVk7qPZpPSTFH8JwBmlmJDkQCRMb856aVZXs5lVlJkMN+fl8qE9rJNoWuG8SbIouQynYjTkDpuJAIkA/pRZcAz6opYdQCfn0PlQXF98LbC2MyISLtsCYcTDlNYJAjMN4o72I43DDcKdCDppyMHUEdPPoRHRwZK+Rlyw+5tZ7PXjtaf/tP6UQwnYq8dwE9Tr8hJroSLpWMwG9dNRRh3Cba/DawTLgO3+VRyy7kE6DTyq1/8JqghVMbRmIERGkeX59aZRiZ+ETW4Y+lOiItYfD2UOtlQepUE7zv60fwV5SPDEdBXuMwSXFObTTRhuvnP5UvcLuPM21z6ctB5E9KYzXtpxMD+VygE6x4iRlnrCyY8x0qt2Z4J3rpiGt5MoEGTLnkYO3LbSFHXSjxuwzXxb+O4CGcnQd40BB/lVSD6MT/TTzw2wtq0ltTIRQoJOpjmfXekAvdue1lvAWs7AM4AyKdmYmIPoAW9BXLeP/iAzYZLlsOt27OckDu1gmchnfop2B50Q4f3fFuKYr+JtPctZj3TKXCoE8KgspjxLr6+tdJ4fwazh7QtWUCWxPh333mZJPrUJ5FF0CVnGbnaw3ECZSl0tE5dAAZJmdTlB5b1f7JdlsPfuHEK5OVzmtFZWeUk7k7nfWa6R2g7NpireRvDEwVgESCIHTWD7edcVHDmyTYd7V1WfMQ2jQxCxABGnPWelJN5FS4B8HUk4Dh1bMLNoE8wig/bzNKHbjsthkC3QiqxJlVJVTzkgafKJms/D/hPEsbcfPibtq1agMxhixP9KEgjbUnlIpq7Rccwtm8VbCW7r2IXvLkxIAY+RI61GGKSfYrORYK6xIZtdkEaBJ0AAGi0Tw6HvlzKQYgnRlMCPaarYjHJnd5Fu3dd2gscx15wjDLPRflyFYftEyPJRLqndbkkHeOhG/0onCTsmpJDc15sPfcJpohPcawYYSZUgNVXgOGco2RkLHM5N5R5ycxkDTXUVU4BxvDIrXCGW6IOQbOQTAXkN9veDR/jdq64bHG4DbJWybZXZW0A6MJJ3jesztOn/stXPJN2VwxvMhvANoJedREkZo3ABgTrTZk0AaVNxmEqT8K7DQbQRrptQu3hrVjBi4gKh3UOJIGXK0hZ1gkUctMoC3FOVChUM5k8ySZPQ6elZpO2WJFd+C2J/mWGd9JZQSD01JmYifOsoVY70qCiYgqdQc24Jnm81lMXIVfEG0i7tGj6aydZB2iehofZ4pbm53kszETm2Vf6Yjlznzq9e4kl+1mtMGUiQR+9weVBMTay2ixBz8mUAuukHKSPMfWsVV2alyD8RwFRdzWrjsLmYldIy6TBA11I+tMHD+GkjYaankB77UB4Xw3ET3gvAIdQHRXJnyEAfU032r5ew9oxnKMsqIEkEfDy361Oc/A9pUv8KuKvguJLagFGZY5QVj5k86EWbd7DuqEgLAIIILdPYAzBI5e9N/Z2+Dh7eYQVGQg8ivhIio2nvHuX7YKqD3eUBlCxqSN8x56QB7zWpbR/AH2ipSD4p3O88v0oHjuHXLlx8s6MSnQCPDttJ94FUuJLbXuRbZLjGQBaILNJOUHLuAIE60a7KYe4L+KW5JKuAef9xH/liKsb4skobebLGEu3wxzSLQAhiRIMAEmOpBMcpq9xLjLWsPmg5pAJAGk/1EdOW3OiFu+nwyCSYjkD+vlWmLweZTsOnOR6flVAWvIkXONtav8AfnwswIMMGDwANgojluBU+C4n319rgBBO088unL5+hO9Uu1bW7aJbUMcjMMxUASYzakS0CBpp61b7JYQ/y2I1IJ+TBfs7fKtmJcWRytHV+HYi5ctpEKuUeLcnSlnj/wCJuAwhK5zibo0ypqAfNz4R7T6UgfiR21ug/wAHZfKieFwpiTuQevSK57YseMrczAjkBMmRpM+fKa7MZfpTfscxxuXB0vjn4zY0j+TbSyDtAztz3zDy6ChGK7VcWcKf4gnMJIGQZdY8Qy/aap2sLdzANzIGVhmYKAATMaRHWZ23okMOzZjcZXEDxExlAJYsMu7ZieY3rLk1TX+Jsx6VNckeH7X8YysBiFYfCVPdGdJgeGdvOrvDPxXx1m6MO9tC5YAwMvvrKkRrMbVthbdrIAJJOrTJlgSxjkTJiatcI4d3uK7y6v8ALtIbjGRBUATBGxbRCOWvSo4tVKc9rRLNpIwhuTGXg3aixYxIGJuKMRdXvPHoPHOXXZTlkgf/AJCOlWu2COlo37d1yraOAYAn05Hb5da432x/m3bl557242c6zMmFUD+lQAYPpVvsT+I93Bnurs3cOfCyHdR1QnYjeDofLetsJqStGHJjcHUg12Z7Y3MHcKurHD3GlkIY5Z0JQjYwBpsfKKdcB2lDsXwpuvbAJcXEZFUAFiBceATAMASa2w3ELV1VuWAuVhIKj7858jSX2+4rbW8lu4zDIpfMviyvByeEkSJgHoCfSm8ab5K9wW7U/iXdym3hrLIWkd4SGYDaVRZg67n2E0uYDG2bAuDEKwytAOUkMsAjyLa660s8K4wyM94uSSNVI0MbADlTN2du9+pN0y0zqSQPQE6SdCdNNKzZMvo20uA7Gvg3414OygtrhryqAYaEgnqVB0E9JNKv4k3nNtLqnMrFg7DlcaGIPQ5Sog+VXuOcKtMh7wBUU+EqBKzl+Woj0oPhuxV3GYrEJ3pRbiNfRt1Y5kgOoMgDPExI0ImpYNTHL8AaEd8Tmid6wkRtNTcZ4Ldwt5rN9crr7gjkVOzKeRFVrKa1pA3s76baGP0p9Haq6+FtWimUhlYXCp8RhgJO0ag+1VcPwprtvC4S0AXvNnOmuum/QKCa6twuyj22w9wIjKuRGdFaIGUDXRgBt/tVc4KYJtdHMLnaC5dQWrmVVBnJBYTEcj4TqfnUF/i2IW7IJFtDof8AljQAwDO+vrvpXSOyPZR7GKJYKVXWRqpGoBHr+VBPx6I7vCxPxXdAfDoE5bTrv61VHTK3YW/cSsRxq2zEs5JO5IzfXnWUnSTXtP8ALx+IqOncNwV2xiz3B/kXCWKnkNfCy7hgdJ6U692WMRp+/wDShdi8riGEgiD+9x7Gq1zhuIRg+FxDkDe1caQfIMw+4965eSLn2dKMkHuJcPFpAV0BO3nv/r60O4VxO2l+LuzKdW+EHlmnTXUf71VXjd69NvE2ShQypZSAx1AmDEjqprZ8d3Il2AT/ABkAmf7QdDpy+9ZXBp0y5UU8N2pdMQ2HtxlZ/BcJzQg1EgTmJXQGdiOlMHGe0fdqQTBJC5iubRtyEkTG0Um3cI9rK4IfDMc2a1plBPQ66aU0YGyGUd1DA7XXlyeuUHp7CeRqc4pVQ+GT8G7NJYZGtJE6tceM4ETAU/Dm20GgmhXau2TiWbMVQIM2XTNGYkmPigc/KOVMbWyoJJmNR+dC+0IW7hmdDlu2/ECNJBMMCNmBHI9POqt0mycewz2c4ILNuQ05wG0AgCNAvlHPnvXmKdlxaho7t0KjX+sEvMeaz8qF4HteLeDthV7y8EhlGy5dCWI2Gk/pVLB8AxGNbvsSzIh+FdiQdvCPhTyGrbedWxxtshJ1dljj9q1iCLaQ4zAM+4UDV4byUSY02G5ongbIs23uMICD6yzkf9zBf+mruE4CPCAAlpNTt4iDME7ZQRmY7FgANE1X+1fGBcBt2/8Ahqfdj1Pl0+dbYQvgyuQicFspde/cvhWYs51WSZzSZOggxyO1V0u2xDZMoQmSw1IgTK9doNTcKxi2r7o0Q5zCRpImR69Ko8cRjiHUJAktoNTpuRvzqck3kaZfia9NUE1v93aF1pysWSdyARKzI1AMiBzmqPDAzucrnKoIGusCSTBMaCvbGGAwb3g5NwMJQydDuYPlJn/eoOE8RV7xa4FVSZyLoJkCAvSPzpbajJosWRuSTGi2M6Lc0XNAMCNQNI5Jpv1gaVtaxJUlWZYXVgNp1mfTy3mtOLXstlmZoAIJAjqICxy3+tBeCYvvC4CjxEmJjrG+gG259jNZYpyi5GxuKe1ljtLwzvFDSUOUROxG5BHI8xQvGdlVWycgY3AQCWMbgHUAGByHMk+VMmEHeMyXJcEnQ8lA8BUnzJ12kGqOLTubrsWBRiGbPrAGniE6gmeXLSr8eSS/TfRlzYY3bRt+H/EGw2JbC3GUq4zrlbMM0ZhB81mf8opc7VXs+JuZpJLEzzgAkD7152bsd5jVK+FQWbSfCAG2J9QJ86Mdt+HgG269dSfb9a60b28nEffAM4SlliCwKL4QdyJ1lp6fCI11OwGzJwW9/DZnVCVfkIkAaydg0zIOmnLSlHBY8W2yn4HPqBIjUe5+m1OvD8evhBBVGlfGQNIWI3008q5mpTT+AIuFVZ82SQs5YG0ATptM7dKP9jV7vEJPhJEGBIgLOXTTbnpSqe0FhWfKxcyTCiROuub4R6zRH8PuKPicY1wDLasowHMszQoJI0JgGqtPhm5p1wNjv2v7A2OIqA7ZCutu4sEgH4lIO6zrHI7c5SG/A1bZB/jAfLup+veV0d8QetRwWOlduiIE4J2XtYa8bwJe7lyAmAEWAIRRtI0nX2pmsWmbU7edSYfh4GranpVi49L5AR3HCL0ArkP40YrPZw56vcj5WxXQe0vEMq5QdTXLfxau/wArBr5XW+qD8qYHNTWV5NZURj1geOumh1H1prwHGlYDxwekj8x+dKfE+BXcP/xUKgkgHQg+hFVbXrGsbfc7xWfLii+SyE2dLsY0mJGeDI0GnLk3nXmN7P4bEHNctjMdypdCfWJFKHDUuh+7W7BGg1kHmu40nT50ewGJuMyr/LaTE67+mWsMopPg0psvWuw1lVZbV6/bVwQy5lddf8LJv5zNMmGwiLbS2pGVFCjbWBEkAk+dCO4ZRJEeUAMfRYmrDXgolm2AOXMZ8pUN96rlUuyasvDhxLR3ttR0y6/NmH0U1EOxeHBJYveJ1hjkT5ABj7wKAHt5hrRyhWB5qiqD7kHX5mimG7dWmts9tWJUT3YgXDpMqJgKD8TmAI5kiZxxe0SLm/cP4Ts9bAGYLlBBW0ihUnkWH9cdW0HnV979pWBcgtrAnwroSdfQGWOvoNK4lxv8QcRiIys1q3sVDQTG5YiPl0A3ml3G8eu3ENt3ud0OUwT0Go+EdK0xx12UymdW7R9t0dsgvp3ZMLkkKSORaIPsctK3EcR4qWOzmA/iTkc5lQaaQSNBBP0q/wAe7Otaw0W2mGnXwmCcoQSfOf3NN5MUZ7G+Sve6KHGLKsCRoRr/ALVtd44O5h2LOJXNAELAAykaloGugFAOG4JjcM+HKCSToB5k9Ik+1a4q6rNAkD+n/Xzq944y7COWUHcQ7wrCHEBgz/ApJPUaRmPONdOgiteE8DVwzF4KkSAIjfr6fbrS+jXLeqEgHpseetWcBxy5bZjAOYEEbfLoarninT2s1Qz43W9HQDZLW2lx4REnWSpJBI1iZjzk7UP4Hwnu9WHe5lJEZhGhJ28+fpQbC9r3BgpmQggrmIknnIHpp5Vt/wCO4gghcqg6aTp6dKyLTZacfc0S1eNSUo/yFLXGDZe4t5gYgr1yyZEdT0NBuK8VN/LbVC2yqNz0gAf71rhOCNefXPcduS/sk/SumdkOwQsQ7gd5y55fU8z9BWvHpoxd+TLk1cpqilwP8OWw+HBzj+IuAF0C5go3CZp06sesAaDW3xX8OcVdtgd9bI5qZUfRTNPtiytsedeXcQT6VrMZx21+FuIDRlw5E7ln+hVZoon4XEazaJI1DG4RPkT94BrpCgV4RRQCCv4Yu2jXbaL0tqZg6GCYgnrThwTglrCWu7srA3JO7Hqxq8snQUQwnDebfKnSQithsGXPlRW1ZCDTfrW0gCBoKjJpWM9Zqq4rEBFLMYCiSanY0mdsOLZmFhToNX9eQ/P5U0Jg3E403rjXDtyHQUkfi9d/nYZP7bE/N3/QU6WregHWK55+Kt7Njyv9lu2v/lzf+6gEJteV7FZURn0Lx/HWrVkm8AwOgQgHMfL9eVcpuv4iQMoPIToOgO/zq1i7rkLmZmAECST8prbhfCXv3AiD1PIDqagpKSsty4niyOD8F3s9hL+LvotuAVEM+wVZ3bz6DntXScd2XVyFt3HkCTmJYTyIUEFdeQIAqXs/wVMNaCINTqzc2PU/vSjdnwgxuedZpxixqbQu47hlxC2bxAjM3dgAbayfiaTO9Jfa7jZS0llTAZQXVQoSBIUEhiToNidIFNfE+1l2xfdMqkabyCRA5g0Fx9/BYpw1+wLbGJddD81IJqmOFJ2Weo2jmV27G0fQAewNR4TjVyxcW7ZcqwMhh9fUeu9G+3PDsLZvIuGaUZZOpYAyY+LUaRIM0oEhm30FboccmeTsL8Yx1q7fz2FZVIUlWg/zI8WUDZZ2mmDhfCe+tBLpVRzAABXUQZnViARJ296GcO4YECspnxgNBHh+GG6kbn5U4XbQXDkWgGJkFsvxaEGeprnarN0oiQF4NhwuKItkolrws0wW3gQTHpGutH+I3kCm48XMklQN5/MTA9vImoksJt/UFQRu6wCRJ5STlFWu9HjyiY0YCZLRETtpO/mTWGc90kxgXFdmi+DINwd5lzsZ0XXOEA92PSR5TSl2abDK7Pi0uXFykIqGCXMRJkQI+9dA4hC2rkgAC2+5gTBEZuRjTbyrlaPpNdTR5JTUr6E+ArxDDgfzEBVTsFJZV0+E3WADt1AEefQM7fua2vYhnjMSY0A5AdAOQqLLW8Rd4di0V170EpPiyxmjnlnQn1rr3ZzsZgL9tb1p7l5D1IWDzDKBII6TXFIp+/CLizJizanwXVMj/EoLA+sAj3oA65guF2rIi0ioOcDU+p3PvVxGitZrJqVCPWaaytZrCZ2pgal4qWxhWc1awfDJ1aiIhRA0pWBFYwip5mpGevC1a0hnhrwmva0Y0AD+OcUFi0z89lHUnb9a57hwWYsxkkyT1NXu0/Fu/vQp8CaDzPM/vkKjwVuKZEtWUl1HvXI+317PxHEHo+X/ALQF/Kux8JTNe9K4Zxu93mJvN/dcc/NiaPA0DiKyrIwk6yB7isqFgPUi8iqGCsHjxaaH9iui9nuCpYQBd9yebHqfyHKuY8J4e95wiKSTv0HmTyHnXT7OINtu7Y5ssCeug1rJjbao36rFGDTT5YeU1v3kDU0N/jBGn1rDf6g1OjIVu0XBVxCgqQLg2PXyPlXO8bYe2zK4II0g11nh2B70g7KN4+09a51+IuMU4q5k1CwgjyAnX1mhILEDjZBIn0+oofgsMrFgSQ0ErtqRy161b4hbOhbQGfnGgqTh3dJiMvhu22Ckll+EnffoefPSrJWoNogF+zd8P4GKyMsZY13+Lof1plSywa3DEIB8IgaxBaT5n6cqqcDtJbZ2VQA+qxAmM3Ll4YOnnVzE3lnM7qsQYLBZB8Wk/auJllunwMk4dhlymJIYBTPP4tZB5zzqVLcS+2kAaxIgf9R5Tp9zQM9pbaucjF1GiqqzvuZMDTUDXnQvivai7cOW0BaXyMtpqMx/T51KOlyTfVfMVhTthxUrhYEA3YXKTJC7sY6giJ8650p0orxHBvIZw0sMwZp8QOxE7jehBWNK62nwrDGguz01leitktdfvWgRGBNPn4S4KcfmP/Ltu3ucqf8AuNLnCLpt5ioXVSCSJP8A0n+n1EHzp/8Awh4cZv3yNDFtfPXM0enh+dAHSya8mtQauYXAFtToKkBBasljAFFMNgQu+pqa3bCiBXhekBuz1HNeTXk0DPawmvJrUmgD0ml/tfxfubOVT47nhHkP6j+XvRx3rknaDtAL+IZs3hnKg/wjb57+9NCZJhlk0Xt6LQjAmr9+9pApAF+EnKjv0Vm+QJrgLtqTzJmu646/3eAxDdLT/UEfnXBGah9ATrdA5H51lVprKhQH0VfsrbsgW1CAq0hQFnQ7xQ7iB/n+y/YVlZVSNEv8EW0NTIdRWVlBUFbV5hjrSgkL3M5QTHPltXOe0thc+I8I0uQNBp4htWVlJ9oGLPHkHdtoNBp5Ur4A/wA1PUCsrKs8MiOdi+yk5WIjaCRGlKIuFrksSxnmZ+9ZWVm0y7EF4jbpWcPQG4oIBBuKCOonnXlZWwDrHbLCocFdlVOVfDIHh5eHp7VwvHDxV7WUwIEqZa9rKALtn4P35V23sdbAwOHgAfy1OgjU6k+pOtZWULsBkwC+KjLVlZTAjata9rKBmprK9rKBGtatWVlAAzjrRYvf/qf7GuM4pRlOleVlNgGOCHwCr9z4hWVlIRc7Tf8A0u9/kH/qWuHNWVlAzUVlZWUgP//Z"/>
          <p:cNvSpPr>
            <a:spLocks noChangeAspect="1" noChangeArrowheads="1"/>
          </p:cNvSpPr>
          <p:nvPr/>
        </p:nvSpPr>
        <p:spPr bwMode="auto">
          <a:xfrm>
            <a:off x="9017000" y="-16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5368" name="Picture 8" descr="http://t2.gstatic.com/images?q=tbn:ANd9GcTX04B1AEWPmuqVc3ZQ8LwdYxq9KLo4zqi-UWlgm3eLn4yuwBA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76600"/>
            <a:ext cx="4343400" cy="3581400"/>
          </a:xfrm>
          <a:prstGeom prst="rect">
            <a:avLst/>
          </a:prstGeom>
          <a:noFill/>
        </p:spPr>
      </p:pic>
      <p:pic>
        <p:nvPicPr>
          <p:cNvPr id="15370" name="Picture 10" descr="http://www.wahoos.com/admin/uploads/images/catering/catering_pic_lrg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1001" y="3124200"/>
            <a:ext cx="4372999" cy="3657600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422030" y="0"/>
            <a:ext cx="8229600" cy="45719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3276600"/>
          </a:xfrm>
        </p:spPr>
        <p:txBody>
          <a:bodyPr/>
          <a:lstStyle/>
          <a:p>
            <a:pPr lvl="0" algn="l" rtl="0">
              <a:buClr>
                <a:prstClr val="white">
                  <a:shade val="95000"/>
                </a:prstClr>
              </a:buClr>
            </a:pPr>
            <a:r>
              <a:rPr lang="en-US" sz="4000" dirty="0" smtClean="0">
                <a:solidFill>
                  <a:srgbClr val="FFC000"/>
                </a:solidFill>
              </a:rPr>
              <a:t>Catering</a:t>
            </a:r>
            <a:r>
              <a:rPr lang="en-US" sz="4000" dirty="0" smtClean="0">
                <a:solidFill>
                  <a:prstClr val="white"/>
                </a:solidFill>
              </a:rPr>
              <a:t>\ </a:t>
            </a:r>
            <a:r>
              <a:rPr lang="en-US" sz="4000" i="1" dirty="0" smtClean="0">
                <a:solidFill>
                  <a:prstClr val="white"/>
                </a:solidFill>
              </a:rPr>
              <a:t> cater-</a:t>
            </a:r>
            <a:r>
              <a:rPr lang="en-US" sz="4000" dirty="0" smtClean="0">
                <a:solidFill>
                  <a:prstClr val="white"/>
                </a:solidFill>
              </a:rPr>
              <a:t> provide people with food and drink at a social event or other gathering: </a:t>
            </a:r>
          </a:p>
          <a:p>
            <a:pPr lvl="0" algn="l" rtl="0">
              <a:buClr>
                <a:prstClr val="white">
                  <a:shade val="95000"/>
                </a:prstClr>
              </a:buClr>
            </a:pPr>
            <a:r>
              <a:rPr lang="en-US" sz="4000" i="1" dirty="0" smtClean="0">
                <a:solidFill>
                  <a:srgbClr val="FFC000"/>
                </a:solidFill>
              </a:rPr>
              <a:t>my mother helped to </a:t>
            </a:r>
            <a:r>
              <a:rPr lang="en-US" sz="4000" b="1" i="1" dirty="0" smtClean="0">
                <a:solidFill>
                  <a:srgbClr val="FFC000"/>
                </a:solidFill>
              </a:rPr>
              <a:t>cater for</a:t>
            </a:r>
            <a:r>
              <a:rPr lang="en-US" sz="4000" i="1" dirty="0" smtClean="0">
                <a:solidFill>
                  <a:srgbClr val="FFC000"/>
                </a:solidFill>
              </a:rPr>
              <a:t> the party.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686800" cy="63246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Food processing\</a:t>
            </a:r>
            <a:endParaRPr lang="ar-SA" dirty="0"/>
          </a:p>
        </p:txBody>
      </p:sp>
      <p:pic>
        <p:nvPicPr>
          <p:cNvPr id="1026" name="Picture 2" descr="http://www.agricultureinformation.com/mag/wp-content/uploads/2008/12/food-processin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00"/>
            <a:ext cx="3581400" cy="3048000"/>
          </a:xfrm>
          <a:prstGeom prst="rect">
            <a:avLst/>
          </a:prstGeom>
          <a:noFill/>
        </p:spPr>
      </p:pic>
      <p:pic>
        <p:nvPicPr>
          <p:cNvPr id="1028" name="Picture 4" descr="http://t1.gstatic.com/images?q=tbn:ANd9GcT2pSNZvpcnw83CVVznm-m0DGM2qTvwXy9lGomUE1Y-XVMptHYWh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3810000"/>
            <a:ext cx="5486400" cy="3048000"/>
          </a:xfrm>
          <a:prstGeom prst="rect">
            <a:avLst/>
          </a:prstGeom>
          <a:noFill/>
        </p:spPr>
      </p:pic>
      <p:pic>
        <p:nvPicPr>
          <p:cNvPr id="1030" name="Picture 6" descr="http://t2.gstatic.com/images?q=tbn:ANd9GcRnfqxKBruyJQWIQMA1ckorCCFCXn3wd1aN4O9wCRgqY63cFjO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1447800"/>
            <a:ext cx="5181600" cy="2209800"/>
          </a:xfrm>
          <a:prstGeom prst="rect">
            <a:avLst/>
          </a:prstGeom>
          <a:noFill/>
        </p:spPr>
      </p:pic>
      <p:pic>
        <p:nvPicPr>
          <p:cNvPr id="1032" name="Picture 8" descr="http://t2.gstatic.com/images?q=tbn:ANd9GcSwYX4Uo56AORgrObsFsint6dfbAc4PjRH5CI2RThXgJq6Ocaeta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447800"/>
            <a:ext cx="38862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algn="l" rtl="0"/>
            <a:r>
              <a:rPr lang="en-US" dirty="0" smtClean="0"/>
              <a:t>Packaging\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686800" cy="5394960"/>
          </a:xfrm>
        </p:spPr>
        <p:txBody>
          <a:bodyPr/>
          <a:lstStyle/>
          <a:p>
            <a:pPr algn="l">
              <a:buNone/>
            </a:pPr>
            <a:r>
              <a:rPr lang="en-US" dirty="0" smtClean="0"/>
              <a:t>the container or material that a product is sold in: </a:t>
            </a:r>
            <a:r>
              <a:rPr lang="en-US" i="1" dirty="0" smtClean="0"/>
              <a:t>plastic packaging</a:t>
            </a:r>
          </a:p>
          <a:p>
            <a:pPr algn="l">
              <a:buNone/>
            </a:pPr>
            <a:r>
              <a:rPr lang="ar-SA" dirty="0" smtClean="0"/>
              <a:t> </a:t>
            </a:r>
            <a:endParaRPr lang="en-US" dirty="0" smtClean="0"/>
          </a:p>
          <a:p>
            <a:pPr algn="l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9458" name="Picture 2" descr="http://t1.gstatic.com/images?q=tbn:ANd9GcTFE45HQ7qqo-pnkiWoHipO87fMTe4Mz21SwLIeFa8AMnMWeDm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3600"/>
            <a:ext cx="4724400" cy="2590800"/>
          </a:xfrm>
          <a:prstGeom prst="rect">
            <a:avLst/>
          </a:prstGeom>
          <a:noFill/>
        </p:spPr>
      </p:pic>
      <p:pic>
        <p:nvPicPr>
          <p:cNvPr id="19460" name="Picture 4" descr="http://t1.gstatic.com/images?q=tbn:ANd9GcSLMuV3k7mO0SWsVG04WQQ4CjmJ7F6-yKeODCl9o-HTJonwFP6db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724400"/>
            <a:ext cx="2238375" cy="2133600"/>
          </a:xfrm>
          <a:prstGeom prst="rect">
            <a:avLst/>
          </a:prstGeom>
          <a:noFill/>
        </p:spPr>
      </p:pic>
      <p:pic>
        <p:nvPicPr>
          <p:cNvPr id="19462" name="Picture 6" descr="http://t3.gstatic.com/images?q=tbn:ANd9GcQjQ1lEVnO2l3SZo0xY2CSR9-WwwnZ5DCWT8IL8UOc-YS_flSmZ8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14874"/>
            <a:ext cx="2590800" cy="2143126"/>
          </a:xfrm>
          <a:prstGeom prst="rect">
            <a:avLst/>
          </a:prstGeom>
          <a:noFill/>
        </p:spPr>
      </p:pic>
      <p:pic>
        <p:nvPicPr>
          <p:cNvPr id="19464" name="Picture 8" descr="http://t3.gstatic.com/images?q=tbn:ANd9GcTCHRjSdBuiHKUeSuHgUaKrQC8lyj3Vi5EDPFMKhu4ErrvufBy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1752600"/>
            <a:ext cx="441960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686800" cy="630936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dirty="0" smtClean="0">
                <a:solidFill>
                  <a:srgbClr val="FFFFCC"/>
                </a:solidFill>
              </a:rPr>
              <a:t>Telecommunications</a:t>
            </a:r>
            <a:r>
              <a:rPr lang="en-US" sz="3600" dirty="0" smtClean="0">
                <a:solidFill>
                  <a:srgbClr val="FFC000"/>
                </a:solidFill>
              </a:rPr>
              <a:t>\the sending and receiving of messages by telephone, radio, television etc: </a:t>
            </a:r>
          </a:p>
          <a:p>
            <a:pPr algn="l" rtl="0">
              <a:buNone/>
            </a:pPr>
            <a:r>
              <a:rPr lang="en-US" sz="3600" i="1" dirty="0" smtClean="0">
                <a:solidFill>
                  <a:srgbClr val="FFC000"/>
                </a:solidFill>
              </a:rPr>
              <a:t>a new telecommunications  company uses a developed system.</a:t>
            </a:r>
          </a:p>
          <a:p>
            <a:pPr algn="l" rtl="0">
              <a:buNone/>
            </a:pPr>
            <a:r>
              <a:rPr lang="en-US" sz="3600" i="1" dirty="0" smtClean="0">
                <a:solidFill>
                  <a:srgbClr val="FFC000"/>
                </a:solidFill>
              </a:rPr>
              <a:t> </a:t>
            </a:r>
          </a:p>
        </p:txBody>
      </p:sp>
      <p:pic>
        <p:nvPicPr>
          <p:cNvPr id="20485" name="Picture 5" descr="http://us.123rf.com/400wm/400/400/72soul/72soul1112/72soul111200033/11534224-illustration-depicting-a-telecommunications-device-with-illuminated-fiber-optic-strands-appearing-t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1625" y="3048000"/>
            <a:ext cx="3762375" cy="3810000"/>
          </a:xfrm>
          <a:prstGeom prst="rect">
            <a:avLst/>
          </a:prstGeom>
          <a:noFill/>
        </p:spPr>
      </p:pic>
      <p:pic>
        <p:nvPicPr>
          <p:cNvPr id="20489" name="Picture 9" descr="http://t2.gstatic.com/images?q=tbn:ANd9GcRFe8Ootqte9mJ0F11mZ3fJCu7qf9SRiIUbmgkvYuA2PVJZsrCdB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048000"/>
            <a:ext cx="2476500" cy="3810000"/>
          </a:xfrm>
          <a:prstGeom prst="rect">
            <a:avLst/>
          </a:prstGeom>
          <a:noFill/>
        </p:spPr>
      </p:pic>
      <p:pic>
        <p:nvPicPr>
          <p:cNvPr id="20491" name="Picture 11" descr="http://punchingnungroup.com/wp-content/uploads/2010/08/telecommunication1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38400" y="3048000"/>
            <a:ext cx="3305175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495800"/>
          </a:xfrm>
        </p:spPr>
        <p:txBody>
          <a:bodyPr>
            <a:normAutofit/>
          </a:bodyPr>
          <a:lstStyle/>
          <a:p>
            <a:pPr lvl="0" algn="l" rtl="0" fontAlgn="base">
              <a:spcAft>
                <a:spcPct val="0"/>
              </a:spcAft>
            </a:pPr>
            <a:r>
              <a:rPr lang="en-US" dirty="0" smtClean="0">
                <a:solidFill>
                  <a:srgbClr val="FFC000"/>
                </a:solidFill>
              </a:rPr>
              <a:t>Transport\</a:t>
            </a:r>
            <a:r>
              <a:rPr lang="ar-SA" sz="3600" b="0" dirty="0" smtClean="0">
                <a:ln>
                  <a:noFill/>
                </a:ln>
                <a:solidFill>
                  <a:srgbClr val="FFFFCC"/>
                </a:solidFill>
                <a:effectLst/>
                <a:latin typeface="Arial" pitchFamily="34" charset="0"/>
                <a:cs typeface="Arial" pitchFamily="34" charset="0"/>
              </a:rPr>
              <a:t>system or method for carrying passengers or goods from one place to another </a:t>
            </a:r>
            <a:r>
              <a:rPr lang="en-US" sz="3600" b="0" dirty="0" smtClean="0">
                <a:solidFill>
                  <a:srgbClr val="FFFFCC"/>
                </a:solidFill>
              </a:rPr>
              <a:t>air/rail/sea/road transport</a:t>
            </a:r>
            <a:r>
              <a:rPr lang="ar-SA" sz="3600" b="0" dirty="0" smtClean="0">
                <a:ln>
                  <a:noFill/>
                </a:ln>
                <a:solidFill>
                  <a:srgbClr val="FFFFCC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br>
              <a:rPr lang="ar-SA" sz="3600" b="0" dirty="0" smtClean="0">
                <a:ln>
                  <a:noFill/>
                </a:ln>
                <a:solidFill>
                  <a:srgbClr val="FFFFCC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ar-SA" sz="3600" b="0" i="1" dirty="0" smtClean="0">
                <a:ln>
                  <a:noFill/>
                </a:ln>
                <a:solidFill>
                  <a:srgbClr val="FFFFCC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ar-SA" sz="3600" b="0" i="1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It's easier to get to the college if you have your own transport</a:t>
            </a:r>
            <a:r>
              <a:rPr lang="ar-SA" sz="3600" b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3600" b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lang="ar-SA" sz="3600" b="0" i="1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91200"/>
            <a:ext cx="8229600" cy="518160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1030" name="Picture 6" descr="http://1-ps.googleusercontent.com/h/www.ldoceonline.com/images/704/entry/xpronsentencea.gif.pagespeed.ic.l9SRN7n3e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07950"/>
            <a:ext cx="123825" cy="123825"/>
          </a:xfrm>
          <a:prstGeom prst="rect">
            <a:avLst/>
          </a:prstGeom>
          <a:noFill/>
        </p:spPr>
      </p:pic>
      <p:pic>
        <p:nvPicPr>
          <p:cNvPr id="1031" name="Picture 7" descr="http://1-ps.googleusercontent.com/h/www.ldoceonline.com/images/704/entry/xpronsentencea.gif.pagespeed.ic.l9SRN7n3e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166688"/>
            <a:ext cx="123825" cy="123825"/>
          </a:xfrm>
          <a:prstGeom prst="rect">
            <a:avLst/>
          </a:prstGeom>
          <a:noFill/>
        </p:spPr>
      </p:pic>
      <p:pic>
        <p:nvPicPr>
          <p:cNvPr id="1032" name="Picture 8" descr="http://1-ps.googleusercontent.com/h/www.ldoceonline.com/images/704/entry/xpronsentencea.gif.pagespeed.ic.l9SRN7n3e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441325"/>
            <a:ext cx="123825" cy="123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43138" y="3244334"/>
            <a:ext cx="2457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air/rail/road transport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3343138" y="3244334"/>
            <a:ext cx="2457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air/rail/road transport</a:t>
            </a:r>
            <a:endParaRPr lang="ar-SA" dirty="0"/>
          </a:p>
        </p:txBody>
      </p:sp>
      <p:sp>
        <p:nvSpPr>
          <p:cNvPr id="6" name="Rectangle 5"/>
          <p:cNvSpPr/>
          <p:nvPr/>
        </p:nvSpPr>
        <p:spPr>
          <a:xfrm>
            <a:off x="3242150" y="3244334"/>
            <a:ext cx="2558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air/rail/road transport</a:t>
            </a:r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3343138" y="3244334"/>
            <a:ext cx="2457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air/rail/road transport</a:t>
            </a:r>
            <a:endParaRPr lang="ar-SA" dirty="0"/>
          </a:p>
        </p:txBody>
      </p:sp>
      <p:sp>
        <p:nvSpPr>
          <p:cNvPr id="8" name="Rectangle 7"/>
          <p:cNvSpPr/>
          <p:nvPr/>
        </p:nvSpPr>
        <p:spPr>
          <a:xfrm>
            <a:off x="3343138" y="3244334"/>
            <a:ext cx="2457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air/rail/road transport</a:t>
            </a:r>
            <a:endParaRPr lang="ar-SA" dirty="0"/>
          </a:p>
        </p:txBody>
      </p:sp>
      <p:sp>
        <p:nvSpPr>
          <p:cNvPr id="9" name="Rectangle 8"/>
          <p:cNvSpPr/>
          <p:nvPr/>
        </p:nvSpPr>
        <p:spPr>
          <a:xfrm>
            <a:off x="3343138" y="3244334"/>
            <a:ext cx="2457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air/rail/road transport</a:t>
            </a:r>
            <a:endParaRPr lang="ar-SA" dirty="0"/>
          </a:p>
        </p:txBody>
      </p:sp>
      <p:sp>
        <p:nvSpPr>
          <p:cNvPr id="10" name="Rectangle 9"/>
          <p:cNvSpPr/>
          <p:nvPr/>
        </p:nvSpPr>
        <p:spPr>
          <a:xfrm>
            <a:off x="3343138" y="3244334"/>
            <a:ext cx="2457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air/rail/road transport</a:t>
            </a:r>
            <a:endParaRPr lang="ar-SA" dirty="0"/>
          </a:p>
        </p:txBody>
      </p:sp>
      <p:pic>
        <p:nvPicPr>
          <p:cNvPr id="22530" name="Picture 2" descr="http://www.i-sup2008.org/images/venue_transport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Vehicle  Manufacturing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4118190" y="3244334"/>
            <a:ext cx="907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vehicle</a:t>
            </a:r>
            <a:endParaRPr lang="ar-SA" dirty="0"/>
          </a:p>
        </p:txBody>
      </p:sp>
      <p:pic>
        <p:nvPicPr>
          <p:cNvPr id="23554" name="Picture 2" descr="http://www.tdailynews.com/wp-content/uploads/2013/01/china-car-manufacturin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1" y="1600200"/>
            <a:ext cx="4114800" cy="5257800"/>
          </a:xfrm>
          <a:prstGeom prst="rect">
            <a:avLst/>
          </a:prstGeom>
          <a:noFill/>
        </p:spPr>
      </p:pic>
      <p:pic>
        <p:nvPicPr>
          <p:cNvPr id="23556" name="Picture 4" descr="http://www.thehindu.com/multimedia/dynamic/00284/THRAO_MAHINDRA_DEFE_284156f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600200"/>
            <a:ext cx="4953000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write a report about a company: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en-US" sz="2800" dirty="0" smtClean="0"/>
          </a:p>
          <a:p>
            <a:pPr algn="l" rtl="0"/>
            <a:r>
              <a:rPr lang="en-US" sz="3200" dirty="0" smtClean="0">
                <a:solidFill>
                  <a:srgbClr val="FFC000"/>
                </a:solidFill>
              </a:rPr>
              <a:t>It is ………….company</a:t>
            </a:r>
          </a:p>
          <a:p>
            <a:pPr algn="l" rtl="0"/>
            <a:r>
              <a:rPr lang="en-US" sz="3200" dirty="0" smtClean="0">
                <a:solidFill>
                  <a:srgbClr val="FFC000"/>
                </a:solidFill>
              </a:rPr>
              <a:t>They are in …………..business. They make………</a:t>
            </a:r>
          </a:p>
          <a:p>
            <a:pPr algn="l" rtl="0"/>
            <a:endParaRPr lang="en-US" sz="3200" dirty="0" smtClean="0">
              <a:solidFill>
                <a:srgbClr val="FFC000"/>
              </a:solidFill>
            </a:endParaRPr>
          </a:p>
          <a:p>
            <a:pPr algn="l" rtl="0"/>
            <a:r>
              <a:rPr lang="en-US" sz="3200" dirty="0" smtClean="0">
                <a:solidFill>
                  <a:srgbClr val="FFC000"/>
                </a:solidFill>
              </a:rPr>
              <a:t>They have …………… employees</a:t>
            </a:r>
          </a:p>
          <a:p>
            <a:pPr algn="l" rtl="0">
              <a:buNone/>
            </a:pPr>
            <a:endParaRPr lang="en-US" sz="3200" dirty="0" smtClean="0">
              <a:solidFill>
                <a:srgbClr val="FFC000"/>
              </a:solidFill>
            </a:endParaRPr>
          </a:p>
          <a:p>
            <a:pPr algn="l" rtl="0"/>
            <a:r>
              <a:rPr lang="en-US" sz="3200" dirty="0" smtClean="0">
                <a:solidFill>
                  <a:srgbClr val="FFC000"/>
                </a:solidFill>
              </a:rPr>
              <a:t>The headquarters are in …………</a:t>
            </a:r>
          </a:p>
          <a:p>
            <a:pPr algn="l" rtl="0"/>
            <a:r>
              <a:rPr lang="en-US" sz="3200" dirty="0" smtClean="0">
                <a:solidFill>
                  <a:srgbClr val="FFC000"/>
                </a:solidFill>
              </a:rPr>
              <a:t>Their main markets are ……………….</a:t>
            </a:r>
          </a:p>
          <a:p>
            <a:pPr algn="l" rtl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write a report about a company: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686800" cy="4572000"/>
          </a:xfrm>
        </p:spPr>
        <p:txBody>
          <a:bodyPr>
            <a:normAutofit fontScale="85000" lnSpcReduction="20000"/>
          </a:bodyPr>
          <a:lstStyle/>
          <a:p>
            <a:pPr algn="l" rtl="0"/>
            <a:r>
              <a:rPr lang="en-US" sz="3600" dirty="0" smtClean="0"/>
              <a:t>Its name is </a:t>
            </a:r>
            <a:r>
              <a:rPr lang="en-US" sz="3600" b="1" u="sng" dirty="0" err="1" smtClean="0">
                <a:solidFill>
                  <a:srgbClr val="FFC000"/>
                </a:solidFill>
              </a:rPr>
              <a:t>Containe</a:t>
            </a:r>
            <a:r>
              <a:rPr lang="en-US" sz="3600" dirty="0" err="1" smtClean="0">
                <a:solidFill>
                  <a:srgbClr val="FFC000"/>
                </a:solidFill>
              </a:rPr>
              <a:t>x</a:t>
            </a:r>
            <a:r>
              <a:rPr lang="en-US" sz="3600" dirty="0" smtClean="0"/>
              <a:t> company</a:t>
            </a:r>
          </a:p>
          <a:p>
            <a:pPr algn="l" rtl="0"/>
            <a:r>
              <a:rPr lang="en-US" sz="3600" dirty="0" smtClean="0"/>
              <a:t>It is in </a:t>
            </a:r>
            <a:r>
              <a:rPr lang="en-US" sz="3600" dirty="0" smtClean="0">
                <a:solidFill>
                  <a:srgbClr val="FFC000"/>
                </a:solidFill>
              </a:rPr>
              <a:t>the </a:t>
            </a:r>
            <a:r>
              <a:rPr lang="en-US" sz="3600" b="1" u="sng" dirty="0" smtClean="0">
                <a:solidFill>
                  <a:srgbClr val="FFC000"/>
                </a:solidFill>
              </a:rPr>
              <a:t>packaging</a:t>
            </a: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dirty="0" smtClean="0"/>
              <a:t>business. They make</a:t>
            </a:r>
          </a:p>
          <a:p>
            <a:pPr algn="l" rtl="0">
              <a:buNone/>
            </a:pP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b="1" u="sng" dirty="0" smtClean="0">
                <a:solidFill>
                  <a:srgbClr val="FFC000"/>
                </a:solidFill>
              </a:rPr>
              <a:t>a range of consumer packaging in metal, glass and plastics</a:t>
            </a:r>
            <a:r>
              <a:rPr lang="en-US" sz="3600" dirty="0" smtClean="0"/>
              <a:t>.</a:t>
            </a:r>
          </a:p>
          <a:p>
            <a:pPr algn="l" rtl="0">
              <a:buNone/>
            </a:pPr>
            <a:endParaRPr lang="en-US" sz="3600" dirty="0" smtClean="0"/>
          </a:p>
          <a:p>
            <a:pPr algn="l" rtl="0"/>
            <a:r>
              <a:rPr lang="en-US" sz="3600" dirty="0" smtClean="0"/>
              <a:t>They have </a:t>
            </a:r>
            <a:r>
              <a:rPr lang="en-US" sz="3600" b="1" u="sng" dirty="0" smtClean="0">
                <a:solidFill>
                  <a:srgbClr val="FFC000"/>
                </a:solidFill>
              </a:rPr>
              <a:t>5300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600" dirty="0" smtClean="0"/>
              <a:t>employees</a:t>
            </a:r>
          </a:p>
          <a:p>
            <a:pPr algn="l" rtl="0"/>
            <a:r>
              <a:rPr lang="en-US" sz="3600" dirty="0" smtClean="0"/>
              <a:t>The headquarters are in England</a:t>
            </a:r>
          </a:p>
          <a:p>
            <a:pPr algn="l" rtl="0"/>
            <a:r>
              <a:rPr lang="en-US" sz="3600" dirty="0" smtClean="0"/>
              <a:t>Their main markets are </a:t>
            </a:r>
            <a:r>
              <a:rPr lang="en-US" sz="3600" b="1" u="sng" dirty="0" smtClean="0">
                <a:solidFill>
                  <a:srgbClr val="FFC000"/>
                </a:solidFill>
              </a:rPr>
              <a:t>European countries</a:t>
            </a:r>
            <a:r>
              <a:rPr lang="en-US" sz="3600" dirty="0" smtClean="0">
                <a:solidFill>
                  <a:srgbClr val="FFC000"/>
                </a:solidFill>
              </a:rPr>
              <a:t>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smtClean="0"/>
              <a:t>Statements (past tense)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61560"/>
          </a:xfrm>
        </p:spPr>
        <p:txBody>
          <a:bodyPr/>
          <a:lstStyle/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Subject</a:t>
            </a:r>
            <a:r>
              <a:rPr lang="en-US" sz="3600" b="1" dirty="0" smtClean="0"/>
              <a:t> +</a:t>
            </a:r>
            <a:r>
              <a:rPr lang="en-US" sz="3600" b="1" dirty="0" smtClean="0">
                <a:solidFill>
                  <a:srgbClr val="FFFF00"/>
                </a:solidFill>
              </a:rPr>
              <a:t> v </a:t>
            </a:r>
            <a:r>
              <a:rPr lang="en-US" sz="3600" b="1" dirty="0" smtClean="0"/>
              <a:t>+ </a:t>
            </a:r>
            <a:r>
              <a:rPr lang="en-US" sz="3600" b="1" dirty="0" smtClean="0">
                <a:solidFill>
                  <a:srgbClr val="00B050"/>
                </a:solidFill>
              </a:rPr>
              <a:t>object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She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FFFF00"/>
                </a:solidFill>
              </a:rPr>
              <a:t>studied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00B050"/>
                </a:solidFill>
              </a:rPr>
              <a:t>hard for the exam.</a:t>
            </a:r>
          </a:p>
          <a:p>
            <a:pPr algn="l" rtl="0">
              <a:buNone/>
            </a:pPr>
            <a:endParaRPr lang="en-US" sz="3600" dirty="0" smtClean="0"/>
          </a:p>
          <a:p>
            <a:pPr algn="l" rtl="0">
              <a:buNone/>
            </a:pPr>
            <a:r>
              <a:rPr lang="en-US" sz="3600" dirty="0" smtClean="0"/>
              <a:t>Negative  </a:t>
            </a:r>
            <a:r>
              <a:rPr lang="en-US" sz="3600" dirty="0" smtClean="0">
                <a:solidFill>
                  <a:srgbClr val="FFC000"/>
                </a:solidFill>
              </a:rPr>
              <a:t>(did not)</a:t>
            </a:r>
          </a:p>
          <a:p>
            <a:pPr algn="l" rtl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Subject</a:t>
            </a:r>
            <a:r>
              <a:rPr lang="en-US" sz="3600" dirty="0" smtClean="0"/>
              <a:t> +</a:t>
            </a:r>
            <a:r>
              <a:rPr lang="en-US" sz="3600" dirty="0" smtClean="0">
                <a:solidFill>
                  <a:srgbClr val="FFC000"/>
                </a:solidFill>
              </a:rPr>
              <a:t>helping v </a:t>
            </a:r>
            <a:r>
              <a:rPr lang="en-US" sz="3600" dirty="0" smtClean="0"/>
              <a:t>+</a:t>
            </a:r>
            <a:r>
              <a:rPr lang="en-US" sz="3600" dirty="0" smtClean="0">
                <a:solidFill>
                  <a:srgbClr val="FFFF00"/>
                </a:solidFill>
              </a:rPr>
              <a:t>main v </a:t>
            </a:r>
            <a:r>
              <a:rPr lang="en-US" sz="3600" dirty="0" smtClean="0"/>
              <a:t>+ </a:t>
            </a:r>
            <a:r>
              <a:rPr lang="en-US" sz="3600" dirty="0" smtClean="0">
                <a:solidFill>
                  <a:srgbClr val="00B050"/>
                </a:solidFill>
              </a:rPr>
              <a:t>object</a:t>
            </a:r>
          </a:p>
          <a:p>
            <a:pPr algn="l" rtl="0">
              <a:buNone/>
            </a:pPr>
            <a:endParaRPr lang="en-US" sz="3600" dirty="0" smtClean="0"/>
          </a:p>
          <a:p>
            <a:pPr algn="l" rtl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She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FFC000"/>
                </a:solidFill>
              </a:rPr>
              <a:t>didn’t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study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00B050"/>
                </a:solidFill>
              </a:rPr>
              <a:t>hard for the exam.</a:t>
            </a:r>
          </a:p>
          <a:p>
            <a:pPr algn="l" rtl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Questions: what , when,…etc.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A :In 1978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r>
              <a:rPr lang="en-US" b="1" dirty="0" smtClean="0"/>
              <a:t>     </a:t>
            </a:r>
            <a:r>
              <a:rPr lang="en-US" b="1" dirty="0" smtClean="0">
                <a:solidFill>
                  <a:srgbClr val="FFFF00"/>
                </a:solidFill>
              </a:rPr>
              <a:t>1</a:t>
            </a:r>
            <a:r>
              <a:rPr lang="en-US" b="1" dirty="0" smtClean="0"/>
              <a:t>                   </a:t>
            </a:r>
            <a:r>
              <a:rPr lang="en-US" b="1" dirty="0" smtClean="0">
                <a:solidFill>
                  <a:srgbClr val="92D050"/>
                </a:solidFill>
              </a:rPr>
              <a:t>2</a:t>
            </a:r>
            <a:r>
              <a:rPr lang="en-US" b="1" dirty="0" smtClean="0"/>
              <a:t>                    </a:t>
            </a:r>
            <a:r>
              <a:rPr lang="en-US" b="1" dirty="0" smtClean="0">
                <a:solidFill>
                  <a:srgbClr val="002060"/>
                </a:solidFill>
              </a:rPr>
              <a:t>3 </a:t>
            </a:r>
            <a:r>
              <a:rPr lang="en-US" b="1" dirty="0" smtClean="0"/>
              <a:t>                   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b="1" dirty="0" smtClean="0"/>
              <a:t>                      5</a:t>
            </a:r>
          </a:p>
          <a:p>
            <a:pPr algn="l" rtl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  </a:t>
            </a:r>
            <a:r>
              <a:rPr lang="en-US" b="1" dirty="0" err="1" smtClean="0">
                <a:solidFill>
                  <a:srgbClr val="FFFF00"/>
                </a:solidFill>
              </a:rPr>
              <a:t>Wh</a:t>
            </a:r>
            <a:r>
              <a:rPr lang="en-US" b="1" dirty="0" smtClean="0">
                <a:solidFill>
                  <a:srgbClr val="FFFF00"/>
                </a:solidFill>
              </a:rPr>
              <a:t>-. Word     </a:t>
            </a:r>
            <a:r>
              <a:rPr lang="en-US" b="1" dirty="0" smtClean="0">
                <a:solidFill>
                  <a:srgbClr val="00B050"/>
                </a:solidFill>
              </a:rPr>
              <a:t>helping V    </a:t>
            </a:r>
            <a:r>
              <a:rPr lang="en-US" b="1" dirty="0" smtClean="0">
                <a:solidFill>
                  <a:srgbClr val="002060"/>
                </a:solidFill>
              </a:rPr>
              <a:t>Subject</a:t>
            </a:r>
            <a:r>
              <a:rPr lang="en-US" b="1" dirty="0" smtClean="0"/>
              <a:t>    </a:t>
            </a:r>
            <a:r>
              <a:rPr lang="en-US" b="1" dirty="0" smtClean="0">
                <a:solidFill>
                  <a:srgbClr val="FF0000"/>
                </a:solidFill>
              </a:rPr>
              <a:t>main V</a:t>
            </a:r>
            <a:r>
              <a:rPr lang="en-US" b="1" dirty="0" smtClean="0"/>
              <a:t>   rest of  s</a:t>
            </a:r>
          </a:p>
          <a:p>
            <a:pPr algn="l" rtl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 when               </a:t>
            </a:r>
            <a:r>
              <a:rPr lang="en-US" b="1" dirty="0" smtClean="0">
                <a:solidFill>
                  <a:srgbClr val="00B050"/>
                </a:solidFill>
              </a:rPr>
              <a:t>did</a:t>
            </a:r>
            <a:r>
              <a:rPr lang="en-US" b="1" dirty="0" smtClean="0">
                <a:solidFill>
                  <a:srgbClr val="92D050"/>
                </a:solidFill>
              </a:rPr>
              <a:t> </a:t>
            </a:r>
            <a:r>
              <a:rPr lang="en-US" b="1" dirty="0" smtClean="0"/>
              <a:t>             </a:t>
            </a:r>
            <a:r>
              <a:rPr lang="en-US" b="1" dirty="0" smtClean="0">
                <a:solidFill>
                  <a:srgbClr val="002060"/>
                </a:solidFill>
              </a:rPr>
              <a:t>Joan Slater</a:t>
            </a:r>
            <a:r>
              <a:rPr lang="en-US" b="1" dirty="0" smtClean="0"/>
              <a:t>     </a:t>
            </a:r>
            <a:r>
              <a:rPr lang="en-US" b="1" dirty="0" smtClean="0">
                <a:solidFill>
                  <a:srgbClr val="FF0000"/>
                </a:solidFill>
              </a:rPr>
              <a:t>set up         </a:t>
            </a:r>
            <a:r>
              <a:rPr lang="en-US" b="1" dirty="0" smtClean="0"/>
              <a:t>her business?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6858000"/>
          </a:xfrm>
        </p:spPr>
        <p:txBody>
          <a:bodyPr>
            <a:normAutofit/>
          </a:bodyPr>
          <a:lstStyle/>
          <a:p>
            <a:pPr algn="l" rtl="0"/>
            <a:r>
              <a:rPr lang="en-US" sz="4000" dirty="0" smtClean="0">
                <a:solidFill>
                  <a:srgbClr val="00B050"/>
                </a:solidFill>
              </a:rPr>
              <a:t>Past Tense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regular v: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add  –</a:t>
            </a:r>
            <a:r>
              <a:rPr lang="en-US" dirty="0" err="1" smtClean="0">
                <a:solidFill>
                  <a:schemeClr val="bg2">
                    <a:lumMod val="10000"/>
                  </a:schemeClr>
                </a:solidFill>
              </a:rPr>
              <a:t>ed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 at the end of the verb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call-called    ask-asked 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Irregular v:  1- form of the v  changes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go-went   get-got   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2- form doesn’t change e.g.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cut  cut    cut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dirty="0" smtClean="0"/>
              <a:t>Answering the Phone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algn="l" rtl="0"/>
            <a:r>
              <a:rPr lang="en-US" sz="3200" dirty="0" smtClean="0">
                <a:solidFill>
                  <a:srgbClr val="FFFF00"/>
                </a:solidFill>
              </a:rPr>
              <a:t>Answer the </a:t>
            </a:r>
            <a:r>
              <a:rPr lang="en-US" sz="3200" dirty="0" smtClean="0">
                <a:solidFill>
                  <a:srgbClr val="FFFF00"/>
                </a:solidFill>
              </a:rPr>
              <a:t>phone </a:t>
            </a:r>
            <a:endParaRPr lang="en-US" sz="3200" dirty="0" smtClean="0">
              <a:solidFill>
                <a:srgbClr val="FFFF00"/>
              </a:solidFill>
            </a:endParaRPr>
          </a:p>
          <a:p>
            <a:pPr algn="l" rtl="0"/>
            <a:r>
              <a:rPr lang="en-US" sz="3200" dirty="0" smtClean="0">
                <a:solidFill>
                  <a:srgbClr val="FFFF00"/>
                </a:solidFill>
              </a:rPr>
              <a:t>Tell your name</a:t>
            </a:r>
          </a:p>
          <a:p>
            <a:pPr algn="l" rtl="0"/>
            <a:r>
              <a:rPr lang="en-US" sz="3200" dirty="0" smtClean="0">
                <a:solidFill>
                  <a:srgbClr val="FFFF00"/>
                </a:solidFill>
              </a:rPr>
              <a:t>Answer the caller’s questions &amp; Inquiries</a:t>
            </a:r>
          </a:p>
          <a:p>
            <a:pPr algn="l" rtl="0"/>
            <a:r>
              <a:rPr lang="en-US" sz="3200" dirty="0" smtClean="0">
                <a:solidFill>
                  <a:srgbClr val="FFFF00"/>
                </a:solidFill>
              </a:rPr>
              <a:t>Give information</a:t>
            </a:r>
          </a:p>
          <a:p>
            <a:pPr algn="l" rtl="0"/>
            <a:r>
              <a:rPr lang="en-US" sz="3200" dirty="0" smtClean="0">
                <a:solidFill>
                  <a:srgbClr val="FFFF00"/>
                </a:solidFill>
              </a:rPr>
              <a:t>Offer to send some brochures</a:t>
            </a:r>
          </a:p>
          <a:p>
            <a:pPr algn="l" rtl="0"/>
            <a:r>
              <a:rPr lang="en-US" sz="3200" dirty="0" smtClean="0">
                <a:solidFill>
                  <a:srgbClr val="FFFF00"/>
                </a:solidFill>
              </a:rPr>
              <a:t>Ask for the caller’s name , address &amp;email</a:t>
            </a:r>
          </a:p>
          <a:p>
            <a:pPr algn="l" rtl="0"/>
            <a:r>
              <a:rPr lang="en-US" sz="3200" dirty="0" smtClean="0">
                <a:solidFill>
                  <a:srgbClr val="FFFF00"/>
                </a:solidFill>
              </a:rPr>
              <a:t>Promise to email the information</a:t>
            </a:r>
          </a:p>
          <a:p>
            <a:pPr algn="l" rtl="0"/>
            <a:r>
              <a:rPr lang="en-US" sz="3200" dirty="0" smtClean="0">
                <a:solidFill>
                  <a:srgbClr val="FFFF00"/>
                </a:solidFill>
              </a:rPr>
              <a:t>End the call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315</TotalTime>
  <Words>468</Words>
  <Application>Microsoft Office PowerPoint</Application>
  <PresentationFormat>On-screen Show (4:3)</PresentationFormat>
  <Paragraphs>83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Apex</vt:lpstr>
      <vt:lpstr>Unit 2</vt:lpstr>
      <vt:lpstr>Slide 2</vt:lpstr>
      <vt:lpstr>Slide 3</vt:lpstr>
      <vt:lpstr>Slide 4</vt:lpstr>
      <vt:lpstr>vocabulary</vt:lpstr>
      <vt:lpstr>Slide 6</vt:lpstr>
      <vt:lpstr>Slide 7</vt:lpstr>
      <vt:lpstr>Slide 8</vt:lpstr>
      <vt:lpstr>Slide 9</vt:lpstr>
      <vt:lpstr>Slide 10</vt:lpstr>
      <vt:lpstr>Packaging\</vt:lpstr>
      <vt:lpstr>Slide 12</vt:lpstr>
      <vt:lpstr>Transport\system or method for carrying passengers or goods from one place to another air/rail/sea/road transport    It's easier to get to the college if you have your own transport .</vt:lpstr>
      <vt:lpstr>Slide 14</vt:lpstr>
      <vt:lpstr>Vehicle  Manufacturing</vt:lpstr>
      <vt:lpstr>How to write a report about a company: </vt:lpstr>
      <vt:lpstr>How to write a report about a company: </vt:lpstr>
      <vt:lpstr>Statements (past tense)</vt:lpstr>
      <vt:lpstr>Questions: what , when,…etc.</vt:lpstr>
      <vt:lpstr>Past Tense regular v:  add  –ed at the end of the verb call-called    ask-asked   Irregular v:  1- form of the v  changes go-went   get-got     2- form doesn’t change e.g.  cut  cut    cut   </vt:lpstr>
      <vt:lpstr>Answering the Phone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samsung</dc:creator>
  <cp:lastModifiedBy>LAB2</cp:lastModifiedBy>
  <cp:revision>33</cp:revision>
  <dcterms:created xsi:type="dcterms:W3CDTF">2013-02-18T18:39:24Z</dcterms:created>
  <dcterms:modified xsi:type="dcterms:W3CDTF">2013-02-25T06:31:20Z</dcterms:modified>
</cp:coreProperties>
</file>