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notesMasterIdLst>
    <p:notesMasterId r:id="rId22"/>
  </p:notes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066AEB0-B51B-4DAB-8645-65D94C303C73}" type="datetimeFigureOut">
              <a:rPr lang="ar-SA" smtClean="0"/>
              <a:t>21/04/1434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9CC5920-02C8-4CE7-A640-9B2F1E234D70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C5920-02C8-4CE7-A640-9B2F1E234D70}" type="slidenum">
              <a:rPr lang="ar-SA" smtClean="0"/>
              <a:t>20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C5AF-B451-45CE-AEB4-4CABE3FD9A31}" type="datetimeFigureOut">
              <a:rPr lang="ar-SA" smtClean="0"/>
              <a:pPr/>
              <a:t>21/04/1434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C3CB8-97B7-499C-A144-A236F02BA3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C5AF-B451-45CE-AEB4-4CABE3FD9A31}" type="datetimeFigureOut">
              <a:rPr lang="ar-SA" smtClean="0"/>
              <a:pPr/>
              <a:t>21/04/1434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C3CB8-97B7-499C-A144-A236F02BA3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C5AF-B451-45CE-AEB4-4CABE3FD9A31}" type="datetimeFigureOut">
              <a:rPr lang="ar-SA" smtClean="0"/>
              <a:pPr/>
              <a:t>21/04/1434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C3CB8-97B7-499C-A144-A236F02BA3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C5AF-B451-45CE-AEB4-4CABE3FD9A31}" type="datetimeFigureOut">
              <a:rPr lang="ar-SA" smtClean="0"/>
              <a:pPr/>
              <a:t>21/04/1434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C3CB8-97B7-499C-A144-A236F02BA3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C5AF-B451-45CE-AEB4-4CABE3FD9A31}" type="datetimeFigureOut">
              <a:rPr lang="ar-SA" smtClean="0"/>
              <a:pPr/>
              <a:t>21/04/1434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C3CB8-97B7-499C-A144-A236F02BA3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C5AF-B451-45CE-AEB4-4CABE3FD9A31}" type="datetimeFigureOut">
              <a:rPr lang="ar-SA" smtClean="0"/>
              <a:pPr/>
              <a:t>21/04/1434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C3CB8-97B7-499C-A144-A236F02BA3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C5AF-B451-45CE-AEB4-4CABE3FD9A31}" type="datetimeFigureOut">
              <a:rPr lang="ar-SA" smtClean="0"/>
              <a:pPr/>
              <a:t>21/04/1434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C3CB8-97B7-499C-A144-A236F02BA3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C5AF-B451-45CE-AEB4-4CABE3FD9A31}" type="datetimeFigureOut">
              <a:rPr lang="ar-SA" smtClean="0"/>
              <a:pPr/>
              <a:t>21/04/1434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C3CB8-97B7-499C-A144-A236F02BA3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C5AF-B451-45CE-AEB4-4CABE3FD9A31}" type="datetimeFigureOut">
              <a:rPr lang="ar-SA" smtClean="0"/>
              <a:pPr/>
              <a:t>21/04/1434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7AC3CB8-97B7-499C-A144-A236F02BA31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C5AF-B451-45CE-AEB4-4CABE3FD9A31}" type="datetimeFigureOut">
              <a:rPr lang="ar-SA" smtClean="0"/>
              <a:pPr/>
              <a:t>21/04/1434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C3CB8-97B7-499C-A144-A236F02BA3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C5AF-B451-45CE-AEB4-4CABE3FD9A31}" type="datetimeFigureOut">
              <a:rPr lang="ar-SA" smtClean="0"/>
              <a:pPr/>
              <a:t>21/04/1434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C3CB8-97B7-499C-A144-A236F02BA3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54C5AF-B451-45CE-AEB4-4CABE3FD9A31}" type="datetimeFigureOut">
              <a:rPr lang="ar-SA" smtClean="0"/>
              <a:pPr/>
              <a:t>21/04/1434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AC3CB8-97B7-499C-A144-A236F02BA31B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09600"/>
            <a:ext cx="7851648" cy="2590800"/>
          </a:xfrm>
        </p:spPr>
        <p:txBody>
          <a:bodyPr/>
          <a:lstStyle/>
          <a:p>
            <a:pPr algn="l"/>
            <a:r>
              <a:rPr lang="en-US" dirty="0" smtClean="0"/>
              <a:t>UNIT 3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sz="6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JOBS</a:t>
            </a:r>
            <a:endParaRPr lang="ar-SA" sz="6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457200"/>
          </a:xfrm>
        </p:spPr>
        <p:txBody>
          <a:bodyPr>
            <a:normAutofit fontScale="90000"/>
          </a:bodyPr>
          <a:lstStyle/>
          <a:p>
            <a:pPr rtl="0">
              <a:buFont typeface="Arial" pitchFamily="34" charset="0"/>
              <a:buChar char="•"/>
            </a:pP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algn="l" rtl="0"/>
            <a:r>
              <a:rPr lang="en-US" sz="4000" dirty="0" smtClean="0"/>
              <a:t>Company Structure</a:t>
            </a:r>
          </a:p>
          <a:p>
            <a:pPr algn="l" rtl="0"/>
            <a:r>
              <a:rPr lang="en-US" sz="4000" dirty="0" smtClean="0"/>
              <a:t>The company organization</a:t>
            </a:r>
          </a:p>
          <a:p>
            <a:pPr algn="l" rtl="0"/>
            <a:r>
              <a:rPr lang="en-US" sz="4000" dirty="0" smtClean="0"/>
              <a:t> Describing responsibilities.</a:t>
            </a:r>
          </a:p>
          <a:p>
            <a:pPr algn="l" rtl="0"/>
            <a:r>
              <a:rPr lang="en-US" sz="4000" dirty="0" smtClean="0"/>
              <a:t>Present Simple and Present Continuous</a:t>
            </a:r>
          </a:p>
          <a:p>
            <a:pPr algn="l" rtl="0"/>
            <a:r>
              <a:rPr lang="en-US" sz="4000" dirty="0" smtClean="0"/>
              <a:t>Leaving Message.</a:t>
            </a:r>
            <a:endParaRPr lang="ar-SA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pPr algn="ctr" rtl="0"/>
            <a:r>
              <a:rPr lang="en-US" dirty="0" smtClean="0"/>
              <a:t>Chief Executive Officer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9144000" cy="46482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Production</a:t>
            </a:r>
            <a:r>
              <a:rPr lang="en-US" dirty="0" smtClean="0"/>
              <a:t>       </a:t>
            </a:r>
            <a:r>
              <a:rPr lang="en-US" dirty="0" smtClean="0">
                <a:solidFill>
                  <a:srgbClr val="00B050"/>
                </a:solidFill>
              </a:rPr>
              <a:t>Finance</a:t>
            </a:r>
            <a:r>
              <a:rPr lang="en-US" dirty="0" smtClean="0"/>
              <a:t>      </a:t>
            </a:r>
            <a:r>
              <a:rPr lang="en-US" dirty="0" smtClean="0">
                <a:solidFill>
                  <a:srgbClr val="7030A0"/>
                </a:solidFill>
              </a:rPr>
              <a:t>Sales\Marketing</a:t>
            </a:r>
            <a:r>
              <a:rPr lang="en-US" dirty="0" smtClean="0"/>
              <a:t>   </a:t>
            </a:r>
            <a:r>
              <a:rPr lang="en-US" dirty="0" smtClean="0">
                <a:solidFill>
                  <a:srgbClr val="800000"/>
                </a:solidFill>
              </a:rPr>
              <a:t>Human Resource</a:t>
            </a:r>
          </a:p>
          <a:p>
            <a:pPr algn="l" rtl="0">
              <a:buNone/>
            </a:pPr>
            <a:endParaRPr lang="en-US" b="1" i="1" dirty="0" smtClean="0"/>
          </a:p>
          <a:p>
            <a:pPr algn="l" rtl="0">
              <a:buNone/>
            </a:pPr>
            <a:r>
              <a:rPr lang="en-US" sz="2800" b="1" i="1" dirty="0" smtClean="0">
                <a:solidFill>
                  <a:srgbClr val="FF0000"/>
                </a:solidFill>
              </a:rPr>
              <a:t>Plant</a:t>
            </a:r>
            <a:r>
              <a:rPr lang="en-US" sz="2800" b="1" i="1" dirty="0" smtClean="0"/>
              <a:t>               </a:t>
            </a:r>
            <a:r>
              <a:rPr lang="en-US" sz="2800" b="1" i="1" dirty="0" smtClean="0">
                <a:solidFill>
                  <a:srgbClr val="00B050"/>
                </a:solidFill>
              </a:rPr>
              <a:t>Chief</a:t>
            </a:r>
            <a:r>
              <a:rPr lang="en-US" sz="2800" b="1" i="1" dirty="0" smtClean="0"/>
              <a:t>          </a:t>
            </a:r>
            <a:r>
              <a:rPr lang="en-US" sz="2800" b="1" i="1" dirty="0" smtClean="0">
                <a:solidFill>
                  <a:srgbClr val="7030A0"/>
                </a:solidFill>
              </a:rPr>
              <a:t>      Sales                          </a:t>
            </a:r>
            <a:r>
              <a:rPr lang="en-US" sz="2800" b="1" i="1" dirty="0" smtClean="0">
                <a:solidFill>
                  <a:srgbClr val="800000"/>
                </a:solidFill>
              </a:rPr>
              <a:t>Personnel</a:t>
            </a:r>
          </a:p>
          <a:p>
            <a:pPr algn="l" rtl="0">
              <a:buNone/>
            </a:pPr>
            <a:r>
              <a:rPr lang="en-US" sz="2800" b="1" i="1" dirty="0" smtClean="0">
                <a:solidFill>
                  <a:srgbClr val="FF0000"/>
                </a:solidFill>
              </a:rPr>
              <a:t> Manager      </a:t>
            </a:r>
            <a:r>
              <a:rPr lang="en-US" sz="2800" b="1" i="1" dirty="0" smtClean="0">
                <a:solidFill>
                  <a:srgbClr val="00B050"/>
                </a:solidFill>
              </a:rPr>
              <a:t>Accountant</a:t>
            </a:r>
            <a:r>
              <a:rPr lang="en-US" sz="2800" b="1" i="1" dirty="0" smtClean="0"/>
              <a:t>   </a:t>
            </a:r>
            <a:r>
              <a:rPr lang="en-US" sz="2800" b="1" i="1" dirty="0" smtClean="0">
                <a:solidFill>
                  <a:srgbClr val="7030A0"/>
                </a:solidFill>
              </a:rPr>
              <a:t>Manager</a:t>
            </a:r>
            <a:r>
              <a:rPr lang="en-US" sz="2800" b="1" i="1" dirty="0" smtClean="0"/>
              <a:t>                  </a:t>
            </a:r>
            <a:r>
              <a:rPr lang="en-US" sz="2800" b="1" i="1" dirty="0" smtClean="0">
                <a:solidFill>
                  <a:srgbClr val="800000"/>
                </a:solidFill>
              </a:rPr>
              <a:t>Manager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Production</a:t>
            </a:r>
          </a:p>
          <a:p>
            <a:pPr algn="l" rtl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         </a:t>
            </a:r>
          </a:p>
          <a:p>
            <a:pPr algn="l" rtl="0">
              <a:buNone/>
            </a:pPr>
            <a:r>
              <a:rPr lang="en-US" sz="3200" b="1" i="1" dirty="0" smtClean="0"/>
              <a:t> Plant  Manager</a:t>
            </a:r>
          </a:p>
          <a:p>
            <a:pPr algn="l" rtl="0">
              <a:buNone/>
            </a:pPr>
            <a:endParaRPr lang="en-US" sz="3200" b="1" i="1" dirty="0" smtClean="0"/>
          </a:p>
          <a:p>
            <a:pPr algn="l" rtl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Quality Controller</a:t>
            </a:r>
          </a:p>
          <a:p>
            <a:pPr algn="l" rtl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Technician</a:t>
            </a:r>
          </a:p>
          <a:p>
            <a:pPr algn="l" rtl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Maintenance</a:t>
            </a:r>
            <a:endParaRPr lang="ar-SA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algn="l" rtl="0">
              <a:buNone/>
            </a:pPr>
            <a:r>
              <a:rPr lang="en-US" sz="3200" b="1" dirty="0" smtClean="0">
                <a:solidFill>
                  <a:srgbClr val="00B050"/>
                </a:solidFill>
              </a:rPr>
              <a:t>Finance</a:t>
            </a:r>
            <a:r>
              <a:rPr lang="en-US" sz="3200" b="1" dirty="0" smtClean="0"/>
              <a:t> </a:t>
            </a:r>
          </a:p>
          <a:p>
            <a:pPr algn="l" rtl="0">
              <a:buNone/>
            </a:pPr>
            <a:endParaRPr lang="en-US" sz="3200" b="1" i="1" dirty="0" smtClean="0">
              <a:solidFill>
                <a:srgbClr val="00B050"/>
              </a:solidFill>
            </a:endParaRPr>
          </a:p>
          <a:p>
            <a:pPr algn="l" rtl="0">
              <a:buNone/>
            </a:pPr>
            <a:r>
              <a:rPr lang="en-US" sz="3200" b="1" i="1" dirty="0" smtClean="0"/>
              <a:t>Chief Accountant</a:t>
            </a:r>
            <a:r>
              <a:rPr lang="en-US" sz="3200" b="1" dirty="0" smtClean="0">
                <a:solidFill>
                  <a:srgbClr val="00B050"/>
                </a:solidFill>
              </a:rPr>
              <a:t> </a:t>
            </a:r>
          </a:p>
          <a:p>
            <a:pPr algn="l" rtl="0">
              <a:buNone/>
            </a:pPr>
            <a:endParaRPr lang="en-US" sz="3200" b="1" dirty="0" smtClean="0">
              <a:solidFill>
                <a:srgbClr val="00B050"/>
              </a:solidFill>
            </a:endParaRPr>
          </a:p>
          <a:p>
            <a:pPr algn="l" rtl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Accountant Clerk</a:t>
            </a:r>
          </a:p>
          <a:p>
            <a:pPr algn="l" rtl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Credit Controller</a:t>
            </a:r>
          </a:p>
          <a:p>
            <a:pPr algn="l" rtl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Purchasing Officer</a:t>
            </a:r>
          </a:p>
          <a:p>
            <a:pPr algn="l" rtl="0"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 algn="l" rtl="0"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 algn="l" rtl="0"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Sales\Marketing</a:t>
            </a:r>
          </a:p>
          <a:p>
            <a:pPr algn="l" rtl="0">
              <a:buNone/>
            </a:pPr>
            <a:r>
              <a:rPr lang="en-US" sz="3200" b="1" i="1" dirty="0" smtClean="0"/>
              <a:t>  </a:t>
            </a:r>
          </a:p>
          <a:p>
            <a:pPr algn="l" rtl="0">
              <a:buNone/>
            </a:pPr>
            <a:r>
              <a:rPr lang="en-US" sz="3200" b="1" i="1" dirty="0" smtClean="0"/>
              <a:t> Sales Manager</a:t>
            </a:r>
          </a:p>
          <a:p>
            <a:pPr algn="l" rtl="0">
              <a:buNone/>
            </a:pPr>
            <a:endParaRPr lang="en-US" sz="3200" b="1" i="1" dirty="0" smtClean="0"/>
          </a:p>
          <a:p>
            <a:pPr algn="l" rtl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After Sales Clerk</a:t>
            </a:r>
          </a:p>
          <a:p>
            <a:pPr algn="l" rtl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Export Clerk</a:t>
            </a:r>
          </a:p>
          <a:p>
            <a:pPr algn="l" rtl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Sales Representative</a:t>
            </a:r>
            <a:endParaRPr lang="ar-SA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Human Resource</a:t>
            </a:r>
            <a:endParaRPr lang="ar-SA" sz="3200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endParaRPr lang="en-US" sz="3200" b="1" i="1" dirty="0" smtClean="0"/>
          </a:p>
          <a:p>
            <a:pPr algn="l" rtl="0">
              <a:buNone/>
            </a:pPr>
            <a:r>
              <a:rPr lang="en-US" sz="3200" b="1" i="1" dirty="0" smtClean="0"/>
              <a:t>Personnel Manager</a:t>
            </a:r>
          </a:p>
          <a:p>
            <a:pPr algn="l" rtl="0">
              <a:buNone/>
            </a:pPr>
            <a:endParaRPr lang="en-US" sz="3200" b="1" i="1" dirty="0" smtClean="0"/>
          </a:p>
          <a:p>
            <a:pPr algn="l" rtl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Pay Clerk</a:t>
            </a:r>
          </a:p>
          <a:p>
            <a:pPr algn="l" rtl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Recruitment Officer</a:t>
            </a:r>
          </a:p>
          <a:p>
            <a:pPr algn="l" rtl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Training Officer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2"/>
          <a:ext cx="9144000" cy="10363200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2552700"/>
                <a:gridCol w="3436620"/>
                <a:gridCol w="1600200"/>
                <a:gridCol w="1554480"/>
              </a:tblGrid>
              <a:tr h="1143000"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Sending reminders to slow payers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He is responsible for invoicing customers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Account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Frank</a:t>
                      </a:r>
                      <a:endParaRPr lang="ar-SA" sz="2800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Planning the training </a:t>
                      </a:r>
                      <a:r>
                        <a:rPr lang="en-US" sz="2800" dirty="0" err="1" smtClean="0"/>
                        <a:t>programme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smtClean="0"/>
                        <a:t>for next year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In</a:t>
                      </a:r>
                      <a:r>
                        <a:rPr lang="en-US" sz="2800" baseline="0" dirty="0" smtClean="0"/>
                        <a:t> charge of training (new employees-or who are already been in co.)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H R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Suzanne</a:t>
                      </a:r>
                      <a:endParaRPr lang="ar-SA" sz="2800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Preparing for a trade fair of their new company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Deals </a:t>
                      </a:r>
                      <a:r>
                        <a:rPr lang="en-US" sz="2800" dirty="0" smtClean="0"/>
                        <a:t>with customers</a:t>
                      </a:r>
                      <a:r>
                        <a:rPr lang="en-US" sz="2800" baseline="0" dirty="0" smtClean="0"/>
                        <a:t> problems(provide spare- parts,repaire machine)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Technical Services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Peter</a:t>
                      </a:r>
                      <a:endParaRPr lang="ar-SA" sz="2800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Running a training course for new sales reps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Answer customers’ Q</a:t>
                      </a:r>
                      <a:r>
                        <a:rPr lang="en-US" sz="2800" baseline="0" dirty="0" smtClean="0"/>
                        <a:t>  about products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Marketing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err="1" smtClean="0"/>
                        <a:t>Uschi</a:t>
                      </a:r>
                      <a:endParaRPr lang="ar-SA" sz="2800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Looking for a supplier of office furniture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Buying company needs (pens –raw materials)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Purchasing</a:t>
                      </a:r>
                      <a:r>
                        <a:rPr lang="en-US" sz="2800" baseline="0" dirty="0" smtClean="0"/>
                        <a:t> Department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Rolando</a:t>
                      </a:r>
                      <a:endParaRPr lang="ar-SA" sz="2800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Testing new software 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In</a:t>
                      </a:r>
                      <a:r>
                        <a:rPr lang="en-US" sz="2800" baseline="0" dirty="0" smtClean="0"/>
                        <a:t> charge of software development &amp; maintenance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smtClean="0"/>
                        <a:t>EDP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dirty="0" err="1" smtClean="0"/>
                        <a:t>Elke</a:t>
                      </a:r>
                      <a:endParaRPr lang="ar-SA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Present tense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algn="l" rtl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Present simple</a:t>
            </a:r>
          </a:p>
          <a:p>
            <a:pPr algn="l" rtl="0">
              <a:buNone/>
            </a:pPr>
            <a:r>
              <a:rPr lang="en-US" sz="3200" dirty="0" smtClean="0">
                <a:solidFill>
                  <a:srgbClr val="7030A0"/>
                </a:solidFill>
              </a:rPr>
              <a:t>#Facts.  </a:t>
            </a:r>
            <a:r>
              <a:rPr lang="en-US" sz="3200" dirty="0" smtClean="0"/>
              <a:t>e.g. </a:t>
            </a:r>
            <a:r>
              <a:rPr lang="en-US" sz="3200" b="1" i="1" dirty="0" smtClean="0">
                <a:solidFill>
                  <a:srgbClr val="00B050"/>
                </a:solidFill>
              </a:rPr>
              <a:t>Riyadh is  the capital of SA</a:t>
            </a:r>
          </a:p>
          <a:p>
            <a:pPr algn="l" rtl="0">
              <a:buNone/>
            </a:pPr>
            <a:r>
              <a:rPr lang="en-US" sz="3200" dirty="0" smtClean="0">
                <a:solidFill>
                  <a:srgbClr val="7030A0"/>
                </a:solidFill>
              </a:rPr>
              <a:t>#The action can be a habit, a hobby, a daily event:</a:t>
            </a:r>
          </a:p>
          <a:p>
            <a:pPr algn="l" rtl="0">
              <a:buNone/>
            </a:pPr>
            <a:r>
              <a:rPr lang="en-US" sz="3200" b="1" i="1" dirty="0" smtClean="0">
                <a:solidFill>
                  <a:srgbClr val="00B050"/>
                </a:solidFill>
              </a:rPr>
              <a:t>She drinks coffee everyday.</a:t>
            </a:r>
          </a:p>
          <a:p>
            <a:pPr algn="l" rtl="0">
              <a:buNone/>
            </a:pPr>
            <a:r>
              <a:rPr lang="en-US" sz="3200" b="1" i="1" dirty="0" smtClean="0">
                <a:solidFill>
                  <a:srgbClr val="00B050"/>
                </a:solidFill>
              </a:rPr>
              <a:t>She always forgets her purse.</a:t>
            </a:r>
          </a:p>
          <a:p>
            <a:pPr algn="l" rtl="0">
              <a:buNone/>
            </a:pPr>
            <a:r>
              <a:rPr lang="en-US" sz="3200" b="1" i="1" dirty="0" smtClean="0">
                <a:solidFill>
                  <a:srgbClr val="00B050"/>
                </a:solidFill>
              </a:rPr>
              <a:t>The train leaves every morning at 8 AM.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Its formation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686800" cy="4572000"/>
          </a:xfrm>
        </p:spPr>
        <p:txBody>
          <a:bodyPr/>
          <a:lstStyle/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Subject</a:t>
            </a:r>
            <a:r>
              <a:rPr lang="en-US" sz="3600" b="1" dirty="0" smtClean="0"/>
              <a:t>+ </a:t>
            </a:r>
            <a:r>
              <a:rPr lang="en-US" sz="3600" b="1" dirty="0" smtClean="0">
                <a:solidFill>
                  <a:srgbClr val="0070C0"/>
                </a:solidFill>
              </a:rPr>
              <a:t>verb(present) </a:t>
            </a:r>
            <a:r>
              <a:rPr lang="en-US" sz="3600" b="1" dirty="0" smtClean="0"/>
              <a:t>+</a:t>
            </a:r>
            <a:r>
              <a:rPr lang="en-US" sz="3600" b="1" dirty="0" smtClean="0">
                <a:solidFill>
                  <a:srgbClr val="00B050"/>
                </a:solidFill>
              </a:rPr>
              <a:t> object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I               </a:t>
            </a: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rgbClr val="0070C0"/>
                </a:solidFill>
              </a:rPr>
              <a:t>drink </a:t>
            </a:r>
            <a:r>
              <a:rPr lang="en-US" sz="3600" b="1" dirty="0" smtClean="0"/>
              <a:t>               </a:t>
            </a:r>
            <a:r>
              <a:rPr lang="en-US" sz="3600" b="1" dirty="0" smtClean="0">
                <a:solidFill>
                  <a:srgbClr val="00B050"/>
                </a:solidFill>
              </a:rPr>
              <a:t>coffee everyday.</a:t>
            </a:r>
          </a:p>
          <a:p>
            <a:pPr algn="l" rtl="0">
              <a:buNone/>
            </a:pPr>
            <a:r>
              <a:rPr lang="en-US" sz="3600" b="1" dirty="0" smtClean="0"/>
              <a:t> ***He, she, it …..(-s)</a:t>
            </a:r>
          </a:p>
          <a:p>
            <a:pPr algn="l" rtl="0">
              <a:buNone/>
            </a:pPr>
            <a:r>
              <a:rPr lang="en-US" sz="3600" b="1" i="1" dirty="0" smtClean="0">
                <a:solidFill>
                  <a:srgbClr val="FF0000"/>
                </a:solidFill>
              </a:rPr>
              <a:t>He </a:t>
            </a:r>
            <a:r>
              <a:rPr lang="en-US" sz="3600" b="1" i="1" dirty="0" smtClean="0">
                <a:solidFill>
                  <a:srgbClr val="0070C0"/>
                </a:solidFill>
              </a:rPr>
              <a:t>works</a:t>
            </a:r>
            <a:r>
              <a:rPr lang="en-US" sz="3600" b="1" dirty="0" smtClean="0"/>
              <a:t> in </a:t>
            </a:r>
            <a:r>
              <a:rPr lang="en-US" sz="3600" b="1" dirty="0" err="1" smtClean="0"/>
              <a:t>Aramco</a:t>
            </a:r>
            <a:r>
              <a:rPr lang="en-US" sz="3600" b="1" dirty="0" smtClean="0"/>
              <a:t> .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She</a:t>
            </a:r>
            <a:r>
              <a:rPr lang="en-US" sz="3600" b="1" dirty="0" smtClean="0"/>
              <a:t> </a:t>
            </a:r>
            <a:r>
              <a:rPr lang="en-US" sz="3600" b="1" i="1" dirty="0" smtClean="0">
                <a:solidFill>
                  <a:srgbClr val="0070C0"/>
                </a:solidFill>
              </a:rPr>
              <a:t>cleans</a:t>
            </a:r>
            <a:r>
              <a:rPr lang="en-US" sz="3600" b="1" dirty="0" smtClean="0"/>
              <a:t> her room.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r>
              <a:rPr lang="en-US" dirty="0" smtClean="0"/>
              <a:t>WH-Q</a:t>
            </a:r>
            <a:r>
              <a:rPr lang="ar-SA" dirty="0" smtClean="0"/>
              <a:t>&amp; </a:t>
            </a:r>
            <a:r>
              <a:rPr lang="en-US" dirty="0" smtClean="0"/>
              <a:t>Yes \ No Question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686800" cy="47244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Helping v ( do, does)+ </a:t>
            </a:r>
            <a:r>
              <a:rPr lang="en-US" sz="3200" dirty="0" smtClean="0">
                <a:solidFill>
                  <a:srgbClr val="0070C0"/>
                </a:solidFill>
              </a:rPr>
              <a:t>subject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B050"/>
                </a:solidFill>
              </a:rPr>
              <a:t>+ main verb</a:t>
            </a:r>
            <a:r>
              <a:rPr lang="en-US" sz="3200" dirty="0" smtClean="0"/>
              <a:t>+…..?</a:t>
            </a:r>
          </a:p>
          <a:p>
            <a:pPr algn="l" rtl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Do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70C0"/>
                </a:solidFill>
              </a:rPr>
              <a:t>you </a:t>
            </a:r>
            <a:r>
              <a:rPr lang="en-US" sz="3200" dirty="0" smtClean="0">
                <a:solidFill>
                  <a:srgbClr val="00B050"/>
                </a:solidFill>
              </a:rPr>
              <a:t>speak</a:t>
            </a:r>
            <a:r>
              <a:rPr lang="en-US" sz="3200" dirty="0" smtClean="0"/>
              <a:t> English? Yes, I do.    No, I don’t </a:t>
            </a:r>
          </a:p>
          <a:p>
            <a:pPr algn="l" rtl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Does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70C0"/>
                </a:solidFill>
              </a:rPr>
              <a:t>she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B050"/>
                </a:solidFill>
              </a:rPr>
              <a:t>work</a:t>
            </a:r>
            <a:r>
              <a:rPr lang="en-US" sz="3200" dirty="0" smtClean="0"/>
              <a:t> in </a:t>
            </a:r>
            <a:r>
              <a:rPr lang="en-US" sz="3200" dirty="0" err="1" smtClean="0"/>
              <a:t>Aramco</a:t>
            </a:r>
            <a:r>
              <a:rPr lang="en-US" sz="3200" dirty="0" smtClean="0"/>
              <a:t>? Yes, she does. No, she doesn’t .</a:t>
            </a:r>
          </a:p>
          <a:p>
            <a:pPr algn="ctr" rtl="0">
              <a:buNone/>
            </a:pPr>
            <a:r>
              <a:rPr lang="en-US" sz="2800" b="1" u="sng" dirty="0" smtClean="0"/>
              <a:t>WH-Q</a:t>
            </a:r>
          </a:p>
          <a:p>
            <a:pPr algn="l" rtl="0">
              <a:buNone/>
            </a:pPr>
            <a:r>
              <a:rPr lang="en-US" sz="2800" b="1" dirty="0" err="1" smtClean="0">
                <a:solidFill>
                  <a:srgbClr val="800000"/>
                </a:solidFill>
              </a:rPr>
              <a:t>Wh</a:t>
            </a:r>
            <a:r>
              <a:rPr lang="en-US" sz="2800" b="1" dirty="0" smtClean="0">
                <a:solidFill>
                  <a:srgbClr val="800000"/>
                </a:solidFill>
              </a:rPr>
              <a:t>- word </a:t>
            </a:r>
            <a:r>
              <a:rPr lang="en-US" sz="2800" b="1" dirty="0" smtClean="0">
                <a:solidFill>
                  <a:srgbClr val="FF0000"/>
                </a:solidFill>
              </a:rPr>
              <a:t>+ helping v </a:t>
            </a:r>
            <a:r>
              <a:rPr lang="en-US" sz="2800" b="1" dirty="0" smtClean="0"/>
              <a:t>+ </a:t>
            </a:r>
            <a:r>
              <a:rPr lang="en-US" sz="2800" b="1" dirty="0" smtClean="0">
                <a:solidFill>
                  <a:srgbClr val="0070C0"/>
                </a:solidFill>
              </a:rPr>
              <a:t>subject</a:t>
            </a:r>
            <a:r>
              <a:rPr lang="en-US" sz="2800" b="1" dirty="0" smtClean="0"/>
              <a:t>+ </a:t>
            </a:r>
            <a:r>
              <a:rPr lang="en-US" sz="2800" b="1" dirty="0" smtClean="0">
                <a:solidFill>
                  <a:srgbClr val="00B050"/>
                </a:solidFill>
              </a:rPr>
              <a:t>main v</a:t>
            </a:r>
            <a:r>
              <a:rPr lang="en-US" sz="2800" b="1" dirty="0" smtClean="0"/>
              <a:t>+……..?</a:t>
            </a:r>
          </a:p>
          <a:p>
            <a:pPr algn="l" rtl="0">
              <a:buNone/>
            </a:pPr>
            <a:r>
              <a:rPr lang="en-US" sz="2800" b="1" dirty="0" smtClean="0">
                <a:solidFill>
                  <a:srgbClr val="800000"/>
                </a:solidFill>
              </a:rPr>
              <a:t>where   </a:t>
            </a:r>
            <a:r>
              <a:rPr lang="en-US" sz="2800" b="1" dirty="0" smtClean="0"/>
              <a:t>         </a:t>
            </a:r>
            <a:r>
              <a:rPr lang="en-US" sz="2800" b="1" dirty="0" smtClean="0">
                <a:solidFill>
                  <a:srgbClr val="FF0000"/>
                </a:solidFill>
              </a:rPr>
              <a:t>does</a:t>
            </a:r>
            <a:r>
              <a:rPr lang="en-US" sz="2800" b="1" dirty="0" smtClean="0"/>
              <a:t>          </a:t>
            </a:r>
            <a:r>
              <a:rPr lang="en-US" sz="2800" b="1" dirty="0" smtClean="0">
                <a:solidFill>
                  <a:srgbClr val="0070C0"/>
                </a:solidFill>
              </a:rPr>
              <a:t> she          </a:t>
            </a:r>
            <a:r>
              <a:rPr lang="en-US" sz="2800" b="1" dirty="0" smtClean="0">
                <a:solidFill>
                  <a:srgbClr val="00B050"/>
                </a:solidFill>
              </a:rPr>
              <a:t>work</a:t>
            </a:r>
            <a:r>
              <a:rPr lang="en-US" sz="2800" b="1" dirty="0" smtClean="0"/>
              <a:t>?</a:t>
            </a:r>
          </a:p>
          <a:p>
            <a:pPr algn="l" rtl="0">
              <a:buNone/>
            </a:pPr>
            <a:r>
              <a:rPr lang="en-US" sz="2800" b="1" dirty="0" smtClean="0">
                <a:solidFill>
                  <a:srgbClr val="800000"/>
                </a:solidFill>
              </a:rPr>
              <a:t>What</a:t>
            </a:r>
            <a:r>
              <a:rPr lang="en-US" sz="2800" b="1" dirty="0" smtClean="0"/>
              <a:t>             </a:t>
            </a:r>
            <a:r>
              <a:rPr lang="en-US" sz="2800" b="1" dirty="0" smtClean="0">
                <a:solidFill>
                  <a:srgbClr val="FF0000"/>
                </a:solidFill>
              </a:rPr>
              <a:t>do</a:t>
            </a:r>
            <a:r>
              <a:rPr lang="en-US" sz="2800" b="1" dirty="0" smtClean="0"/>
              <a:t>              </a:t>
            </a:r>
            <a:r>
              <a:rPr lang="en-US" sz="2800" b="1" dirty="0" smtClean="0">
                <a:solidFill>
                  <a:srgbClr val="0070C0"/>
                </a:solidFill>
              </a:rPr>
              <a:t>you </a:t>
            </a:r>
            <a:r>
              <a:rPr lang="en-US" sz="2800" b="1" dirty="0" smtClean="0"/>
              <a:t>          </a:t>
            </a:r>
            <a:r>
              <a:rPr lang="en-US" sz="2800" b="1" dirty="0" smtClean="0">
                <a:solidFill>
                  <a:srgbClr val="00B050"/>
                </a:solidFill>
              </a:rPr>
              <a:t>do</a:t>
            </a:r>
            <a:r>
              <a:rPr lang="en-US" sz="2800" b="1" dirty="0" smtClean="0"/>
              <a:t>?</a:t>
            </a:r>
          </a:p>
          <a:p>
            <a:pPr algn="l" rtl="0">
              <a:buNone/>
            </a:pPr>
            <a:endParaRPr lang="en-US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/>
              <a:t>Adverbs of frequency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algn="l" rtl="0">
              <a:buNone/>
            </a:pPr>
            <a:r>
              <a:rPr lang="en-US" sz="3200" dirty="0" smtClean="0">
                <a:solidFill>
                  <a:srgbClr val="00B050"/>
                </a:solidFill>
              </a:rPr>
              <a:t>always, usually, regularly, normally, often, sometimes,  rarely, seldom, never  </a:t>
            </a:r>
          </a:p>
          <a:p>
            <a:pPr algn="l" rtl="0">
              <a:buNone/>
            </a:pPr>
            <a:endParaRPr lang="en-US" sz="3200" dirty="0" smtClean="0"/>
          </a:p>
          <a:p>
            <a:pPr algn="l" rtl="0">
              <a:buNone/>
            </a:pPr>
            <a:r>
              <a:rPr lang="en-US" sz="3200" dirty="0" smtClean="0"/>
              <a:t>She is </a:t>
            </a:r>
            <a:r>
              <a:rPr lang="en-US" sz="3200" b="1" i="1" dirty="0" smtClean="0">
                <a:solidFill>
                  <a:srgbClr val="FF0000"/>
                </a:solidFill>
              </a:rPr>
              <a:t>always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dirty="0" smtClean="0"/>
              <a:t>happy</a:t>
            </a:r>
            <a:r>
              <a:rPr lang="en-US" sz="3200" dirty="0" smtClean="0">
                <a:solidFill>
                  <a:srgbClr val="00B050"/>
                </a:solidFill>
              </a:rPr>
              <a:t>.</a:t>
            </a:r>
          </a:p>
          <a:p>
            <a:pPr algn="l" rtl="0">
              <a:buNone/>
            </a:pPr>
            <a:r>
              <a:rPr lang="en-US" sz="3200" dirty="0" smtClean="0"/>
              <a:t>She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b="1" i="1" dirty="0" smtClean="0">
                <a:solidFill>
                  <a:srgbClr val="FF0000"/>
                </a:solidFill>
              </a:rPr>
              <a:t>always </a:t>
            </a:r>
            <a:r>
              <a:rPr lang="en-US" sz="3200" dirty="0" smtClean="0"/>
              <a:t>forgets her mobile.</a:t>
            </a:r>
          </a:p>
          <a:p>
            <a:pPr algn="l" rtl="0"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 algn="l" rtl="0">
              <a:buNone/>
            </a:pPr>
            <a:endParaRPr lang="ar-SA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1066800"/>
          </a:xfrm>
        </p:spPr>
        <p:txBody>
          <a:bodyPr/>
          <a:lstStyle/>
          <a:p>
            <a:r>
              <a:rPr lang="en-US" dirty="0" smtClean="0"/>
              <a:t>Present progressive(continuous)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915400" cy="4876800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dirty="0" smtClean="0"/>
              <a:t> </a:t>
            </a:r>
            <a:r>
              <a:rPr lang="en-US" sz="3200" dirty="0" smtClean="0"/>
              <a:t>Actions happening right now, or in the future.</a:t>
            </a:r>
          </a:p>
          <a:p>
            <a:pPr algn="ctr">
              <a:buNone/>
            </a:pPr>
            <a:r>
              <a:rPr lang="ar-SA" sz="3200" dirty="0" smtClean="0"/>
              <a:t> </a:t>
            </a:r>
            <a:endParaRPr lang="en-US" sz="3200" dirty="0" smtClean="0"/>
          </a:p>
          <a:p>
            <a:pPr algn="l" rtl="0">
              <a:buNone/>
            </a:pPr>
            <a:r>
              <a:rPr lang="en-US" sz="3200" dirty="0" smtClean="0"/>
              <a:t>SUBJECT + </a:t>
            </a:r>
            <a:r>
              <a:rPr lang="en-US" sz="3200" dirty="0" smtClean="0">
                <a:solidFill>
                  <a:srgbClr val="FF0000"/>
                </a:solidFill>
              </a:rPr>
              <a:t>IS\ ARE</a:t>
            </a:r>
            <a:r>
              <a:rPr lang="en-US" sz="3200" dirty="0" smtClean="0"/>
              <a:t>+  </a:t>
            </a:r>
            <a:r>
              <a:rPr lang="en-US" sz="3200" dirty="0" smtClean="0">
                <a:solidFill>
                  <a:srgbClr val="00B050"/>
                </a:solidFill>
              </a:rPr>
              <a:t>V </a:t>
            </a:r>
            <a:r>
              <a:rPr lang="en-US" sz="3200" dirty="0" err="1" smtClean="0">
                <a:solidFill>
                  <a:srgbClr val="00B050"/>
                </a:solidFill>
              </a:rPr>
              <a:t>ing</a:t>
            </a:r>
            <a:r>
              <a:rPr lang="en-US" sz="3200" dirty="0" smtClean="0">
                <a:solidFill>
                  <a:srgbClr val="00B050"/>
                </a:solidFill>
              </a:rPr>
              <a:t> .</a:t>
            </a:r>
          </a:p>
          <a:p>
            <a:pPr algn="l" rtl="0">
              <a:buNone/>
            </a:pPr>
            <a:r>
              <a:rPr lang="en-US" sz="3200" dirty="0" smtClean="0"/>
              <a:t>They           </a:t>
            </a:r>
            <a:r>
              <a:rPr lang="en-US" sz="3200" dirty="0" smtClean="0">
                <a:solidFill>
                  <a:srgbClr val="FF0000"/>
                </a:solidFill>
              </a:rPr>
              <a:t> are            </a:t>
            </a:r>
            <a:r>
              <a:rPr lang="en-US" sz="3200" dirty="0" smtClean="0">
                <a:solidFill>
                  <a:srgbClr val="00B050"/>
                </a:solidFill>
              </a:rPr>
              <a:t>playing   tennis</a:t>
            </a:r>
            <a:r>
              <a:rPr lang="en-US" sz="3200" dirty="0" smtClean="0"/>
              <a:t>.</a:t>
            </a:r>
          </a:p>
          <a:p>
            <a:pPr algn="l" rtl="0">
              <a:buNone/>
            </a:pPr>
            <a:r>
              <a:rPr lang="en-US" sz="3200" dirty="0" smtClean="0"/>
              <a:t>He                </a:t>
            </a:r>
            <a:r>
              <a:rPr lang="en-US" sz="3200" dirty="0" smtClean="0">
                <a:solidFill>
                  <a:srgbClr val="FF0000"/>
                </a:solidFill>
              </a:rPr>
              <a:t> is             </a:t>
            </a:r>
            <a:r>
              <a:rPr lang="en-US" sz="3200" dirty="0" smtClean="0">
                <a:solidFill>
                  <a:srgbClr val="00B050"/>
                </a:solidFill>
              </a:rPr>
              <a:t>playing   tennis.</a:t>
            </a:r>
          </a:p>
          <a:p>
            <a:pPr algn="l" rtl="0">
              <a:buNone/>
            </a:pPr>
            <a:r>
              <a:rPr lang="en-US" sz="3200" dirty="0" smtClean="0"/>
              <a:t>Negative (not)</a:t>
            </a:r>
          </a:p>
          <a:p>
            <a:pPr algn="l" rtl="0">
              <a:buNone/>
            </a:pPr>
            <a:r>
              <a:rPr lang="en-US" sz="3200" dirty="0" smtClean="0"/>
              <a:t>SUBJECT + </a:t>
            </a:r>
            <a:r>
              <a:rPr lang="en-US" sz="3200" dirty="0" smtClean="0">
                <a:solidFill>
                  <a:srgbClr val="FF0000"/>
                </a:solidFill>
              </a:rPr>
              <a:t>IS\ ARE(not</a:t>
            </a:r>
            <a:r>
              <a:rPr lang="en-US" sz="3200" dirty="0" smtClean="0"/>
              <a:t>)+ </a:t>
            </a:r>
            <a:r>
              <a:rPr lang="en-US" sz="3200" dirty="0" smtClean="0">
                <a:solidFill>
                  <a:srgbClr val="00B050"/>
                </a:solidFill>
              </a:rPr>
              <a:t>V </a:t>
            </a:r>
            <a:r>
              <a:rPr lang="en-US" sz="3200" dirty="0" err="1" smtClean="0">
                <a:solidFill>
                  <a:srgbClr val="00B050"/>
                </a:solidFill>
              </a:rPr>
              <a:t>ing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dirty="0" smtClean="0"/>
              <a:t>.</a:t>
            </a:r>
          </a:p>
          <a:p>
            <a:pPr algn="l" rtl="0">
              <a:buNone/>
            </a:pPr>
            <a:r>
              <a:rPr lang="en-US" sz="3200" dirty="0" smtClean="0"/>
              <a:t>They            </a:t>
            </a:r>
            <a:r>
              <a:rPr lang="en-US" sz="3200" dirty="0" smtClean="0">
                <a:solidFill>
                  <a:srgbClr val="FF0000"/>
                </a:solidFill>
              </a:rPr>
              <a:t>are not           </a:t>
            </a:r>
            <a:r>
              <a:rPr lang="en-US" sz="3200" dirty="0" smtClean="0">
                <a:solidFill>
                  <a:srgbClr val="00B050"/>
                </a:solidFill>
              </a:rPr>
              <a:t>playing   tennis.</a:t>
            </a:r>
          </a:p>
          <a:p>
            <a:pPr algn="l" rtl="0">
              <a:buNone/>
            </a:pPr>
            <a:r>
              <a:rPr lang="en-US" sz="3200" dirty="0" smtClean="0"/>
              <a:t>He                 </a:t>
            </a:r>
            <a:r>
              <a:rPr lang="en-US" sz="3200" dirty="0" smtClean="0">
                <a:solidFill>
                  <a:srgbClr val="FF0000"/>
                </a:solidFill>
              </a:rPr>
              <a:t>is  not           </a:t>
            </a:r>
            <a:r>
              <a:rPr lang="en-US" sz="3200" dirty="0" smtClean="0">
                <a:solidFill>
                  <a:srgbClr val="00B050"/>
                </a:solidFill>
              </a:rPr>
              <a:t>playing   tennis</a:t>
            </a:r>
            <a:r>
              <a:rPr lang="en-US" sz="3200" dirty="0" smtClean="0">
                <a:solidFill>
                  <a:srgbClr val="FF0000"/>
                </a:solidFill>
              </a:rPr>
              <a:t>.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r>
              <a:rPr lang="en-US" dirty="0" smtClean="0"/>
              <a:t>Yes \ No Q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763000" cy="5334000"/>
          </a:xfrm>
        </p:spPr>
        <p:txBody>
          <a:bodyPr/>
          <a:lstStyle/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Is\ are  </a:t>
            </a:r>
            <a:r>
              <a:rPr lang="en-US" sz="2800" dirty="0" smtClean="0"/>
              <a:t>+ </a:t>
            </a:r>
            <a:r>
              <a:rPr lang="en-US" sz="2800" dirty="0" smtClean="0">
                <a:solidFill>
                  <a:srgbClr val="00B050"/>
                </a:solidFill>
              </a:rPr>
              <a:t>subject</a:t>
            </a:r>
            <a:r>
              <a:rPr lang="en-US" sz="2800" dirty="0" smtClean="0"/>
              <a:t>+ </a:t>
            </a:r>
            <a:r>
              <a:rPr lang="en-US" sz="2800" dirty="0" smtClean="0">
                <a:solidFill>
                  <a:schemeClr val="accent1"/>
                </a:solidFill>
              </a:rPr>
              <a:t>V </a:t>
            </a:r>
            <a:r>
              <a:rPr lang="en-US" sz="2800" dirty="0" err="1" smtClean="0">
                <a:solidFill>
                  <a:schemeClr val="accent1"/>
                </a:solidFill>
              </a:rPr>
              <a:t>ing</a:t>
            </a:r>
            <a:r>
              <a:rPr lang="en-US" sz="2800" dirty="0" smtClean="0">
                <a:solidFill>
                  <a:schemeClr val="accent1"/>
                </a:solidFill>
              </a:rPr>
              <a:t> </a:t>
            </a:r>
            <a:r>
              <a:rPr lang="en-US" sz="2800" dirty="0" smtClean="0"/>
              <a:t>+………?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Are </a:t>
            </a:r>
            <a:r>
              <a:rPr lang="en-US" sz="2800" dirty="0" smtClean="0">
                <a:solidFill>
                  <a:srgbClr val="00B050"/>
                </a:solidFill>
              </a:rPr>
              <a:t>they </a:t>
            </a:r>
            <a:r>
              <a:rPr lang="en-US" sz="2800" dirty="0" smtClean="0">
                <a:solidFill>
                  <a:schemeClr val="accent1"/>
                </a:solidFill>
              </a:rPr>
              <a:t>playing </a:t>
            </a:r>
            <a:r>
              <a:rPr lang="en-US" sz="2800" dirty="0" smtClean="0"/>
              <a:t>tennis? Yes, they are.   No, they aren't .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Is</a:t>
            </a:r>
            <a:r>
              <a:rPr lang="en-US" sz="2800" dirty="0" smtClean="0">
                <a:solidFill>
                  <a:srgbClr val="00B050"/>
                </a:solidFill>
              </a:rPr>
              <a:t> she </a:t>
            </a:r>
            <a:r>
              <a:rPr lang="en-US" sz="2800" dirty="0" smtClean="0">
                <a:solidFill>
                  <a:schemeClr val="accent1"/>
                </a:solidFill>
              </a:rPr>
              <a:t>training </a:t>
            </a:r>
            <a:r>
              <a:rPr lang="en-US" sz="2800" dirty="0" smtClean="0"/>
              <a:t>the new employees? Yes, she is.   No, she isn't.</a:t>
            </a:r>
          </a:p>
          <a:p>
            <a:pPr algn="l" rtl="0">
              <a:buNone/>
            </a:pPr>
            <a:endParaRPr lang="en-US" sz="2800" dirty="0" smtClean="0"/>
          </a:p>
          <a:p>
            <a:pPr algn="ctr" rtl="0">
              <a:buNone/>
            </a:pPr>
            <a:r>
              <a:rPr lang="en-US" sz="2800" b="1" u="sng" dirty="0" smtClean="0"/>
              <a:t>WH-Q</a:t>
            </a:r>
          </a:p>
          <a:p>
            <a:pPr algn="l" rtl="0">
              <a:buNone/>
            </a:pPr>
            <a:r>
              <a:rPr lang="en-US" sz="2800" dirty="0" err="1" smtClean="0">
                <a:solidFill>
                  <a:srgbClr val="800000"/>
                </a:solidFill>
              </a:rPr>
              <a:t>Wh</a:t>
            </a:r>
            <a:r>
              <a:rPr lang="en-US" sz="2800" dirty="0" smtClean="0">
                <a:solidFill>
                  <a:srgbClr val="800000"/>
                </a:solidFill>
              </a:rPr>
              <a:t>-word</a:t>
            </a:r>
            <a:r>
              <a:rPr lang="en-US" sz="2800" dirty="0" smtClean="0"/>
              <a:t> + </a:t>
            </a:r>
            <a:r>
              <a:rPr lang="en-US" sz="2800" dirty="0" smtClean="0">
                <a:solidFill>
                  <a:srgbClr val="FF0000"/>
                </a:solidFill>
              </a:rPr>
              <a:t>is\ are</a:t>
            </a:r>
            <a:r>
              <a:rPr lang="en-US" sz="2800" dirty="0" smtClean="0"/>
              <a:t>+ </a:t>
            </a:r>
            <a:r>
              <a:rPr lang="en-US" sz="2800" dirty="0" smtClean="0">
                <a:solidFill>
                  <a:srgbClr val="00B050"/>
                </a:solidFill>
              </a:rPr>
              <a:t>subject </a:t>
            </a:r>
            <a:r>
              <a:rPr lang="en-US" sz="2800" dirty="0" smtClean="0"/>
              <a:t>+</a:t>
            </a:r>
            <a:r>
              <a:rPr lang="en-US" sz="2800" dirty="0" smtClean="0">
                <a:solidFill>
                  <a:schemeClr val="accent1"/>
                </a:solidFill>
              </a:rPr>
              <a:t>V </a:t>
            </a:r>
            <a:r>
              <a:rPr lang="en-US" sz="2800" dirty="0" err="1" smtClean="0">
                <a:solidFill>
                  <a:schemeClr val="accent1"/>
                </a:solidFill>
              </a:rPr>
              <a:t>ing</a:t>
            </a:r>
            <a:r>
              <a:rPr lang="en-US" sz="2800" dirty="0" smtClean="0">
                <a:solidFill>
                  <a:schemeClr val="accent1"/>
                </a:solidFill>
              </a:rPr>
              <a:t>+…….?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800000"/>
                </a:solidFill>
              </a:rPr>
              <a:t>What</a:t>
            </a:r>
            <a:r>
              <a:rPr lang="en-US" sz="2800" dirty="0" smtClean="0"/>
              <a:t>          </a:t>
            </a:r>
            <a:r>
              <a:rPr lang="en-US" sz="2800" dirty="0" smtClean="0">
                <a:solidFill>
                  <a:srgbClr val="FF0000"/>
                </a:solidFill>
              </a:rPr>
              <a:t>are</a:t>
            </a:r>
            <a:r>
              <a:rPr lang="en-US" sz="2800" dirty="0" smtClean="0"/>
              <a:t>              </a:t>
            </a:r>
            <a:r>
              <a:rPr lang="en-US" sz="2800" dirty="0" smtClean="0">
                <a:solidFill>
                  <a:srgbClr val="00B050"/>
                </a:solidFill>
              </a:rPr>
              <a:t> you    </a:t>
            </a:r>
            <a:r>
              <a:rPr lang="en-US" sz="2800" dirty="0" smtClean="0">
                <a:solidFill>
                  <a:schemeClr val="accent1"/>
                </a:solidFill>
              </a:rPr>
              <a:t> doing</a:t>
            </a:r>
            <a:r>
              <a:rPr lang="en-US" sz="2800" dirty="0" smtClean="0"/>
              <a:t>?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800000"/>
                </a:solidFill>
              </a:rPr>
              <a:t>Where</a:t>
            </a:r>
            <a:r>
              <a:rPr lang="en-US" sz="2800" dirty="0" smtClean="0"/>
              <a:t>        </a:t>
            </a:r>
            <a:r>
              <a:rPr lang="en-US" sz="2800" dirty="0" smtClean="0">
                <a:solidFill>
                  <a:srgbClr val="00B050"/>
                </a:solidFill>
              </a:rPr>
              <a:t>is                  she      </a:t>
            </a:r>
            <a:r>
              <a:rPr lang="en-US" sz="2800" dirty="0" smtClean="0">
                <a:solidFill>
                  <a:schemeClr val="accent1"/>
                </a:solidFill>
              </a:rPr>
              <a:t>sleeping?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Time expressions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en-US" sz="3200" dirty="0" smtClean="0"/>
              <a:t>Now, at the moment, right now, round now, Look,</a:t>
            </a:r>
            <a:endParaRPr lang="ar-SA" sz="3200" dirty="0" smtClean="0"/>
          </a:p>
          <a:p>
            <a:pPr algn="l" rtl="0">
              <a:buNone/>
            </a:pPr>
            <a:r>
              <a:rPr lang="en-US" sz="3200" dirty="0" smtClean="0"/>
              <a:t> </a:t>
            </a:r>
            <a:r>
              <a:rPr lang="en-US" sz="3200" dirty="0" err="1" smtClean="0">
                <a:solidFill>
                  <a:schemeClr val="accent1"/>
                </a:solidFill>
              </a:rPr>
              <a:t>Naser</a:t>
            </a:r>
            <a:r>
              <a:rPr lang="en-US" sz="3200" dirty="0" smtClean="0">
                <a:solidFill>
                  <a:schemeClr val="accent1"/>
                </a:solidFill>
              </a:rPr>
              <a:t> and Mohammad are playing football now .</a:t>
            </a:r>
          </a:p>
          <a:p>
            <a:pPr algn="l" rtl="0">
              <a:buNone/>
            </a:pP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>
                <a:solidFill>
                  <a:srgbClr val="00B050"/>
                </a:solidFill>
              </a:rPr>
              <a:t>Look! The sky is raining.</a:t>
            </a:r>
            <a:endParaRPr lang="ar-SA" sz="32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algn="l"/>
            <a:r>
              <a:rPr lang="en-US" dirty="0" smtClean="0"/>
              <a:t>Verbs which express state or feelings or senses( non action verbs) usually use them in present simple(hate, </a:t>
            </a:r>
            <a:endParaRPr lang="ar-SA" dirty="0" smtClean="0"/>
          </a:p>
          <a:p>
            <a:pPr algn="l">
              <a:buNone/>
            </a:pPr>
            <a:r>
              <a:rPr lang="en-US" dirty="0" smtClean="0"/>
              <a:t>love ,smile, like ,want, know, seem, sound, taste, believe)</a:t>
            </a:r>
          </a:p>
          <a:p>
            <a:pPr>
              <a:buNone/>
            </a:pPr>
            <a:endParaRPr lang="en-US" dirty="0" smtClean="0"/>
          </a:p>
          <a:p>
            <a:pPr algn="l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This salad is tasting delicious</a:t>
            </a:r>
            <a:r>
              <a:rPr lang="en-US" sz="2800" dirty="0" smtClean="0"/>
              <a:t>.</a:t>
            </a:r>
          </a:p>
          <a:p>
            <a:pPr algn="l"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This salad tastes delicious</a:t>
            </a:r>
            <a:r>
              <a:rPr lang="en-US" sz="2800" dirty="0" smtClean="0"/>
              <a:t>.</a:t>
            </a:r>
          </a:p>
          <a:p>
            <a:pPr algn="l">
              <a:buNone/>
            </a:pPr>
            <a:endParaRPr lang="en-US" sz="2800" dirty="0" smtClean="0"/>
          </a:p>
          <a:p>
            <a:pPr algn="l"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She smiles to her baby right now  </a:t>
            </a:r>
            <a:r>
              <a:rPr lang="en-US" sz="2800" dirty="0" smtClean="0"/>
              <a:t>.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5" name="Multiply 4"/>
          <p:cNvSpPr/>
          <p:nvPr/>
        </p:nvSpPr>
        <p:spPr>
          <a:xfrm>
            <a:off x="4953000" y="3200400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iley Face 6"/>
          <p:cNvSpPr/>
          <p:nvPr/>
        </p:nvSpPr>
        <p:spPr>
          <a:xfrm>
            <a:off x="5562600" y="4800600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Leaving message</a:t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876800"/>
          </a:xfrm>
        </p:spPr>
        <p:txBody>
          <a:bodyPr/>
          <a:lstStyle/>
          <a:p>
            <a:pPr algn="l" rtl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FOR: </a:t>
            </a:r>
            <a:r>
              <a:rPr lang="en-US" dirty="0" smtClean="0"/>
              <a:t>Sara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FROM: </a:t>
            </a:r>
            <a:r>
              <a:rPr lang="en-US" dirty="0" err="1" smtClean="0"/>
              <a:t>Maha</a:t>
            </a:r>
            <a:endParaRPr lang="en-US" dirty="0" smtClean="0"/>
          </a:p>
          <a:p>
            <a:pPr algn="l" rtl="0">
              <a:buNone/>
            </a:pPr>
            <a:r>
              <a:rPr lang="en-US" dirty="0" smtClean="0"/>
              <a:t>Please send me the monthly report to the head office by Saturday, 15</a:t>
            </a:r>
            <a:r>
              <a:rPr lang="en-US" baseline="30000" dirty="0" smtClean="0"/>
              <a:t>th</a:t>
            </a:r>
            <a:r>
              <a:rPr lang="en-US" dirty="0" smtClean="0"/>
              <a:t> .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algn="l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algn="l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algn="l">
              <a:buNone/>
            </a:pPr>
            <a:r>
              <a:rPr lang="en-US" dirty="0" smtClean="0">
                <a:solidFill>
                  <a:srgbClr val="FF0000"/>
                </a:solidFill>
              </a:rPr>
              <a:t>FOR</a:t>
            </a:r>
            <a:r>
              <a:rPr lang="en-US" dirty="0" smtClean="0"/>
              <a:t>: Abdullah</a:t>
            </a:r>
          </a:p>
          <a:p>
            <a:pPr algn="l">
              <a:buNone/>
            </a:pPr>
            <a:r>
              <a:rPr lang="en-US" dirty="0" smtClean="0">
                <a:solidFill>
                  <a:srgbClr val="FF0000"/>
                </a:solidFill>
              </a:rPr>
              <a:t>FROM</a:t>
            </a:r>
            <a:r>
              <a:rPr lang="en-US" dirty="0" smtClean="0"/>
              <a:t>: </a:t>
            </a:r>
            <a:r>
              <a:rPr lang="en-US" dirty="0" err="1" smtClean="0"/>
              <a:t>Khaled</a:t>
            </a:r>
            <a:endParaRPr lang="en-US" dirty="0" smtClean="0"/>
          </a:p>
          <a:p>
            <a:pPr algn="l">
              <a:buNone/>
            </a:pPr>
            <a:r>
              <a:rPr lang="en-US" dirty="0" smtClean="0"/>
              <a:t>Please call about order no. 5643 tomorrow before 10 a.m.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r>
              <a:rPr lang="en-US" dirty="0" smtClean="0"/>
              <a:t>Phones Expressions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algn="l" rtl="0"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Asking to speak to someone</a:t>
            </a:r>
          </a:p>
          <a:p>
            <a:pPr algn="l" rtl="0">
              <a:buNone/>
            </a:pPr>
            <a:r>
              <a:rPr lang="en-US" dirty="0" smtClean="0"/>
              <a:t>I’d like to speak to </a:t>
            </a:r>
            <a:r>
              <a:rPr lang="en-US" dirty="0" err="1" smtClean="0"/>
              <a:t>Khaled</a:t>
            </a:r>
            <a:r>
              <a:rPr lang="en-US" dirty="0" smtClean="0"/>
              <a:t>.</a:t>
            </a:r>
          </a:p>
          <a:p>
            <a:pPr algn="l" rtl="0">
              <a:buNone/>
            </a:pPr>
            <a:r>
              <a:rPr lang="en-US" dirty="0" smtClean="0"/>
              <a:t>Could you put me through to </a:t>
            </a:r>
            <a:r>
              <a:rPr lang="en-US" dirty="0" err="1" smtClean="0"/>
              <a:t>Khaled</a:t>
            </a:r>
            <a:r>
              <a:rPr lang="en-US" dirty="0" smtClean="0"/>
              <a:t>.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Saying someone is not available</a:t>
            </a:r>
          </a:p>
          <a:p>
            <a:pPr algn="l" rtl="0">
              <a:buNone/>
            </a:pPr>
            <a:r>
              <a:rPr lang="en-US" dirty="0" smtClean="0"/>
              <a:t>I’m afraid she's in a meeting</a:t>
            </a:r>
          </a:p>
          <a:p>
            <a:pPr algn="l" rtl="0">
              <a:buNone/>
            </a:pPr>
            <a:r>
              <a:rPr lang="en-US" dirty="0" smtClean="0"/>
              <a:t>He's on holiday</a:t>
            </a:r>
          </a:p>
          <a:p>
            <a:pPr algn="l" rtl="0">
              <a:buNone/>
            </a:pPr>
            <a:r>
              <a:rPr lang="en-US" dirty="0" smtClean="0"/>
              <a:t>The line’s engaged</a:t>
            </a:r>
          </a:p>
          <a:p>
            <a:pPr algn="l" rtl="0">
              <a:buNone/>
            </a:pPr>
            <a:r>
              <a:rPr lang="en-US" dirty="0" smtClean="0"/>
              <a:t>There’s no reply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2771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Asking to leave a message</a:t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1148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Could I leave a message?</a:t>
            </a:r>
          </a:p>
          <a:p>
            <a:pPr algn="l" rtl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Could you take a message?</a:t>
            </a:r>
            <a:endParaRPr lang="ar-SA" sz="3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157</TotalTime>
  <Words>693</Words>
  <Application>Microsoft Office PowerPoint</Application>
  <PresentationFormat>عرض على الشاشة (3:4)‏</PresentationFormat>
  <Paragraphs>166</Paragraphs>
  <Slides>20</Slides>
  <Notes>20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Flow</vt:lpstr>
      <vt:lpstr>UNIT 3</vt:lpstr>
      <vt:lpstr>الشريحة 2</vt:lpstr>
      <vt:lpstr>Chief Executive Officer</vt:lpstr>
      <vt:lpstr>الشريحة 4</vt:lpstr>
      <vt:lpstr>الشريحة 5</vt:lpstr>
      <vt:lpstr>الشريحة 6</vt:lpstr>
      <vt:lpstr>الشريحة 7</vt:lpstr>
      <vt:lpstr>الشريحة 8</vt:lpstr>
      <vt:lpstr>Present tense </vt:lpstr>
      <vt:lpstr>Its formation</vt:lpstr>
      <vt:lpstr>WH-Q&amp; Yes \ No Question</vt:lpstr>
      <vt:lpstr>Adverbs of frequency </vt:lpstr>
      <vt:lpstr>Present progressive(continuous)</vt:lpstr>
      <vt:lpstr>Yes \ No Q</vt:lpstr>
      <vt:lpstr>Time expressions </vt:lpstr>
      <vt:lpstr>الشريحة 16</vt:lpstr>
      <vt:lpstr>Leaving message </vt:lpstr>
      <vt:lpstr>الشريحة 18</vt:lpstr>
      <vt:lpstr>Phones Expressions</vt:lpstr>
      <vt:lpstr>Asking to leave a message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</dc:title>
  <dc:creator>samsung</dc:creator>
  <cp:lastModifiedBy>new</cp:lastModifiedBy>
  <cp:revision>18</cp:revision>
  <dcterms:created xsi:type="dcterms:W3CDTF">2013-02-25T17:11:51Z</dcterms:created>
  <dcterms:modified xsi:type="dcterms:W3CDTF">2013-03-03T10:14:40Z</dcterms:modified>
</cp:coreProperties>
</file>