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7" r:id="rId14"/>
    <p:sldId id="275" r:id="rId15"/>
    <p:sldId id="274" r:id="rId16"/>
    <p:sldId id="268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60" d="100"/>
          <a:sy n="60" d="100"/>
        </p:scale>
        <p:origin x="-786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DF2BD89-6699-4BB8-8EF6-DF5C06CD2B00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5DE6513-2926-421A-87C1-EDA8C6E4E0B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DE6513-2926-421A-87C1-EDA8C6E4E0BA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D52DCF7-0326-4FDC-AB7A-8DCC2E5570F3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472CC1E-4E76-49AC-89A1-A5FB0FF4A3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D52DCF7-0326-4FDC-AB7A-8DCC2E5570F3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CC1E-4E76-49AC-89A1-A5FB0FF4A3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D52DCF7-0326-4FDC-AB7A-8DCC2E5570F3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472CC1E-4E76-49AC-89A1-A5FB0FF4A36E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D52DCF7-0326-4FDC-AB7A-8DCC2E5570F3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472CC1E-4E76-49AC-89A1-A5FB0FF4A3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D52DCF7-0326-4FDC-AB7A-8DCC2E5570F3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472CC1E-4E76-49AC-89A1-A5FB0FF4A3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DCF7-0326-4FDC-AB7A-8DCC2E5570F3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CC1E-4E76-49AC-89A1-A5FB0FF4A3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D52DCF7-0326-4FDC-AB7A-8DCC2E5570F3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472CC1E-4E76-49AC-89A1-A5FB0FF4A3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D52DCF7-0326-4FDC-AB7A-8DCC2E5570F3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472CC1E-4E76-49AC-89A1-A5FB0FF4A3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D52DCF7-0326-4FDC-AB7A-8DCC2E5570F3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472CC1E-4E76-49AC-89A1-A5FB0FF4A3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DCF7-0326-4FDC-AB7A-8DCC2E5570F3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CC1E-4E76-49AC-89A1-A5FB0FF4A3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DCF7-0326-4FDC-AB7A-8DCC2E5570F3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CC1E-4E76-49AC-89A1-A5FB0FF4A3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D52DCF7-0326-4FDC-AB7A-8DCC2E5570F3}" type="datetimeFigureOut">
              <a:rPr lang="ar-SA" smtClean="0"/>
              <a:pPr/>
              <a:t>28/04/34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472CC1E-4E76-49AC-89A1-A5FB0FF4A36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sa/url?sa=i&amp;rct=j&amp;q=airport&amp;source=images&amp;cd=&amp;cad=rja&amp;docid=093tyyUCrI-2mM&amp;tbnid=vAQDGTQrOIOytM:&amp;ved=0CAUQjRw&amp;url=http://science.howstuffworks.com/transport/flight/modern/airport.htm&amp;ei=pVo7UdXFBsWn0QWN_oCACw&amp;psig=AFQjCNHYyxUHNZuZ2zGLIDU6nhvK8iUtxw&amp;ust=136293070039552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www.google.com.sa/url?sa=i&amp;rct=j&amp;q=truck&amp;source=images&amp;cd=&amp;cad=rja&amp;docid=Ze0Y__cHPQe2EM&amp;tbnid=ke6T1Qie6YniLM:&amp;ved=0CAUQjRw&amp;url=http://fawtruck.en.made-in-china.com/product/BMLJDmrOHSpI/China-FAW-J5P-6x4-Dump-Truck-CA3252-.html&amp;ei=YFs7UbPYM-O50QWk6oGACw&amp;psig=AFQjCNG-vR1XuONPPh9LviZW1ehrloD5XA&amp;ust=136293088370854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sa/url?sa=i&amp;rct=j&amp;q=railway&amp;source=images&amp;cd=&amp;cad=rja&amp;docid=_ULDBLwIgFkDFM&amp;tbnid=_u3GaUxXyd-8DM:&amp;ved=0CAUQjRw&amp;url=http://commons.wikimedia.org/wiki/File:Virginia_Railway_Express_train.jpg&amp;ei=alw7UYi-Goqy0QW0soA4&amp;psig=AFQjCNEmGX7qDy5nVUsQrH7TviSAo3PYAw&amp;ust=1362931068813699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www.google.com.sa/url?sa=i&amp;rct=j&amp;q=highway&amp;source=images&amp;cd=&amp;cad=rja&amp;docid=uEfbmPkVIVO6mM&amp;tbnid=bMAdH5SRFRDxXM:&amp;ved=&amp;url=http://sim-uploads.blogspot.com/2011/04/caw-create-highway.html&amp;ei=6Go7UbivKcS30QWMmoGoDw&amp;psig=AFQjCNGO9vHnLcHf4ghs_hkn7mZ4cwcQHw&amp;ust=136293488890117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sa/url?sa=i&amp;rct=j&amp;q=port&amp;source=images&amp;cd=&amp;docid=-zcfnVj2bFLRDM&amp;tbnid=MrzN57xTCFdKXM:&amp;ved=0CAUQjRw&amp;url=http://www.ccjdigital.com/?attachment_id=64131&amp;ei=xnY7UcS9I6KI0AXB6YGABA&amp;psig=AFQjCNGKOPvFvcmFbA6KVuBIZ3AGPttGIA&amp;ust=136293787527491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://www.google.com.sa/url?sa=i&amp;rct=j&amp;q=cargo+ship&amp;source=images&amp;cd=&amp;cad=rja&amp;docid=7PtGzvv9ojXy_M&amp;tbnid=zq_F1oKeNj6-2M:&amp;ved=0CAUQjRw&amp;url=http://www.madurosxm.com/cargo/&amp;ei=zXc7UaW1AqqH0AWouoHQAw&amp;psig=AFQjCNGFlwdf7fnxnSCGOQf1MajIgr4GLQ&amp;ust=136293808043597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hyperlink" Target="http://www.google.com.sa/url?sa=i&amp;rct=j&amp;q=tanker&amp;source=images&amp;cd=&amp;cad=rja&amp;docid=idwxskG60u4qOM&amp;tbnid=kmwPjzlYGQC8uM:&amp;ved=0CAUQjRw&amp;url=http://eaglecanvas.com.au/tanker.htm&amp;ei=png7UbmBC6nB0gWo5oDABA&amp;psig=AFQjCNEps2GlqKHk8QutVBI-tK_J_KDLiA&amp;ust=136293836953832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sa/url?sa=i&amp;rct=j&amp;q=tanker&amp;source=images&amp;cd=&amp;cad=rja&amp;docid=IIdzz_srwYxo7M&amp;tbnid=UA6SMwgoJ7_sqM:&amp;ved=0CAUQjRw&amp;url=http://gcaptain.com/tanker-rates-finish-out-biggest-week-of-2013/&amp;ei=Bnk7Uc7GDcjL0AXeq4Eo&amp;psig=AFQjCNEps2GlqKHk8QutVBI-tK_J_KDLiA&amp;ust=1362938369538320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www.google.com.sa/url?sa=i&amp;rct=j&amp;q=tanker&amp;source=images&amp;cd=&amp;cad=rja&amp;docid=w0UpZniq4lZx3M&amp;tbnid=6e8_wIMKhCnQDM:&amp;ved=0CAUQjRw&amp;url=http://www.truck.co.za/lpg.htm&amp;ei=zHg7UejPC8Sv0QWDoYCICQ&amp;psig=AFQjCNEps2GlqKHk8QutVBI-tK_J_KDLiA&amp;ust=136293836953832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hyperlink" Target="http://www.google.com.sa/url?sa=i&amp;rct=j&amp;q=container&amp;source=images&amp;cd=&amp;cad=rja&amp;docid=p2lgLljj6qd0AM&amp;tbnid=kgC-nBfYetpAnM:&amp;ved=0CAUQjRw&amp;url=/url?sa=i&amp;rct=j&amp;q=container&amp;source=images&amp;cd=&amp;cad=rja&amp;docid=p2lgLljj6qd0AM&amp;tbnid=kgC-nBfYetpAnM:&amp;ved=&amp;url=http://lucayan.blogspot.com/2012/04/arawak-cay-container-port-nassau.html&amp;ei=Q3o7UenqH4XJ0QXX0IG4Bw&amp;psig=AFQjCNHqfAnBACNLeKB_50Hq2_0junuuaQ&amp;ust=1362938819773045&amp;ei=VXo7UbbeGejU0QXcuoH4Cw&amp;psig=AFQjCNHqfAnBACNLeKB_50Hq2_0junuuaQ&amp;ust=136293881977304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sa/url?sa=i&amp;rct=j&amp;q=container&amp;source=images&amp;cd=&amp;docid=OwYclMGgCy7sHM&amp;tbnid=rX3ZceBjmNMNvM:&amp;ved=0CAUQjRw&amp;url=http://www.aktuellekamera.de/index.php?showimage=476&amp;ei=2Ho7UbanLamY0QWYtICwDg&amp;psig=AFQjCNHqfAnBACNLeKB_50Hq2_0junuuaQ&amp;ust=1362938819773045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://www.google.com.sa/url?sa=i&amp;rct=j&amp;q=container&amp;source=images&amp;cd=&amp;cad=rja&amp;docid=NgzBZyAeqWR_EM&amp;tbnid=Em6-cqCFFa0YNM:&amp;ved=0CAUQjRw&amp;url=http://raykitshum.deviantart.com/art/3D-Game-Shipping-Container-198845698&amp;ei=pXo7UfT-Nee_0QXsq4DICw&amp;psig=AFQjCNHqfAnBACNLeKB_50Hq2_0junuuaQ&amp;ust=1362938819773045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google.com.sa/url?sa=i&amp;rct=j&amp;q=Freight+train&amp;source=images&amp;cd=&amp;cad=rja&amp;docid=NGBqUXoxKrsPuM&amp;tbnid=2g4lnrmK_964xM:&amp;ved=&amp;url=http://www.123rf.com/photo_12608738_scenic-view-of-mixed-freight-train-within-rural-landscape.html&amp;ei=U3w7UcbII4-U0QWApoHwAg&amp;psig=AFQjCNFjai3L0SvU1i5xsSZHikBnoL_4mg&amp;ust=136293934786556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hyperlink" Target="http://www.google.com.sa/url?sa=i&amp;rct=j&amp;q=Freight+train&amp;source=images&amp;cd=&amp;cad=rja&amp;docid=bHKNSA_rybUmZM&amp;tbnid=9untQSgRxfr3QM:&amp;ved=0CAUQjRw&amp;url=http://fineartamerica.com/featured/freight-train-east-of-boise-david-r-frazier-and-photo-researchers.html&amp;ei=rXw7UcHxJ8Gc0AWpnIDwDg&amp;psig=AFQjCNFjai3L0SvU1i5xsSZHikBnoL_4mg&amp;ust=1362939347865566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google.com.sa/url?sa=i&amp;rct=j&amp;q=comparative+and+superlative&amp;source=images&amp;cd=&amp;cad=rja&amp;docid=-g-xvVc4KA81hM&amp;tbnid=ZdA6F4K5iqRW2M:&amp;ved=0CAUQjRw&amp;url=http://www.docstoc.com/docs/121210108/COMPARATIVE-AND-SUPERLATIVE-ADJECTIVES---Download-as-PowerPoint&amp;ei=m-c7UYaRDfSk0AWhroC4Ag&amp;psig=AFQjCNHiAheouQgDkh8LXmdue_07cJAfyA&amp;ust=136296675684974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hyperlink" Target="http://www.google.com.sa/url?sa=i&amp;rct=j&amp;q=comparative+and+superlative&amp;source=images&amp;cd=&amp;cad=rja&amp;docid=FZhTs6wwfH6XZM&amp;tbnid=QcAZ4dqOaDfrmM:&amp;ved=0CAUQjRw&amp;url=http://dc299.4shared.com/doc/rwx5eOn6/preview.html&amp;ei=pOg7UcuFKeuX0QXv1oG4Bg&amp;psig=AFQjCNHiAheouQgDkh8LXmdue_07cJAfyA&amp;ust=1362966756849742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14400"/>
            <a:ext cx="7851648" cy="2133600"/>
          </a:xfrm>
        </p:spPr>
        <p:txBody>
          <a:bodyPr/>
          <a:lstStyle/>
          <a:p>
            <a:pPr algn="ctr"/>
            <a:r>
              <a:rPr lang="en-US" b="1" dirty="0" smtClean="0"/>
              <a:t>Unit 5</a:t>
            </a:r>
            <a:br>
              <a:rPr lang="en-US" b="1" dirty="0" smtClean="0"/>
            </a:br>
            <a:r>
              <a:rPr lang="en-US" b="1" dirty="0" smtClean="0"/>
              <a:t>Transportation</a:t>
            </a:r>
            <a:endParaRPr lang="ar-SA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533400" y="4981136"/>
            <a:ext cx="7854696" cy="1191064"/>
          </a:xfrm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86512"/>
          </a:xfrm>
        </p:spPr>
        <p:txBody>
          <a:bodyPr>
            <a:normAutofit fontScale="90000"/>
          </a:bodyPr>
          <a:lstStyle/>
          <a:p>
            <a:pPr rtl="0"/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algn="l" rtl="0"/>
            <a:r>
              <a:rPr lang="en-US" sz="4000" dirty="0" smtClean="0"/>
              <a:t>Talk about infrastructure</a:t>
            </a:r>
          </a:p>
          <a:p>
            <a:pPr algn="l" rtl="0"/>
            <a:r>
              <a:rPr lang="en-US" sz="4000" dirty="0" smtClean="0"/>
              <a:t>Describe facilities</a:t>
            </a:r>
          </a:p>
          <a:p>
            <a:pPr algn="l" rtl="0"/>
            <a:r>
              <a:rPr lang="en-US" sz="4000" dirty="0" smtClean="0"/>
              <a:t>Compare advantages &amp; disadvantages</a:t>
            </a:r>
          </a:p>
          <a:p>
            <a:pPr algn="l" rtl="0"/>
            <a:r>
              <a:rPr lang="en-US" sz="4000" dirty="0" smtClean="0"/>
              <a:t>Adjectives describing quality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04106"/>
          </a:xfrm>
        </p:spPr>
        <p:txBody>
          <a:bodyPr/>
          <a:lstStyle/>
          <a:p>
            <a:r>
              <a:rPr lang="en-US" dirty="0" smtClean="0"/>
              <a:t>Transportation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5159408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dirty="0" smtClean="0"/>
              <a:t>         a system or method for carrying passengers or goods from one place to another 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/>
              <a:t>1-Describing infrastructure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839200" cy="59436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800" dirty="0" smtClean="0"/>
              <a:t>  </a:t>
            </a:r>
          </a:p>
          <a:p>
            <a:pPr algn="l" rtl="0">
              <a:buNone/>
            </a:pPr>
            <a:endParaRPr lang="en-US" sz="2800" dirty="0" smtClean="0"/>
          </a:p>
          <a:p>
            <a:pPr algn="l" rtl="0">
              <a:buNone/>
            </a:pPr>
            <a:r>
              <a:rPr lang="en-US" sz="2800" dirty="0" smtClean="0"/>
              <a:t> </a:t>
            </a:r>
            <a:r>
              <a:rPr lang="en-US" sz="42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infrastructure</a:t>
            </a:r>
            <a:r>
              <a:rPr lang="en-US" sz="28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en-US" sz="2800" dirty="0" smtClean="0"/>
              <a:t>the basic systems and structures that a country or organization needs in order to work properly, for example roads, railways, banks etc:</a:t>
            </a:r>
          </a:p>
          <a:p>
            <a:pPr algn="l" rtl="0">
              <a:buNone/>
            </a:pPr>
            <a:r>
              <a:rPr lang="en-US" sz="2800" dirty="0" smtClean="0"/>
              <a:t>    </a:t>
            </a:r>
            <a:r>
              <a:rPr lang="en-US" sz="2800" i="1" dirty="0" smtClean="0">
                <a:solidFill>
                  <a:srgbClr val="FFC000"/>
                </a:solidFill>
              </a:rPr>
              <a:t>Some countries lack a suitable economic infrastructure.</a:t>
            </a:r>
          </a:p>
          <a:p>
            <a:pPr algn="l" rtl="0">
              <a:buNone/>
            </a:pPr>
            <a:r>
              <a:rPr lang="en-US" sz="2800" dirty="0" smtClean="0"/>
              <a:t> </a:t>
            </a:r>
          </a:p>
          <a:p>
            <a:pPr algn="l" rtl="0">
              <a:buNone/>
            </a:pPr>
            <a:r>
              <a:rPr lang="en-US" sz="2800" dirty="0" smtClean="0"/>
              <a:t> </a:t>
            </a:r>
          </a:p>
          <a:p>
            <a:pPr algn="l" rtl="0">
              <a:buNone/>
            </a:pP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1830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692808"/>
          </a:xfrm>
        </p:spPr>
        <p:txBody>
          <a:bodyPr/>
          <a:lstStyle/>
          <a:p>
            <a:pPr algn="l" rtl="0"/>
            <a:r>
              <a:rPr lang="en-US" dirty="0" smtClean="0"/>
              <a:t>Airport</a:t>
            </a:r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Truck = lorry</a:t>
            </a:r>
            <a:endParaRPr lang="ar-SA" dirty="0"/>
          </a:p>
        </p:txBody>
      </p:sp>
      <p:pic>
        <p:nvPicPr>
          <p:cNvPr id="17412" name="Picture 4" descr="http://static.ddmcdn.com/gif/airport-denver-photo20b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762000"/>
            <a:ext cx="3810000" cy="2743200"/>
          </a:xfrm>
          <a:prstGeom prst="rect">
            <a:avLst/>
          </a:prstGeom>
          <a:noFill/>
        </p:spPr>
      </p:pic>
      <p:pic>
        <p:nvPicPr>
          <p:cNvPr id="17414" name="Picture 6" descr="http://image.made-in-china.com/2f0j00wegaOvsBkZpr/FAW-J5P-6x4-Dump-Truck-CA3252-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6200" y="3619499"/>
            <a:ext cx="4876800" cy="3238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616608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Railroad </a:t>
            </a:r>
            <a:r>
              <a:rPr lang="en-US" smtClean="0"/>
              <a:t>= railway</a:t>
            </a:r>
            <a:endParaRPr lang="ar-SA" dirty="0"/>
          </a:p>
        </p:txBody>
      </p:sp>
      <p:pic>
        <p:nvPicPr>
          <p:cNvPr id="18434" name="Picture 2" descr="http://t2.gstatic.com/images?q=tbn:ANd9GcSKn8AoTeJiUsv14hz3_qjRbxRVjkAtsHX5TVrG6TA-bio79VA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962400"/>
            <a:ext cx="4267200" cy="2895600"/>
          </a:xfrm>
          <a:prstGeom prst="rect">
            <a:avLst/>
          </a:prstGeom>
          <a:noFill/>
        </p:spPr>
      </p:pic>
      <p:pic>
        <p:nvPicPr>
          <p:cNvPr id="18436" name="Picture 4" descr="http://t2.gstatic.com/images?q=tbn:ANd9GcSbH1CJGpjPjJ5XXo-LeiRT5IUpL_gsTNP_I69ECjzPyIXniZ23yw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990600"/>
            <a:ext cx="4876800" cy="3190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40408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Highway = motorway </a:t>
            </a:r>
            <a:endParaRPr lang="ar-SA" dirty="0"/>
          </a:p>
        </p:txBody>
      </p:sp>
      <p:sp>
        <p:nvSpPr>
          <p:cNvPr id="1026" name="AutoShape 2" descr="data:image/jpeg;base64,/9j/4AAQSkZJRgABAQAAAQABAAD/2wCEAAkGBhQSERQUEhQVFRUVGBUVGBgYFRUXFRgVFRUWFhcYGBQXHCYeFxojGRUUIC8gIycpLCwsGB4xNTAqNSYrLCkBCQoKDgwOFw8PGiwkHyQpLCwsKiksLCwsLCksLCksKSwsLCwpLCwpKSwsLCwpLCwpLCksLCksLCwsLCksKSwsLP/AABEIALgBEgMBIgACEQEDEQH/xAAbAAABBQEBAAAAAAAAAAAAAAAFAAECAwQGB//EAEgQAAEDAgMEBgYGBwYHAQEAAAEAAhEDIQQSMQVBUWEGEyJxgZEyQlJiobFygpLB0fAHFBUjouHxM0NTY3PSFlSDk5SjsmQX/8QAGgEAAwEBAQEAAAAAAAAAAAAAAAEDAgQFBv/EAC8RAAICAQMCBQIFBQEAAAAAAAABAhExAxIhQVEEE2Gh0RSRIjJxsfBCQ1Ph8QX/2gAMAwEAAhEDEQA/AOnDVINSAUoXqHkUIBSDUgFIJGqGhSAThSCzY6GAUg1OE6LHQg1PCUp5SHQ4CcBNKeUgHhPlSlOCgYsqWVPKSQUKE6ScBAxJ0gE6QUJOEk6B0JOEydIdDpJJ0AJJJOgBJJ0kh0JOmTwgYk6QCSQCSTpIA5wKSYKQXScw6kFEKQSNDqQUVIJDHCkFFSCQDqSiFIJDHThMpJDEFIJgnCAHThMnSGOnSSQMdOmTpAOnTJ0DEnCSdIYk6SSAEnCSdIYkkkkAOkknQMSSSdIBJk8pIA8KZtN7SSKlQEkmz3anU66rXhelWIZo9zhf0gHa8zf4oOWnv7iNFEE8D5LpshSOif02xO4sH1P56rbgun7gIqsDjuLTl8CCDzXJZjw80+XkPAj5IsdI9DwnTag4HNmYe7NI3Xatw6T4aJ61t76OnyheXOfHFSa+dCgVHqtDb+Hf6NZnicp8nQiAcvHWOngtOF2g+mew9zD7riNOSVDo9bBUgVwmyenD2w2sM7faEB/4H4Hmujp9KsOfXI+q77glQroNBOChjOkOHP8AetHfLfmAt1KuHCWkOHEEEeYSoLLpTqmriGtEucGjS5Av4+KszJDLAU4KrlSlIZYClKgClKB2WJ5VeZOCgLJynBQ/aG2qND+1qNYSJAJuRMSBvuQgmN/SThKeaHOe5uYABtnFsRDiYgk2PInhOWNWdZKcFeW4v9Lr4hlJk5YlxNnxcgDUb4P9Q+J/SdjHBozhkAAljWy7WSSZvfdAtMLNo3tZ7XKcFeK1f0o4wsjO0GIzBjc3fyKsw/6U8WHZi5jrAZSy1s3AiCZuZ3BFoKZ7NKeV5VQ/TDUkZqNMiLgOcDMNBIN4EhxiN4E2k7MV+l4djqqW4Z853+sGwdOZ8kWgpnpMpArhqf6VqMNLqTwC6DDmuyj2osTvty36Lf8A/wBIwYMF1QG8fu3XidI4xbvvCLQHVylKB4fpjhHMD+uY2YOVxDXiXFoluurT81r/AG/h4J66nDde23cA6172I0QASlJAsV02wdMgGs0kiezLrTGoEaoTjf0o4ZhAY2pU1uMrRbTU77+XNMVnaSkvNj+l127DNjnWv49lJZ3IZdj9mYSnTz1KbWCQJyt1J4CQfwlBRiMIwZh1bgd2Qh2/cRy+I4qT8FSyEdW08yTM8ddblDn9HaftOjnl+cLhh4mHVsc66G7G4fCggvo173GU5WkRPZHCL6IW/EYQPgMrAWuSNPNXHZDAAOtNr7te7RZzsVn+I7X2B85V4+Ih3fuYCNPaeCDY6qoYGua57yCO7RbqOEwFVmZocw8zUPnBK507HEGHONo9ED70W2Q/qGkQSSdYbwgWcCiWrHKkwv8AQ1nYWG3Ozdz3g+ToSdsGhxd3Zj960jpA6L5t3q0SNfoKL+kDvYBO6WUSPgwLP1Hr/PsH4f5/0yN2dSYSWteTERIg/NVs2eDfJHdI+9RfjXucC42l0hrWttbLAG8LfS269rQ0GrHAPETbQR3/AAVfqUkTcbeQVtJrKLczs44CbExpoubZ0mqtP7txBG8WPmEe6TGrimBoLoBkB5aR5gSLfJcz/wANVxub9qPuT85SXLNRhFG3F9Jq1RrQ97i28Elxg2i50NvitdLphVcA01KmU5RlzEjsiND4HyQZ3R/EARDYt617CPks7tn1KRaXQL2vw1SSTwylI9U2V037NJnVgiMuYO7txFt6NP6TQP7F5Pe2PMLzDZzXsZJjiCCDG/Tcb/BHmbceGuOUVHADKACJMwb8dfJKGvT2vknKN4OkrdLqujaG6buJjwACHYnpPiT7k6BrR8zJVeytpUi8Pc5wcQA5oaT1ZaQTmM6CImLKvG4htmXLiTlsYMENcJ35oC7o6sUvyojLQk/6mUv25iT/AHtT7RCoqbXrCZqVDE+u77inZjYnNRFgSYcJF7dl145iQuf2lj3hzy4wHCIBsQb6A92q19VX9KJfSPrJmDae2HVXlziXbhmJMDxJQ2pVJMLRTwRf6Nzw0HdO86eajjMIWFo1JBNhB7Nz3rjc1fqd8eFSMecyZ4py9Sr0XNPaaRMHTcYj5jzUX0XRJaY4wYF9/BO0UsY1bBPTqKuQk1MZc1+qmDZZwYS6xIRtZUNtf5rbi6ssBGgO7ug9yEU38eX5nciDMXls6I1v3ceJU5ZROV2TfWaQJ1AJF9OVtyjRx5g6QPCDujfqhhrJ6dRb2qg2ugrVrgiTYj8xZZ3VosDI3d/dryWKpXkC2m/el1to/MoUeA2M2h/ujyKdYg5JOhbTv/2Q7/E+f4pfsd25/wACtYx7JaJEu0HH8yo1NpsDc0yOV5PKF4XmT7mqiZv2O/2/mpjY7vb+ay1+koDy1vAm4IuAbacvmsp6ROLHwZLQIHvfCe5bvVBqPYKHZD9zx4yl+yantD8+Cx4Hbrg1ucXM5uE7r+SgduVXPswgGwMaCYudN0o3agvw9jf+y6vEKJwFXiPNWYrF1WsGRuZxB4CIG+Ym88kPxOIxQBdTaJOvrOEGLN0+acHKXYeyKyaDQqggGL6dpv4qX6tV3AeBb+KE12454DjSqFo0PU9m/MN5I50awNVzajqpDHOfJDpa49hkkNAnWRKtOMoRu0/05H5a6FIpPvmcBFzJnwgb1qbghvqfwrRh8DNR1NjZcyC6TEB8kHtwbwfJFMP0ec70iPAF34D4qSWpLCBQ9ACzB5rQXH3STuk+ry4Jx0Z6+xaSWk2zAAaTJHcNyO4va1bZz2ig5jesbLutbUc45SQCOrjKBJ3eKfHbULqmemKfW1mU3PqMF3OexjiBJMQfEcl26ehLhtmkoq7M7tiUqDP3r4t6LGySI0uCT5BasLh892Dq6Z0Pa6x45ucA5vkPFD9i46jUqubmD6gki5IOUkOPowYPAkd66F1TzV4xhHlGnBrJkpbOLGOa2pDyfTyg5dJDWk2kWN0K29tgsxjKQDD1QIu2e1l7Xk4/BdHhDBLz6LAXmdIb/MtHivOsSS7FB7jLszrgmLtLncj6Y1U9abwvUT4XB0OOpNbVnKIcA9pi4a8TAPI5m+BWCpgM2UdkAEEtDRlc2ZIBPabM6g+CKYlufCseNaTsh+g+7T4OkfXQitTNQBudzLzLcvkS6wF58OZV9Oe6KbMNFlTovRfeiSw65TPPhM+SF7S2ViKdxDm7iBv773sOHcjDHQACbj1tCSN8Dfbdx8FPFbdNNvaNOTAl7oFwSA7Kbysz0VLAcdTjq+0qoYcwdN9QCJJvYaaKjAYsOzOqnNPZyne3fbcJIOu4ruqWzKOJotqljBqHGl2qYdJAkTa0WMXmJQjGdEGkl0Bw3kcNBIsRu1gd65JQ2J8fYNoAodWZLabQ1zbx2t/vbrK92Boes1gBAJuWlp0OhkdwsrcVsaoRkosLfe0kb447lKh0fewDrZBv6TZkc3A9nj96k313C2vJbg+jmCqR2y0nlULR9ZpK1noPg/8AmGj/ALv3tQ44dzBDRmgwADu77HvVTdp5Wxl7Xow4ENABscxsbKb81vib9vgdtdP3+QmeguE/5pn2n/exbafRTDBoHXYZ0e0ZPiSEFxO2mMykcAYNu65/Oq1YWt1lIOLwDxgRB3a7oWX5vFzft8Buvp7sI/8ACmH9vBn64CY9EMPxwn/dA+9ZG0dDnbcx6J14elqrf1L3x9k/7krmv7nsF+nuTPQ2h/8Am/8AIH+5QPQmj/keGIH+9VvoACc44ege72uKjUotAzOqNAG8tIGven5mp/k9n8i3Lt7ln/A1L/J/8hv+9JVfq49sfYP+5Ml5up/k9n8i3rs/v/oHM2yxoAGrexmgmJ07caStmya2aq1ptTjtdiANQSA4QPAxvXX0NnEWBp+TvvCJYai9ov1dt8ZfgbKcpx6HQtDnIHfsegRMkn6NKJPe7gqqewW3ht+TqYHjZdExp90aaH8Qp9Xx3bgW/N34KW4v5MWCKOx2l7iQACSQA64nXQAfFQq7JYw3zHfYgx33ICJPxQzGS0br8von4ALNiNoNb6rSddXceErVy7CelBLBj6pggtbOurmjed2XXxVheBEgDgO2TpOjXjcPzKz18aXERMnQXJ8N6so7Ge8y6Gj3ru+z+JVoRnLC9l8EnkhS2k1oH7tjgALlsHxBmCteGq4h4hmVjeJaAPCZJ8AFsw2y6dMZjePWeRA87D5qnG9IGt9AZj7RnL4N1PjHcV36ejN5Zlusm3C0+qGZ9Qu4lxIbPJo1N9PgsW0+k+bssE8yBHg3d4+SB4jGvqGXE8P5ACwHIIhgdkwZqtIHs3Dife3gcte5dkdOMMmNzfCMDdkfrDi97Wuixc4THKTdx5BGcLg2025KbYbvsL79AIAm8D4m6uB3NAA5Cw7lY20Egls90xcifEeaHIaRGlRDROUCZAgAHvtu/PFSc48ZlVF+/ircJRL3BrdSQB3kwPmsWbFtit1WEPGqQOeUEt+MVfILzxtYvqMPtOrHT1QGsBnTRi7Pptj25xTbBawWvoAMrT3wCfrLh8MQXYcf5bneLnVfwC5G90peiMSfJ2/Rmnnz0SbVWFgnc7Vh8HQfBAiSDBtuI4FENj4jK9pnQqzpdhcmILh6NYCqO90h48Kgf8Frwk7jTEuYmI1A4GSJF5JMuk633ieVu4zBrho4SJmLXtGsGDp5DVUU6saWIuDzGi0OaXtc/s2dcNtlzaHLoGkyLaGBaWz3WZLcNWdSh1M5ZmwI8QR5WIg80bwG1aFQxWYKbvbZLRPNrfR7wCO5c1TqQ4aTukAg94K1HBvdLg0QLjK6THK8uA8fmVqt2RXR1lTo6x12VNb+qZB3gtLc3fdDauCNM5S8A7muDgT3TY94J+9CMDth9KwILTeDdp5xuPMQV0OG2nTrjKbE+o4ggn3HaOPkeAK5dXQvoisZJgl2DYXEOZTcT7LwHeQM71jxWwWHTrGAzqGu++YR5+zywzTJtYtdM92bUKt+2ywZXU7++50d4MGV584OPT3K1F5OXf0IpvmXsOUAhzpBMzaJtH3rIehYbAaGm5Iipv5yu+oYqkRmMAkxEcpHq20O/crcVhmFstaw99p036So+a11/nsbenF4OCd0ZxA9Af8AyRc39a5WF3R/FtJLmvJOpyEmAbCBqF6Eykweo1p4ZtTyImVkxPVjVsED/ELSLczCFqcmPIiedYjZuJYcxJMgiajS0DTcfJXUMFF6jydCdMs7xusI1jQqHSrpBOIy0y8MAAgkOubGHTpqguN2i6YkExEDQQNSTqujZKSRzyjzSOnGIpe0B4pLhf1s/khJP6b1Dy2e09bYRbgf6JwDe8c3Ej+ahU2kQDD2hvoluVhMnQh1jAym3vclhrbQdaX5tYECWgcSZniO+FxeWdNruFn1WD0qrnH3bDlruUKm1nerDABe5k919ZjwnfCxYTBVqoGVmUe277gBfwCL4Xo1TbBqnrXc5Dfs7/FW09CT5De+gPpV3PksZnI1LWm30nmGhX0tkON6hj3WwfN34I9Y08tNsdqSMuQNa1sAnMAACXG54IVits06dm/vXcpFMfW1f9WB7xXdDwy68mZT7mnDYNrAcrQ0D0nGLc3OJt4lZcXtumz0O2eJkMHyc7+HxQLHbZfUPaMxo0WY3uaLDv15lY7m5XbHSSIub6GvF7UfVNzMdwA7miw8E2DwLqjoaMxFyTZrRxc42AVuB2YXXPZb8T3fijQqBrAxoDWjcN59o73O5lacqwZUbyUYHDCkcwu/2o0+jwPPVWzKYCVZMKbZRImKRykjQRJ5nQczrbgCdyrfVLonQCByH9ZPeSlUxBcGt3NmAOJ1J4k2vyA3BUl25YN0SJRjY9PKH1PYbDf9Sp2W+Tcx8kIpCSiuOrdThQ0yCQ6sePba1tMeAWW6A886VY6TWcDIJLRfdZoshzLV6LYsKTB50ide8qe3j2WtAnM5o+/eo1yRjGiDDRTboYtQaO7VcuhzGT72RXNnRYSLHf4/NH9vUOtwTag1ouE/6dW3wqNb9ormKFbhBXZdGAKrHUX2bUa6meWYdk+DgCpeGlUmjUOeDg5UiVLEUSxzmuEOaS0jg5pgjzBUGlerZminbmP6uDSa54NwDBc3i10bwdDaRBEGQBWD6YVWOB6ntAyOyUdaBImYkTETG+JtMLRtDZ+RwEhzXDMx4FnsMwY3GQQRuII3LSk1wmJpPKFhqoqkmQzPdoPoSdWlx9DkTbiRqlUpOYSCCCLFp/BZBaym22/+iabQmg3s/pE5sNf22iwBPbaPdfe3IyOEI7RqU6zTkIeNS0iHjmWcOYkc1yeKwhbBkOa6cr2+i6Ndbgi0tMEcNFSysWkGSCLggkEHiCNCk4KWBqbjk6OpsjKc1JxaeBkt8DqFS7HVKZioDrrYj8D80+C6SzasM3vtAz/WbYP77HiSjAaHszNLXsNpF2zwIIlp5OAK4dXw0XkvGXYw0cXTqCHOy79BE8gLz3LLi8O14Id+8aPdOby1WmtskR+7OXl6vlu8PJYHOq0zd2XWDq2/vRbxhcE9CUOUU33k5Pa/RbrHfumtk7iCyBG4kAHwXK43otiKZvTd5a93FeuDFOP9oZB1Maj6Q+9WigwiBm5Aw5q1HxEo8BtTweJfset/hP8AslOvazsFnst+0/8AFJU+r9B+WzThdk4eQ11NkkEjswbbpmSQFrp7NosMtpsEaHKJtzN1VUove5gbeHcC50ZXc7ju4ymxe26VGQT1jx6rIgH3qt2j6ubwXcoXhE20shOmxztBz8OJO4cysWM2/Qo2bFZ43NP7sH3qnrdzfMLmNqbeqVrOIazcxshve7e883EoS+uTorx0qyRep2Cu0ttvq2cQGzIY0ZaYPJo1PMyUNLy5QbT4rZhME5+lhx/DiVXBPJXhsMXODWNLnGwAEkrocJsplG9TLUqezrSYef8AiO/hHPRVYfDtYIaO87z3lTc9Tbsqo0XVqxJJNybqsXVbRKuaFk0X4egXuDRHiYAAEkk7gBclPjcQIyU/RF5Iu92mYjcNwG4cyVle5ZMQ/MPSgDXnyU5PqyunpuclFdQnh3U4AccxOpBgKOKLJa2mCSbm823fI+SB/rbQSNfzoiQxgFRjWxZuZ3GTAA+Q8CubzeeD2p/+a4wbdLi/sFNkYLrajKe5x7X0Bd3wEd5CydN9o55I0e+3DKyIHyRvY/7uhXr7yOpZ3mC8/wDz9grjOkdeX5QfRGU8iZJ+5a1nUGeFLBye1sRNSk0RqXandHDxVu0C39oOE9oVQ3Vnqw2IzzNuHgqTRz4xjQNQBu1cSPv3pqtfNjnvh0Gu53o1IA60x6+WPhwS0YqK47fJKKSsPUX2tddF0cxJD4nmO8QVzNKiOJHgT+dET2K/LUauLTqMk7CCo29PMEG4nrGjs12tqj6UQ8eYn6y5mV6F0mwnW4HMPSw75/6dSAfiWnuYV564L14Pg3NclgUnYl2QMk5Q4uA3BxABI4SAJ4wOAVLXKZC2YFqma+ET2dRbXZ1IDW1hJpOgDrJuaTjvdvY47+zvEDXt42PxB7lpMy0aMNjHMBAgtd6TXCWujQxuImzgQRxuVUyruKpDoUiJTXAi0iLhX4PaL6bszHFrtLaEcCDZw5EEKzDYdtUAUrVRY0yZFTnTcfX9w6+qT6IxuZ4H86haTTE00dVgekFOpapFJ/tX6o9+pp/Fv0QiNWkRYjUSNCCDvBFnDmLLgg+ES2Zt2pRGVpDmamm+7J4jew82kc5U5afY3HU7h1uxmueAw5C4xYSL+7+Cw13PouLXNFiQXNPZMGO7zhFdnbSp1XNNI5agIPVPIDiRuY+wqd1ncijeOp+sBLXcrg+s0g6EHcuLU0IvKLJ3g5QbX90fn6ySKHZ9DfTb9n+SS5vpPUpuZz20+ktWqC0fu6fsMJuPedq7usOQQZ1aNFWXkp2017SVYOJu8jXKta1XYbCueYbHeTDR3krpMLQpYb0IqVd9QiWM/wBMHU+8bcAdUnKhqNmPBbADQH4mQDdtIWe4bi4+o3mbncDu0VagJsA0bmtFgOAmfmo1KpJJJkm5JMkk633lVl6nnJRcYJFyYJmhWhqRokwT37h/JbMa1tJppwHVT6ZsRTj1G+97R3aDenoYptJmZpms6QDeKTdJnfUO6PRHPQY9yw+TSMO0cQ6IauZxjKxsHELsXsCq/Vmncm8UOLcXaZxdDB1WkGSYv4rpdgYR+brHySNBxcbNHx8yEUpYNpOgXQ9Gdnh+Jbbs0h1ruEi1Mfa7X/TKm4ovLxGpJU5M27cihSo0NerYXvPF5kk+Jzn6y81x9QkkzcyT4ldl0j2lmFaoD6UtbpoeyP4VwlciDcTwv+C5ddNtJHNNuuAbsh2badCJ7NRhManJ2zrbQb1kwDAa9MmnvDjFBzd4kk5zGovzVvRM5sS+oQ0gMruuYv1NRwGY6br8YWfBB2cHLUEFtnV2wDIvEDP3LoiqVGFg6nrbGDu3zY95HwWrAvi8/h8FgGILXAFpvaQJix1jQa/yWrDPv8dPzZeVTRGHDPRNgPFQGm/0a1Msd9kjzjMvNcbhnU3uY70mOcw97SWn4hdlsPGEAOGrSHeUfhCxfpGwGTENqt9Cu0On32ANd5tNM+JXraUrp9zqlyjkgrGuVWZPmXQSLPz4q/H7RdWfneG5iAHEAjO4eu4TGY2kiJ11JVCYoEJwlRBhJpTlaEPqt9XaIqNPXAmoB2ajYzOj1aoJGf6fpDfm3DZUpQBMPBTFpCrIUqdbiFpMy0TD10mx+m1WkMlUddStZx7YjTLU1twPgQuacxRDiE2k8gnWD0NvSTAm/W1RyNIyOUgR5JLz7rPzdJT8qJvzGOEQwuzSbvsOG89/D59y04XACnc3dx/AfetjXN3olM1DSbIMAAgWHJIlWjLv0WSrWl0D896ymijg0TLk7QohqtaEzBJoTucolyrc9YbNJEnPTaKLUznIGKVIFVtCtptlIDVQC6XZw6nAOqeviDA45DLWeGUOf9dc9hcIaj2UhY1HBk7wDJce8MDj4BdH0qrjrGUmwG02zAsBIEDuDQPNZGcX0kxgDRTAB9YzusY53k+S5HaGbI6LSDAF7+N/6IztauS9x3yee+y53a2Imk6d9tQN/DwXJe6ZKT5LuilDLTrOhpIo4mx35qZpxPPNCHbOwuV39gBDhd7jIiDLRvRPozTP6pi+wHDqLgmJDsRRb6W46+SC4Ok0l2WgTBBJNX0ZjkJjxXTF/uF8HStJBMOJEzvIty3eHmrGVCLzc/jyv8VW9sOcAdDoraVIWnd8l53BJVYf6NVu0RMj8dPjC6fpBhP1jZrjq/DHOOOVvpf+txPe0LkNkuLXW8NPD4wu+6O1xncw3bUbpuMbvFpK69KVx/Q6o8o8keFBb9r7O6ivVon+7e5o5tmWHxYWnxWArtXJJljHqRVAKuBlMRr2ZtR1CpnbDgQWvY70KjHekxw3g/Awdy1bZ2Y1gbWoEuw9WcpPpMeLupP95vHeIPFCSiewdrNpF1OqC+hVhtRo1EaVGcHtNxx07ljkeQY5RzIhtrZLsPUykh7HAPp1B6NSmfRcPvG4oc4LWTJYHJlVKm1yYg0zBMricMCKgEuoEkuMC7qLjeoN+Q9oe8EMN1SLEEEgi4IMEEXBB3FGaeNp4qBXLaWI3VjanU5VwPRd/mj6w3oTayFWCerSRd3RbGAkfq1YxaQwkHucLEcwmWt0e4trKH7QLip08QTzQ9usI5gqYyTYCJLjoFxuZ7y8OkiFNjz+bBasJTa0lxMxvQvFY8vd1dPTUk2AHF34f0N9KrMNboNTxPErKlLU4XCFraEPDR3SdyeF8m1pm5RTZuCblNetPVNMBuhqv9hvAcTuHwr2Ts0VM1SoSyjTu928ncxnFxt3eSp2ptQ1nAxkY0ZWMGjGcOZ4neVZvojyq6spxeJ6x7nkNEmYaA1oG4ADQLKR5J3PSQA5UN6ZzkmoAmAtNBqzMC0h2VpPLdr4c0mNHUdDMGC+pXdEUwWNPAkB1QjuZlH1nIPtXH5utqGQXEnuBMbuAXR4mj+q7PbT9d9nR7byX1I5C7RyhcTtzE5aeX2uN7Az84U5S2xbA5zG3knT87lzm3agygWgnlu0v5o68Ab/ADK5vb9XNVAO4AeZPluXJo8yIZZ0mzMO5uzKzmHK5z6FISGuaRLqrw4OBn0GnvhAtnOrVA8h1MCYd+7pyd50ZzK6DEFrNn0aXWMD3vrVnBz2tgHLTZZxE2afM8UI2NVpUWv6yo25lrQcwM2Li9ktygjQGd1tV0q64NVgJHtEHjB5yRP3q2mw6SeUiRos+Fyua1wgi4kcnGP4S1aKbJiD8lyan4ZNEXwzfhKhaQeC7HZOLy9W/wBk37tD8CuNou4+enJdJsmrLSPH7j9yfh5fiaOjTY/6Ttm5a1OuNKrcjvp0xY+LD/61w716tt/C/rOzHRd9ICoOM0ZzDvNPOPrLyt4XoQfA5IqU6TlAhMFQwaHNVakxyRTA2/tpxwxoOa17A7Owmc1Jx9LIR6rt7TbfqsAcmJUT8EITHc1RlSDkxTETa9IhUyph6AL24yqAAKlQAWAFR4AA0AANgkqcySKCx6WIA1MAalSxW2XPy022A3cObuLuW7vSSXE1g+kWq4qUu2C3CPnsUwfedxO+/wCY01ldXsHYhqkiQymwZqlQ6Nb+PAJJKuFweNqTlqTcpPk0bY2qKmVlIZKFOzG7zxe7i4/DzkU5ySSZMQTFySSYiEKaSSAL6LEZ6O4HrcTTEdln713DsEZB4vLT3NckksjCXS3Fh9cU5tTHP0nXOnLKuE6SVZeBrA3AyPhfcmSUtX8ongBE8vmPzqubdWnETEw7QXMD+iSSjp9f0IXydf01fQPU0i9gOHoU6ZzdaC15Gd1mtPtA+O5c2yhSpuDarmkMBYbPIzkMe6OzIgucLwbeSSXZt4oqFMDUYWEUyHNa7cCAA4Rof9P4rWCN8n+qSS4tdVMhPJfRN7T+fDvR3YVQ5om2nDlodbpJLMFUkVhk7noxiLvYfpAfA/cvMdvbM/V8RVpbmOIb9A9qn/A5vjKSS7o/mKywCyFElJJWJljHKyQkkgREqspJIAiFJpSSTExnNVadJMSGzJJJJDP/2Q==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28" name="AutoShape 4" descr="data:image/jpeg;base64,/9j/4AAQSkZJRgABAQAAAQABAAD/2wCEAAkGBhQSERQUEhQVFRUVGBUVGBgYFRUXFRgVFRUWFhcYGBQXHCYeFxojGRUUIC8gIycpLCwsGB4xNTAqNSYrLCkBCQoKDgwOFw8PGiwkHyQpLCwsKiksLCwsLCksLCksKSwsLCwpLCwpKSwsLCwpLCwpLCksLCksLCwsLCksKSwsLP/AABEIALgBEgMBIgACEQEDEQH/xAAbAAABBQEBAAAAAAAAAAAAAAAFAAECAwQGB//EAEgQAAEDAgMEBgYGBwYHAQEAAAEAAhEDIQQSMQVBUWEGEyJxgZEyQlJiobFygpLB0fAHFBUjouHxM0NTY3PSFlSDk5SjsmQX/8QAGgEAAwEBAQEAAAAAAAAAAAAAAAEDAgQFBv/EAC8RAAICAQMCBQIFBQEAAAAAAAABAhExAxIhQVEEE2Gh0RSRIjJxsfBCQ1Ph8QX/2gAMAwEAAhEDEQA/AOnDVINSAUoXqHkUIBSDUgFIJGqGhSAThSCzY6GAUg1OE6LHQg1PCUp5SHQ4CcBNKeUgHhPlSlOCgYsqWVPKSQUKE6ScBAxJ0gE6QUJOEk6B0JOEydIdDpJJ0AJJJOgBJJ0kh0JOmTwgYk6QCSQCSTpIA5wKSYKQXScw6kFEKQSNDqQUVIJDHCkFFSCQDqSiFIJDHThMpJDEFIJgnCAHThMnSGOnSSQMdOmTpAOnTJ0DEnCSdIYk6SSAEnCSdIYkkkkAOkknQMSSSdIBJk8pIA8KZtN7SSKlQEkmz3anU66rXhelWIZo9zhf0gHa8zf4oOWnv7iNFEE8D5LpshSOif02xO4sH1P56rbgun7gIqsDjuLTl8CCDzXJZjw80+XkPAj5IsdI9DwnTag4HNmYe7NI3Xatw6T4aJ61t76OnyheXOfHFSa+dCgVHqtDb+Hf6NZnicp8nQiAcvHWOngtOF2g+mew9zD7riNOSVDo9bBUgVwmyenD2w2sM7faEB/4H4Hmujp9KsOfXI+q77glQroNBOChjOkOHP8AetHfLfmAt1KuHCWkOHEEEeYSoLLpTqmriGtEucGjS5Av4+KszJDLAU4KrlSlIZYClKgClKB2WJ5VeZOCgLJynBQ/aG2qND+1qNYSJAJuRMSBvuQgmN/SThKeaHOe5uYABtnFsRDiYgk2PInhOWNWdZKcFeW4v9Lr4hlJk5YlxNnxcgDUb4P9Q+J/SdjHBozhkAAljWy7WSSZvfdAtMLNo3tZ7XKcFeK1f0o4wsjO0GIzBjc3fyKsw/6U8WHZi5jrAZSy1s3AiCZuZ3BFoKZ7NKeV5VQ/TDUkZqNMiLgOcDMNBIN4EhxiN4E2k7MV+l4djqqW4Z853+sGwdOZ8kWgpnpMpArhqf6VqMNLqTwC6DDmuyj2osTvty36Lf8A/wBIwYMF1QG8fu3XidI4xbvvCLQHVylKB4fpjhHMD+uY2YOVxDXiXFoluurT81r/AG/h4J66nDde23cA6172I0QASlJAsV02wdMgGs0kiezLrTGoEaoTjf0o4ZhAY2pU1uMrRbTU77+XNMVnaSkvNj+l127DNjnWv49lJZ3IZdj9mYSnTz1KbWCQJyt1J4CQfwlBRiMIwZh1bgd2Qh2/cRy+I4qT8FSyEdW08yTM8ddblDn9HaftOjnl+cLhh4mHVsc66G7G4fCggvo173GU5WkRPZHCL6IW/EYQPgMrAWuSNPNXHZDAAOtNr7te7RZzsVn+I7X2B85V4+Ih3fuYCNPaeCDY6qoYGua57yCO7RbqOEwFVmZocw8zUPnBK507HEGHONo9ED70W2Q/qGkQSSdYbwgWcCiWrHKkwv8AQ1nYWG3Ozdz3g+ToSdsGhxd3Zj960jpA6L5t3q0SNfoKL+kDvYBO6WUSPgwLP1Hr/PsH4f5/0yN2dSYSWteTERIg/NVs2eDfJHdI+9RfjXucC42l0hrWttbLAG8LfS269rQ0GrHAPETbQR3/AAVfqUkTcbeQVtJrKLczs44CbExpoubZ0mqtP7txBG8WPmEe6TGrimBoLoBkB5aR5gSLfJcz/wANVxub9qPuT85SXLNRhFG3F9Jq1RrQ97i28Elxg2i50NvitdLphVcA01KmU5RlzEjsiND4HyQZ3R/EARDYt617CPks7tn1KRaXQL2vw1SSTwylI9U2V037NJnVgiMuYO7txFt6NP6TQP7F5Pe2PMLzDZzXsZJjiCCDG/Tcb/BHmbceGuOUVHADKACJMwb8dfJKGvT2vknKN4OkrdLqujaG6buJjwACHYnpPiT7k6BrR8zJVeytpUi8Pc5wcQA5oaT1ZaQTmM6CImLKvG4htmXLiTlsYMENcJ35oC7o6sUvyojLQk/6mUv25iT/AHtT7RCoqbXrCZqVDE+u77inZjYnNRFgSYcJF7dl145iQuf2lj3hzy4wHCIBsQb6A92q19VX9KJfSPrJmDae2HVXlziXbhmJMDxJQ2pVJMLRTwRf6Nzw0HdO86eajjMIWFo1JBNhB7Nz3rjc1fqd8eFSMecyZ4py9Sr0XNPaaRMHTcYj5jzUX0XRJaY4wYF9/BO0UsY1bBPTqKuQk1MZc1+qmDZZwYS6xIRtZUNtf5rbi6ssBGgO7ug9yEU38eX5nciDMXls6I1v3ceJU5ZROV2TfWaQJ1AJF9OVtyjRx5g6QPCDujfqhhrJ6dRb2qg2ugrVrgiTYj8xZZ3VosDI3d/dryWKpXkC2m/el1to/MoUeA2M2h/ujyKdYg5JOhbTv/2Q7/E+f4pfsd25/wACtYx7JaJEu0HH8yo1NpsDc0yOV5PKF4XmT7mqiZv2O/2/mpjY7vb+ay1+koDy1vAm4IuAbacvmsp6ROLHwZLQIHvfCe5bvVBqPYKHZD9zx4yl+yantD8+Cx4Hbrg1ucXM5uE7r+SgduVXPswgGwMaCYudN0o3agvw9jf+y6vEKJwFXiPNWYrF1WsGRuZxB4CIG+Ym88kPxOIxQBdTaJOvrOEGLN0+acHKXYeyKyaDQqggGL6dpv4qX6tV3AeBb+KE12454DjSqFo0PU9m/MN5I50awNVzajqpDHOfJDpa49hkkNAnWRKtOMoRu0/05H5a6FIpPvmcBFzJnwgb1qbghvqfwrRh8DNR1NjZcyC6TEB8kHtwbwfJFMP0ec70iPAF34D4qSWpLCBQ9ACzB5rQXH3STuk+ry4Jx0Z6+xaSWk2zAAaTJHcNyO4va1bZz2ig5jesbLutbUc45SQCOrjKBJ3eKfHbULqmemKfW1mU3PqMF3OexjiBJMQfEcl26ehLhtmkoq7M7tiUqDP3r4t6LGySI0uCT5BasLh892Dq6Z0Pa6x45ucA5vkPFD9i46jUqubmD6gki5IOUkOPowYPAkd66F1TzV4xhHlGnBrJkpbOLGOa2pDyfTyg5dJDWk2kWN0K29tgsxjKQDD1QIu2e1l7Xk4/BdHhDBLz6LAXmdIb/MtHivOsSS7FB7jLszrgmLtLncj6Y1U9abwvUT4XB0OOpNbVnKIcA9pi4a8TAPI5m+BWCpgM2UdkAEEtDRlc2ZIBPabM6g+CKYlufCseNaTsh+g+7T4OkfXQitTNQBudzLzLcvkS6wF58OZV9Oe6KbMNFlTovRfeiSw65TPPhM+SF7S2ViKdxDm7iBv773sOHcjDHQACbj1tCSN8Dfbdx8FPFbdNNvaNOTAl7oFwSA7Kbysz0VLAcdTjq+0qoYcwdN9QCJJvYaaKjAYsOzOqnNPZyne3fbcJIOu4ruqWzKOJotqljBqHGl2qYdJAkTa0WMXmJQjGdEGkl0Bw3kcNBIsRu1gd65JQ2J8fYNoAodWZLabQ1zbx2t/vbrK92Boes1gBAJuWlp0OhkdwsrcVsaoRkosLfe0kb447lKh0fewDrZBv6TZkc3A9nj96k313C2vJbg+jmCqR2y0nlULR9ZpK1noPg/8AmGj/ALv3tQ44dzBDRmgwADu77HvVTdp5Wxl7Xow4ENABscxsbKb81vib9vgdtdP3+QmeguE/5pn2n/exbafRTDBoHXYZ0e0ZPiSEFxO2mMykcAYNu65/Oq1YWt1lIOLwDxgRB3a7oWX5vFzft8Buvp7sI/8ACmH9vBn64CY9EMPxwn/dA+9ZG0dDnbcx6J14elqrf1L3x9k/7krmv7nsF+nuTPQ2h/8Am/8AIH+5QPQmj/keGIH+9VvoACc44ege72uKjUotAzOqNAG8tIGven5mp/k9n8i3Lt7ln/A1L/J/8hv+9JVfq49sfYP+5Ml5up/k9n8i3rs/v/oHM2yxoAGrexmgmJ07caStmya2aq1ptTjtdiANQSA4QPAxvXX0NnEWBp+TvvCJYai9ov1dt8ZfgbKcpx6HQtDnIHfsegRMkn6NKJPe7gqqewW3ht+TqYHjZdExp90aaH8Qp9Xx3bgW/N34KW4v5MWCKOx2l7iQACSQA64nXQAfFQq7JYw3zHfYgx33ICJPxQzGS0br8von4ALNiNoNb6rSddXceErVy7CelBLBj6pggtbOurmjed2XXxVheBEgDgO2TpOjXjcPzKz18aXERMnQXJ8N6so7Ge8y6Gj3ru+z+JVoRnLC9l8EnkhS2k1oH7tjgALlsHxBmCteGq4h4hmVjeJaAPCZJ8AFsw2y6dMZjePWeRA87D5qnG9IGt9AZj7RnL4N1PjHcV36ejN5Zlusm3C0+qGZ9Qu4lxIbPJo1N9PgsW0+k+bssE8yBHg3d4+SB4jGvqGXE8P5ACwHIIhgdkwZqtIHs3Dife3gcte5dkdOMMmNzfCMDdkfrDi97Wuixc4THKTdx5BGcLg2025KbYbvsL79AIAm8D4m6uB3NAA5Cw7lY20Egls90xcifEeaHIaRGlRDROUCZAgAHvtu/PFSc48ZlVF+/ircJRL3BrdSQB3kwPmsWbFtit1WEPGqQOeUEt+MVfILzxtYvqMPtOrHT1QGsBnTRi7Pptj25xTbBawWvoAMrT3wCfrLh8MQXYcf5bneLnVfwC5G90peiMSfJ2/Rmnnz0SbVWFgnc7Vh8HQfBAiSDBtuI4FENj4jK9pnQqzpdhcmILh6NYCqO90h48Kgf8Frwk7jTEuYmI1A4GSJF5JMuk633ieVu4zBrho4SJmLXtGsGDp5DVUU6saWIuDzGi0OaXtc/s2dcNtlzaHLoGkyLaGBaWz3WZLcNWdSh1M5ZmwI8QR5WIg80bwG1aFQxWYKbvbZLRPNrfR7wCO5c1TqQ4aTukAg94K1HBvdLg0QLjK6THK8uA8fmVqt2RXR1lTo6x12VNb+qZB3gtLc3fdDauCNM5S8A7muDgT3TY94J+9CMDth9KwILTeDdp5xuPMQV0OG2nTrjKbE+o4ggn3HaOPkeAK5dXQvoisZJgl2DYXEOZTcT7LwHeQM71jxWwWHTrGAzqGu++YR5+zywzTJtYtdM92bUKt+2ywZXU7++50d4MGV584OPT3K1F5OXf0IpvmXsOUAhzpBMzaJtH3rIehYbAaGm5Iipv5yu+oYqkRmMAkxEcpHq20O/crcVhmFstaw99p036So+a11/nsbenF4OCd0ZxA9Af8AyRc39a5WF3R/FtJLmvJOpyEmAbCBqF6Eykweo1p4ZtTyImVkxPVjVsED/ELSLczCFqcmPIiedYjZuJYcxJMgiajS0DTcfJXUMFF6jydCdMs7xusI1jQqHSrpBOIy0y8MAAgkOubGHTpqguN2i6YkExEDQQNSTqujZKSRzyjzSOnGIpe0B4pLhf1s/khJP6b1Dy2e09bYRbgf6JwDe8c3Ej+ahU2kQDD2hvoluVhMnQh1jAym3vclhrbQdaX5tYECWgcSZniO+FxeWdNruFn1WD0qrnH3bDlruUKm1nerDABe5k919ZjwnfCxYTBVqoGVmUe277gBfwCL4Xo1TbBqnrXc5Dfs7/FW09CT5De+gPpV3PksZnI1LWm30nmGhX0tkON6hj3WwfN34I9Y08tNsdqSMuQNa1sAnMAACXG54IVits06dm/vXcpFMfW1f9WB7xXdDwy68mZT7mnDYNrAcrQ0D0nGLc3OJt4lZcXtumz0O2eJkMHyc7+HxQLHbZfUPaMxo0WY3uaLDv15lY7m5XbHSSIub6GvF7UfVNzMdwA7miw8E2DwLqjoaMxFyTZrRxc42AVuB2YXXPZb8T3fijQqBrAxoDWjcN59o73O5lacqwZUbyUYHDCkcwu/2o0+jwPPVWzKYCVZMKbZRImKRykjQRJ5nQczrbgCdyrfVLonQCByH9ZPeSlUxBcGt3NmAOJ1J4k2vyA3BUl25YN0SJRjY9PKH1PYbDf9Sp2W+Tcx8kIpCSiuOrdThQ0yCQ6sePba1tMeAWW6A886VY6TWcDIJLRfdZoshzLV6LYsKTB50ide8qe3j2WtAnM5o+/eo1yRjGiDDRTboYtQaO7VcuhzGT72RXNnRYSLHf4/NH9vUOtwTag1ouE/6dW3wqNb9ormKFbhBXZdGAKrHUX2bUa6meWYdk+DgCpeGlUmjUOeDg5UiVLEUSxzmuEOaS0jg5pgjzBUGlerZminbmP6uDSa54NwDBc3i10bwdDaRBEGQBWD6YVWOB6ntAyOyUdaBImYkTETG+JtMLRtDZ+RwEhzXDMx4FnsMwY3GQQRuII3LSk1wmJpPKFhqoqkmQzPdoPoSdWlx9DkTbiRqlUpOYSCCCLFp/BZBaym22/+iabQmg3s/pE5sNf22iwBPbaPdfe3IyOEI7RqU6zTkIeNS0iHjmWcOYkc1yeKwhbBkOa6cr2+i6Ndbgi0tMEcNFSysWkGSCLggkEHiCNCk4KWBqbjk6OpsjKc1JxaeBkt8DqFS7HVKZioDrrYj8D80+C6SzasM3vtAz/WbYP77HiSjAaHszNLXsNpF2zwIIlp5OAK4dXw0XkvGXYw0cXTqCHOy79BE8gLz3LLi8O14Id+8aPdOby1WmtskR+7OXl6vlu8PJYHOq0zd2XWDq2/vRbxhcE9CUOUU33k5Pa/RbrHfumtk7iCyBG4kAHwXK43otiKZvTd5a93FeuDFOP9oZB1Maj6Q+9WigwiBm5Aw5q1HxEo8BtTweJfset/hP8AslOvazsFnst+0/8AFJU+r9B+WzThdk4eQ11NkkEjswbbpmSQFrp7NosMtpsEaHKJtzN1VUove5gbeHcC50ZXc7ju4ymxe26VGQT1jx6rIgH3qt2j6ubwXcoXhE20shOmxztBz8OJO4cysWM2/Qo2bFZ43NP7sH3qnrdzfMLmNqbeqVrOIazcxshve7e883EoS+uTorx0qyRep2Cu0ttvq2cQGzIY0ZaYPJo1PMyUNLy5QbT4rZhME5+lhx/DiVXBPJXhsMXODWNLnGwAEkrocJsplG9TLUqezrSYef8AiO/hHPRVYfDtYIaO87z3lTc9Tbsqo0XVqxJJNybqsXVbRKuaFk0X4egXuDRHiYAAEkk7gBclPjcQIyU/RF5Iu92mYjcNwG4cyVle5ZMQ/MPSgDXnyU5PqyunpuclFdQnh3U4AccxOpBgKOKLJa2mCSbm823fI+SB/rbQSNfzoiQxgFRjWxZuZ3GTAA+Q8CubzeeD2p/+a4wbdLi/sFNkYLrajKe5x7X0Bd3wEd5CydN9o55I0e+3DKyIHyRvY/7uhXr7yOpZ3mC8/wDz9grjOkdeX5QfRGU8iZJ+5a1nUGeFLBye1sRNSk0RqXandHDxVu0C39oOE9oVQ3Vnqw2IzzNuHgqTRz4xjQNQBu1cSPv3pqtfNjnvh0Gu53o1IA60x6+WPhwS0YqK47fJKKSsPUX2tddF0cxJD4nmO8QVzNKiOJHgT+dET2K/LUauLTqMk7CCo29PMEG4nrGjs12tqj6UQ8eYn6y5mV6F0mwnW4HMPSw75/6dSAfiWnuYV564L14Pg3NclgUnYl2QMk5Q4uA3BxABI4SAJ4wOAVLXKZC2YFqma+ET2dRbXZ1IDW1hJpOgDrJuaTjvdvY47+zvEDXt42PxB7lpMy0aMNjHMBAgtd6TXCWujQxuImzgQRxuVUyruKpDoUiJTXAi0iLhX4PaL6bszHFrtLaEcCDZw5EEKzDYdtUAUrVRY0yZFTnTcfX9w6+qT6IxuZ4H86haTTE00dVgekFOpapFJ/tX6o9+pp/Fv0QiNWkRYjUSNCCDvBFnDmLLgg+ES2Zt2pRGVpDmamm+7J4jew82kc5U5afY3HU7h1uxmueAw5C4xYSL+7+Cw13PouLXNFiQXNPZMGO7zhFdnbSp1XNNI5agIPVPIDiRuY+wqd1ncijeOp+sBLXcrg+s0g6EHcuLU0IvKLJ3g5QbX90fn6ySKHZ9DfTb9n+SS5vpPUpuZz20+ktWqC0fu6fsMJuPedq7usOQQZ1aNFWXkp2017SVYOJu8jXKta1XYbCueYbHeTDR3krpMLQpYb0IqVd9QiWM/wBMHU+8bcAdUnKhqNmPBbADQH4mQDdtIWe4bi4+o3mbncDu0VagJsA0bmtFgOAmfmo1KpJJJkm5JMkk633lVl6nnJRcYJFyYJmhWhqRokwT37h/JbMa1tJppwHVT6ZsRTj1G+97R3aDenoYptJmZpms6QDeKTdJnfUO6PRHPQY9yw+TSMO0cQ6IauZxjKxsHELsXsCq/Vmncm8UOLcXaZxdDB1WkGSYv4rpdgYR+brHySNBxcbNHx8yEUpYNpOgXQ9Gdnh+Jbbs0h1ruEi1Mfa7X/TKm4ovLxGpJU5M27cihSo0NerYXvPF5kk+Jzn6y81x9QkkzcyT4ldl0j2lmFaoD6UtbpoeyP4VwlciDcTwv+C5ddNtJHNNuuAbsh2badCJ7NRhManJ2zrbQb1kwDAa9MmnvDjFBzd4kk5zGovzVvRM5sS+oQ0gMruuYv1NRwGY6br8YWfBB2cHLUEFtnV2wDIvEDP3LoiqVGFg6nrbGDu3zY95HwWrAvi8/h8FgGILXAFpvaQJix1jQa/yWrDPv8dPzZeVTRGHDPRNgPFQGm/0a1Msd9kjzjMvNcbhnU3uY70mOcw97SWn4hdlsPGEAOGrSHeUfhCxfpGwGTENqt9Cu0On32ANd5tNM+JXraUrp9zqlyjkgrGuVWZPmXQSLPz4q/H7RdWfneG5iAHEAjO4eu4TGY2kiJ11JVCYoEJwlRBhJpTlaEPqt9XaIqNPXAmoB2ajYzOj1aoJGf6fpDfm3DZUpQBMPBTFpCrIUqdbiFpMy0TD10mx+m1WkMlUddStZx7YjTLU1twPgQuacxRDiE2k8gnWD0NvSTAm/W1RyNIyOUgR5JLz7rPzdJT8qJvzGOEQwuzSbvsOG89/D59y04XACnc3dx/AfetjXN3olM1DSbIMAAgWHJIlWjLv0WSrWl0D896ymijg0TLk7QohqtaEzBJoTucolyrc9YbNJEnPTaKLUznIGKVIFVtCtptlIDVQC6XZw6nAOqeviDA45DLWeGUOf9dc9hcIaj2UhY1HBk7wDJce8MDj4BdH0qrjrGUmwG02zAsBIEDuDQPNZGcX0kxgDRTAB9YzusY53k+S5HaGbI6LSDAF7+N/6IztauS9x3yee+y53a2Imk6d9tQN/DwXJe6ZKT5LuilDLTrOhpIo4mx35qZpxPPNCHbOwuV39gBDhd7jIiDLRvRPozTP6pi+wHDqLgmJDsRRb6W46+SC4Ok0l2WgTBBJNX0ZjkJjxXTF/uF8HStJBMOJEzvIty3eHmrGVCLzc/jyv8VW9sOcAdDoraVIWnd8l53BJVYf6NVu0RMj8dPjC6fpBhP1jZrjq/DHOOOVvpf+txPe0LkNkuLXW8NPD4wu+6O1xncw3bUbpuMbvFpK69KVx/Q6o8o8keFBb9r7O6ivVon+7e5o5tmWHxYWnxWArtXJJljHqRVAKuBlMRr2ZtR1CpnbDgQWvY70KjHekxw3g/Awdy1bZ2Y1gbWoEuw9WcpPpMeLupP95vHeIPFCSiewdrNpF1OqC+hVhtRo1EaVGcHtNxx07ljkeQY5RzIhtrZLsPUykh7HAPp1B6NSmfRcPvG4oc4LWTJYHJlVKm1yYg0zBMricMCKgEuoEkuMC7qLjeoN+Q9oe8EMN1SLEEEgi4IMEEXBB3FGaeNp4qBXLaWI3VjanU5VwPRd/mj6w3oTayFWCerSRd3RbGAkfq1YxaQwkHucLEcwmWt0e4trKH7QLip08QTzQ9usI5gqYyTYCJLjoFxuZ7y8OkiFNjz+bBasJTa0lxMxvQvFY8vd1dPTUk2AHF34f0N9KrMNboNTxPErKlLU4XCFraEPDR3SdyeF8m1pm5RTZuCblNetPVNMBuhqv9hvAcTuHwr2Ts0VM1SoSyjTu928ncxnFxt3eSp2ptQ1nAxkY0ZWMGjGcOZ4neVZvojyq6spxeJ6x7nkNEmYaA1oG4ADQLKR5J3PSQA5UN6ZzkmoAmAtNBqzMC0h2VpPLdr4c0mNHUdDMGC+pXdEUwWNPAkB1QjuZlH1nIPtXH5utqGQXEnuBMbuAXR4mj+q7PbT9d9nR7byX1I5C7RyhcTtzE5aeX2uN7Az84U5S2xbA5zG3knT87lzm3agygWgnlu0v5o68Ab/ADK5vb9XNVAO4AeZPluXJo8yIZZ0mzMO5uzKzmHK5z6FISGuaRLqrw4OBn0GnvhAtnOrVA8h1MCYd+7pyd50ZzK6DEFrNn0aXWMD3vrVnBz2tgHLTZZxE2afM8UI2NVpUWv6yo25lrQcwM2Li9ktygjQGd1tV0q64NVgJHtEHjB5yRP3q2mw6SeUiRos+Fyua1wgi4kcnGP4S1aKbJiD8lyan4ZNEXwzfhKhaQeC7HZOLy9W/wBk37tD8CuNou4+enJdJsmrLSPH7j9yfh5fiaOjTY/6Ttm5a1OuNKrcjvp0xY+LD/61w716tt/C/rOzHRd9ICoOM0ZzDvNPOPrLyt4XoQfA5IqU6TlAhMFQwaHNVakxyRTA2/tpxwxoOa17A7Owmc1Jx9LIR6rt7TbfqsAcmJUT8EITHc1RlSDkxTETa9IhUyph6AL24yqAAKlQAWAFR4AA0AANgkqcySKCx6WIA1MAalSxW2XPy022A3cObuLuW7vSSXE1g+kWq4qUu2C3CPnsUwfedxO+/wCY01ldXsHYhqkiQymwZqlQ6Nb+PAJJKuFweNqTlqTcpPk0bY2qKmVlIZKFOzG7zxe7i4/DzkU5ySSZMQTFySSYiEKaSSAL6LEZ6O4HrcTTEdln713DsEZB4vLT3NckksjCXS3Fh9cU5tTHP0nXOnLKuE6SVZeBrA3AyPhfcmSUtX8ongBE8vmPzqubdWnETEw7QXMD+iSSjp9f0IXydf01fQPU0i9gOHoU6ZzdaC15Gd1mtPtA+O5c2yhSpuDarmkMBYbPIzkMe6OzIgucLwbeSSXZt4oqFMDUYWEUyHNa7cCAA4Rof9P4rWCN8n+qSS4tdVMhPJfRN7T+fDvR3YVQ5om2nDlodbpJLMFUkVhk7noxiLvYfpAfA/cvMdvbM/V8RVpbmOIb9A9qn/A5vjKSS7o/mKywCyFElJJWJljHKyQkkgREqspJIAiFJpSSTExnNVadJMSGzJJJJDP/2Q==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30" name="AutoShape 6" descr="data:image/jpeg;base64,/9j/4AAQSkZJRgABAQAAAQABAAD/2wCEAAkGBhQSERQUEhQVFRUVGBUVGBgYFRUXFRgVFRUWFhcYGBQXHCYeFxojGRUUIC8gIycpLCwsGB4xNTAqNSYrLCkBCQoKDgwOFw8PGiwkHyQpLCwsKiksLCwsLCksLCksKSwsLCwpLCwpKSwsLCwpLCwpLCksLCksLCwsLCksKSwsLP/AABEIALgBEgMBIgACEQEDEQH/xAAbAAABBQEBAAAAAAAAAAAAAAAFAAECAwQGB//EAEgQAAEDAgMEBgYGBwYHAQEAAAEAAhEDIQQSMQVBUWEGEyJxgZEyQlJiobFygpLB0fAHFBUjouHxM0NTY3PSFlSDk5SjsmQX/8QAGgEAAwEBAQEAAAAAAAAAAAAAAAEDAgQFBv/EAC8RAAICAQMCBQIFBQEAAAAAAAABAhExAxIhQVEEE2Gh0RSRIjJxsfBCQ1Ph8QX/2gAMAwEAAhEDEQA/AOnDVINSAUoXqHkUIBSDUgFIJGqGhSAThSCzY6GAUg1OE6LHQg1PCUp5SHQ4CcBNKeUgHhPlSlOCgYsqWVPKSQUKE6ScBAxJ0gE6QUJOEk6B0JOEydIdDpJJ0AJJJOgBJJ0kh0JOmTwgYk6QCSQCSTpIA5wKSYKQXScw6kFEKQSNDqQUVIJDHCkFFSCQDqSiFIJDHThMpJDEFIJgnCAHThMnSGOnSSQMdOmTpAOnTJ0DEnCSdIYk6SSAEnCSdIYkkkkAOkknQMSSSdIBJk8pIA8KZtN7SSKlQEkmz3anU66rXhelWIZo9zhf0gHa8zf4oOWnv7iNFEE8D5LpshSOif02xO4sH1P56rbgun7gIqsDjuLTl8CCDzXJZjw80+XkPAj5IsdI9DwnTag4HNmYe7NI3Xatw6T4aJ61t76OnyheXOfHFSa+dCgVHqtDb+Hf6NZnicp8nQiAcvHWOngtOF2g+mew9zD7riNOSVDo9bBUgVwmyenD2w2sM7faEB/4H4Hmujp9KsOfXI+q77glQroNBOChjOkOHP8AetHfLfmAt1KuHCWkOHEEEeYSoLLpTqmriGtEucGjS5Av4+KszJDLAU4KrlSlIZYClKgClKB2WJ5VeZOCgLJynBQ/aG2qND+1qNYSJAJuRMSBvuQgmN/SThKeaHOe5uYABtnFsRDiYgk2PInhOWNWdZKcFeW4v9Lr4hlJk5YlxNnxcgDUb4P9Q+J/SdjHBozhkAAljWy7WSSZvfdAtMLNo3tZ7XKcFeK1f0o4wsjO0GIzBjc3fyKsw/6U8WHZi5jrAZSy1s3AiCZuZ3BFoKZ7NKeV5VQ/TDUkZqNMiLgOcDMNBIN4EhxiN4E2k7MV+l4djqqW4Z853+sGwdOZ8kWgpnpMpArhqf6VqMNLqTwC6DDmuyj2osTvty36Lf8A/wBIwYMF1QG8fu3XidI4xbvvCLQHVylKB4fpjhHMD+uY2YOVxDXiXFoluurT81r/AG/h4J66nDde23cA6172I0QASlJAsV02wdMgGs0kiezLrTGoEaoTjf0o4ZhAY2pU1uMrRbTU77+XNMVnaSkvNj+l127DNjnWv49lJZ3IZdj9mYSnTz1KbWCQJyt1J4CQfwlBRiMIwZh1bgd2Qh2/cRy+I4qT8FSyEdW08yTM8ddblDn9HaftOjnl+cLhh4mHVsc66G7G4fCggvo173GU5WkRPZHCL6IW/EYQPgMrAWuSNPNXHZDAAOtNr7te7RZzsVn+I7X2B85V4+Ih3fuYCNPaeCDY6qoYGua57yCO7RbqOEwFVmZocw8zUPnBK507HEGHONo9ED70W2Q/qGkQSSdYbwgWcCiWrHKkwv8AQ1nYWG3Ozdz3g+ToSdsGhxd3Zj960jpA6L5t3q0SNfoKL+kDvYBO6WUSPgwLP1Hr/PsH4f5/0yN2dSYSWteTERIg/NVs2eDfJHdI+9RfjXucC42l0hrWttbLAG8LfS269rQ0GrHAPETbQR3/AAVfqUkTcbeQVtJrKLczs44CbExpoubZ0mqtP7txBG8WPmEe6TGrimBoLoBkB5aR5gSLfJcz/wANVxub9qPuT85SXLNRhFG3F9Jq1RrQ97i28Elxg2i50NvitdLphVcA01KmU5RlzEjsiND4HyQZ3R/EARDYt617CPks7tn1KRaXQL2vw1SSTwylI9U2V037NJnVgiMuYO7txFt6NP6TQP7F5Pe2PMLzDZzXsZJjiCCDG/Tcb/BHmbceGuOUVHADKACJMwb8dfJKGvT2vknKN4OkrdLqujaG6buJjwACHYnpPiT7k6BrR8zJVeytpUi8Pc5wcQA5oaT1ZaQTmM6CImLKvG4htmXLiTlsYMENcJ35oC7o6sUvyojLQk/6mUv25iT/AHtT7RCoqbXrCZqVDE+u77inZjYnNRFgSYcJF7dl145iQuf2lj3hzy4wHCIBsQb6A92q19VX9KJfSPrJmDae2HVXlziXbhmJMDxJQ2pVJMLRTwRf6Nzw0HdO86eajjMIWFo1JBNhB7Nz3rjc1fqd8eFSMecyZ4py9Sr0XNPaaRMHTcYj5jzUX0XRJaY4wYF9/BO0UsY1bBPTqKuQk1MZc1+qmDZZwYS6xIRtZUNtf5rbi6ssBGgO7ug9yEU38eX5nciDMXls6I1v3ceJU5ZROV2TfWaQJ1AJF9OVtyjRx5g6QPCDujfqhhrJ6dRb2qg2ugrVrgiTYj8xZZ3VosDI3d/dryWKpXkC2m/el1to/MoUeA2M2h/ujyKdYg5JOhbTv/2Q7/E+f4pfsd25/wACtYx7JaJEu0HH8yo1NpsDc0yOV5PKF4XmT7mqiZv2O/2/mpjY7vb+ay1+koDy1vAm4IuAbacvmsp6ROLHwZLQIHvfCe5bvVBqPYKHZD9zx4yl+yantD8+Cx4Hbrg1ucXM5uE7r+SgduVXPswgGwMaCYudN0o3agvw9jf+y6vEKJwFXiPNWYrF1WsGRuZxB4CIG+Ym88kPxOIxQBdTaJOvrOEGLN0+acHKXYeyKyaDQqggGL6dpv4qX6tV3AeBb+KE12454DjSqFo0PU9m/MN5I50awNVzajqpDHOfJDpa49hkkNAnWRKtOMoRu0/05H5a6FIpPvmcBFzJnwgb1qbghvqfwrRh8DNR1NjZcyC6TEB8kHtwbwfJFMP0ec70iPAF34D4qSWpLCBQ9ACzB5rQXH3STuk+ry4Jx0Z6+xaSWk2zAAaTJHcNyO4va1bZz2ig5jesbLutbUc45SQCOrjKBJ3eKfHbULqmemKfW1mU3PqMF3OexjiBJMQfEcl26ehLhtmkoq7M7tiUqDP3r4t6LGySI0uCT5BasLh892Dq6Z0Pa6x45ucA5vkPFD9i46jUqubmD6gki5IOUkOPowYPAkd66F1TzV4xhHlGnBrJkpbOLGOa2pDyfTyg5dJDWk2kWN0K29tgsxjKQDD1QIu2e1l7Xk4/BdHhDBLz6LAXmdIb/MtHivOsSS7FB7jLszrgmLtLncj6Y1U9abwvUT4XB0OOpNbVnKIcA9pi4a8TAPI5m+BWCpgM2UdkAEEtDRlc2ZIBPabM6g+CKYlufCseNaTsh+g+7T4OkfXQitTNQBudzLzLcvkS6wF58OZV9Oe6KbMNFlTovRfeiSw65TPPhM+SF7S2ViKdxDm7iBv773sOHcjDHQACbj1tCSN8Dfbdx8FPFbdNNvaNOTAl7oFwSA7Kbysz0VLAcdTjq+0qoYcwdN9QCJJvYaaKjAYsOzOqnNPZyne3fbcJIOu4ruqWzKOJotqljBqHGl2qYdJAkTa0WMXmJQjGdEGkl0Bw3kcNBIsRu1gd65JQ2J8fYNoAodWZLabQ1zbx2t/vbrK92Boes1gBAJuWlp0OhkdwsrcVsaoRkosLfe0kb447lKh0fewDrZBv6TZkc3A9nj96k313C2vJbg+jmCqR2y0nlULR9ZpK1noPg/8AmGj/ALv3tQ44dzBDRmgwADu77HvVTdp5Wxl7Xow4ENABscxsbKb81vib9vgdtdP3+QmeguE/5pn2n/exbafRTDBoHXYZ0e0ZPiSEFxO2mMykcAYNu65/Oq1YWt1lIOLwDxgRB3a7oWX5vFzft8Buvp7sI/8ACmH9vBn64CY9EMPxwn/dA+9ZG0dDnbcx6J14elqrf1L3x9k/7krmv7nsF+nuTPQ2h/8Am/8AIH+5QPQmj/keGIH+9VvoACc44ege72uKjUotAzOqNAG8tIGven5mp/k9n8i3Lt7ln/A1L/J/8hv+9JVfq49sfYP+5Ml5up/k9n8i3rs/v/oHM2yxoAGrexmgmJ07caStmya2aq1ptTjtdiANQSA4QPAxvXX0NnEWBp+TvvCJYai9ov1dt8ZfgbKcpx6HQtDnIHfsegRMkn6NKJPe7gqqewW3ht+TqYHjZdExp90aaH8Qp9Xx3bgW/N34KW4v5MWCKOx2l7iQACSQA64nXQAfFQq7JYw3zHfYgx33ICJPxQzGS0br8von4ALNiNoNb6rSddXceErVy7CelBLBj6pggtbOurmjed2XXxVheBEgDgO2TpOjXjcPzKz18aXERMnQXJ8N6so7Ge8y6Gj3ru+z+JVoRnLC9l8EnkhS2k1oH7tjgALlsHxBmCteGq4h4hmVjeJaAPCZJ8AFsw2y6dMZjePWeRA87D5qnG9IGt9AZj7RnL4N1PjHcV36ejN5Zlusm3C0+qGZ9Qu4lxIbPJo1N9PgsW0+k+bssE8yBHg3d4+SB4jGvqGXE8P5ACwHIIhgdkwZqtIHs3Dife3gcte5dkdOMMmNzfCMDdkfrDi97Wuixc4THKTdx5BGcLg2025KbYbvsL79AIAm8D4m6uB3NAA5Cw7lY20Egls90xcifEeaHIaRGlRDROUCZAgAHvtu/PFSc48ZlVF+/ircJRL3BrdSQB3kwPmsWbFtit1WEPGqQOeUEt+MVfILzxtYvqMPtOrHT1QGsBnTRi7Pptj25xTbBawWvoAMrT3wCfrLh8MQXYcf5bneLnVfwC5G90peiMSfJ2/Rmnnz0SbVWFgnc7Vh8HQfBAiSDBtuI4FENj4jK9pnQqzpdhcmILh6NYCqO90h48Kgf8Frwk7jTEuYmI1A4GSJF5JMuk633ieVu4zBrho4SJmLXtGsGDp5DVUU6saWIuDzGi0OaXtc/s2dcNtlzaHLoGkyLaGBaWz3WZLcNWdSh1M5ZmwI8QR5WIg80bwG1aFQxWYKbvbZLRPNrfR7wCO5c1TqQ4aTukAg94K1HBvdLg0QLjK6THK8uA8fmVqt2RXR1lTo6x12VNb+qZB3gtLc3fdDauCNM5S8A7muDgT3TY94J+9CMDth9KwILTeDdp5xuPMQV0OG2nTrjKbE+o4ggn3HaOPkeAK5dXQvoisZJgl2DYXEOZTcT7LwHeQM71jxWwWHTrGAzqGu++YR5+zywzTJtYtdM92bUKt+2ywZXU7++50d4MGV584OPT3K1F5OXf0IpvmXsOUAhzpBMzaJtH3rIehYbAaGm5Iipv5yu+oYqkRmMAkxEcpHq20O/crcVhmFstaw99p036So+a11/nsbenF4OCd0ZxA9Af8AyRc39a5WF3R/FtJLmvJOpyEmAbCBqF6Eykweo1p4ZtTyImVkxPVjVsED/ELSLczCFqcmPIiedYjZuJYcxJMgiajS0DTcfJXUMFF6jydCdMs7xusI1jQqHSrpBOIy0y8MAAgkOubGHTpqguN2i6YkExEDQQNSTqujZKSRzyjzSOnGIpe0B4pLhf1s/khJP6b1Dy2e09bYRbgf6JwDe8c3Ej+ahU2kQDD2hvoluVhMnQh1jAym3vclhrbQdaX5tYECWgcSZniO+FxeWdNruFn1WD0qrnH3bDlruUKm1nerDABe5k919ZjwnfCxYTBVqoGVmUe277gBfwCL4Xo1TbBqnrXc5Dfs7/FW09CT5De+gPpV3PksZnI1LWm30nmGhX0tkON6hj3WwfN34I9Y08tNsdqSMuQNa1sAnMAACXG54IVits06dm/vXcpFMfW1f9WB7xXdDwy68mZT7mnDYNrAcrQ0D0nGLc3OJt4lZcXtumz0O2eJkMHyc7+HxQLHbZfUPaMxo0WY3uaLDv15lY7m5XbHSSIub6GvF7UfVNzMdwA7miw8E2DwLqjoaMxFyTZrRxc42AVuB2YXXPZb8T3fijQqBrAxoDWjcN59o73O5lacqwZUbyUYHDCkcwu/2o0+jwPPVWzKYCVZMKbZRImKRykjQRJ5nQczrbgCdyrfVLonQCByH9ZPeSlUxBcGt3NmAOJ1J4k2vyA3BUl25YN0SJRjY9PKH1PYbDf9Sp2W+Tcx8kIpCSiuOrdThQ0yCQ6sePba1tMeAWW6A886VY6TWcDIJLRfdZoshzLV6LYsKTB50ide8qe3j2WtAnM5o+/eo1yRjGiDDRTboYtQaO7VcuhzGT72RXNnRYSLHf4/NH9vUOtwTag1ouE/6dW3wqNb9ormKFbhBXZdGAKrHUX2bUa6meWYdk+DgCpeGlUmjUOeDg5UiVLEUSxzmuEOaS0jg5pgjzBUGlerZminbmP6uDSa54NwDBc3i10bwdDaRBEGQBWD6YVWOB6ntAyOyUdaBImYkTETG+JtMLRtDZ+RwEhzXDMx4FnsMwY3GQQRuII3LSk1wmJpPKFhqoqkmQzPdoPoSdWlx9DkTbiRqlUpOYSCCCLFp/BZBaym22/+iabQmg3s/pE5sNf22iwBPbaPdfe3IyOEI7RqU6zTkIeNS0iHjmWcOYkc1yeKwhbBkOa6cr2+i6Ndbgi0tMEcNFSysWkGSCLggkEHiCNCk4KWBqbjk6OpsjKc1JxaeBkt8DqFS7HVKZioDrrYj8D80+C6SzasM3vtAz/WbYP77HiSjAaHszNLXsNpF2zwIIlp5OAK4dXw0XkvGXYw0cXTqCHOy79BE8gLz3LLi8O14Id+8aPdOby1WmtskR+7OXl6vlu8PJYHOq0zd2XWDq2/vRbxhcE9CUOUU33k5Pa/RbrHfumtk7iCyBG4kAHwXK43otiKZvTd5a93FeuDFOP9oZB1Maj6Q+9WigwiBm5Aw5q1HxEo8BtTweJfset/hP8AslOvazsFnst+0/8AFJU+r9B+WzThdk4eQ11NkkEjswbbpmSQFrp7NosMtpsEaHKJtzN1VUove5gbeHcC50ZXc7ju4ymxe26VGQT1jx6rIgH3qt2j6ubwXcoXhE20shOmxztBz8OJO4cysWM2/Qo2bFZ43NP7sH3qnrdzfMLmNqbeqVrOIazcxshve7e883EoS+uTorx0qyRep2Cu0ttvq2cQGzIY0ZaYPJo1PMyUNLy5QbT4rZhME5+lhx/DiVXBPJXhsMXODWNLnGwAEkrocJsplG9TLUqezrSYef8AiO/hHPRVYfDtYIaO87z3lTc9Tbsqo0XVqxJJNybqsXVbRKuaFk0X4egXuDRHiYAAEkk7gBclPjcQIyU/RF5Iu92mYjcNwG4cyVle5ZMQ/MPSgDXnyU5PqyunpuclFdQnh3U4AccxOpBgKOKLJa2mCSbm823fI+SB/rbQSNfzoiQxgFRjWxZuZ3GTAA+Q8CubzeeD2p/+a4wbdLi/sFNkYLrajKe5x7X0Bd3wEd5CydN9o55I0e+3DKyIHyRvY/7uhXr7yOpZ3mC8/wDz9grjOkdeX5QfRGU8iZJ+5a1nUGeFLBye1sRNSk0RqXandHDxVu0C39oOE9oVQ3Vnqw2IzzNuHgqTRz4xjQNQBu1cSPv3pqtfNjnvh0Gu53o1IA60x6+WPhwS0YqK47fJKKSsPUX2tddF0cxJD4nmO8QVzNKiOJHgT+dET2K/LUauLTqMk7CCo29PMEG4nrGjs12tqj6UQ8eYn6y5mV6F0mwnW4HMPSw75/6dSAfiWnuYV564L14Pg3NclgUnYl2QMk5Q4uA3BxABI4SAJ4wOAVLXKZC2YFqma+ET2dRbXZ1IDW1hJpOgDrJuaTjvdvY47+zvEDXt42PxB7lpMy0aMNjHMBAgtd6TXCWujQxuImzgQRxuVUyruKpDoUiJTXAi0iLhX4PaL6bszHFrtLaEcCDZw5EEKzDYdtUAUrVRY0yZFTnTcfX9w6+qT6IxuZ4H86haTTE00dVgekFOpapFJ/tX6o9+pp/Fv0QiNWkRYjUSNCCDvBFnDmLLgg+ES2Zt2pRGVpDmamm+7J4jew82kc5U5afY3HU7h1uxmueAw5C4xYSL+7+Cw13PouLXNFiQXNPZMGO7zhFdnbSp1XNNI5agIPVPIDiRuY+wqd1ncijeOp+sBLXcrg+s0g6EHcuLU0IvKLJ3g5QbX90fn6ySKHZ9DfTb9n+SS5vpPUpuZz20+ktWqC0fu6fsMJuPedq7usOQQZ1aNFWXkp2017SVYOJu8jXKta1XYbCueYbHeTDR3krpMLQpYb0IqVd9QiWM/wBMHU+8bcAdUnKhqNmPBbADQH4mQDdtIWe4bi4+o3mbncDu0VagJsA0bmtFgOAmfmo1KpJJJkm5JMkk633lVl6nnJRcYJFyYJmhWhqRokwT37h/JbMa1tJppwHVT6ZsRTj1G+97R3aDenoYptJmZpms6QDeKTdJnfUO6PRHPQY9yw+TSMO0cQ6IauZxjKxsHELsXsCq/Vmncm8UOLcXaZxdDB1WkGSYv4rpdgYR+brHySNBxcbNHx8yEUpYNpOgXQ9Gdnh+Jbbs0h1ruEi1Mfa7X/TKm4ovLxGpJU5M27cihSo0NerYXvPF5kk+Jzn6y81x9QkkzcyT4ldl0j2lmFaoD6UtbpoeyP4VwlciDcTwv+C5ddNtJHNNuuAbsh2badCJ7NRhManJ2zrbQb1kwDAa9MmnvDjFBzd4kk5zGovzVvRM5sS+oQ0gMruuYv1NRwGY6br8YWfBB2cHLUEFtnV2wDIvEDP3LoiqVGFg6nrbGDu3zY95HwWrAvi8/h8FgGILXAFpvaQJix1jQa/yWrDPv8dPzZeVTRGHDPRNgPFQGm/0a1Msd9kjzjMvNcbhnU3uY70mOcw97SWn4hdlsPGEAOGrSHeUfhCxfpGwGTENqt9Cu0On32ANd5tNM+JXraUrp9zqlyjkgrGuVWZPmXQSLPz4q/H7RdWfneG5iAHEAjO4eu4TGY2kiJ11JVCYoEJwlRBhJpTlaEPqt9XaIqNPXAmoB2ajYzOj1aoJGf6fpDfm3DZUpQBMPBTFpCrIUqdbiFpMy0TD10mx+m1WkMlUddStZx7YjTLU1twPgQuacxRDiE2k8gnWD0NvSTAm/W1RyNIyOUgR5JLz7rPzdJT8qJvzGOEQwuzSbvsOG89/D59y04XACnc3dx/AfetjXN3olM1DSbIMAAgWHJIlWjLv0WSrWl0D896ymijg0TLk7QohqtaEzBJoTucolyrc9YbNJEnPTaKLUznIGKVIFVtCtptlIDVQC6XZw6nAOqeviDA45DLWeGUOf9dc9hcIaj2UhY1HBk7wDJce8MDj4BdH0qrjrGUmwG02zAsBIEDuDQPNZGcX0kxgDRTAB9YzusY53k+S5HaGbI6LSDAF7+N/6IztauS9x3yee+y53a2Imk6d9tQN/DwXJe6ZKT5LuilDLTrOhpIo4mx35qZpxPPNCHbOwuV39gBDhd7jIiDLRvRPozTP6pi+wHDqLgmJDsRRb6W46+SC4Ok0l2WgTBBJNX0ZjkJjxXTF/uF8HStJBMOJEzvIty3eHmrGVCLzc/jyv8VW9sOcAdDoraVIWnd8l53BJVYf6NVu0RMj8dPjC6fpBhP1jZrjq/DHOOOVvpf+txPe0LkNkuLXW8NPD4wu+6O1xncw3bUbpuMbvFpK69KVx/Q6o8o8keFBb9r7O6ivVon+7e5o5tmWHxYWnxWArtXJJljHqRVAKuBlMRr2ZtR1CpnbDgQWvY70KjHekxw3g/Awdy1bZ2Y1gbWoEuw9WcpPpMeLupP95vHeIPFCSiewdrNpF1OqC+hVhtRo1EaVGcHtNxx07ljkeQY5RzIhtrZLsPUykh7HAPp1B6NSmfRcPvG4oc4LWTJYHJlVKm1yYg0zBMricMCKgEuoEkuMC7qLjeoN+Q9oe8EMN1SLEEEgi4IMEEXBB3FGaeNp4qBXLaWI3VjanU5VwPRd/mj6w3oTayFWCerSRd3RbGAkfq1YxaQwkHucLEcwmWt0e4trKH7QLip08QTzQ9usI5gqYyTYCJLjoFxuZ7y8OkiFNjz+bBasJTa0lxMxvQvFY8vd1dPTUk2AHF34f0N9KrMNboNTxPErKlLU4XCFraEPDR3SdyeF8m1pm5RTZuCblNetPVNMBuhqv9hvAcTuHwr2Ts0VM1SoSyjTu928ncxnFxt3eSp2ptQ1nAxkY0ZWMGjGcOZ4neVZvojyq6spxeJ6x7nkNEmYaA1oG4ADQLKR5J3PSQA5UN6ZzkmoAmAtNBqzMC0h2VpPLdr4c0mNHUdDMGC+pXdEUwWNPAkB1QjuZlH1nIPtXH5utqGQXEnuBMbuAXR4mj+q7PbT9d9nR7byX1I5C7RyhcTtzE5aeX2uN7Az84U5S2xbA5zG3knT87lzm3agygWgnlu0v5o68Ab/ADK5vb9XNVAO4AeZPluXJo8yIZZ0mzMO5uzKzmHK5z6FISGuaRLqrw4OBn0GnvhAtnOrVA8h1MCYd+7pyd50ZzK6DEFrNn0aXWMD3vrVnBz2tgHLTZZxE2afM8UI2NVpUWv6yo25lrQcwM2Li9ktygjQGd1tV0q64NVgJHtEHjB5yRP3q2mw6SeUiRos+Fyua1wgi4kcnGP4S1aKbJiD8lyan4ZNEXwzfhKhaQeC7HZOLy9W/wBk37tD8CuNou4+enJdJsmrLSPH7j9yfh5fiaOjTY/6Ttm5a1OuNKrcjvp0xY+LD/61w716tt/C/rOzHRd9ICoOM0ZzDvNPOPrLyt4XoQfA5IqU6TlAhMFQwaHNVakxyRTA2/tpxwxoOa17A7Owmc1Jx9LIR6rt7TbfqsAcmJUT8EITHc1RlSDkxTETa9IhUyph6AL24yqAAKlQAWAFR4AA0AANgkqcySKCx6WIA1MAalSxW2XPy022A3cObuLuW7vSSXE1g+kWq4qUu2C3CPnsUwfedxO+/wCY01ldXsHYhqkiQymwZqlQ6Nb+PAJJKuFweNqTlqTcpPk0bY2qKmVlIZKFOzG7zxe7i4/DzkU5ySSZMQTFySSYiEKaSSAL6LEZ6O4HrcTTEdln713DsEZB4vLT3NckksjCXS3Fh9cU5tTHP0nXOnLKuE6SVZeBrA3AyPhfcmSUtX8ongBE8vmPzqubdWnETEw7QXMD+iSSjp9f0IXydf01fQPU0i9gOHoU6ZzdaC15Gd1mtPtA+O5c2yhSpuDarmkMBYbPIzkMe6OzIgucLwbeSSXZt4oqFMDUYWEUyHNa7cCAA4Rof9P4rWCN8n+qSS4tdVMhPJfRN7T+fDvR3YVQ5om2nDlodbpJLMFUkVhk7noxiLvYfpAfA/cvMdvbM/V8RVpbmOIb9A9qn/A5vjKSS7o/mKywCyFElJJWJljHKyQkkgREqspJIAiFJpSSTExnNVadJMSGzJJJJDP/2Q==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32" name="AutoShape 8" descr="data:image/jpeg;base64,/9j/4AAQSkZJRgABAQAAAQABAAD/2wCEAAkGBhQSERQUEhQVFRUVGBUVGBgYFRUXFRgVFRUWFhcYGBQXHCYeFxojGRUUIC8gIycpLCwsGB4xNTAqNSYrLCkBCQoKDgwOFw8PGiwkHyQpLCwsKiksLCwsLCksLCksKSwsLCwpLCwpKSwsLCwpLCwpLCksLCksLCwsLCksKSwsLP/AABEIALgBEgMBIgACEQEDEQH/xAAbAAABBQEBAAAAAAAAAAAAAAAFAAECAwQGB//EAEgQAAEDAgMEBgYGBwYHAQEAAAEAAhEDIQQSMQVBUWEGEyJxgZEyQlJiobFygpLB0fAHFBUjouHxM0NTY3PSFlSDk5SjsmQX/8QAGgEAAwEBAQEAAAAAAAAAAAAAAAEDAgQFBv/EAC8RAAICAQMCBQIFBQEAAAAAAAABAhExAxIhQVEEE2Gh0RSRIjJxsfBCQ1Ph8QX/2gAMAwEAAhEDEQA/AOnDVINSAUoXqHkUIBSDUgFIJGqGhSAThSCzY6GAUg1OE6LHQg1PCUp5SHQ4CcBNKeUgHhPlSlOCgYsqWVPKSQUKE6ScBAxJ0gE6QUJOEk6B0JOEydIdDpJJ0AJJJOgBJJ0kh0JOmTwgYk6QCSQCSTpIA5wKSYKQXScw6kFEKQSNDqQUVIJDHCkFFSCQDqSiFIJDHThMpJDEFIJgnCAHThMnSGOnSSQMdOmTpAOnTJ0DEnCSdIYk6SSAEnCSdIYkkkkAOkknQMSSSdIBJk8pIA8KZtN7SSKlQEkmz3anU66rXhelWIZo9zhf0gHa8zf4oOWnv7iNFEE8D5LpshSOif02xO4sH1P56rbgun7gIqsDjuLTl8CCDzXJZjw80+XkPAj5IsdI9DwnTag4HNmYe7NI3Xatw6T4aJ61t76OnyheXOfHFSa+dCgVHqtDb+Hf6NZnicp8nQiAcvHWOngtOF2g+mew9zD7riNOSVDo9bBUgVwmyenD2w2sM7faEB/4H4Hmujp9KsOfXI+q77glQroNBOChjOkOHP8AetHfLfmAt1KuHCWkOHEEEeYSoLLpTqmriGtEucGjS5Av4+KszJDLAU4KrlSlIZYClKgClKB2WJ5VeZOCgLJynBQ/aG2qND+1qNYSJAJuRMSBvuQgmN/SThKeaHOe5uYABtnFsRDiYgk2PInhOWNWdZKcFeW4v9Lr4hlJk5YlxNnxcgDUb4P9Q+J/SdjHBozhkAAljWy7WSSZvfdAtMLNo3tZ7XKcFeK1f0o4wsjO0GIzBjc3fyKsw/6U8WHZi5jrAZSy1s3AiCZuZ3BFoKZ7NKeV5VQ/TDUkZqNMiLgOcDMNBIN4EhxiN4E2k7MV+l4djqqW4Z853+sGwdOZ8kWgpnpMpArhqf6VqMNLqTwC6DDmuyj2osTvty36Lf8A/wBIwYMF1QG8fu3XidI4xbvvCLQHVylKB4fpjhHMD+uY2YOVxDXiXFoluurT81r/AG/h4J66nDde23cA6172I0QASlJAsV02wdMgGs0kiezLrTGoEaoTjf0o4ZhAY2pU1uMrRbTU77+XNMVnaSkvNj+l127DNjnWv49lJZ3IZdj9mYSnTz1KbWCQJyt1J4CQfwlBRiMIwZh1bgd2Qh2/cRy+I4qT8FSyEdW08yTM8ddblDn9HaftOjnl+cLhh4mHVsc66G7G4fCggvo173GU5WkRPZHCL6IW/EYQPgMrAWuSNPNXHZDAAOtNr7te7RZzsVn+I7X2B85V4+Ih3fuYCNPaeCDY6qoYGua57yCO7RbqOEwFVmZocw8zUPnBK507HEGHONo9ED70W2Q/qGkQSSdYbwgWcCiWrHKkwv8AQ1nYWG3Ozdz3g+ToSdsGhxd3Zj960jpA6L5t3q0SNfoKL+kDvYBO6WUSPgwLP1Hr/PsH4f5/0yN2dSYSWteTERIg/NVs2eDfJHdI+9RfjXucC42l0hrWttbLAG8LfS269rQ0GrHAPETbQR3/AAVfqUkTcbeQVtJrKLczs44CbExpoubZ0mqtP7txBG8WPmEe6TGrimBoLoBkB5aR5gSLfJcz/wANVxub9qPuT85SXLNRhFG3F9Jq1RrQ97i28Elxg2i50NvitdLphVcA01KmU5RlzEjsiND4HyQZ3R/EARDYt617CPks7tn1KRaXQL2vw1SSTwylI9U2V037NJnVgiMuYO7txFt6NP6TQP7F5Pe2PMLzDZzXsZJjiCCDG/Tcb/BHmbceGuOUVHADKACJMwb8dfJKGvT2vknKN4OkrdLqujaG6buJjwACHYnpPiT7k6BrR8zJVeytpUi8Pc5wcQA5oaT1ZaQTmM6CImLKvG4htmXLiTlsYMENcJ35oC7o6sUvyojLQk/6mUv25iT/AHtT7RCoqbXrCZqVDE+u77inZjYnNRFgSYcJF7dl145iQuf2lj3hzy4wHCIBsQb6A92q19VX9KJfSPrJmDae2HVXlziXbhmJMDxJQ2pVJMLRTwRf6Nzw0HdO86eajjMIWFo1JBNhB7Nz3rjc1fqd8eFSMecyZ4py9Sr0XNPaaRMHTcYj5jzUX0XRJaY4wYF9/BO0UsY1bBPTqKuQk1MZc1+qmDZZwYS6xIRtZUNtf5rbi6ssBGgO7ug9yEU38eX5nciDMXls6I1v3ceJU5ZROV2TfWaQJ1AJF9OVtyjRx5g6QPCDujfqhhrJ6dRb2qg2ugrVrgiTYj8xZZ3VosDI3d/dryWKpXkC2m/el1to/MoUeA2M2h/ujyKdYg5JOhbTv/2Q7/E+f4pfsd25/wACtYx7JaJEu0HH8yo1NpsDc0yOV5PKF4XmT7mqiZv2O/2/mpjY7vb+ay1+koDy1vAm4IuAbacvmsp6ROLHwZLQIHvfCe5bvVBqPYKHZD9zx4yl+yantD8+Cx4Hbrg1ucXM5uE7r+SgduVXPswgGwMaCYudN0o3agvw9jf+y6vEKJwFXiPNWYrF1WsGRuZxB4CIG+Ym88kPxOIxQBdTaJOvrOEGLN0+acHKXYeyKyaDQqggGL6dpv4qX6tV3AeBb+KE12454DjSqFo0PU9m/MN5I50awNVzajqpDHOfJDpa49hkkNAnWRKtOMoRu0/05H5a6FIpPvmcBFzJnwgb1qbghvqfwrRh8DNR1NjZcyC6TEB8kHtwbwfJFMP0ec70iPAF34D4qSWpLCBQ9ACzB5rQXH3STuk+ry4Jx0Z6+xaSWk2zAAaTJHcNyO4va1bZz2ig5jesbLutbUc45SQCOrjKBJ3eKfHbULqmemKfW1mU3PqMF3OexjiBJMQfEcl26ehLhtmkoq7M7tiUqDP3r4t6LGySI0uCT5BasLh892Dq6Z0Pa6x45ucA5vkPFD9i46jUqubmD6gki5IOUkOPowYPAkd66F1TzV4xhHlGnBrJkpbOLGOa2pDyfTyg5dJDWk2kWN0K29tgsxjKQDD1QIu2e1l7Xk4/BdHhDBLz6LAXmdIb/MtHivOsSS7FB7jLszrgmLtLncj6Y1U9abwvUT4XB0OOpNbVnKIcA9pi4a8TAPI5m+BWCpgM2UdkAEEtDRlc2ZIBPabM6g+CKYlufCseNaTsh+g+7T4OkfXQitTNQBudzLzLcvkS6wF58OZV9Oe6KbMNFlTovRfeiSw65TPPhM+SF7S2ViKdxDm7iBv773sOHcjDHQACbj1tCSN8Dfbdx8FPFbdNNvaNOTAl7oFwSA7Kbysz0VLAcdTjq+0qoYcwdN9QCJJvYaaKjAYsOzOqnNPZyne3fbcJIOu4ruqWzKOJotqljBqHGl2qYdJAkTa0WMXmJQjGdEGkl0Bw3kcNBIsRu1gd65JQ2J8fYNoAodWZLabQ1zbx2t/vbrK92Boes1gBAJuWlp0OhkdwsrcVsaoRkosLfe0kb447lKh0fewDrZBv6TZkc3A9nj96k313C2vJbg+jmCqR2y0nlULR9ZpK1noPg/8AmGj/ALv3tQ44dzBDRmgwADu77HvVTdp5Wxl7Xow4ENABscxsbKb81vib9vgdtdP3+QmeguE/5pn2n/exbafRTDBoHXYZ0e0ZPiSEFxO2mMykcAYNu65/Oq1YWt1lIOLwDxgRB3a7oWX5vFzft8Buvp7sI/8ACmH9vBn64CY9EMPxwn/dA+9ZG0dDnbcx6J14elqrf1L3x9k/7krmv7nsF+nuTPQ2h/8Am/8AIH+5QPQmj/keGIH+9VvoACc44ege72uKjUotAzOqNAG8tIGven5mp/k9n8i3Lt7ln/A1L/J/8hv+9JVfq49sfYP+5Ml5up/k9n8i3rs/v/oHM2yxoAGrexmgmJ07caStmya2aq1ptTjtdiANQSA4QPAxvXX0NnEWBp+TvvCJYai9ov1dt8ZfgbKcpx6HQtDnIHfsegRMkn6NKJPe7gqqewW3ht+TqYHjZdExp90aaH8Qp9Xx3bgW/N34KW4v5MWCKOx2l7iQACSQA64nXQAfFQq7JYw3zHfYgx33ICJPxQzGS0br8von4ALNiNoNb6rSddXceErVy7CelBLBj6pggtbOurmjed2XXxVheBEgDgO2TpOjXjcPzKz18aXERMnQXJ8N6so7Ge8y6Gj3ru+z+JVoRnLC9l8EnkhS2k1oH7tjgALlsHxBmCteGq4h4hmVjeJaAPCZJ8AFsw2y6dMZjePWeRA87D5qnG9IGt9AZj7RnL4N1PjHcV36ejN5Zlusm3C0+qGZ9Qu4lxIbPJo1N9PgsW0+k+bssE8yBHg3d4+SB4jGvqGXE8P5ACwHIIhgdkwZqtIHs3Dife3gcte5dkdOMMmNzfCMDdkfrDi97Wuixc4THKTdx5BGcLg2025KbYbvsL79AIAm8D4m6uB3NAA5Cw7lY20Egls90xcifEeaHIaRGlRDROUCZAgAHvtu/PFSc48ZlVF+/ircJRL3BrdSQB3kwPmsWbFtit1WEPGqQOeUEt+MVfILzxtYvqMPtOrHT1QGsBnTRi7Pptj25xTbBawWvoAMrT3wCfrLh8MQXYcf5bneLnVfwC5G90peiMSfJ2/Rmnnz0SbVWFgnc7Vh8HQfBAiSDBtuI4FENj4jK9pnQqzpdhcmILh6NYCqO90h48Kgf8Frwk7jTEuYmI1A4GSJF5JMuk633ieVu4zBrho4SJmLXtGsGDp5DVUU6saWIuDzGi0OaXtc/s2dcNtlzaHLoGkyLaGBaWz3WZLcNWdSh1M5ZmwI8QR5WIg80bwG1aFQxWYKbvbZLRPNrfR7wCO5c1TqQ4aTukAg94K1HBvdLg0QLjK6THK8uA8fmVqt2RXR1lTo6x12VNb+qZB3gtLc3fdDauCNM5S8A7muDgT3TY94J+9CMDth9KwILTeDdp5xuPMQV0OG2nTrjKbE+o4ggn3HaOPkeAK5dXQvoisZJgl2DYXEOZTcT7LwHeQM71jxWwWHTrGAzqGu++YR5+zywzTJtYtdM92bUKt+2ywZXU7++50d4MGV584OPT3K1F5OXf0IpvmXsOUAhzpBMzaJtH3rIehYbAaGm5Iipv5yu+oYqkRmMAkxEcpHq20O/crcVhmFstaw99p036So+a11/nsbenF4OCd0ZxA9Af8AyRc39a5WF3R/FtJLmvJOpyEmAbCBqF6Eykweo1p4ZtTyImVkxPVjVsED/ELSLczCFqcmPIiedYjZuJYcxJMgiajS0DTcfJXUMFF6jydCdMs7xusI1jQqHSrpBOIy0y8MAAgkOubGHTpqguN2i6YkExEDQQNSTqujZKSRzyjzSOnGIpe0B4pLhf1s/khJP6b1Dy2e09bYRbgf6JwDe8c3Ej+ahU2kQDD2hvoluVhMnQh1jAym3vclhrbQdaX5tYECWgcSZniO+FxeWdNruFn1WD0qrnH3bDlruUKm1nerDABe5k919ZjwnfCxYTBVqoGVmUe277gBfwCL4Xo1TbBqnrXc5Dfs7/FW09CT5De+gPpV3PksZnI1LWm30nmGhX0tkON6hj3WwfN34I9Y08tNsdqSMuQNa1sAnMAACXG54IVits06dm/vXcpFMfW1f9WB7xXdDwy68mZT7mnDYNrAcrQ0D0nGLc3OJt4lZcXtumz0O2eJkMHyc7+HxQLHbZfUPaMxo0WY3uaLDv15lY7m5XbHSSIub6GvF7UfVNzMdwA7miw8E2DwLqjoaMxFyTZrRxc42AVuB2YXXPZb8T3fijQqBrAxoDWjcN59o73O5lacqwZUbyUYHDCkcwu/2o0+jwPPVWzKYCVZMKbZRImKRykjQRJ5nQczrbgCdyrfVLonQCByH9ZPeSlUxBcGt3NmAOJ1J4k2vyA3BUl25YN0SJRjY9PKH1PYbDf9Sp2W+Tcx8kIpCSiuOrdThQ0yCQ6sePba1tMeAWW6A886VY6TWcDIJLRfdZoshzLV6LYsKTB50ide8qe3j2WtAnM5o+/eo1yRjGiDDRTboYtQaO7VcuhzGT72RXNnRYSLHf4/NH9vUOtwTag1ouE/6dW3wqNb9ormKFbhBXZdGAKrHUX2bUa6meWYdk+DgCpeGlUmjUOeDg5UiVLEUSxzmuEOaS0jg5pgjzBUGlerZminbmP6uDSa54NwDBc3i10bwdDaRBEGQBWD6YVWOB6ntAyOyUdaBImYkTETG+JtMLRtDZ+RwEhzXDMx4FnsMwY3GQQRuII3LSk1wmJpPKFhqoqkmQzPdoPoSdWlx9DkTbiRqlUpOYSCCCLFp/BZBaym22/+iabQmg3s/pE5sNf22iwBPbaPdfe3IyOEI7RqU6zTkIeNS0iHjmWcOYkc1yeKwhbBkOa6cr2+i6Ndbgi0tMEcNFSysWkGSCLggkEHiCNCk4KWBqbjk6OpsjKc1JxaeBkt8DqFS7HVKZioDrrYj8D80+C6SzasM3vtAz/WbYP77HiSjAaHszNLXsNpF2zwIIlp5OAK4dXw0XkvGXYw0cXTqCHOy79BE8gLz3LLi8O14Id+8aPdOby1WmtskR+7OXl6vlu8PJYHOq0zd2XWDq2/vRbxhcE9CUOUU33k5Pa/RbrHfumtk7iCyBG4kAHwXK43otiKZvTd5a93FeuDFOP9oZB1Maj6Q+9WigwiBm5Aw5q1HxEo8BtTweJfset/hP8AslOvazsFnst+0/8AFJU+r9B+WzThdk4eQ11NkkEjswbbpmSQFrp7NosMtpsEaHKJtzN1VUove5gbeHcC50ZXc7ju4ymxe26VGQT1jx6rIgH3qt2j6ubwXcoXhE20shOmxztBz8OJO4cysWM2/Qo2bFZ43NP7sH3qnrdzfMLmNqbeqVrOIazcxshve7e883EoS+uTorx0qyRep2Cu0ttvq2cQGzIY0ZaYPJo1PMyUNLy5QbT4rZhME5+lhx/DiVXBPJXhsMXODWNLnGwAEkrocJsplG9TLUqezrSYef8AiO/hHPRVYfDtYIaO87z3lTc9Tbsqo0XVqxJJNybqsXVbRKuaFk0X4egXuDRHiYAAEkk7gBclPjcQIyU/RF5Iu92mYjcNwG4cyVle5ZMQ/MPSgDXnyU5PqyunpuclFdQnh3U4AccxOpBgKOKLJa2mCSbm823fI+SB/rbQSNfzoiQxgFRjWxZuZ3GTAA+Q8CubzeeD2p/+a4wbdLi/sFNkYLrajKe5x7X0Bd3wEd5CydN9o55I0e+3DKyIHyRvY/7uhXr7yOpZ3mC8/wDz9grjOkdeX5QfRGU8iZJ+5a1nUGeFLBye1sRNSk0RqXandHDxVu0C39oOE9oVQ3Vnqw2IzzNuHgqTRz4xjQNQBu1cSPv3pqtfNjnvh0Gu53o1IA60x6+WPhwS0YqK47fJKKSsPUX2tddF0cxJD4nmO8QVzNKiOJHgT+dET2K/LUauLTqMk7CCo29PMEG4nrGjs12tqj6UQ8eYn6y5mV6F0mwnW4HMPSw75/6dSAfiWnuYV564L14Pg3NclgUnYl2QMk5Q4uA3BxABI4SAJ4wOAVLXKZC2YFqma+ET2dRbXZ1IDW1hJpOgDrJuaTjvdvY47+zvEDXt42PxB7lpMy0aMNjHMBAgtd6TXCWujQxuImzgQRxuVUyruKpDoUiJTXAi0iLhX4PaL6bszHFrtLaEcCDZw5EEKzDYdtUAUrVRY0yZFTnTcfX9w6+qT6IxuZ4H86haTTE00dVgekFOpapFJ/tX6o9+pp/Fv0QiNWkRYjUSNCCDvBFnDmLLgg+ES2Zt2pRGVpDmamm+7J4jew82kc5U5afY3HU7h1uxmueAw5C4xYSL+7+Cw13PouLXNFiQXNPZMGO7zhFdnbSp1XNNI5agIPVPIDiRuY+wqd1ncijeOp+sBLXcrg+s0g6EHcuLU0IvKLJ3g5QbX90fn6ySKHZ9DfTb9n+SS5vpPUpuZz20+ktWqC0fu6fsMJuPedq7usOQQZ1aNFWXkp2017SVYOJu8jXKta1XYbCueYbHeTDR3krpMLQpYb0IqVd9QiWM/wBMHU+8bcAdUnKhqNmPBbADQH4mQDdtIWe4bi4+o3mbncDu0VagJsA0bmtFgOAmfmo1KpJJJkm5JMkk633lVl6nnJRcYJFyYJmhWhqRokwT37h/JbMa1tJppwHVT6ZsRTj1G+97R3aDenoYptJmZpms6QDeKTdJnfUO6PRHPQY9yw+TSMO0cQ6IauZxjKxsHELsXsCq/Vmncm8UOLcXaZxdDB1WkGSYv4rpdgYR+brHySNBxcbNHx8yEUpYNpOgXQ9Gdnh+Jbbs0h1ruEi1Mfa7X/TKm4ovLxGpJU5M27cihSo0NerYXvPF5kk+Jzn6y81x9QkkzcyT4ldl0j2lmFaoD6UtbpoeyP4VwlciDcTwv+C5ddNtJHNNuuAbsh2badCJ7NRhManJ2zrbQb1kwDAa9MmnvDjFBzd4kk5zGovzVvRM5sS+oQ0gMruuYv1NRwGY6br8YWfBB2cHLUEFtnV2wDIvEDP3LoiqVGFg6nrbGDu3zY95HwWrAvi8/h8FgGILXAFpvaQJix1jQa/yWrDPv8dPzZeVTRGHDPRNgPFQGm/0a1Msd9kjzjMvNcbhnU3uY70mOcw97SWn4hdlsPGEAOGrSHeUfhCxfpGwGTENqt9Cu0On32ANd5tNM+JXraUrp9zqlyjkgrGuVWZPmXQSLPz4q/H7RdWfneG5iAHEAjO4eu4TGY2kiJ11JVCYoEJwlRBhJpTlaEPqt9XaIqNPXAmoB2ajYzOj1aoJGf6fpDfm3DZUpQBMPBTFpCrIUqdbiFpMy0TD10mx+m1WkMlUddStZx7YjTLU1twPgQuacxRDiE2k8gnWD0NvSTAm/W1RyNIyOUgR5JLz7rPzdJT8qJvzGOEQwuzSbvsOG89/D59y04XACnc3dx/AfetjXN3olM1DSbIMAAgWHJIlWjLv0WSrWl0D896ymijg0TLk7QohqtaEzBJoTucolyrc9YbNJEnPTaKLUznIGKVIFVtCtptlIDVQC6XZw6nAOqeviDA45DLWeGUOf9dc9hcIaj2UhY1HBk7wDJce8MDj4BdH0qrjrGUmwG02zAsBIEDuDQPNZGcX0kxgDRTAB9YzusY53k+S5HaGbI6LSDAF7+N/6IztauS9x3yee+y53a2Imk6d9tQN/DwXJe6ZKT5LuilDLTrOhpIo4mx35qZpxPPNCHbOwuV39gBDhd7jIiDLRvRPozTP6pi+wHDqLgmJDsRRb6W46+SC4Ok0l2WgTBBJNX0ZjkJjxXTF/uF8HStJBMOJEzvIty3eHmrGVCLzc/jyv8VW9sOcAdDoraVIWnd8l53BJVYf6NVu0RMj8dPjC6fpBhP1jZrjq/DHOOOVvpf+txPe0LkNkuLXW8NPD4wu+6O1xncw3bUbpuMbvFpK69KVx/Q6o8o8keFBb9r7O6ivVon+7e5o5tmWHxYWnxWArtXJJljHqRVAKuBlMRr2ZtR1CpnbDgQWvY70KjHekxw3g/Awdy1bZ2Y1gbWoEuw9WcpPpMeLupP95vHeIPFCSiewdrNpF1OqC+hVhtRo1EaVGcHtNxx07ljkeQY5RzIhtrZLsPUykh7HAPp1B6NSmfRcPvG4oc4LWTJYHJlVKm1yYg0zBMricMCKgEuoEkuMC7qLjeoN+Q9oe8EMN1SLEEEgi4IMEEXBB3FGaeNp4qBXLaWI3VjanU5VwPRd/mj6w3oTayFWCerSRd3RbGAkfq1YxaQwkHucLEcwmWt0e4trKH7QLip08QTzQ9usI5gqYyTYCJLjoFxuZ7y8OkiFNjz+bBasJTa0lxMxvQvFY8vd1dPTUk2AHF34f0N9KrMNboNTxPErKlLU4XCFraEPDR3SdyeF8m1pm5RTZuCblNetPVNMBuhqv9hvAcTuHwr2Ts0VM1SoSyjTu928ncxnFxt3eSp2ptQ1nAxkY0ZWMGjGcOZ4neVZvojyq6spxeJ6x7nkNEmYaA1oG4ADQLKR5J3PSQA5UN6ZzkmoAmAtNBqzMC0h2VpPLdr4c0mNHUdDMGC+pXdEUwWNPAkB1QjuZlH1nIPtXH5utqGQXEnuBMbuAXR4mj+q7PbT9d9nR7byX1I5C7RyhcTtzE5aeX2uN7Az84U5S2xbA5zG3knT87lzm3agygWgnlu0v5o68Ab/ADK5vb9XNVAO4AeZPluXJo8yIZZ0mzMO5uzKzmHK5z6FISGuaRLqrw4OBn0GnvhAtnOrVA8h1MCYd+7pyd50ZzK6DEFrNn0aXWMD3vrVnBz2tgHLTZZxE2afM8UI2NVpUWv6yo25lrQcwM2Li9ktygjQGd1tV0q64NVgJHtEHjB5yRP3q2mw6SeUiRos+Fyua1wgi4kcnGP4S1aKbJiD8lyan4ZNEXwzfhKhaQeC7HZOLy9W/wBk37tD8CuNou4+enJdJsmrLSPH7j9yfh5fiaOjTY/6Ttm5a1OuNKrcjvp0xY+LD/61w716tt/C/rOzHRd9ICoOM0ZzDvNPOPrLyt4XoQfA5IqU6TlAhMFQwaHNVakxyRTA2/tpxwxoOa17A7Owmc1Jx9LIR6rt7TbfqsAcmJUT8EITHc1RlSDkxTETa9IhUyph6AL24yqAAKlQAWAFR4AA0AANgkqcySKCx6WIA1MAalSxW2XPy022A3cObuLuW7vSSXE1g+kWq4qUu2C3CPnsUwfedxO+/wCY01ldXsHYhqkiQymwZqlQ6Nb+PAJJKuFweNqTlqTcpPk0bY2qKmVlIZKFOzG7zxe7i4/DzkU5ySSZMQTFySSYiEKaSSAL6LEZ6O4HrcTTEdln713DsEZB4vLT3NckksjCXS3Fh9cU5tTHP0nXOnLKuE6SVZeBrA3AyPhfcmSUtX8ongBE8vmPzqubdWnETEw7QXMD+iSSjp9f0IXydf01fQPU0i9gOHoU6ZzdaC15Gd1mtPtA+O5c2yhSpuDarmkMBYbPIzkMe6OzIgucLwbeSSXZt4oqFMDUYWEUyHNa7cCAA4Rof9P4rWCN8n+qSS4tdVMhPJfRN7T+fDvR3YVQ5om2nDlodbpJLMFUkVhk7noxiLvYfpAfA/cvMdvbM/V8RVpbmOIb9A9qn/A5vjKSS7o/mKywCyFElJJWJljHKyQkkgREqspJIAiFJpSSTExnNVadJMSGzJJJJDP/2Q==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34" name="AutoShape 10" descr="data:image/jpeg;base64,/9j/4AAQSkZJRgABAQAAAQABAAD/2wCEAAkGBhQSERQUEhQVFRUVGBUVGBgYFRUXFRgVFRUWFhcYGBQXHCYeFxojGRUUIC8gIycpLCwsGB4xNTAqNSYrLCkBCQoKDgwOFw8PGiwkHyQpLCwsKiksLCwsLCksLCksKSwsLCwpLCwpKSwsLCwpLCwpLCksLCksLCwsLCksKSwsLP/AABEIALgBEgMBIgACEQEDEQH/xAAbAAABBQEBAAAAAAAAAAAAAAAFAAECAwQGB//EAEgQAAEDAgMEBgYGBwYHAQEAAAEAAhEDIQQSMQVBUWEGEyJxgZEyQlJiobFygpLB0fAHFBUjouHxM0NTY3PSFlSDk5SjsmQX/8QAGgEAAwEBAQEAAAAAAAAAAAAAAAEDAgQFBv/EAC8RAAICAQMCBQIFBQEAAAAAAAABAhExAxIhQVEEE2Gh0RSRIjJxsfBCQ1Ph8QX/2gAMAwEAAhEDEQA/AOnDVINSAUoXqHkUIBSDUgFIJGqGhSAThSCzY6GAUg1OE6LHQg1PCUp5SHQ4CcBNKeUgHhPlSlOCgYsqWVPKSQUKE6ScBAxJ0gE6QUJOEk6B0JOEydIdDpJJ0AJJJOgBJJ0kh0JOmTwgYk6QCSQCSTpIA5wKSYKQXScw6kFEKQSNDqQUVIJDHCkFFSCQDqSiFIJDHThMpJDEFIJgnCAHThMnSGOnSSQMdOmTpAOnTJ0DEnCSdIYk6SSAEnCSdIYkkkkAOkknQMSSSdIBJk8pIA8KZtN7SSKlQEkmz3anU66rXhelWIZo9zhf0gHa8zf4oOWnv7iNFEE8D5LpshSOif02xO4sH1P56rbgun7gIqsDjuLTl8CCDzXJZjw80+XkPAj5IsdI9DwnTag4HNmYe7NI3Xatw6T4aJ61t76OnyheXOfHFSa+dCgVHqtDb+Hf6NZnicp8nQiAcvHWOngtOF2g+mew9zD7riNOSVDo9bBUgVwmyenD2w2sM7faEB/4H4Hmujp9KsOfXI+q77glQroNBOChjOkOHP8AetHfLfmAt1KuHCWkOHEEEeYSoLLpTqmriGtEucGjS5Av4+KszJDLAU4KrlSlIZYClKgClKB2WJ5VeZOCgLJynBQ/aG2qND+1qNYSJAJuRMSBvuQgmN/SThKeaHOe5uYABtnFsRDiYgk2PInhOWNWdZKcFeW4v9Lr4hlJk5YlxNnxcgDUb4P9Q+J/SdjHBozhkAAljWy7WSSZvfdAtMLNo3tZ7XKcFeK1f0o4wsjO0GIzBjc3fyKsw/6U8WHZi5jrAZSy1s3AiCZuZ3BFoKZ7NKeV5VQ/TDUkZqNMiLgOcDMNBIN4EhxiN4E2k7MV+l4djqqW4Z853+sGwdOZ8kWgpnpMpArhqf6VqMNLqTwC6DDmuyj2osTvty36Lf8A/wBIwYMF1QG8fu3XidI4xbvvCLQHVylKB4fpjhHMD+uY2YOVxDXiXFoluurT81r/AG/h4J66nDde23cA6172I0QASlJAsV02wdMgGs0kiezLrTGoEaoTjf0o4ZhAY2pU1uMrRbTU77+XNMVnaSkvNj+l127DNjnWv49lJZ3IZdj9mYSnTz1KbWCQJyt1J4CQfwlBRiMIwZh1bgd2Qh2/cRy+I4qT8FSyEdW08yTM8ddblDn9HaftOjnl+cLhh4mHVsc66G7G4fCggvo173GU5WkRPZHCL6IW/EYQPgMrAWuSNPNXHZDAAOtNr7te7RZzsVn+I7X2B85V4+Ih3fuYCNPaeCDY6qoYGua57yCO7RbqOEwFVmZocw8zUPnBK507HEGHONo9ED70W2Q/qGkQSSdYbwgWcCiWrHKkwv8AQ1nYWG3Ozdz3g+ToSdsGhxd3Zj960jpA6L5t3q0SNfoKL+kDvYBO6WUSPgwLP1Hr/PsH4f5/0yN2dSYSWteTERIg/NVs2eDfJHdI+9RfjXucC42l0hrWttbLAG8LfS269rQ0GrHAPETbQR3/AAVfqUkTcbeQVtJrKLczs44CbExpoubZ0mqtP7txBG8WPmEe6TGrimBoLoBkB5aR5gSLfJcz/wANVxub9qPuT85SXLNRhFG3F9Jq1RrQ97i28Elxg2i50NvitdLphVcA01KmU5RlzEjsiND4HyQZ3R/EARDYt617CPks7tn1KRaXQL2vw1SSTwylI9U2V037NJnVgiMuYO7txFt6NP6TQP7F5Pe2PMLzDZzXsZJjiCCDG/Tcb/BHmbceGuOUVHADKACJMwb8dfJKGvT2vknKN4OkrdLqujaG6buJjwACHYnpPiT7k6BrR8zJVeytpUi8Pc5wcQA5oaT1ZaQTmM6CImLKvG4htmXLiTlsYMENcJ35oC7o6sUvyojLQk/6mUv25iT/AHtT7RCoqbXrCZqVDE+u77inZjYnNRFgSYcJF7dl145iQuf2lj3hzy4wHCIBsQb6A92q19VX9KJfSPrJmDae2HVXlziXbhmJMDxJQ2pVJMLRTwRf6Nzw0HdO86eajjMIWFo1JBNhB7Nz3rjc1fqd8eFSMecyZ4py9Sr0XNPaaRMHTcYj5jzUX0XRJaY4wYF9/BO0UsY1bBPTqKuQk1MZc1+qmDZZwYS6xIRtZUNtf5rbi6ssBGgO7ug9yEU38eX5nciDMXls6I1v3ceJU5ZROV2TfWaQJ1AJF9OVtyjRx5g6QPCDujfqhhrJ6dRb2qg2ugrVrgiTYj8xZZ3VosDI3d/dryWKpXkC2m/el1to/MoUeA2M2h/ujyKdYg5JOhbTv/2Q7/E+f4pfsd25/wACtYx7JaJEu0HH8yo1NpsDc0yOV5PKF4XmT7mqiZv2O/2/mpjY7vb+ay1+koDy1vAm4IuAbacvmsp6ROLHwZLQIHvfCe5bvVBqPYKHZD9zx4yl+yantD8+Cx4Hbrg1ucXM5uE7r+SgduVXPswgGwMaCYudN0o3agvw9jf+y6vEKJwFXiPNWYrF1WsGRuZxB4CIG+Ym88kPxOIxQBdTaJOvrOEGLN0+acHKXYeyKyaDQqggGL6dpv4qX6tV3AeBb+KE12454DjSqFo0PU9m/MN5I50awNVzajqpDHOfJDpa49hkkNAnWRKtOMoRu0/05H5a6FIpPvmcBFzJnwgb1qbghvqfwrRh8DNR1NjZcyC6TEB8kHtwbwfJFMP0ec70iPAF34D4qSWpLCBQ9ACzB5rQXH3STuk+ry4Jx0Z6+xaSWk2zAAaTJHcNyO4va1bZz2ig5jesbLutbUc45SQCOrjKBJ3eKfHbULqmemKfW1mU3PqMF3OexjiBJMQfEcl26ehLhtmkoq7M7tiUqDP3r4t6LGySI0uCT5BasLh892Dq6Z0Pa6x45ucA5vkPFD9i46jUqubmD6gki5IOUkOPowYPAkd66F1TzV4xhHlGnBrJkpbOLGOa2pDyfTyg5dJDWk2kWN0K29tgsxjKQDD1QIu2e1l7Xk4/BdHhDBLz6LAXmdIb/MtHivOsSS7FB7jLszrgmLtLncj6Y1U9abwvUT4XB0OOpNbVnKIcA9pi4a8TAPI5m+BWCpgM2UdkAEEtDRlc2ZIBPabM6g+CKYlufCseNaTsh+g+7T4OkfXQitTNQBudzLzLcvkS6wF58OZV9Oe6KbMNFlTovRfeiSw65TPPhM+SF7S2ViKdxDm7iBv773sOHcjDHQACbj1tCSN8Dfbdx8FPFbdNNvaNOTAl7oFwSA7Kbysz0VLAcdTjq+0qoYcwdN9QCJJvYaaKjAYsOzOqnNPZyne3fbcJIOu4ruqWzKOJotqljBqHGl2qYdJAkTa0WMXmJQjGdEGkl0Bw3kcNBIsRu1gd65JQ2J8fYNoAodWZLabQ1zbx2t/vbrK92Boes1gBAJuWlp0OhkdwsrcVsaoRkosLfe0kb447lKh0fewDrZBv6TZkc3A9nj96k313C2vJbg+jmCqR2y0nlULR9ZpK1noPg/8AmGj/ALv3tQ44dzBDRmgwADu77HvVTdp5Wxl7Xow4ENABscxsbKb81vib9vgdtdP3+QmeguE/5pn2n/exbafRTDBoHXYZ0e0ZPiSEFxO2mMykcAYNu65/Oq1YWt1lIOLwDxgRB3a7oWX5vFzft8Buvp7sI/8ACmH9vBn64CY9EMPxwn/dA+9ZG0dDnbcx6J14elqrf1L3x9k/7krmv7nsF+nuTPQ2h/8Am/8AIH+5QPQmj/keGIH+9VvoACc44ege72uKjUotAzOqNAG8tIGven5mp/k9n8i3Lt7ln/A1L/J/8hv+9JVfq49sfYP+5Ml5up/k9n8i3rs/v/oHM2yxoAGrexmgmJ07caStmya2aq1ptTjtdiANQSA4QPAxvXX0NnEWBp+TvvCJYai9ov1dt8ZfgbKcpx6HQtDnIHfsegRMkn6NKJPe7gqqewW3ht+TqYHjZdExp90aaH8Qp9Xx3bgW/N34KW4v5MWCKOx2l7iQACSQA64nXQAfFQq7JYw3zHfYgx33ICJPxQzGS0br8von4ALNiNoNb6rSddXceErVy7CelBLBj6pggtbOurmjed2XXxVheBEgDgO2TpOjXjcPzKz18aXERMnQXJ8N6so7Ge8y6Gj3ru+z+JVoRnLC9l8EnkhS2k1oH7tjgALlsHxBmCteGq4h4hmVjeJaAPCZJ8AFsw2y6dMZjePWeRA87D5qnG9IGt9AZj7RnL4N1PjHcV36ejN5Zlusm3C0+qGZ9Qu4lxIbPJo1N9PgsW0+k+bssE8yBHg3d4+SB4jGvqGXE8P5ACwHIIhgdkwZqtIHs3Dife3gcte5dkdOMMmNzfCMDdkfrDi97Wuixc4THKTdx5BGcLg2025KbYbvsL79AIAm8D4m6uB3NAA5Cw7lY20Egls90xcifEeaHIaRGlRDROUCZAgAHvtu/PFSc48ZlVF+/ircJRL3BrdSQB3kwPmsWbFtit1WEPGqQOeUEt+MVfILzxtYvqMPtOrHT1QGsBnTRi7Pptj25xTbBawWvoAMrT3wCfrLh8MQXYcf5bneLnVfwC5G90peiMSfJ2/Rmnnz0SbVWFgnc7Vh8HQfBAiSDBtuI4FENj4jK9pnQqzpdhcmILh6NYCqO90h48Kgf8Frwk7jTEuYmI1A4GSJF5JMuk633ieVu4zBrho4SJmLXtGsGDp5DVUU6saWIuDzGi0OaXtc/s2dcNtlzaHLoGkyLaGBaWz3WZLcNWdSh1M5ZmwI8QR5WIg80bwG1aFQxWYKbvbZLRPNrfR7wCO5c1TqQ4aTukAg94K1HBvdLg0QLjK6THK8uA8fmVqt2RXR1lTo6x12VNb+qZB3gtLc3fdDauCNM5S8A7muDgT3TY94J+9CMDth9KwILTeDdp5xuPMQV0OG2nTrjKbE+o4ggn3HaOPkeAK5dXQvoisZJgl2DYXEOZTcT7LwHeQM71jxWwWHTrGAzqGu++YR5+zywzTJtYtdM92bUKt+2ywZXU7++50d4MGV584OPT3K1F5OXf0IpvmXsOUAhzpBMzaJtH3rIehYbAaGm5Iipv5yu+oYqkRmMAkxEcpHq20O/crcVhmFstaw99p036So+a11/nsbenF4OCd0ZxA9Af8AyRc39a5WF3R/FtJLmvJOpyEmAbCBqF6Eykweo1p4ZtTyImVkxPVjVsED/ELSLczCFqcmPIiedYjZuJYcxJMgiajS0DTcfJXUMFF6jydCdMs7xusI1jQqHSrpBOIy0y8MAAgkOubGHTpqguN2i6YkExEDQQNSTqujZKSRzyjzSOnGIpe0B4pLhf1s/khJP6b1Dy2e09bYRbgf6JwDe8c3Ej+ahU2kQDD2hvoluVhMnQh1jAym3vclhrbQdaX5tYECWgcSZniO+FxeWdNruFn1WD0qrnH3bDlruUKm1nerDABe5k919ZjwnfCxYTBVqoGVmUe277gBfwCL4Xo1TbBqnrXc5Dfs7/FW09CT5De+gPpV3PksZnI1LWm30nmGhX0tkON6hj3WwfN34I9Y08tNsdqSMuQNa1sAnMAACXG54IVits06dm/vXcpFMfW1f9WB7xXdDwy68mZT7mnDYNrAcrQ0D0nGLc3OJt4lZcXtumz0O2eJkMHyc7+HxQLHbZfUPaMxo0WY3uaLDv15lY7m5XbHSSIub6GvF7UfVNzMdwA7miw8E2DwLqjoaMxFyTZrRxc42AVuB2YXXPZb8T3fijQqBrAxoDWjcN59o73O5lacqwZUbyUYHDCkcwu/2o0+jwPPVWzKYCVZMKbZRImKRykjQRJ5nQczrbgCdyrfVLonQCByH9ZPeSlUxBcGt3NmAOJ1J4k2vyA3BUl25YN0SJRjY9PKH1PYbDf9Sp2W+Tcx8kIpCSiuOrdThQ0yCQ6sePba1tMeAWW6A886VY6TWcDIJLRfdZoshzLV6LYsKTB50ide8qe3j2WtAnM5o+/eo1yRjGiDDRTboYtQaO7VcuhzGT72RXNnRYSLHf4/NH9vUOtwTag1ouE/6dW3wqNb9ormKFbhBXZdGAKrHUX2bUa6meWYdk+DgCpeGlUmjUOeDg5UiVLEUSxzmuEOaS0jg5pgjzBUGlerZminbmP6uDSa54NwDBc3i10bwdDaRBEGQBWD6YVWOB6ntAyOyUdaBImYkTETG+JtMLRtDZ+RwEhzXDMx4FnsMwY3GQQRuII3LSk1wmJpPKFhqoqkmQzPdoPoSdWlx9DkTbiRqlUpOYSCCCLFp/BZBaym22/+iabQmg3s/pE5sNf22iwBPbaPdfe3IyOEI7RqU6zTkIeNS0iHjmWcOYkc1yeKwhbBkOa6cr2+i6Ndbgi0tMEcNFSysWkGSCLggkEHiCNCk4KWBqbjk6OpsjKc1JxaeBkt8DqFS7HVKZioDrrYj8D80+C6SzasM3vtAz/WbYP77HiSjAaHszNLXsNpF2zwIIlp5OAK4dXw0XkvGXYw0cXTqCHOy79BE8gLz3LLi8O14Id+8aPdOby1WmtskR+7OXl6vlu8PJYHOq0zd2XWDq2/vRbxhcE9CUOUU33k5Pa/RbrHfumtk7iCyBG4kAHwXK43otiKZvTd5a93FeuDFOP9oZB1Maj6Q+9WigwiBm5Aw5q1HxEo8BtTweJfset/hP8AslOvazsFnst+0/8AFJU+r9B+WzThdk4eQ11NkkEjswbbpmSQFrp7NosMtpsEaHKJtzN1VUove5gbeHcC50ZXc7ju4ymxe26VGQT1jx6rIgH3qt2j6ubwXcoXhE20shOmxztBz8OJO4cysWM2/Qo2bFZ43NP7sH3qnrdzfMLmNqbeqVrOIazcxshve7e883EoS+uTorx0qyRep2Cu0ttvq2cQGzIY0ZaYPJo1PMyUNLy5QbT4rZhME5+lhx/DiVXBPJXhsMXODWNLnGwAEkrocJsplG9TLUqezrSYef8AiO/hHPRVYfDtYIaO87z3lTc9Tbsqo0XVqxJJNybqsXVbRKuaFk0X4egXuDRHiYAAEkk7gBclPjcQIyU/RF5Iu92mYjcNwG4cyVle5ZMQ/MPSgDXnyU5PqyunpuclFdQnh3U4AccxOpBgKOKLJa2mCSbm823fI+SB/rbQSNfzoiQxgFRjWxZuZ3GTAA+Q8CubzeeD2p/+a4wbdLi/sFNkYLrajKe5x7X0Bd3wEd5CydN9o55I0e+3DKyIHyRvY/7uhXr7yOpZ3mC8/wDz9grjOkdeX5QfRGU8iZJ+5a1nUGeFLBye1sRNSk0RqXandHDxVu0C39oOE9oVQ3Vnqw2IzzNuHgqTRz4xjQNQBu1cSPv3pqtfNjnvh0Gu53o1IA60x6+WPhwS0YqK47fJKKSsPUX2tddF0cxJD4nmO8QVzNKiOJHgT+dET2K/LUauLTqMk7CCo29PMEG4nrGjs12tqj6UQ8eYn6y5mV6F0mwnW4HMPSw75/6dSAfiWnuYV564L14Pg3NclgUnYl2QMk5Q4uA3BxABI4SAJ4wOAVLXKZC2YFqma+ET2dRbXZ1IDW1hJpOgDrJuaTjvdvY47+zvEDXt42PxB7lpMy0aMNjHMBAgtd6TXCWujQxuImzgQRxuVUyruKpDoUiJTXAi0iLhX4PaL6bszHFrtLaEcCDZw5EEKzDYdtUAUrVRY0yZFTnTcfX9w6+qT6IxuZ4H86haTTE00dVgekFOpapFJ/tX6o9+pp/Fv0QiNWkRYjUSNCCDvBFnDmLLgg+ES2Zt2pRGVpDmamm+7J4jew82kc5U5afY3HU7h1uxmueAw5C4xYSL+7+Cw13PouLXNFiQXNPZMGO7zhFdnbSp1XNNI5agIPVPIDiRuY+wqd1ncijeOp+sBLXcrg+s0g6EHcuLU0IvKLJ3g5QbX90fn6ySKHZ9DfTb9n+SS5vpPUpuZz20+ktWqC0fu6fsMJuPedq7usOQQZ1aNFWXkp2017SVYOJu8jXKta1XYbCueYbHeTDR3krpMLQpYb0IqVd9QiWM/wBMHU+8bcAdUnKhqNmPBbADQH4mQDdtIWe4bi4+o3mbncDu0VagJsA0bmtFgOAmfmo1KpJJJkm5JMkk633lVl6nnJRcYJFyYJmhWhqRokwT37h/JbMa1tJppwHVT6ZsRTj1G+97R3aDenoYptJmZpms6QDeKTdJnfUO6PRHPQY9yw+TSMO0cQ6IauZxjKxsHELsXsCq/Vmncm8UOLcXaZxdDB1WkGSYv4rpdgYR+brHySNBxcbNHx8yEUpYNpOgXQ9Gdnh+Jbbs0h1ruEi1Mfa7X/TKm4ovLxGpJU5M27cihSo0NerYXvPF5kk+Jzn6y81x9QkkzcyT4ldl0j2lmFaoD6UtbpoeyP4VwlciDcTwv+C5ddNtJHNNuuAbsh2badCJ7NRhManJ2zrbQb1kwDAa9MmnvDjFBzd4kk5zGovzVvRM5sS+oQ0gMruuYv1NRwGY6br8YWfBB2cHLUEFtnV2wDIvEDP3LoiqVGFg6nrbGDu3zY95HwWrAvi8/h8FgGILXAFpvaQJix1jQa/yWrDPv8dPzZeVTRGHDPRNgPFQGm/0a1Msd9kjzjMvNcbhnU3uY70mOcw97SWn4hdlsPGEAOGrSHeUfhCxfpGwGTENqt9Cu0On32ANd5tNM+JXraUrp9zqlyjkgrGuVWZPmXQSLPz4q/H7RdWfneG5iAHEAjO4eu4TGY2kiJ11JVCYoEJwlRBhJpTlaEPqt9XaIqNPXAmoB2ajYzOj1aoJGf6fpDfm3DZUpQBMPBTFpCrIUqdbiFpMy0TD10mx+m1WkMlUddStZx7YjTLU1twPgQuacxRDiE2k8gnWD0NvSTAm/W1RyNIyOUgR5JLz7rPzdJT8qJvzGOEQwuzSbvsOG89/D59y04XACnc3dx/AfetjXN3olM1DSbIMAAgWHJIlWjLv0WSrWl0D896ymijg0TLk7QohqtaEzBJoTucolyrc9YbNJEnPTaKLUznIGKVIFVtCtptlIDVQC6XZw6nAOqeviDA45DLWeGUOf9dc9hcIaj2UhY1HBk7wDJce8MDj4BdH0qrjrGUmwG02zAsBIEDuDQPNZGcX0kxgDRTAB9YzusY53k+S5HaGbI6LSDAF7+N/6IztauS9x3yee+y53a2Imk6d9tQN/DwXJe6ZKT5LuilDLTrOhpIo4mx35qZpxPPNCHbOwuV39gBDhd7jIiDLRvRPozTP6pi+wHDqLgmJDsRRb6W46+SC4Ok0l2WgTBBJNX0ZjkJjxXTF/uF8HStJBMOJEzvIty3eHmrGVCLzc/jyv8VW9sOcAdDoraVIWnd8l53BJVYf6NVu0RMj8dPjC6fpBhP1jZrjq/DHOOOVvpf+txPe0LkNkuLXW8NPD4wu+6O1xncw3bUbpuMbvFpK69KVx/Q6o8o8keFBb9r7O6ivVon+7e5o5tmWHxYWnxWArtXJJljHqRVAKuBlMRr2ZtR1CpnbDgQWvY70KjHekxw3g/Awdy1bZ2Y1gbWoEuw9WcpPpMeLupP95vHeIPFCSiewdrNpF1OqC+hVhtRo1EaVGcHtNxx07ljkeQY5RzIhtrZLsPUykh7HAPp1B6NSmfRcPvG4oc4LWTJYHJlVKm1yYg0zBMricMCKgEuoEkuMC7qLjeoN+Q9oe8EMN1SLEEEgi4IMEEXBB3FGaeNp4qBXLaWI3VjanU5VwPRd/mj6w3oTayFWCerSRd3RbGAkfq1YxaQwkHucLEcwmWt0e4trKH7QLip08QTzQ9usI5gqYyTYCJLjoFxuZ7y8OkiFNjz+bBasJTa0lxMxvQvFY8vd1dPTUk2AHF34f0N9KrMNboNTxPErKlLU4XCFraEPDR3SdyeF8m1pm5RTZuCblNetPVNMBuhqv9hvAcTuHwr2Ts0VM1SoSyjTu928ncxnFxt3eSp2ptQ1nAxkY0ZWMGjGcOZ4neVZvojyq6spxeJ6x7nkNEmYaA1oG4ADQLKR5J3PSQA5UN6ZzkmoAmAtNBqzMC0h2VpPLdr4c0mNHUdDMGC+pXdEUwWNPAkB1QjuZlH1nIPtXH5utqGQXEnuBMbuAXR4mj+q7PbT9d9nR7byX1I5C7RyhcTtzE5aeX2uN7Az84U5S2xbA5zG3knT87lzm3agygWgnlu0v5o68Ab/ADK5vb9XNVAO4AeZPluXJo8yIZZ0mzMO5uzKzmHK5z6FISGuaRLqrw4OBn0GnvhAtnOrVA8h1MCYd+7pyd50ZzK6DEFrNn0aXWMD3vrVnBz2tgHLTZZxE2afM8UI2NVpUWv6yo25lrQcwM2Li9ktygjQGd1tV0q64NVgJHtEHjB5yRP3q2mw6SeUiRos+Fyua1wgi4kcnGP4S1aKbJiD8lyan4ZNEXwzfhKhaQeC7HZOLy9W/wBk37tD8CuNou4+enJdJsmrLSPH7j9yfh5fiaOjTY/6Ttm5a1OuNKrcjvp0xY+LD/61w716tt/C/rOzHRd9ICoOM0ZzDvNPOPrLyt4XoQfA5IqU6TlAhMFQwaHNVakxyRTA2/tpxwxoOa17A7Owmc1Jx9LIR6rt7TbfqsAcmJUT8EITHc1RlSDkxTETa9IhUyph6AL24yqAAKlQAWAFR4AA0AANgkqcySKCx6WIA1MAalSxW2XPy022A3cObuLuW7vSSXE1g+kWq4qUu2C3CPnsUwfedxO+/wCY01ldXsHYhqkiQymwZqlQ6Nb+PAJJKuFweNqTlqTcpPk0bY2qKmVlIZKFOzG7zxe7i4/DzkU5ySSZMQTFySSYiEKaSSAL6LEZ6O4HrcTTEdln713DsEZB4vLT3NckksjCXS3Fh9cU5tTHP0nXOnLKuE6SVZeBrA3AyPhfcmSUtX8ongBE8vmPzqubdWnETEw7QXMD+iSSjp9f0IXydf01fQPU0i9gOHoU6ZzdaC15Gd1mtPtA+O5c2yhSpuDarmkMBYbPIzkMe6OzIgucLwbeSSXZt4oqFMDUYWEUyHNa7cCAA4Rof9P4rWCN8n+qSS4tdVMhPJfRN7T+fDvR3YVQ5om2nDlodbpJLMFUkVhk7noxiLvYfpAfA/cvMdvbM/V8RVpbmOIb9A9qn/A5vjKSS7o/mKywCyFElJJWJljHKyQkkgREqspJIAiFJpSSTExnNVadJMSGzJJJJDP/2Q==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36" name="AutoShape 12" descr="data:image/jpeg;base64,/9j/4AAQSkZJRgABAQAAAQABAAD/2wCEAAkGBhQSERQUEhQVFRUVGBUVGBgYFRUXFRgVFRUWFhcYGBQXHCYeFxojGRUUIC8gIycpLCwsGB4xNTAqNSYrLCkBCQoKDgwOFw8PGiwkHyQpLCwsKiksLCwsLCksLCksKSwsLCwpLCwpKSwsLCwpLCwpLCksLCksLCwsLCksKSwsLP/AABEIALgBEgMBIgACEQEDEQH/xAAbAAABBQEBAAAAAAAAAAAAAAAFAAECAwQGB//EAEgQAAEDAgMEBgYGBwYHAQEAAAEAAhEDIQQSMQVBUWEGEyJxgZEyQlJiobFygpLB0fAHFBUjouHxM0NTY3PSFlSDk5SjsmQX/8QAGgEAAwEBAQEAAAAAAAAAAAAAAAEDAgQFBv/EAC8RAAICAQMCBQIFBQEAAAAAAAABAhExAxIhQVEEE2Gh0RSRIjJxsfBCQ1Ph8QX/2gAMAwEAAhEDEQA/AOnDVINSAUoXqHkUIBSDUgFIJGqGhSAThSCzY6GAUg1OE6LHQg1PCUp5SHQ4CcBNKeUgHhPlSlOCgYsqWVPKSQUKE6ScBAxJ0gE6QUJOEk6B0JOEydIdDpJJ0AJJJOgBJJ0kh0JOmTwgYk6QCSQCSTpIA5wKSYKQXScw6kFEKQSNDqQUVIJDHCkFFSCQDqSiFIJDHThMpJDEFIJgnCAHThMnSGOnSSQMdOmTpAOnTJ0DEnCSdIYk6SSAEnCSdIYkkkkAOkknQMSSSdIBJk8pIA8KZtN7SSKlQEkmz3anU66rXhelWIZo9zhf0gHa8zf4oOWnv7iNFEE8D5LpshSOif02xO4sH1P56rbgun7gIqsDjuLTl8CCDzXJZjw80+XkPAj5IsdI9DwnTag4HNmYe7NI3Xatw6T4aJ61t76OnyheXOfHFSa+dCgVHqtDb+Hf6NZnicp8nQiAcvHWOngtOF2g+mew9zD7riNOSVDo9bBUgVwmyenD2w2sM7faEB/4H4Hmujp9KsOfXI+q77glQroNBOChjOkOHP8AetHfLfmAt1KuHCWkOHEEEeYSoLLpTqmriGtEucGjS5Av4+KszJDLAU4KrlSlIZYClKgClKB2WJ5VeZOCgLJynBQ/aG2qND+1qNYSJAJuRMSBvuQgmN/SThKeaHOe5uYABtnFsRDiYgk2PInhOWNWdZKcFeW4v9Lr4hlJk5YlxNnxcgDUb4P9Q+J/SdjHBozhkAAljWy7WSSZvfdAtMLNo3tZ7XKcFeK1f0o4wsjO0GIzBjc3fyKsw/6U8WHZi5jrAZSy1s3AiCZuZ3BFoKZ7NKeV5VQ/TDUkZqNMiLgOcDMNBIN4EhxiN4E2k7MV+l4djqqW4Z853+sGwdOZ8kWgpnpMpArhqf6VqMNLqTwC6DDmuyj2osTvty36Lf8A/wBIwYMF1QG8fu3XidI4xbvvCLQHVylKB4fpjhHMD+uY2YOVxDXiXFoluurT81r/AG/h4J66nDde23cA6172I0QASlJAsV02wdMgGs0kiezLrTGoEaoTjf0o4ZhAY2pU1uMrRbTU77+XNMVnaSkvNj+l127DNjnWv49lJZ3IZdj9mYSnTz1KbWCQJyt1J4CQfwlBRiMIwZh1bgd2Qh2/cRy+I4qT8FSyEdW08yTM8ddblDn9HaftOjnl+cLhh4mHVsc66G7G4fCggvo173GU5WkRPZHCL6IW/EYQPgMrAWuSNPNXHZDAAOtNr7te7RZzsVn+I7X2B85V4+Ih3fuYCNPaeCDY6qoYGua57yCO7RbqOEwFVmZocw8zUPnBK507HEGHONo9ED70W2Q/qGkQSSdYbwgWcCiWrHKkwv8AQ1nYWG3Ozdz3g+ToSdsGhxd3Zj960jpA6L5t3q0SNfoKL+kDvYBO6WUSPgwLP1Hr/PsH4f5/0yN2dSYSWteTERIg/NVs2eDfJHdI+9RfjXucC42l0hrWttbLAG8LfS269rQ0GrHAPETbQR3/AAVfqUkTcbeQVtJrKLczs44CbExpoubZ0mqtP7txBG8WPmEe6TGrimBoLoBkB5aR5gSLfJcz/wANVxub9qPuT85SXLNRhFG3F9Jq1RrQ97i28Elxg2i50NvitdLphVcA01KmU5RlzEjsiND4HyQZ3R/EARDYt617CPks7tn1KRaXQL2vw1SSTwylI9U2V037NJnVgiMuYO7txFt6NP6TQP7F5Pe2PMLzDZzXsZJjiCCDG/Tcb/BHmbceGuOUVHADKACJMwb8dfJKGvT2vknKN4OkrdLqujaG6buJjwACHYnpPiT7k6BrR8zJVeytpUi8Pc5wcQA5oaT1ZaQTmM6CImLKvG4htmXLiTlsYMENcJ35oC7o6sUvyojLQk/6mUv25iT/AHtT7RCoqbXrCZqVDE+u77inZjYnNRFgSYcJF7dl145iQuf2lj3hzy4wHCIBsQb6A92q19VX9KJfSPrJmDae2HVXlziXbhmJMDxJQ2pVJMLRTwRf6Nzw0HdO86eajjMIWFo1JBNhB7Nz3rjc1fqd8eFSMecyZ4py9Sr0XNPaaRMHTcYj5jzUX0XRJaY4wYF9/BO0UsY1bBPTqKuQk1MZc1+qmDZZwYS6xIRtZUNtf5rbi6ssBGgO7ug9yEU38eX5nciDMXls6I1v3ceJU5ZROV2TfWaQJ1AJF9OVtyjRx5g6QPCDujfqhhrJ6dRb2qg2ugrVrgiTYj8xZZ3VosDI3d/dryWKpXkC2m/el1to/MoUeA2M2h/ujyKdYg5JOhbTv/2Q7/E+f4pfsd25/wACtYx7JaJEu0HH8yo1NpsDc0yOV5PKF4XmT7mqiZv2O/2/mpjY7vb+ay1+koDy1vAm4IuAbacvmsp6ROLHwZLQIHvfCe5bvVBqPYKHZD9zx4yl+yantD8+Cx4Hbrg1ucXM5uE7r+SgduVXPswgGwMaCYudN0o3agvw9jf+y6vEKJwFXiPNWYrF1WsGRuZxB4CIG+Ym88kPxOIxQBdTaJOvrOEGLN0+acHKXYeyKyaDQqggGL6dpv4qX6tV3AeBb+KE12454DjSqFo0PU9m/MN5I50awNVzajqpDHOfJDpa49hkkNAnWRKtOMoRu0/05H5a6FIpPvmcBFzJnwgb1qbghvqfwrRh8DNR1NjZcyC6TEB8kHtwbwfJFMP0ec70iPAF34D4qSWpLCBQ9ACzB5rQXH3STuk+ry4Jx0Z6+xaSWk2zAAaTJHcNyO4va1bZz2ig5jesbLutbUc45SQCOrjKBJ3eKfHbULqmemKfW1mU3PqMF3OexjiBJMQfEcl26ehLhtmkoq7M7tiUqDP3r4t6LGySI0uCT5BasLh892Dq6Z0Pa6x45ucA5vkPFD9i46jUqubmD6gki5IOUkOPowYPAkd66F1TzV4xhHlGnBrJkpbOLGOa2pDyfTyg5dJDWk2kWN0K29tgsxjKQDD1QIu2e1l7Xk4/BdHhDBLz6LAXmdIb/MtHivOsSS7FB7jLszrgmLtLncj6Y1U9abwvUT4XB0OOpNbVnKIcA9pi4a8TAPI5m+BWCpgM2UdkAEEtDRlc2ZIBPabM6g+CKYlufCseNaTsh+g+7T4OkfXQitTNQBudzLzLcvkS6wF58OZV9Oe6KbMNFlTovRfeiSw65TPPhM+SF7S2ViKdxDm7iBv773sOHcjDHQACbj1tCSN8Dfbdx8FPFbdNNvaNOTAl7oFwSA7Kbysz0VLAcdTjq+0qoYcwdN9QCJJvYaaKjAYsOzOqnNPZyne3fbcJIOu4ruqWzKOJotqljBqHGl2qYdJAkTa0WMXmJQjGdEGkl0Bw3kcNBIsRu1gd65JQ2J8fYNoAodWZLabQ1zbx2t/vbrK92Boes1gBAJuWlp0OhkdwsrcVsaoRkosLfe0kb447lKh0fewDrZBv6TZkc3A9nj96k313C2vJbg+jmCqR2y0nlULR9ZpK1noPg/8AmGj/ALv3tQ44dzBDRmgwADu77HvVTdp5Wxl7Xow4ENABscxsbKb81vib9vgdtdP3+QmeguE/5pn2n/exbafRTDBoHXYZ0e0ZPiSEFxO2mMykcAYNu65/Oq1YWt1lIOLwDxgRB3a7oWX5vFzft8Buvp7sI/8ACmH9vBn64CY9EMPxwn/dA+9ZG0dDnbcx6J14elqrf1L3x9k/7krmv7nsF+nuTPQ2h/8Am/8AIH+5QPQmj/keGIH+9VvoACc44ege72uKjUotAzOqNAG8tIGven5mp/k9n8i3Lt7ln/A1L/J/8hv+9JVfq49sfYP+5Ml5up/k9n8i3rs/v/oHM2yxoAGrexmgmJ07caStmya2aq1ptTjtdiANQSA4QPAxvXX0NnEWBp+TvvCJYai9ov1dt8ZfgbKcpx6HQtDnIHfsegRMkn6NKJPe7gqqewW3ht+TqYHjZdExp90aaH8Qp9Xx3bgW/N34KW4v5MWCKOx2l7iQACSQA64nXQAfFQq7JYw3zHfYgx33ICJPxQzGS0br8von4ALNiNoNb6rSddXceErVy7CelBLBj6pggtbOurmjed2XXxVheBEgDgO2TpOjXjcPzKz18aXERMnQXJ8N6so7Ge8y6Gj3ru+z+JVoRnLC9l8EnkhS2k1oH7tjgALlsHxBmCteGq4h4hmVjeJaAPCZJ8AFsw2y6dMZjePWeRA87D5qnG9IGt9AZj7RnL4N1PjHcV36ejN5Zlusm3C0+qGZ9Qu4lxIbPJo1N9PgsW0+k+bssE8yBHg3d4+SB4jGvqGXE8P5ACwHIIhgdkwZqtIHs3Dife3gcte5dkdOMMmNzfCMDdkfrDi97Wuixc4THKTdx5BGcLg2025KbYbvsL79AIAm8D4m6uB3NAA5Cw7lY20Egls90xcifEeaHIaRGlRDROUCZAgAHvtu/PFSc48ZlVF+/ircJRL3BrdSQB3kwPmsWbFtit1WEPGqQOeUEt+MVfILzxtYvqMPtOrHT1QGsBnTRi7Pptj25xTbBawWvoAMrT3wCfrLh8MQXYcf5bneLnVfwC5G90peiMSfJ2/Rmnnz0SbVWFgnc7Vh8HQfBAiSDBtuI4FENj4jK9pnQqzpdhcmILh6NYCqO90h48Kgf8Frwk7jTEuYmI1A4GSJF5JMuk633ieVu4zBrho4SJmLXtGsGDp5DVUU6saWIuDzGi0OaXtc/s2dcNtlzaHLoGkyLaGBaWz3WZLcNWdSh1M5ZmwI8QR5WIg80bwG1aFQxWYKbvbZLRPNrfR7wCO5c1TqQ4aTukAg94K1HBvdLg0QLjK6THK8uA8fmVqt2RXR1lTo6x12VNb+qZB3gtLc3fdDauCNM5S8A7muDgT3TY94J+9CMDth9KwILTeDdp5xuPMQV0OG2nTrjKbE+o4ggn3HaOPkeAK5dXQvoisZJgl2DYXEOZTcT7LwHeQM71jxWwWHTrGAzqGu++YR5+zywzTJtYtdM92bUKt+2ywZXU7++50d4MGV584OPT3K1F5OXf0IpvmXsOUAhzpBMzaJtH3rIehYbAaGm5Iipv5yu+oYqkRmMAkxEcpHq20O/crcVhmFstaw99p036So+a11/nsbenF4OCd0ZxA9Af8AyRc39a5WF3R/FtJLmvJOpyEmAbCBqF6Eykweo1p4ZtTyImVkxPVjVsED/ELSLczCFqcmPIiedYjZuJYcxJMgiajS0DTcfJXUMFF6jydCdMs7xusI1jQqHSrpBOIy0y8MAAgkOubGHTpqguN2i6YkExEDQQNSTqujZKSRzyjzSOnGIpe0B4pLhf1s/khJP6b1Dy2e09bYRbgf6JwDe8c3Ej+ahU2kQDD2hvoluVhMnQh1jAym3vclhrbQdaX5tYECWgcSZniO+FxeWdNruFn1WD0qrnH3bDlruUKm1nerDABe5k919ZjwnfCxYTBVqoGVmUe277gBfwCL4Xo1TbBqnrXc5Dfs7/FW09CT5De+gPpV3PksZnI1LWm30nmGhX0tkON6hj3WwfN34I9Y08tNsdqSMuQNa1sAnMAACXG54IVits06dm/vXcpFMfW1f9WB7xXdDwy68mZT7mnDYNrAcrQ0D0nGLc3OJt4lZcXtumz0O2eJkMHyc7+HxQLHbZfUPaMxo0WY3uaLDv15lY7m5XbHSSIub6GvF7UfVNzMdwA7miw8E2DwLqjoaMxFyTZrRxc42AVuB2YXXPZb8T3fijQqBrAxoDWjcN59o73O5lacqwZUbyUYHDCkcwu/2o0+jwPPVWzKYCVZMKbZRImKRykjQRJ5nQczrbgCdyrfVLonQCByH9ZPeSlUxBcGt3NmAOJ1J4k2vyA3BUl25YN0SJRjY9PKH1PYbDf9Sp2W+Tcx8kIpCSiuOrdThQ0yCQ6sePba1tMeAWW6A886VY6TWcDIJLRfdZoshzLV6LYsKTB50ide8qe3j2WtAnM5o+/eo1yRjGiDDRTboYtQaO7VcuhzGT72RXNnRYSLHf4/NH9vUOtwTag1ouE/6dW3wqNb9ormKFbhBXZdGAKrHUX2bUa6meWYdk+DgCpeGlUmjUOeDg5UiVLEUSxzmuEOaS0jg5pgjzBUGlerZminbmP6uDSa54NwDBc3i10bwdDaRBEGQBWD6YVWOB6ntAyOyUdaBImYkTETG+JtMLRtDZ+RwEhzXDMx4FnsMwY3GQQRuII3LSk1wmJpPKFhqoqkmQzPdoPoSdWlx9DkTbiRqlUpOYSCCCLFp/BZBaym22/+iabQmg3s/pE5sNf22iwBPbaPdfe3IyOEI7RqU6zTkIeNS0iHjmWcOYkc1yeKwhbBkOa6cr2+i6Ndbgi0tMEcNFSysWkGSCLggkEHiCNCk4KWBqbjk6OpsjKc1JxaeBkt8DqFS7HVKZioDrrYj8D80+C6SzasM3vtAz/WbYP77HiSjAaHszNLXsNpF2zwIIlp5OAK4dXw0XkvGXYw0cXTqCHOy79BE8gLz3LLi8O14Id+8aPdOby1WmtskR+7OXl6vlu8PJYHOq0zd2XWDq2/vRbxhcE9CUOUU33k5Pa/RbrHfumtk7iCyBG4kAHwXK43otiKZvTd5a93FeuDFOP9oZB1Maj6Q+9WigwiBm5Aw5q1HxEo8BtTweJfset/hP8AslOvazsFnst+0/8AFJU+r9B+WzThdk4eQ11NkkEjswbbpmSQFrp7NosMtpsEaHKJtzN1VUove5gbeHcC50ZXc7ju4ymxe26VGQT1jx6rIgH3qt2j6ubwXcoXhE20shOmxztBz8OJO4cysWM2/Qo2bFZ43NP7sH3qnrdzfMLmNqbeqVrOIazcxshve7e883EoS+uTorx0qyRep2Cu0ttvq2cQGzIY0ZaYPJo1PMyUNLy5QbT4rZhME5+lhx/DiVXBPJXhsMXODWNLnGwAEkrocJsplG9TLUqezrSYef8AiO/hHPRVYfDtYIaO87z3lTc9Tbsqo0XVqxJJNybqsXVbRKuaFk0X4egXuDRHiYAAEkk7gBclPjcQIyU/RF5Iu92mYjcNwG4cyVle5ZMQ/MPSgDXnyU5PqyunpuclFdQnh3U4AccxOpBgKOKLJa2mCSbm823fI+SB/rbQSNfzoiQxgFRjWxZuZ3GTAA+Q8CubzeeD2p/+a4wbdLi/sFNkYLrajKe5x7X0Bd3wEd5CydN9o55I0e+3DKyIHyRvY/7uhXr7yOpZ3mC8/wDz9grjOkdeX5QfRGU8iZJ+5a1nUGeFLBye1sRNSk0RqXandHDxVu0C39oOE9oVQ3Vnqw2IzzNuHgqTRz4xjQNQBu1cSPv3pqtfNjnvh0Gu53o1IA60x6+WPhwS0YqK47fJKKSsPUX2tddF0cxJD4nmO8QVzNKiOJHgT+dET2K/LUauLTqMk7CCo29PMEG4nrGjs12tqj6UQ8eYn6y5mV6F0mwnW4HMPSw75/6dSAfiWnuYV564L14Pg3NclgUnYl2QMk5Q4uA3BxABI4SAJ4wOAVLXKZC2YFqma+ET2dRbXZ1IDW1hJpOgDrJuaTjvdvY47+zvEDXt42PxB7lpMy0aMNjHMBAgtd6TXCWujQxuImzgQRxuVUyruKpDoUiJTXAi0iLhX4PaL6bszHFrtLaEcCDZw5EEKzDYdtUAUrVRY0yZFTnTcfX9w6+qT6IxuZ4H86haTTE00dVgekFOpapFJ/tX6o9+pp/Fv0QiNWkRYjUSNCCDvBFnDmLLgg+ES2Zt2pRGVpDmamm+7J4jew82kc5U5afY3HU7h1uxmueAw5C4xYSL+7+Cw13PouLXNFiQXNPZMGO7zhFdnbSp1XNNI5agIPVPIDiRuY+wqd1ncijeOp+sBLXcrg+s0g6EHcuLU0IvKLJ3g5QbX90fn6ySKHZ9DfTb9n+SS5vpPUpuZz20+ktWqC0fu6fsMJuPedq7usOQQZ1aNFWXkp2017SVYOJu8jXKta1XYbCueYbHeTDR3krpMLQpYb0IqVd9QiWM/wBMHU+8bcAdUnKhqNmPBbADQH4mQDdtIWe4bi4+o3mbncDu0VagJsA0bmtFgOAmfmo1KpJJJkm5JMkk633lVl6nnJRcYJFyYJmhWhqRokwT37h/JbMa1tJppwHVT6ZsRTj1G+97R3aDenoYptJmZpms6QDeKTdJnfUO6PRHPQY9yw+TSMO0cQ6IauZxjKxsHELsXsCq/Vmncm8UOLcXaZxdDB1WkGSYv4rpdgYR+brHySNBxcbNHx8yEUpYNpOgXQ9Gdnh+Jbbs0h1ruEi1Mfa7X/TKm4ovLxGpJU5M27cihSo0NerYXvPF5kk+Jzn6y81x9QkkzcyT4ldl0j2lmFaoD6UtbpoeyP4VwlciDcTwv+C5ddNtJHNNuuAbsh2badCJ7NRhManJ2zrbQb1kwDAa9MmnvDjFBzd4kk5zGovzVvRM5sS+oQ0gMruuYv1NRwGY6br8YWfBB2cHLUEFtnV2wDIvEDP3LoiqVGFg6nrbGDu3zY95HwWrAvi8/h8FgGILXAFpvaQJix1jQa/yWrDPv8dPzZeVTRGHDPRNgPFQGm/0a1Msd9kjzjMvNcbhnU3uY70mOcw97SWn4hdlsPGEAOGrSHeUfhCxfpGwGTENqt9Cu0On32ANd5tNM+JXraUrp9zqlyjkgrGuVWZPmXQSLPz4q/H7RdWfneG5iAHEAjO4eu4TGY2kiJ11JVCYoEJwlRBhJpTlaEPqt9XaIqNPXAmoB2ajYzOj1aoJGf6fpDfm3DZUpQBMPBTFpCrIUqdbiFpMy0TD10mx+m1WkMlUddStZx7YjTLU1twPgQuacxRDiE2k8gnWD0NvSTAm/W1RyNIyOUgR5JLz7rPzdJT8qJvzGOEQwuzSbvsOG89/D59y04XACnc3dx/AfetjXN3olM1DSbIMAAgWHJIlWjLv0WSrWl0D896ymijg0TLk7QohqtaEzBJoTucolyrc9YbNJEnPTaKLUznIGKVIFVtCtptlIDVQC6XZw6nAOqeviDA45DLWeGUOf9dc9hcIaj2UhY1HBk7wDJce8MDj4BdH0qrjrGUmwG02zAsBIEDuDQPNZGcX0kxgDRTAB9YzusY53k+S5HaGbI6LSDAF7+N/6IztauS9x3yee+y53a2Imk6d9tQN/DwXJe6ZKT5LuilDLTrOhpIo4mx35qZpxPPNCHbOwuV39gBDhd7jIiDLRvRPozTP6pi+wHDqLgmJDsRRb6W46+SC4Ok0l2WgTBBJNX0ZjkJjxXTF/uF8HStJBMOJEzvIty3eHmrGVCLzc/jyv8VW9sOcAdDoraVIWnd8l53BJVYf6NVu0RMj8dPjC6fpBhP1jZrjq/DHOOOVvpf+txPe0LkNkuLXW8NPD4wu+6O1xncw3bUbpuMbvFpK69KVx/Q6o8o8keFBb9r7O6ivVon+7e5o5tmWHxYWnxWArtXJJljHqRVAKuBlMRr2ZtR1CpnbDgQWvY70KjHekxw3g/Awdy1bZ2Y1gbWoEuw9WcpPpMeLupP95vHeIPFCSiewdrNpF1OqC+hVhtRo1EaVGcHtNxx07ljkeQY5RzIhtrZLsPUykh7HAPp1B6NSmfRcPvG4oc4LWTJYHJlVKm1yYg0zBMricMCKgEuoEkuMC7qLjeoN+Q9oe8EMN1SLEEEgi4IMEEXBB3FGaeNp4qBXLaWI3VjanU5VwPRd/mj6w3oTayFWCerSRd3RbGAkfq1YxaQwkHucLEcwmWt0e4trKH7QLip08QTzQ9usI5gqYyTYCJLjoFxuZ7y8OkiFNjz+bBasJTa0lxMxvQvFY8vd1dPTUk2AHF34f0N9KrMNboNTxPErKlLU4XCFraEPDR3SdyeF8m1pm5RTZuCblNetPVNMBuhqv9hvAcTuHwr2Ts0VM1SoSyjTu928ncxnFxt3eSp2ptQ1nAxkY0ZWMGjGcOZ4neVZvojyq6spxeJ6x7nkNEmYaA1oG4ADQLKR5J3PSQA5UN6ZzkmoAmAtNBqzMC0h2VpPLdr4c0mNHUdDMGC+pXdEUwWNPAkB1QjuZlH1nIPtXH5utqGQXEnuBMbuAXR4mj+q7PbT9d9nR7byX1I5C7RyhcTtzE5aeX2uN7Az84U5S2xbA5zG3knT87lzm3agygWgnlu0v5o68Ab/ADK5vb9XNVAO4AeZPluXJo8yIZZ0mzMO5uzKzmHK5z6FISGuaRLqrw4OBn0GnvhAtnOrVA8h1MCYd+7pyd50ZzK6DEFrNn0aXWMD3vrVnBz2tgHLTZZxE2afM8UI2NVpUWv6yo25lrQcwM2Li9ktygjQGd1tV0q64NVgJHtEHjB5yRP3q2mw6SeUiRos+Fyua1wgi4kcnGP4S1aKbJiD8lyan4ZNEXwzfhKhaQeC7HZOLy9W/wBk37tD8CuNou4+enJdJsmrLSPH7j9yfh5fiaOjTY/6Ttm5a1OuNKrcjvp0xY+LD/61w716tt/C/rOzHRd9ICoOM0ZzDvNPOPrLyt4XoQfA5IqU6TlAhMFQwaHNVakxyRTA2/tpxwxoOa17A7Owmc1Jx9LIR6rt7TbfqsAcmJUT8EITHc1RlSDkxTETa9IhUyph6AL24yqAAKlQAWAFR4AA0AANgkqcySKCx6WIA1MAalSxW2XPy022A3cObuLuW7vSSXE1g+kWq4qUu2C3CPnsUwfedxO+/wCY01ldXsHYhqkiQymwZqlQ6Nb+PAJJKuFweNqTlqTcpPk0bY2qKmVlIZKFOzG7zxe7i4/DzkU5ySSZMQTFySSYiEKaSSAL6LEZ6O4HrcTTEdln713DsEZB4vLT3NckksjCXS3Fh9cU5tTHP0nXOnLKuE6SVZeBrA3AyPhfcmSUtX8ongBE8vmPzqubdWnETEw7QXMD+iSSjp9f0IXydf01fQPU0i9gOHoU6ZzdaC15Gd1mtPtA+O5c2yhSpuDarmkMBYbPIzkMe6OzIgucLwbeSSXZt4oqFMDUYWEUyHNa7cCAA4Rof9P4rWCN8n+qSS4tdVMhPJfRN7T+fDvR3YVQ5om2nDlodbpJLMFUkVhk7noxiLvYfpAfA/cvMdvbM/V8RVpbmOIb9A9qn/A5vjKSS7o/mKywCyFElJJWJljHKyQkkgREqspJIAiFJpSSTExnNVadJMSGzJJJJDP/2Q==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4" name="Picture 2" descr="http://t1.gstatic.com/images?q=tbn:ANd9GcSBH3gV-Uk6_FoGizjM-pnFGKZYmKHzYQIxBBQlkC6TcdT_Ynb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0"/>
            <a:ext cx="4419600" cy="3810000"/>
          </a:xfrm>
          <a:prstGeom prst="rect">
            <a:avLst/>
          </a:prstGeom>
          <a:noFill/>
        </p:spPr>
      </p:pic>
      <p:sp>
        <p:nvSpPr>
          <p:cNvPr id="5" name="AutoShape 4" descr="data:image/jpeg;base64,/9j/4AAQSkZJRgABAQAAAQABAAD/2wCEAAkGBhQSERQUEhQVFRUVGBUVGBgYFRUXFRgVFRUWFhcYGBQXHCYeFxojGRUUIC8gIycpLCwsGB4xNTAqNSYrLCkBCQoKDgwOFw8PGiwkHyQpLCwsKiksLCwsLCksLCksKSwsLCwpLCwpKSwsLCwpLCwpLCksLCksLCwsLCksKSwsLP/AABEIALgBEgMBIgACEQEDEQH/xAAbAAABBQEBAAAAAAAAAAAAAAAFAAECAwQGB//EAEgQAAEDAgMEBgYGBwYHAQEAAAEAAhEDIQQSMQVBUWEGEyJxgZEyQlJiobFygpLB0fAHFBUjouHxM0NTY3PSFlSDk5SjsmQX/8QAGgEAAwEBAQEAAAAAAAAAAAAAAAEDAgQFBv/EAC8RAAICAQMCBQIFBQEAAAAAAAABAhExAxIhQVEEE2Gh0RSRIjJxsfBCQ1Ph8QX/2gAMAwEAAhEDEQA/AOnDVINSAUoXqHkUIBSDUgFIJGqGhSAThSCzY6GAUg1OE6LHQg1PCUp5SHQ4CcBNKeUgHhPlSlOCgYsqWVPKSQUKE6ScBAxJ0gE6QUJOEk6B0JOEydIdDpJJ0AJJJOgBJJ0kh0JOmTwgYk6QCSQCSTpIA5wKSYKQXScw6kFEKQSNDqQUVIJDHCkFFSCQDqSiFIJDHThMpJDEFIJgnCAHThMnSGOnSSQMdOmTpAOnTJ0DEnCSdIYk6SSAEnCSdIYkkkkAOkknQMSSSdIBJk8pIA8KZtN7SSKlQEkmz3anU66rXhelWIZo9zhf0gHa8zf4oOWnv7iNFEE8D5LpshSOif02xO4sH1P56rbgun7gIqsDjuLTl8CCDzXJZjw80+XkPAj5IsdI9DwnTag4HNmYe7NI3Xatw6T4aJ61t76OnyheXOfHFSa+dCgVHqtDb+Hf6NZnicp8nQiAcvHWOngtOF2g+mew9zD7riNOSVDo9bBUgVwmyenD2w2sM7faEB/4H4Hmujp9KsOfXI+q77glQroNBOChjOkOHP8AetHfLfmAt1KuHCWkOHEEEeYSoLLpTqmriGtEucGjS5Av4+KszJDLAU4KrlSlIZYClKgClKB2WJ5VeZOCgLJynBQ/aG2qND+1qNYSJAJuRMSBvuQgmN/SThKeaHOe5uYABtnFsRDiYgk2PInhOWNWdZKcFeW4v9Lr4hlJk5YlxNnxcgDUb4P9Q+J/SdjHBozhkAAljWy7WSSZvfdAtMLNo3tZ7XKcFeK1f0o4wsjO0GIzBjc3fyKsw/6U8WHZi5jrAZSy1s3AiCZuZ3BFoKZ7NKeV5VQ/TDUkZqNMiLgOcDMNBIN4EhxiN4E2k7MV+l4djqqW4Z853+sGwdOZ8kWgpnpMpArhqf6VqMNLqTwC6DDmuyj2osTvty36Lf8A/wBIwYMF1QG8fu3XidI4xbvvCLQHVylKB4fpjhHMD+uY2YOVxDXiXFoluurT81r/AG/h4J66nDde23cA6172I0QASlJAsV02wdMgGs0kiezLrTGoEaoTjf0o4ZhAY2pU1uMrRbTU77+XNMVnaSkvNj+l127DNjnWv49lJZ3IZdj9mYSnTz1KbWCQJyt1J4CQfwlBRiMIwZh1bgd2Qh2/cRy+I4qT8FSyEdW08yTM8ddblDn9HaftOjnl+cLhh4mHVsc66G7G4fCggvo173GU5WkRPZHCL6IW/EYQPgMrAWuSNPNXHZDAAOtNr7te7RZzsVn+I7X2B85V4+Ih3fuYCNPaeCDY6qoYGua57yCO7RbqOEwFVmZocw8zUPnBK507HEGHONo9ED70W2Q/qGkQSSdYbwgWcCiWrHKkwv8AQ1nYWG3Ozdz3g+ToSdsGhxd3Zj960jpA6L5t3q0SNfoKL+kDvYBO6WUSPgwLP1Hr/PsH4f5/0yN2dSYSWteTERIg/NVs2eDfJHdI+9RfjXucC42l0hrWttbLAG8LfS269rQ0GrHAPETbQR3/AAVfqUkTcbeQVtJrKLczs44CbExpoubZ0mqtP7txBG8WPmEe6TGrimBoLoBkB5aR5gSLfJcz/wANVxub9qPuT85SXLNRhFG3F9Jq1RrQ97i28Elxg2i50NvitdLphVcA01KmU5RlzEjsiND4HyQZ3R/EARDYt617CPks7tn1KRaXQL2vw1SSTwylI9U2V037NJnVgiMuYO7txFt6NP6TQP7F5Pe2PMLzDZzXsZJjiCCDG/Tcb/BHmbceGuOUVHADKACJMwb8dfJKGvT2vknKN4OkrdLqujaG6buJjwACHYnpPiT7k6BrR8zJVeytpUi8Pc5wcQA5oaT1ZaQTmM6CImLKvG4htmXLiTlsYMENcJ35oC7o6sUvyojLQk/6mUv25iT/AHtT7RCoqbXrCZqVDE+u77inZjYnNRFgSYcJF7dl145iQuf2lj3hzy4wHCIBsQb6A92q19VX9KJfSPrJmDae2HVXlziXbhmJMDxJQ2pVJMLRTwRf6Nzw0HdO86eajjMIWFo1JBNhB7Nz3rjc1fqd8eFSMecyZ4py9Sr0XNPaaRMHTcYj5jzUX0XRJaY4wYF9/BO0UsY1bBPTqKuQk1MZc1+qmDZZwYS6xIRtZUNtf5rbi6ssBGgO7ug9yEU38eX5nciDMXls6I1v3ceJU5ZROV2TfWaQJ1AJF9OVtyjRx5g6QPCDujfqhhrJ6dRb2qg2ugrVrgiTYj8xZZ3VosDI3d/dryWKpXkC2m/el1to/MoUeA2M2h/ujyKdYg5JOhbTv/2Q7/E+f4pfsd25/wACtYx7JaJEu0HH8yo1NpsDc0yOV5PKF4XmT7mqiZv2O/2/mpjY7vb+ay1+koDy1vAm4IuAbacvmsp6ROLHwZLQIHvfCe5bvVBqPYKHZD9zx4yl+yantD8+Cx4Hbrg1ucXM5uE7r+SgduVXPswgGwMaCYudN0o3agvw9jf+y6vEKJwFXiPNWYrF1WsGRuZxB4CIG+Ym88kPxOIxQBdTaJOvrOEGLN0+acHKXYeyKyaDQqggGL6dpv4qX6tV3AeBb+KE12454DjSqFo0PU9m/MN5I50awNVzajqpDHOfJDpa49hkkNAnWRKtOMoRu0/05H5a6FIpPvmcBFzJnwgb1qbghvqfwrRh8DNR1NjZcyC6TEB8kHtwbwfJFMP0ec70iPAF34D4qSWpLCBQ9ACzB5rQXH3STuk+ry4Jx0Z6+xaSWk2zAAaTJHcNyO4va1bZz2ig5jesbLutbUc45SQCOrjKBJ3eKfHbULqmemKfW1mU3PqMF3OexjiBJMQfEcl26ehLhtmkoq7M7tiUqDP3r4t6LGySI0uCT5BasLh892Dq6Z0Pa6x45ucA5vkPFD9i46jUqubmD6gki5IOUkOPowYPAkd66F1TzV4xhHlGnBrJkpbOLGOa2pDyfTyg5dJDWk2kWN0K29tgsxjKQDD1QIu2e1l7Xk4/BdHhDBLz6LAXmdIb/MtHivOsSS7FB7jLszrgmLtLncj6Y1U9abwvUT4XB0OOpNbVnKIcA9pi4a8TAPI5m+BWCpgM2UdkAEEtDRlc2ZIBPabM6g+CKYlufCseNaTsh+g+7T4OkfXQitTNQBudzLzLcvkS6wF58OZV9Oe6KbMNFlTovRfeiSw65TPPhM+SF7S2ViKdxDm7iBv773sOHcjDHQACbj1tCSN8Dfbdx8FPFbdNNvaNOTAl7oFwSA7Kbysz0VLAcdTjq+0qoYcwdN9QCJJvYaaKjAYsOzOqnNPZyne3fbcJIOu4ruqWzKOJotqljBqHGl2qYdJAkTa0WMXmJQjGdEGkl0Bw3kcNBIsRu1gd65JQ2J8fYNoAodWZLabQ1zbx2t/vbrK92Boes1gBAJuWlp0OhkdwsrcVsaoRkosLfe0kb447lKh0fewDrZBv6TZkc3A9nj96k313C2vJbg+jmCqR2y0nlULR9ZpK1noPg/8AmGj/ALv3tQ44dzBDRmgwADu77HvVTdp5Wxl7Xow4ENABscxsbKb81vib9vgdtdP3+QmeguE/5pn2n/exbafRTDBoHXYZ0e0ZPiSEFxO2mMykcAYNu65/Oq1YWt1lIOLwDxgRB3a7oWX5vFzft8Buvp7sI/8ACmH9vBn64CY9EMPxwn/dA+9ZG0dDnbcx6J14elqrf1L3x9k/7krmv7nsF+nuTPQ2h/8Am/8AIH+5QPQmj/keGIH+9VvoACc44ege72uKjUotAzOqNAG8tIGven5mp/k9n8i3Lt7ln/A1L/J/8hv+9JVfq49sfYP+5Ml5up/k9n8i3rs/v/oHM2yxoAGrexmgmJ07caStmya2aq1ptTjtdiANQSA4QPAxvXX0NnEWBp+TvvCJYai9ov1dt8ZfgbKcpx6HQtDnIHfsegRMkn6NKJPe7gqqewW3ht+TqYHjZdExp90aaH8Qp9Xx3bgW/N34KW4v5MWCKOx2l7iQACSQA64nXQAfFQq7JYw3zHfYgx33ICJPxQzGS0br8von4ALNiNoNb6rSddXceErVy7CelBLBj6pggtbOurmjed2XXxVheBEgDgO2TpOjXjcPzKz18aXERMnQXJ8N6so7Ge8y6Gj3ru+z+JVoRnLC9l8EnkhS2k1oH7tjgALlsHxBmCteGq4h4hmVjeJaAPCZJ8AFsw2y6dMZjePWeRA87D5qnG9IGt9AZj7RnL4N1PjHcV36ejN5Zlusm3C0+qGZ9Qu4lxIbPJo1N9PgsW0+k+bssE8yBHg3d4+SB4jGvqGXE8P5ACwHIIhgdkwZqtIHs3Dife3gcte5dkdOMMmNzfCMDdkfrDi97Wuixc4THKTdx5BGcLg2025KbYbvsL79AIAm8D4m6uB3NAA5Cw7lY20Egls90xcifEeaHIaRGlRDROUCZAgAHvtu/PFSc48ZlVF+/ircJRL3BrdSQB3kwPmsWbFtit1WEPGqQOeUEt+MVfILzxtYvqMPtOrHT1QGsBnTRi7Pptj25xTbBawWvoAMrT3wCfrLh8MQXYcf5bneLnVfwC5G90peiMSfJ2/Rmnnz0SbVWFgnc7Vh8HQfBAiSDBtuI4FENj4jK9pnQqzpdhcmILh6NYCqO90h48Kgf8Frwk7jTEuYmI1A4GSJF5JMuk633ieVu4zBrho4SJmLXtGsGDp5DVUU6saWIuDzGi0OaXtc/s2dcNtlzaHLoGkyLaGBaWz3WZLcNWdSh1M5ZmwI8QR5WIg80bwG1aFQxWYKbvbZLRPNrfR7wCO5c1TqQ4aTukAg94K1HBvdLg0QLjK6THK8uA8fmVqt2RXR1lTo6x12VNb+qZB3gtLc3fdDauCNM5S8A7muDgT3TY94J+9CMDth9KwILTeDdp5xuPMQV0OG2nTrjKbE+o4ggn3HaOPkeAK5dXQvoisZJgl2DYXEOZTcT7LwHeQM71jxWwWHTrGAzqGu++YR5+zywzTJtYtdM92bUKt+2ywZXU7++50d4MGV584OPT3K1F5OXf0IpvmXsOUAhzpBMzaJtH3rIehYbAaGm5Iipv5yu+oYqkRmMAkxEcpHq20O/crcVhmFstaw99p036So+a11/nsbenF4OCd0ZxA9Af8AyRc39a5WF3R/FtJLmvJOpyEmAbCBqF6Eykweo1p4ZtTyImVkxPVjVsED/ELSLczCFqcmPIiedYjZuJYcxJMgiajS0DTcfJXUMFF6jydCdMs7xusI1jQqHSrpBOIy0y8MAAgkOubGHTpqguN2i6YkExEDQQNSTqujZKSRzyjzSOnGIpe0B4pLhf1s/khJP6b1Dy2e09bYRbgf6JwDe8c3Ej+ahU2kQDD2hvoluVhMnQh1jAym3vclhrbQdaX5tYECWgcSZniO+FxeWdNruFn1WD0qrnH3bDlruUKm1nerDABe5k919ZjwnfCxYTBVqoGVmUe277gBfwCL4Xo1TbBqnrXc5Dfs7/FW09CT5De+gPpV3PksZnI1LWm30nmGhX0tkON6hj3WwfN34I9Y08tNsdqSMuQNa1sAnMAACXG54IVits06dm/vXcpFMfW1f9WB7xXdDwy68mZT7mnDYNrAcrQ0D0nGLc3OJt4lZcXtumz0O2eJkMHyc7+HxQLHbZfUPaMxo0WY3uaLDv15lY7m5XbHSSIub6GvF7UfVNzMdwA7miw8E2DwLqjoaMxFyTZrRxc42AVuB2YXXPZb8T3fijQqBrAxoDWjcN59o73O5lacqwZUbyUYHDCkcwu/2o0+jwPPVWzKYCVZMKbZRImKRykjQRJ5nQczrbgCdyrfVLonQCByH9ZPeSlUxBcGt3NmAOJ1J4k2vyA3BUl25YN0SJRjY9PKH1PYbDf9Sp2W+Tcx8kIpCSiuOrdThQ0yCQ6sePba1tMeAWW6A886VY6TWcDIJLRfdZoshzLV6LYsKTB50ide8qe3j2WtAnM5o+/eo1yRjGiDDRTboYtQaO7VcuhzGT72RXNnRYSLHf4/NH9vUOtwTag1ouE/6dW3wqNb9ormKFbhBXZdGAKrHUX2bUa6meWYdk+DgCpeGlUmjUOeDg5UiVLEUSxzmuEOaS0jg5pgjzBUGlerZminbmP6uDSa54NwDBc3i10bwdDaRBEGQBWD6YVWOB6ntAyOyUdaBImYkTETG+JtMLRtDZ+RwEhzXDMx4FnsMwY3GQQRuII3LSk1wmJpPKFhqoqkmQzPdoPoSdWlx9DkTbiRqlUpOYSCCCLFp/BZBaym22/+iabQmg3s/pE5sNf22iwBPbaPdfe3IyOEI7RqU6zTkIeNS0iHjmWcOYkc1yeKwhbBkOa6cr2+i6Ndbgi0tMEcNFSysWkGSCLggkEHiCNCk4KWBqbjk6OpsjKc1JxaeBkt8DqFS7HVKZioDrrYj8D80+C6SzasM3vtAz/WbYP77HiSjAaHszNLXsNpF2zwIIlp5OAK4dXw0XkvGXYw0cXTqCHOy79BE8gLz3LLi8O14Id+8aPdOby1WmtskR+7OXl6vlu8PJYHOq0zd2XWDq2/vRbxhcE9CUOUU33k5Pa/RbrHfumtk7iCyBG4kAHwXK43otiKZvTd5a93FeuDFOP9oZB1Maj6Q+9WigwiBm5Aw5q1HxEo8BtTweJfset/hP8AslOvazsFnst+0/8AFJU+r9B+WzThdk4eQ11NkkEjswbbpmSQFrp7NosMtpsEaHKJtzN1VUove5gbeHcC50ZXc7ju4ymxe26VGQT1jx6rIgH3qt2j6ubwXcoXhE20shOmxztBz8OJO4cysWM2/Qo2bFZ43NP7sH3qnrdzfMLmNqbeqVrOIazcxshve7e883EoS+uTorx0qyRep2Cu0ttvq2cQGzIY0ZaYPJo1PMyUNLy5QbT4rZhME5+lhx/DiVXBPJXhsMXODWNLnGwAEkrocJsplG9TLUqezrSYef8AiO/hHPRVYfDtYIaO87z3lTc9Tbsqo0XVqxJJNybqsXVbRKuaFk0X4egXuDRHiYAAEkk7gBclPjcQIyU/RF5Iu92mYjcNwG4cyVle5ZMQ/MPSgDXnyU5PqyunpuclFdQnh3U4AccxOpBgKOKLJa2mCSbm823fI+SB/rbQSNfzoiQxgFRjWxZuZ3GTAA+Q8CubzeeD2p/+a4wbdLi/sFNkYLrajKe5x7X0Bd3wEd5CydN9o55I0e+3DKyIHyRvY/7uhXr7yOpZ3mC8/wDz9grjOkdeX5QfRGU8iZJ+5a1nUGeFLBye1sRNSk0RqXandHDxVu0C39oOE9oVQ3Vnqw2IzzNuHgqTRz4xjQNQBu1cSPv3pqtfNjnvh0Gu53o1IA60x6+WPhwS0YqK47fJKKSsPUX2tddF0cxJD4nmO8QVzNKiOJHgT+dET2K/LUauLTqMk7CCo29PMEG4nrGjs12tqj6UQ8eYn6y5mV6F0mwnW4HMPSw75/6dSAfiWnuYV564L14Pg3NclgUnYl2QMk5Q4uA3BxABI4SAJ4wOAVLXKZC2YFqma+ET2dRbXZ1IDW1hJpOgDrJuaTjvdvY47+zvEDXt42PxB7lpMy0aMNjHMBAgtd6TXCWujQxuImzgQRxuVUyruKpDoUiJTXAi0iLhX4PaL6bszHFrtLaEcCDZw5EEKzDYdtUAUrVRY0yZFTnTcfX9w6+qT6IxuZ4H86haTTE00dVgekFOpapFJ/tX6o9+pp/Fv0QiNWkRYjUSNCCDvBFnDmLLgg+ES2Zt2pRGVpDmamm+7J4jew82kc5U5afY3HU7h1uxmueAw5C4xYSL+7+Cw13PouLXNFiQXNPZMGO7zhFdnbSp1XNNI5agIPVPIDiRuY+wqd1ncijeOp+sBLXcrg+s0g6EHcuLU0IvKLJ3g5QbX90fn6ySKHZ9DfTb9n+SS5vpPUpuZz20+ktWqC0fu6fsMJuPedq7usOQQZ1aNFWXkp2017SVYOJu8jXKta1XYbCueYbHeTDR3krpMLQpYb0IqVd9QiWM/wBMHU+8bcAdUnKhqNmPBbADQH4mQDdtIWe4bi4+o3mbncDu0VagJsA0bmtFgOAmfmo1KpJJJkm5JMkk633lVl6nnJRcYJFyYJmhWhqRokwT37h/JbMa1tJppwHVT6ZsRTj1G+97R3aDenoYptJmZpms6QDeKTdJnfUO6PRHPQY9yw+TSMO0cQ6IauZxjKxsHELsXsCq/Vmncm8UOLcXaZxdDB1WkGSYv4rpdgYR+brHySNBxcbNHx8yEUpYNpOgXQ9Gdnh+Jbbs0h1ruEi1Mfa7X/TKm4ovLxGpJU5M27cihSo0NerYXvPF5kk+Jzn6y81x9QkkzcyT4ldl0j2lmFaoD6UtbpoeyP4VwlciDcTwv+C5ddNtJHNNuuAbsh2badCJ7NRhManJ2zrbQb1kwDAa9MmnvDjFBzd4kk5zGovzVvRM5sS+oQ0gMruuYv1NRwGY6br8YWfBB2cHLUEFtnV2wDIvEDP3LoiqVGFg6nrbGDu3zY95HwWrAvi8/h8FgGILXAFpvaQJix1jQa/yWrDPv8dPzZeVTRGHDPRNgPFQGm/0a1Msd9kjzjMvNcbhnU3uY70mOcw97SWn4hdlsPGEAOGrSHeUfhCxfpGwGTENqt9Cu0On32ANd5tNM+JXraUrp9zqlyjkgrGuVWZPmXQSLPz4q/H7RdWfneG5iAHEAjO4eu4TGY2kiJ11JVCYoEJwlRBhJpTlaEPqt9XaIqNPXAmoB2ajYzOj1aoJGf6fpDfm3DZUpQBMPBTFpCrIUqdbiFpMy0TD10mx+m1WkMlUddStZx7YjTLU1twPgQuacxRDiE2k8gnWD0NvSTAm/W1RyNIyOUgR5JLz7rPzdJT8qJvzGOEQwuzSbvsOG89/D59y04XACnc3dx/AfetjXN3olM1DSbIMAAgWHJIlWjLv0WSrWl0D896ymijg0TLk7QohqtaEzBJoTucolyrc9YbNJEnPTaKLUznIGKVIFVtCtptlIDVQC6XZw6nAOqeviDA45DLWeGUOf9dc9hcIaj2UhY1HBk7wDJce8MDj4BdH0qrjrGUmwG02zAsBIEDuDQPNZGcX0kxgDRTAB9YzusY53k+S5HaGbI6LSDAF7+N/6IztauS9x3yee+y53a2Imk6d9tQN/DwXJe6ZKT5LuilDLTrOhpIo4mx35qZpxPPNCHbOwuV39gBDhd7jIiDLRvRPozTP6pi+wHDqLgmJDsRRb6W46+SC4Ok0l2WgTBBJNX0ZjkJjxXTF/uF8HStJBMOJEzvIty3eHmrGVCLzc/jyv8VW9sOcAdDoraVIWnd8l53BJVYf6NVu0RMj8dPjC6fpBhP1jZrjq/DHOOOVvpf+txPe0LkNkuLXW8NPD4wu+6O1xncw3bUbpuMbvFpK69KVx/Q6o8o8keFBb9r7O6ivVon+7e5o5tmWHxYWnxWArtXJJljHqRVAKuBlMRr2ZtR1CpnbDgQWvY70KjHekxw3g/Awdy1bZ2Y1gbWoEuw9WcpPpMeLupP95vHeIPFCSiewdrNpF1OqC+hVhtRo1EaVGcHtNxx07ljkeQY5RzIhtrZLsPUykh7HAPp1B6NSmfRcPvG4oc4LWTJYHJlVKm1yYg0zBMricMCKgEuoEkuMC7qLjeoN+Q9oe8EMN1SLEEEgi4IMEEXBB3FGaeNp4qBXLaWI3VjanU5VwPRd/mj6w3oTayFWCerSRd3RbGAkfq1YxaQwkHucLEcwmWt0e4trKH7QLip08QTzQ9usI5gqYyTYCJLjoFxuZ7y8OkiFNjz+bBasJTa0lxMxvQvFY8vd1dPTUk2AHF34f0N9KrMNboNTxPErKlLU4XCFraEPDR3SdyeF8m1pm5RTZuCblNetPVNMBuhqv9hvAcTuHwr2Ts0VM1SoSyjTu928ncxnFxt3eSp2ptQ1nAxkY0ZWMGjGcOZ4neVZvojyq6spxeJ6x7nkNEmYaA1oG4ADQLKR5J3PSQA5UN6ZzkmoAmAtNBqzMC0h2VpPLdr4c0mNHUdDMGC+pXdEUwWNPAkB1QjuZlH1nIPtXH5utqGQXEnuBMbuAXR4mj+q7PbT9d9nR7byX1I5C7RyhcTtzE5aeX2uN7Az84U5S2xbA5zG3knT87lzm3agygWgnlu0v5o68Ab/ADK5vb9XNVAO4AeZPluXJo8yIZZ0mzMO5uzKzmHK5z6FISGuaRLqrw4OBn0GnvhAtnOrVA8h1MCYd+7pyd50ZzK6DEFrNn0aXWMD3vrVnBz2tgHLTZZxE2afM8UI2NVpUWv6yo25lrQcwM2Li9ktygjQGd1tV0q64NVgJHtEHjB5yRP3q2mw6SeUiRos+Fyua1wgi4kcnGP4S1aKbJiD8lyan4ZNEXwzfhKhaQeC7HZOLy9W/wBk37tD8CuNou4+enJdJsmrLSPH7j9yfh5fiaOjTY/6Ttm5a1OuNKrcjvp0xY+LD/61w716tt/C/rOzHRd9ICoOM0ZzDvNPOPrLyt4XoQfA5IqU6TlAhMFQwaHNVakxyRTA2/tpxwxoOa17A7Owmc1Jx9LIR6rt7TbfqsAcmJUT8EITHc1RlSDkxTETa9IhUyph6AL24yqAAKlQAWAFR4AA0AANgkqcySKCx6WIA1MAalSxW2XPy022A3cObuLuW7vSSXE1g+kWq4qUu2C3CPnsUwfedxO+/wCY01ldXsHYhqkiQymwZqlQ6Nb+PAJJKuFweNqTlqTcpPk0bY2qKmVlIZKFOzG7zxe7i4/DzkU5ySSZMQTFySSYiEKaSSAL6LEZ6O4HrcTTEdln713DsEZB4vLT3NckksjCXS3Fh9cU5tTHP0nXOnLKuE6SVZeBrA3AyPhfcmSUtX8ongBE8vmPzqubdWnETEw7QXMD+iSSjp9f0IXydf01fQPU0i9gOHoU6ZzdaC15Gd1mtPtA+O5c2yhSpuDarmkMBYbPIzkMe6OzIgucLwbeSSXZt4oqFMDUYWEUyHNa7cCAA4Rof9P4rWCN8n+qSS4tdVMhPJfRN7T+fDvR3YVQ5om2nDlodbpJLMFUkVhk7noxiLvYfpAfA/cvMdvbM/V8RVpbmOIb9A9qn/A5vjKSS7o/mKywCyFElJJWJljHKyQkkgREqspJIAiFJpSSTExnNVadJMSGzJJJJDP/2Q==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6" name="Picture 6" descr="http://t1.gstatic.com/images?q=tbn:ANd9GcRuceVYFUwmPg3yy8EoZZRrK_h1eQ1VrnSqRe_LvB3173L6k-Jilw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819524"/>
            <a:ext cx="9144000" cy="3038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7070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40408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Port 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dirty="0" smtClean="0"/>
              <a:t>Cargo ship</a:t>
            </a:r>
            <a:endParaRPr lang="ar-SA" dirty="0"/>
          </a:p>
        </p:txBody>
      </p:sp>
      <p:pic>
        <p:nvPicPr>
          <p:cNvPr id="20486" name="Picture 6" descr="http://www.ccjdigital.com/files/2012/06/long-beach-port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0"/>
            <a:ext cx="5943600" cy="3505200"/>
          </a:xfrm>
          <a:prstGeom prst="rect">
            <a:avLst/>
          </a:prstGeom>
          <a:noFill/>
        </p:spPr>
      </p:pic>
      <p:pic>
        <p:nvPicPr>
          <p:cNvPr id="20488" name="Picture 8" descr="http://www.madurosxm.com/wp-content/uploads/cargo-ship-pollutio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3505200"/>
            <a:ext cx="586740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34210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845208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tanker</a:t>
            </a:r>
            <a:endParaRPr lang="ar-SA" dirty="0"/>
          </a:p>
        </p:txBody>
      </p:sp>
      <p:pic>
        <p:nvPicPr>
          <p:cNvPr id="21506" name="Picture 2" descr="http://t3.gstatic.com/images?q=tbn:ANd9GcTTybkbD7WH31eDbLoZwWsi6Wc30pEIfj7mtnH1TssPNnDjVPh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3276600"/>
            <a:ext cx="4876800" cy="2038350"/>
          </a:xfrm>
          <a:prstGeom prst="rect">
            <a:avLst/>
          </a:prstGeom>
          <a:noFill/>
        </p:spPr>
      </p:pic>
      <p:pic>
        <p:nvPicPr>
          <p:cNvPr id="21508" name="Picture 4" descr="http://t3.gstatic.com/images?q=tbn:ANd9GcQ3BrZgnKRYhgYbC31XM3w7VTJZ9pilUem8BHBs7tf9yTnJuW3ByQ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609974"/>
            <a:ext cx="4267200" cy="3248026"/>
          </a:xfrm>
          <a:prstGeom prst="rect">
            <a:avLst/>
          </a:prstGeom>
          <a:noFill/>
        </p:spPr>
      </p:pic>
      <p:pic>
        <p:nvPicPr>
          <p:cNvPr id="21512" name="Picture 8" descr="http://gcaptain.com/wp-content/uploads/2012/11/Alexander-the-Great-VLCC.jpe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67200" y="0"/>
            <a:ext cx="4876800" cy="3238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692808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container</a:t>
            </a:r>
            <a:endParaRPr lang="ar-SA" dirty="0"/>
          </a:p>
        </p:txBody>
      </p:sp>
      <p:pic>
        <p:nvPicPr>
          <p:cNvPr id="22530" name="Picture 2" descr="http://4.bp.blogspot.com/-MP8Z0fUmz-M/T5hRKJg_dBI/AAAAAAAAAiU/Miv_Qx5vKl0/s1600/XC201204-containers-port-nassau-bahama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0"/>
            <a:ext cx="4876800" cy="2981326"/>
          </a:xfrm>
          <a:prstGeom prst="rect">
            <a:avLst/>
          </a:prstGeom>
          <a:noFill/>
        </p:spPr>
      </p:pic>
      <p:pic>
        <p:nvPicPr>
          <p:cNvPr id="22532" name="Picture 4" descr="http://th05.deviantart.net/fs70/PRE/f/2011/056/d/9/3d_game___shipping_container_by_raykitshum-d3adybm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57825" y="3114675"/>
            <a:ext cx="3686175" cy="3743325"/>
          </a:xfrm>
          <a:prstGeom prst="rect">
            <a:avLst/>
          </a:prstGeom>
          <a:noFill/>
        </p:spPr>
      </p:pic>
      <p:pic>
        <p:nvPicPr>
          <p:cNvPr id="22534" name="Picture 6" descr="http://www.aktuellekamera.de/images/20090526121834_container_2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609974"/>
            <a:ext cx="4876800" cy="3248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8970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3400"/>
            <a:ext cx="8839200" cy="5921408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Freight train=goods </a:t>
            </a:r>
          </a:p>
          <a:p>
            <a:pPr algn="l" rtl="0">
              <a:buNone/>
            </a:pPr>
            <a:r>
              <a:rPr lang="en-US" dirty="0" smtClean="0"/>
              <a:t>                         train</a:t>
            </a:r>
            <a:endParaRPr lang="ar-SA" dirty="0"/>
          </a:p>
        </p:txBody>
      </p:sp>
      <p:pic>
        <p:nvPicPr>
          <p:cNvPr id="23554" name="Picture 2" descr="http://us.123rf.com/400wm/400/400/scanrail/scanrail1203/scanrail120300015/12608738-scenic-view-of-mixed-freight-train-within-rural-landscape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0"/>
            <a:ext cx="4876800" cy="3257550"/>
          </a:xfrm>
          <a:prstGeom prst="rect">
            <a:avLst/>
          </a:prstGeom>
          <a:noFill/>
        </p:spPr>
      </p:pic>
      <p:pic>
        <p:nvPicPr>
          <p:cNvPr id="23556" name="Picture 4" descr="http://images.fineartamerica.com/images-medium-large/freight-train-east-of-boise-david-r-frazier-and-photo-researchers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124200"/>
            <a:ext cx="60960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dirty="0" smtClean="0"/>
              <a:t>Describe facilities</a:t>
            </a:r>
            <a:endParaRPr lang="ar-S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endParaRPr lang="ar-SA" b="1" dirty="0" smtClean="0"/>
          </a:p>
          <a:p>
            <a:pPr fontAlgn="t"/>
            <a:endParaRPr lang="ar-SA" b="1" dirty="0" smtClean="0"/>
          </a:p>
          <a:p>
            <a:pPr fontAlgn="t"/>
            <a:endParaRPr lang="ar-SA" b="1" dirty="0" smtClean="0"/>
          </a:p>
          <a:p>
            <a:pPr fontAlgn="t"/>
            <a:endParaRPr lang="ar-SA" dirty="0" smtClean="0"/>
          </a:p>
          <a:p>
            <a:pPr fontAlgn="t"/>
            <a:endParaRPr lang="ar-SA" dirty="0" smtClean="0"/>
          </a:p>
          <a:p>
            <a:pPr fontAlgn="t"/>
            <a:endParaRPr lang="ar-SA" dirty="0" smtClean="0"/>
          </a:p>
          <a:p>
            <a:pPr fontAlgn="t"/>
            <a:endParaRPr lang="ar-SA" dirty="0" smtClean="0"/>
          </a:p>
          <a:p>
            <a:pPr fontAlgn="t"/>
            <a:endParaRPr lang="ar-SA" dirty="0" smtClean="0"/>
          </a:p>
          <a:p>
            <a:pPr fontAlgn="t"/>
            <a:endParaRPr lang="ar-SA" dirty="0" smtClean="0"/>
          </a:p>
          <a:p>
            <a:pPr fontAlgn="t"/>
            <a:endParaRPr lang="ar-SA" dirty="0" smtClean="0"/>
          </a:p>
          <a:p>
            <a:pPr fontAlgn="t"/>
            <a:endParaRPr lang="ar-SA" dirty="0" smtClean="0"/>
          </a:p>
          <a:p>
            <a:pPr fontAlgn="t"/>
            <a:endParaRPr lang="ar-SA" dirty="0" smtClean="0"/>
          </a:p>
          <a:p>
            <a:endParaRPr lang="ar-SA" dirty="0"/>
          </a:p>
        </p:txBody>
      </p:sp>
      <p:graphicFrame>
        <p:nvGraphicFramePr>
          <p:cNvPr id="6" name="عنصر نائب للمحتوى 3"/>
          <p:cNvGraphicFramePr>
            <a:graphicFrameLocks/>
          </p:cNvGraphicFramePr>
          <p:nvPr/>
        </p:nvGraphicFramePr>
        <p:xfrm>
          <a:off x="1066800" y="2057400"/>
          <a:ext cx="7239000" cy="3087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61821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          +++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             +/-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             ---</a:t>
                      </a:r>
                      <a:endParaRPr lang="en-US" sz="2400" b="1" dirty="0"/>
                    </a:p>
                  </a:txBody>
                  <a:tcPr/>
                </a:tc>
              </a:tr>
              <a:tr h="65943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First class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Adequate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Terrible</a:t>
                      </a:r>
                      <a:endParaRPr lang="en-US" sz="2400" b="1" dirty="0"/>
                    </a:p>
                  </a:txBody>
                  <a:tcPr/>
                </a:tc>
              </a:tr>
              <a:tr h="65943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Excellent </a:t>
                      </a:r>
                    </a:p>
                    <a:p>
                      <a:pPr algn="ctr"/>
                      <a:endParaRPr lang="en-US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Fair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Poor</a:t>
                      </a:r>
                      <a:endParaRPr lang="en-US" sz="2400" b="1" dirty="0"/>
                    </a:p>
                  </a:txBody>
                  <a:tcPr/>
                </a:tc>
              </a:tr>
              <a:tr h="65943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Very good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Satisfactory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Unsatisfactory 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742188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3048000"/>
                <a:gridCol w="3048000"/>
                <a:gridCol w="3048000"/>
              </a:tblGrid>
              <a:tr h="838200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disadvantages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advantages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Transport</a:t>
                      </a:r>
                      <a:endParaRPr lang="ar-SA" sz="2400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Expensive</a:t>
                      </a:r>
                    </a:p>
                    <a:p>
                      <a:pPr algn="l" rtl="0"/>
                      <a:endParaRPr lang="en-US" sz="2400" dirty="0" smtClean="0"/>
                    </a:p>
                    <a:p>
                      <a:pPr algn="l" rtl="0"/>
                      <a:r>
                        <a:rPr lang="en-US" sz="2400" dirty="0" smtClean="0"/>
                        <a:t>Large</a:t>
                      </a:r>
                      <a:r>
                        <a:rPr lang="en-US" sz="2400" baseline="0" dirty="0" smtClean="0"/>
                        <a:t> quantities not possible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Fast</a:t>
                      </a:r>
                    </a:p>
                    <a:p>
                      <a:pPr algn="l" rtl="0"/>
                      <a:endParaRPr lang="en-US" sz="2400" dirty="0" smtClean="0"/>
                    </a:p>
                    <a:p>
                      <a:pPr algn="l" rtl="0"/>
                      <a:r>
                        <a:rPr lang="en-US" sz="2400" dirty="0" smtClean="0"/>
                        <a:t>Insurance is cheap </a:t>
                      </a:r>
                    </a:p>
                    <a:p>
                      <a:pPr algn="l" rtl="0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By air</a:t>
                      </a:r>
                      <a:endParaRPr lang="ar-SA" sz="2400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slow</a:t>
                      </a:r>
                    </a:p>
                    <a:p>
                      <a:pPr algn="l" rtl="0"/>
                      <a:endParaRPr lang="en-US" sz="2400" dirty="0" smtClean="0"/>
                    </a:p>
                    <a:p>
                      <a:pPr algn="l" rtl="0"/>
                      <a:r>
                        <a:rPr lang="en-US" sz="2400" dirty="0" smtClean="0"/>
                        <a:t>Ports expensive</a:t>
                      </a:r>
                    </a:p>
                    <a:p>
                      <a:pPr algn="l" rtl="0"/>
                      <a:endParaRPr lang="en-US" sz="2400" dirty="0" smtClean="0"/>
                    </a:p>
                    <a:p>
                      <a:pPr algn="l" rtl="0"/>
                      <a:r>
                        <a:rPr lang="en-US" sz="2400" dirty="0" smtClean="0"/>
                        <a:t>Delays common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Suitable for heavy goods or large quantities </a:t>
                      </a:r>
                      <a:endParaRPr lang="en-US" sz="2400" dirty="0" smtClean="0"/>
                    </a:p>
                    <a:p>
                      <a:pPr algn="l" rtl="0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By sea</a:t>
                      </a:r>
                      <a:endParaRPr lang="ar-SA" sz="2400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Pollution factor</a:t>
                      </a:r>
                    </a:p>
                    <a:p>
                      <a:pPr algn="l" rtl="0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Door-to-door service</a:t>
                      </a:r>
                      <a:endParaRPr lang="en-US" sz="2400" dirty="0" smtClean="0"/>
                    </a:p>
                    <a:p>
                      <a:pPr algn="l" rtl="0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By truck</a:t>
                      </a:r>
                      <a:endParaRPr lang="ar-SA" sz="2400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algn="l" rtl="0"/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door-to-door service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economical use of labour</a:t>
                      </a:r>
                    </a:p>
                    <a:p>
                      <a:pPr algn="l" rtl="0"/>
                      <a:endParaRPr kumimoji="0" lang="en-US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/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pollution factor</a:t>
                      </a:r>
                      <a:endParaRPr lang="en-US" sz="2400" dirty="0" smtClean="0"/>
                    </a:p>
                    <a:p>
                      <a:pPr algn="l" rtl="0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By cargo</a:t>
                      </a:r>
                      <a:r>
                        <a:rPr lang="en-US" sz="2400" baseline="0" dirty="0" smtClean="0"/>
                        <a:t> train</a:t>
                      </a:r>
                      <a:endParaRPr lang="en-US" sz="2400" dirty="0" smtClean="0"/>
                    </a:p>
                    <a:p>
                      <a:pPr algn="r" rtl="0"/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676106"/>
          </a:xfrm>
        </p:spPr>
        <p:txBody>
          <a:bodyPr/>
          <a:lstStyle/>
          <a:p>
            <a:r>
              <a:rPr lang="en-US" b="1" dirty="0" smtClean="0"/>
              <a:t>Comparative &amp; Superlative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 descr="http://img.docstoccdn.com/thumb/orig/121210108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0"/>
            <a:ext cx="5181600" cy="3657600"/>
          </a:xfrm>
          <a:prstGeom prst="rect">
            <a:avLst/>
          </a:prstGeom>
          <a:noFill/>
        </p:spPr>
      </p:pic>
      <p:pic>
        <p:nvPicPr>
          <p:cNvPr id="1028" name="Picture 4" descr="http://dc299.4shared.com/doc/rwx5eOn6/preview_html_4553d8f0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467100"/>
            <a:ext cx="6096000" cy="339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0"/>
            <a:ext cx="8686800" cy="6454808"/>
          </a:xfrm>
        </p:spPr>
        <p:txBody>
          <a:bodyPr/>
          <a:lstStyle/>
          <a:p>
            <a:pPr algn="l" rtl="0">
              <a:buNone/>
            </a:pPr>
            <a:r>
              <a:rPr lang="en-US" sz="3200" b="1" dirty="0" smtClean="0"/>
              <a:t>  </a:t>
            </a:r>
            <a:r>
              <a:rPr lang="en-US" sz="3200" b="1" dirty="0" smtClean="0">
                <a:solidFill>
                  <a:schemeClr val="accent1"/>
                </a:solidFill>
              </a:rPr>
              <a:t>the comparative and superlative</a:t>
            </a:r>
          </a:p>
          <a:p>
            <a:pPr algn="l" rtl="0">
              <a:buNone/>
            </a:pPr>
            <a:r>
              <a:rPr lang="en-US" sz="3200" b="1" dirty="0" smtClean="0">
                <a:solidFill>
                  <a:srgbClr val="FFC000"/>
                </a:solidFill>
              </a:rPr>
              <a:t>  </a:t>
            </a:r>
            <a:r>
              <a:rPr lang="en-US" sz="2800" b="1" u="sng" dirty="0" smtClean="0">
                <a:solidFill>
                  <a:srgbClr val="FFC000"/>
                </a:solidFill>
              </a:rPr>
              <a:t>one-syllable</a:t>
            </a:r>
            <a:r>
              <a:rPr lang="en-US" sz="2800" b="1" dirty="0" smtClean="0">
                <a:solidFill>
                  <a:srgbClr val="FFC000"/>
                </a:solidFill>
              </a:rPr>
              <a:t> </a:t>
            </a:r>
            <a:r>
              <a:rPr lang="en-US" sz="2800" b="1" dirty="0" smtClean="0"/>
              <a:t>adjective by adding </a:t>
            </a:r>
            <a:r>
              <a:rPr lang="en-US" sz="2800" b="1" dirty="0" smtClean="0">
                <a:solidFill>
                  <a:srgbClr val="FF0000"/>
                </a:solidFill>
              </a:rPr>
              <a:t>– </a:t>
            </a:r>
            <a:r>
              <a:rPr lang="en-US" sz="2800" b="1" dirty="0" err="1" smtClean="0">
                <a:solidFill>
                  <a:srgbClr val="FF0000"/>
                </a:solidFill>
              </a:rPr>
              <a:t>er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/>
              <a:t>for the comparative  and </a:t>
            </a:r>
            <a:r>
              <a:rPr lang="en-US" sz="2800" b="1" dirty="0" smtClean="0">
                <a:solidFill>
                  <a:srgbClr val="FF0000"/>
                </a:solidFill>
              </a:rPr>
              <a:t>– </a:t>
            </a:r>
            <a:r>
              <a:rPr lang="en-US" sz="2800" b="1" dirty="0" err="1" smtClean="0">
                <a:solidFill>
                  <a:srgbClr val="FF0000"/>
                </a:solidFill>
              </a:rPr>
              <a:t>est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/>
              <a:t>for the superlative.</a:t>
            </a:r>
          </a:p>
          <a:p>
            <a:pPr algn="l" rtl="0">
              <a:buNone/>
            </a:pPr>
            <a:endParaRPr lang="en-US" sz="3600" b="1" dirty="0" smtClean="0"/>
          </a:p>
          <a:p>
            <a:endParaRPr lang="ar-SA" dirty="0"/>
          </a:p>
        </p:txBody>
      </p:sp>
      <p:graphicFrame>
        <p:nvGraphicFramePr>
          <p:cNvPr id="5" name="جدول 1"/>
          <p:cNvGraphicFramePr>
            <a:graphicFrameLocks noGrp="1"/>
          </p:cNvGraphicFramePr>
          <p:nvPr/>
        </p:nvGraphicFramePr>
        <p:xfrm>
          <a:off x="1371600" y="1828800"/>
          <a:ext cx="5715000" cy="2194560"/>
        </p:xfrm>
        <a:graphic>
          <a:graphicData uri="http://schemas.openxmlformats.org/drawingml/2006/table">
            <a:tbl>
              <a:tblPr/>
              <a:tblGrid>
                <a:gridCol w="1955800"/>
                <a:gridCol w="1955800"/>
                <a:gridCol w="1803400"/>
              </a:tblGrid>
              <a:tr h="617621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0" dirty="0">
                          <a:solidFill>
                            <a:srgbClr val="FF0000"/>
                          </a:solidFill>
                          <a:latin typeface="Arial"/>
                        </a:rPr>
                        <a:t>One-Syllable Adjective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0" dirty="0">
                          <a:solidFill>
                            <a:srgbClr val="FF0000"/>
                          </a:solidFill>
                          <a:latin typeface="Arial"/>
                        </a:rPr>
                        <a:t>Comparative Form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0" dirty="0">
                          <a:solidFill>
                            <a:srgbClr val="FF0000"/>
                          </a:solidFill>
                          <a:latin typeface="Arial"/>
                        </a:rPr>
                        <a:t>Superlative Form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</a:tr>
              <a:tr h="352926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0" dirty="0">
                          <a:latin typeface="Arial"/>
                        </a:rPr>
                        <a:t>tall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0" dirty="0">
                          <a:latin typeface="Arial"/>
                        </a:rPr>
                        <a:t>taller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0" dirty="0">
                          <a:latin typeface="Arial"/>
                        </a:rPr>
                        <a:t>tallest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926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0" dirty="0">
                          <a:latin typeface="Arial"/>
                        </a:rPr>
                        <a:t>old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0" dirty="0">
                          <a:latin typeface="Arial"/>
                        </a:rPr>
                        <a:t>older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0" dirty="0">
                          <a:latin typeface="Arial"/>
                        </a:rPr>
                        <a:t>oldest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926">
                <a:tc>
                  <a:txBody>
                    <a:bodyPr/>
                    <a:lstStyle/>
                    <a:p>
                      <a:pPr algn="l" rtl="0"/>
                      <a:r>
                        <a:rPr lang="en-US" sz="2400" b="0">
                          <a:latin typeface="Arial"/>
                        </a:rPr>
                        <a:t>long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0" dirty="0">
                          <a:latin typeface="Arial"/>
                        </a:rPr>
                        <a:t>longer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0" dirty="0">
                          <a:latin typeface="Arial"/>
                        </a:rPr>
                        <a:t>longest</a:t>
                      </a:r>
                    </a:p>
                  </a:txBody>
                  <a:tcPr marL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434340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>
                <a:solidFill>
                  <a:srgbClr val="FFC000"/>
                </a:solidFill>
              </a:rPr>
              <a:t>Mary is </a:t>
            </a:r>
            <a:r>
              <a:rPr lang="en-US" sz="2400" b="1" dirty="0" smtClean="0">
                <a:solidFill>
                  <a:srgbClr val="FFC000"/>
                </a:solidFill>
              </a:rPr>
              <a:t>taller </a:t>
            </a:r>
            <a:r>
              <a:rPr lang="en-US" sz="2400" b="1" i="1" dirty="0" smtClean="0">
                <a:solidFill>
                  <a:srgbClr val="FFC000"/>
                </a:solidFill>
              </a:rPr>
              <a:t>than</a:t>
            </a:r>
            <a:r>
              <a:rPr lang="en-US" sz="2400" dirty="0" smtClean="0">
                <a:solidFill>
                  <a:srgbClr val="FFC000"/>
                </a:solidFill>
              </a:rPr>
              <a:t> Max.</a:t>
            </a:r>
          </a:p>
          <a:p>
            <a:pPr algn="l" rtl="0"/>
            <a:r>
              <a:rPr lang="en-US" sz="2400" dirty="0" smtClean="0">
                <a:solidFill>
                  <a:srgbClr val="FFC000"/>
                </a:solidFill>
              </a:rPr>
              <a:t>Mary is </a:t>
            </a:r>
            <a:r>
              <a:rPr lang="en-US" sz="2400" b="1" dirty="0" smtClean="0">
                <a:solidFill>
                  <a:srgbClr val="FFC000"/>
                </a:solidFill>
              </a:rPr>
              <a:t>the tallest</a:t>
            </a:r>
            <a:r>
              <a:rPr lang="en-US" sz="2400" dirty="0" smtClean="0">
                <a:solidFill>
                  <a:srgbClr val="FFC000"/>
                </a:solidFill>
              </a:rPr>
              <a:t> </a:t>
            </a:r>
            <a:r>
              <a:rPr lang="en-US" sz="2400" i="1" dirty="0" smtClean="0">
                <a:solidFill>
                  <a:srgbClr val="FFC000"/>
                </a:solidFill>
              </a:rPr>
              <a:t>of</a:t>
            </a:r>
            <a:r>
              <a:rPr lang="en-US" sz="2400" dirty="0" smtClean="0">
                <a:solidFill>
                  <a:srgbClr val="FFC000"/>
                </a:solidFill>
              </a:rPr>
              <a:t> all the students.</a:t>
            </a:r>
          </a:p>
          <a:p>
            <a:pPr algn="l" rtl="0"/>
            <a:r>
              <a:rPr lang="en-US" sz="2400" dirty="0" smtClean="0">
                <a:solidFill>
                  <a:srgbClr val="FFC000"/>
                </a:solidFill>
              </a:rPr>
              <a:t>Max is </a:t>
            </a:r>
            <a:r>
              <a:rPr lang="en-US" sz="2400" b="1" dirty="0" smtClean="0">
                <a:solidFill>
                  <a:srgbClr val="FFC000"/>
                </a:solidFill>
              </a:rPr>
              <a:t>older</a:t>
            </a:r>
            <a:r>
              <a:rPr lang="en-US" sz="2400" dirty="0" smtClean="0">
                <a:solidFill>
                  <a:srgbClr val="FFC000"/>
                </a:solidFill>
              </a:rPr>
              <a:t> </a:t>
            </a:r>
            <a:r>
              <a:rPr lang="en-US" sz="2400" i="1" dirty="0" smtClean="0">
                <a:solidFill>
                  <a:srgbClr val="FFC000"/>
                </a:solidFill>
              </a:rPr>
              <a:t>than</a:t>
            </a:r>
            <a:r>
              <a:rPr lang="en-US" sz="2400" dirty="0" smtClean="0">
                <a:solidFill>
                  <a:srgbClr val="FFC000"/>
                </a:solidFill>
              </a:rPr>
              <a:t> John.</a:t>
            </a:r>
          </a:p>
          <a:p>
            <a:pPr algn="l" rtl="0"/>
            <a:r>
              <a:rPr lang="en-US" sz="2400" dirty="0" smtClean="0">
                <a:solidFill>
                  <a:srgbClr val="FFC000"/>
                </a:solidFill>
              </a:rPr>
              <a:t> Max is </a:t>
            </a:r>
            <a:r>
              <a:rPr lang="en-US" sz="2400" b="1" dirty="0" smtClean="0">
                <a:solidFill>
                  <a:srgbClr val="FFC000"/>
                </a:solidFill>
              </a:rPr>
              <a:t>the oldest </a:t>
            </a:r>
            <a:r>
              <a:rPr lang="en-US" sz="2400" i="1" dirty="0" smtClean="0">
                <a:solidFill>
                  <a:srgbClr val="FFC000"/>
                </a:solidFill>
              </a:rPr>
              <a:t>of</a:t>
            </a:r>
            <a:r>
              <a:rPr lang="en-US" sz="2400" dirty="0" smtClean="0">
                <a:solidFill>
                  <a:srgbClr val="FFC000"/>
                </a:solidFill>
              </a:rPr>
              <a:t> all the students</a:t>
            </a:r>
          </a:p>
          <a:p>
            <a:pPr algn="l" rtl="0"/>
            <a:r>
              <a:rPr lang="en-US" sz="2400" dirty="0" smtClean="0">
                <a:solidFill>
                  <a:srgbClr val="FFC000"/>
                </a:solidFill>
              </a:rPr>
              <a:t>My hair is </a:t>
            </a:r>
            <a:r>
              <a:rPr lang="en-US" sz="2400" b="1" dirty="0" smtClean="0">
                <a:solidFill>
                  <a:srgbClr val="FFC000"/>
                </a:solidFill>
              </a:rPr>
              <a:t>longer </a:t>
            </a:r>
            <a:r>
              <a:rPr lang="en-US" sz="2400" b="1" i="1" dirty="0" smtClean="0">
                <a:solidFill>
                  <a:srgbClr val="FFC000"/>
                </a:solidFill>
              </a:rPr>
              <a:t>than</a:t>
            </a:r>
            <a:r>
              <a:rPr lang="en-US" sz="2400" dirty="0" smtClean="0">
                <a:solidFill>
                  <a:srgbClr val="FFC000"/>
                </a:solidFill>
              </a:rPr>
              <a:t> your hair.</a:t>
            </a:r>
          </a:p>
          <a:p>
            <a:pPr algn="l" rtl="0"/>
            <a:r>
              <a:rPr lang="en-US" sz="2400" dirty="0" smtClean="0">
                <a:solidFill>
                  <a:srgbClr val="FFC000"/>
                </a:solidFill>
              </a:rPr>
              <a:t>Max's story is </a:t>
            </a:r>
            <a:r>
              <a:rPr lang="en-US" sz="2400" b="1" dirty="0" smtClean="0">
                <a:solidFill>
                  <a:srgbClr val="FFC000"/>
                </a:solidFill>
              </a:rPr>
              <a:t>the longest</a:t>
            </a:r>
            <a:r>
              <a:rPr lang="en-US" sz="2400" dirty="0" smtClean="0">
                <a:solidFill>
                  <a:srgbClr val="FFC000"/>
                </a:solidFill>
              </a:rPr>
              <a:t> </a:t>
            </a:r>
            <a:r>
              <a:rPr lang="en-US" sz="2400" i="1" dirty="0" smtClean="0">
                <a:solidFill>
                  <a:srgbClr val="FFC000"/>
                </a:solidFill>
              </a:rPr>
              <a:t>story I've ever heard</a:t>
            </a:r>
            <a:endParaRPr lang="en-U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7494"/>
            <a:ext cx="8686800" cy="1637506"/>
          </a:xfrm>
        </p:spPr>
        <p:txBody>
          <a:bodyPr>
            <a:normAutofit fontScale="90000"/>
          </a:bodyPr>
          <a:lstStyle/>
          <a:p>
            <a:pPr rtl="0"/>
            <a:r>
              <a:rPr lang="en-US" sz="4400" b="1" dirty="0" smtClean="0"/>
              <a:t> </a:t>
            </a:r>
            <a:r>
              <a:rPr lang="en-US" sz="3100" b="1" u="sng" dirty="0" smtClean="0">
                <a:solidFill>
                  <a:srgbClr val="FFC000"/>
                </a:solidFill>
              </a:rPr>
              <a:t>two-syllables or more</a:t>
            </a:r>
            <a:r>
              <a:rPr lang="en-US" sz="3100" b="1" dirty="0" smtClean="0"/>
              <a:t> </a:t>
            </a:r>
            <a:r>
              <a:rPr lang="en-US" sz="3100" b="1" dirty="0" smtClean="0"/>
              <a:t>adjectives,</a:t>
            </a:r>
            <a:r>
              <a:rPr lang="ar-SA" sz="3100" b="1" dirty="0" smtClean="0"/>
              <a:t/>
            </a:r>
            <a:br>
              <a:rPr lang="ar-SA" sz="3100" b="1" dirty="0" smtClean="0"/>
            </a:br>
            <a:r>
              <a:rPr lang="ar-SA" sz="3100" b="1" dirty="0" smtClean="0"/>
              <a:t> </a:t>
            </a:r>
            <a:r>
              <a:rPr lang="en-US" sz="3100" b="1" dirty="0" smtClean="0"/>
              <a:t>comparative </a:t>
            </a:r>
            <a:r>
              <a:rPr lang="en-US" sz="3100" b="1" dirty="0" smtClean="0"/>
              <a:t>with( </a:t>
            </a:r>
            <a:r>
              <a:rPr lang="en-US" sz="3100" b="1" dirty="0" smtClean="0"/>
              <a:t>more )  </a:t>
            </a:r>
            <a:r>
              <a:rPr lang="en-US" sz="31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more  </a:t>
            </a:r>
            <a:r>
              <a:rPr lang="en-US" sz="3100" b="1" i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adj</a:t>
            </a:r>
            <a:r>
              <a:rPr lang="en-US" sz="31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  than</a:t>
            </a:r>
            <a:r>
              <a:rPr lang="en-US" sz="31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/>
            </a:r>
            <a:br>
              <a:rPr lang="en-US" sz="31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sz="3100" b="1" dirty="0" smtClean="0"/>
              <a:t> the superlative with (most). </a:t>
            </a:r>
            <a:r>
              <a:rPr lang="en-US" sz="31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The most </a:t>
            </a:r>
            <a:r>
              <a:rPr lang="en-US" sz="3100" b="1" i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adj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686800" cy="4975192"/>
          </a:xfrm>
        </p:spPr>
        <p:txBody>
          <a:bodyPr>
            <a:normAutofit/>
          </a:bodyPr>
          <a:lstStyle/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endParaRPr lang="en-US" sz="2400" dirty="0" smtClean="0">
              <a:solidFill>
                <a:srgbClr val="002060"/>
              </a:solidFill>
              <a:latin typeface="Trebuchet MS"/>
            </a:endParaRP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endParaRPr lang="en-US" sz="2400" dirty="0" smtClean="0">
              <a:solidFill>
                <a:srgbClr val="002060"/>
              </a:solidFill>
              <a:latin typeface="Trebuchet MS"/>
            </a:endParaRP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endParaRPr lang="en-US" sz="2400" dirty="0" smtClean="0">
              <a:solidFill>
                <a:srgbClr val="002060"/>
              </a:solidFill>
              <a:latin typeface="Trebuchet MS"/>
            </a:endParaRP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endParaRPr lang="en-US" sz="2400" dirty="0" smtClean="0">
              <a:solidFill>
                <a:srgbClr val="002060"/>
              </a:solidFill>
              <a:latin typeface="Trebuchet MS"/>
            </a:endParaRP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endParaRPr lang="en-US" sz="2400" dirty="0" smtClean="0">
              <a:solidFill>
                <a:srgbClr val="002060"/>
              </a:solidFill>
              <a:latin typeface="Trebuchet MS"/>
            </a:endParaRP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endParaRPr lang="en-US" sz="2400" dirty="0" smtClean="0">
              <a:solidFill>
                <a:srgbClr val="002060"/>
              </a:solidFill>
              <a:latin typeface="Trebuchet MS"/>
            </a:endParaRP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This morning is </a:t>
            </a:r>
            <a:r>
              <a:rPr lang="en-US" sz="2400" b="1" dirty="0" smtClean="0">
                <a:solidFill>
                  <a:srgbClr val="FFC000"/>
                </a:solidFill>
                <a:latin typeface="Trebuchet MS"/>
              </a:rPr>
              <a:t>more peaceful</a:t>
            </a: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 </a:t>
            </a:r>
            <a:r>
              <a:rPr lang="en-US" sz="2400" b="1" dirty="0" smtClean="0">
                <a:solidFill>
                  <a:srgbClr val="FFC000"/>
                </a:solidFill>
                <a:latin typeface="Trebuchet MS"/>
              </a:rPr>
              <a:t>than</a:t>
            </a: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 yesterday morning.</a:t>
            </a: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Max's house in the mountains is </a:t>
            </a:r>
            <a:r>
              <a:rPr lang="en-US" sz="2400" b="1" dirty="0" smtClean="0">
                <a:solidFill>
                  <a:srgbClr val="FFC000"/>
                </a:solidFill>
                <a:latin typeface="Trebuchet MS"/>
              </a:rPr>
              <a:t>the most peaceful</a:t>
            </a: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 </a:t>
            </a:r>
            <a:r>
              <a:rPr lang="en-US" sz="2400" i="1" dirty="0" smtClean="0">
                <a:solidFill>
                  <a:srgbClr val="FFC000"/>
                </a:solidFill>
                <a:latin typeface="Trebuchet MS"/>
              </a:rPr>
              <a:t>in</a:t>
            </a: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 the world.</a:t>
            </a: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Max is </a:t>
            </a:r>
            <a:r>
              <a:rPr lang="en-US" sz="2400" b="1" dirty="0" smtClean="0">
                <a:solidFill>
                  <a:srgbClr val="FFC000"/>
                </a:solidFill>
                <a:latin typeface="Trebuchet MS"/>
              </a:rPr>
              <a:t>more careful</a:t>
            </a: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 </a:t>
            </a:r>
            <a:r>
              <a:rPr lang="en-US" sz="2400" b="1" i="1" dirty="0" smtClean="0">
                <a:solidFill>
                  <a:srgbClr val="FFC000"/>
                </a:solidFill>
                <a:latin typeface="Trebuchet MS"/>
              </a:rPr>
              <a:t>than</a:t>
            </a: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 Mike.</a:t>
            </a: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r>
              <a:rPr lang="en-US" sz="2400" i="1" dirty="0" smtClean="0">
                <a:solidFill>
                  <a:srgbClr val="FFC000"/>
                </a:solidFill>
                <a:latin typeface="Trebuchet MS"/>
              </a:rPr>
              <a:t>Of</a:t>
            </a: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 all the taxi drivers, Jack is </a:t>
            </a:r>
            <a:r>
              <a:rPr lang="en-US" sz="2400" b="1" dirty="0" smtClean="0">
                <a:solidFill>
                  <a:srgbClr val="FFC000"/>
                </a:solidFill>
                <a:latin typeface="Trebuchet MS"/>
              </a:rPr>
              <a:t>the most careful</a:t>
            </a: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.</a:t>
            </a: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Jill is </a:t>
            </a:r>
            <a:r>
              <a:rPr lang="en-US" sz="2400" b="1" dirty="0" smtClean="0">
                <a:solidFill>
                  <a:srgbClr val="FFC000"/>
                </a:solidFill>
                <a:latin typeface="Trebuchet MS"/>
              </a:rPr>
              <a:t>more thoughtful </a:t>
            </a:r>
            <a:r>
              <a:rPr lang="en-US" sz="2400" b="1" i="1" dirty="0" smtClean="0">
                <a:solidFill>
                  <a:srgbClr val="FFC000"/>
                </a:solidFill>
                <a:latin typeface="Trebuchet MS"/>
              </a:rPr>
              <a:t>than</a:t>
            </a: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 your sister.</a:t>
            </a:r>
          </a:p>
          <a:p>
            <a:pPr marL="0" lvl="0" indent="0" algn="l" rtl="0">
              <a:spcBef>
                <a:spcPts val="0"/>
              </a:spcBef>
              <a:buClrTx/>
              <a:buSzTx/>
              <a:buNone/>
            </a:pP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Mary is </a:t>
            </a:r>
            <a:r>
              <a:rPr lang="en-US" sz="2400" b="1" dirty="0" smtClean="0">
                <a:solidFill>
                  <a:srgbClr val="FFC000"/>
                </a:solidFill>
                <a:latin typeface="Trebuchet MS"/>
              </a:rPr>
              <a:t>the most thoughtful</a:t>
            </a: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 </a:t>
            </a:r>
            <a:r>
              <a:rPr lang="en-US" sz="2400" i="1" dirty="0" smtClean="0">
                <a:solidFill>
                  <a:srgbClr val="FFC000"/>
                </a:solidFill>
                <a:latin typeface="Trebuchet MS"/>
              </a:rPr>
              <a:t>person I've ever met</a:t>
            </a:r>
            <a:r>
              <a:rPr lang="en-US" sz="2400" dirty="0" smtClean="0">
                <a:solidFill>
                  <a:srgbClr val="FFC000"/>
                </a:solidFill>
                <a:latin typeface="Trebuchet MS"/>
              </a:rPr>
              <a:t>.</a:t>
            </a:r>
          </a:p>
          <a:p>
            <a:endParaRPr lang="ar-SA" dirty="0"/>
          </a:p>
        </p:txBody>
      </p:sp>
      <p:graphicFrame>
        <p:nvGraphicFramePr>
          <p:cNvPr id="7" name="جدول 3"/>
          <p:cNvGraphicFramePr>
            <a:graphicFrameLocks noGrp="1"/>
          </p:cNvGraphicFramePr>
          <p:nvPr/>
        </p:nvGraphicFramePr>
        <p:xfrm>
          <a:off x="1143000" y="1752600"/>
          <a:ext cx="6934200" cy="2286000"/>
        </p:xfrm>
        <a:graphic>
          <a:graphicData uri="http://schemas.openxmlformats.org/drawingml/2006/table">
            <a:tbl>
              <a:tblPr/>
              <a:tblGrid>
                <a:gridCol w="2311400"/>
                <a:gridCol w="2311400"/>
                <a:gridCol w="2311400"/>
              </a:tblGrid>
              <a:tr h="672547"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Two-Syllable Adjective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Comparative Form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Superlative Form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384313"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peaceful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more </a:t>
                      </a:r>
                      <a:r>
                        <a:rPr lang="en-US" sz="20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peaceful </a:t>
                      </a:r>
                      <a:endParaRPr lang="en-US" sz="20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/>
                      </a:endParaRP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most peaceful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84313"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pleasant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more pleasant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most pleasant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84313"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careful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more careful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most careful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84313"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thoughtful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more thoughtful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r" rtl="1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l" rtl="0"/>
                      <a:r>
                        <a:rPr lang="en-US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most thoughtful</a:t>
                      </a:r>
                    </a:p>
                  </a:txBody>
                  <a:tcPr marL="47625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666526"/>
          </a:xfrm>
        </p:spPr>
        <p:txBody>
          <a:bodyPr/>
          <a:lstStyle/>
          <a:p>
            <a:r>
              <a:rPr lang="en-US" dirty="0" smtClean="0"/>
              <a:t>Irregular adjectives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/>
          </p:cNvGraphicFramePr>
          <p:nvPr/>
        </p:nvGraphicFramePr>
        <p:xfrm>
          <a:off x="914400" y="1828800"/>
          <a:ext cx="7239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Adjective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/>
                        </a:rPr>
                        <a:t>Comparative Form</a:t>
                      </a:r>
                    </a:p>
                    <a:p>
                      <a:pPr algn="l" rtl="0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/>
                        </a:rPr>
                        <a:t>Superlative Form</a:t>
                      </a:r>
                    </a:p>
                    <a:p>
                      <a:pPr algn="l" rtl="0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Good </a:t>
                      </a:r>
                    </a:p>
                    <a:p>
                      <a:pPr algn="l" rtl="0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better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best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Bad</a:t>
                      </a:r>
                    </a:p>
                    <a:p>
                      <a:pPr algn="l" rtl="0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worse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 worst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Little </a:t>
                      </a:r>
                    </a:p>
                    <a:p>
                      <a:pPr algn="l" rtl="0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less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least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Many</a:t>
                      </a:r>
                    </a:p>
                    <a:p>
                      <a:pPr algn="l" rtl="0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more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most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…… As   adjective   As ………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686800" cy="4572000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Sara is taller than Ali .</a:t>
            </a:r>
          </a:p>
          <a:p>
            <a:pPr algn="l" rtl="0"/>
            <a:r>
              <a:rPr lang="en-US" dirty="0" smtClean="0"/>
              <a:t>Ali is  not </a:t>
            </a:r>
            <a:r>
              <a:rPr lang="en-US" u="sng" dirty="0" smtClean="0">
                <a:solidFill>
                  <a:srgbClr val="FF0000"/>
                </a:solidFill>
              </a:rPr>
              <a:t>as</a:t>
            </a:r>
            <a:r>
              <a:rPr lang="en-US" u="sng" dirty="0" smtClean="0"/>
              <a:t>  </a:t>
            </a:r>
            <a:r>
              <a:rPr lang="en-US" b="1" i="1" u="sng" dirty="0" smtClean="0">
                <a:solidFill>
                  <a:schemeClr val="accent1">
                    <a:lumMod val="75000"/>
                  </a:schemeClr>
                </a:solidFill>
              </a:rPr>
              <a:t>tall</a:t>
            </a:r>
            <a:r>
              <a:rPr lang="en-US" u="sng" dirty="0" smtClean="0"/>
              <a:t>  </a:t>
            </a:r>
            <a:r>
              <a:rPr lang="en-US" u="sng" dirty="0" smtClean="0">
                <a:solidFill>
                  <a:srgbClr val="FF0000"/>
                </a:solidFill>
              </a:rPr>
              <a:t>as</a:t>
            </a:r>
            <a:r>
              <a:rPr lang="en-US" u="sng" dirty="0" smtClean="0"/>
              <a:t> </a:t>
            </a:r>
            <a:r>
              <a:rPr lang="en-US" dirty="0" smtClean="0"/>
              <a:t>  Sara 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Transporting goods by air is faster than by sea.</a:t>
            </a:r>
          </a:p>
          <a:p>
            <a:pPr algn="l" rtl="0"/>
            <a:r>
              <a:rPr lang="en-US" dirty="0" smtClean="0"/>
              <a:t>Transporting goods by sea is not </a:t>
            </a:r>
            <a:r>
              <a:rPr lang="en-US" u="sng" dirty="0" smtClean="0">
                <a:solidFill>
                  <a:srgbClr val="FF0000"/>
                </a:solidFill>
              </a:rPr>
              <a:t>as</a:t>
            </a:r>
            <a:r>
              <a:rPr lang="en-US" u="sng" dirty="0" smtClean="0"/>
              <a:t> </a:t>
            </a:r>
            <a:r>
              <a:rPr lang="en-US" b="1" i="1" u="sng" dirty="0" smtClean="0">
                <a:solidFill>
                  <a:schemeClr val="accent1">
                    <a:lumMod val="75000"/>
                  </a:schemeClr>
                </a:solidFill>
              </a:rPr>
              <a:t>fast</a:t>
            </a:r>
            <a:r>
              <a:rPr lang="en-US" b="1" i="1" u="sng" dirty="0" smtClean="0"/>
              <a:t> </a:t>
            </a:r>
            <a:r>
              <a:rPr lang="en-US" u="sng" dirty="0" smtClean="0">
                <a:solidFill>
                  <a:srgbClr val="FF0000"/>
                </a:solidFill>
              </a:rPr>
              <a:t>as</a:t>
            </a:r>
            <a:r>
              <a:rPr lang="en-US" u="sng" dirty="0" smtClean="0"/>
              <a:t> </a:t>
            </a:r>
            <a:r>
              <a:rPr lang="en-US" dirty="0" smtClean="0"/>
              <a:t>by air.</a:t>
            </a:r>
          </a:p>
          <a:p>
            <a:pPr algn="l" rtl="0"/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686800" cy="4975192"/>
          </a:xfrm>
        </p:spPr>
        <p:txBody>
          <a:bodyPr>
            <a:normAutofit/>
          </a:bodyPr>
          <a:lstStyle/>
          <a:p>
            <a:pPr algn="l" rtl="0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Perishable goods: </a:t>
            </a:r>
            <a:r>
              <a:rPr lang="en-US" b="1" dirty="0" smtClean="0"/>
              <a:t>is likely to decay quickly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fruits- meat -vegetables </a:t>
            </a:r>
          </a:p>
          <a:p>
            <a:pPr algn="l" rtl="0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Hazardous :</a:t>
            </a:r>
            <a:r>
              <a:rPr lang="en-US" b="1" dirty="0" smtClean="0"/>
              <a:t>  dangerous , risky,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nuclear </a:t>
            </a:r>
          </a:p>
          <a:p>
            <a:pPr algn="l" rtl="0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Livestock: (</a:t>
            </a:r>
            <a:r>
              <a:rPr lang="en-US" b="1" dirty="0" smtClean="0"/>
              <a:t>group of animals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) sheep -cows</a:t>
            </a:r>
          </a:p>
          <a:p>
            <a:pPr algn="l" rtl="0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High value cargo : gold –silver</a:t>
            </a:r>
          </a:p>
          <a:p>
            <a:pPr algn="l" rtl="0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Fragile goods :</a:t>
            </a:r>
            <a:r>
              <a:rPr lang="en-US" b="1" dirty="0" smtClean="0"/>
              <a:t> easily broken or damaged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glass</a:t>
            </a:r>
          </a:p>
          <a:p>
            <a:pPr algn="l" rtl="0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Flammable goods:</a:t>
            </a:r>
            <a:r>
              <a:rPr lang="en-US" b="1" dirty="0" smtClean="0"/>
              <a:t> burns easily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oil</a:t>
            </a:r>
          </a:p>
          <a:p>
            <a:pPr algn="l" rtl="0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354</TotalTime>
  <Words>347</Words>
  <Application>Microsoft Office PowerPoint</Application>
  <PresentationFormat>On-screen Show (4:3)</PresentationFormat>
  <Paragraphs>159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Verve</vt:lpstr>
      <vt:lpstr>Unit 5 Transportation</vt:lpstr>
      <vt:lpstr>Slide 2</vt:lpstr>
      <vt:lpstr>Transportation </vt:lpstr>
      <vt:lpstr> 1-Describing infrastructure</vt:lpstr>
      <vt:lpstr>Slide 5</vt:lpstr>
      <vt:lpstr>Slide 6</vt:lpstr>
      <vt:lpstr>Slide 7</vt:lpstr>
      <vt:lpstr>Slide 8</vt:lpstr>
      <vt:lpstr>Slide 9</vt:lpstr>
      <vt:lpstr>Slide 10</vt:lpstr>
      <vt:lpstr>Slide 11</vt:lpstr>
      <vt:lpstr>Describe facilities</vt:lpstr>
      <vt:lpstr>Slide 13</vt:lpstr>
      <vt:lpstr>Comparative &amp; Superlative</vt:lpstr>
      <vt:lpstr>Slide 15</vt:lpstr>
      <vt:lpstr>Slide 16</vt:lpstr>
      <vt:lpstr> two-syllables or more adjectives,  comparative with( more )  more  adj   than  the superlative with (most). The most adj </vt:lpstr>
      <vt:lpstr>Irregular adjectives</vt:lpstr>
      <vt:lpstr>…… As   adjective   As ………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5 Transportation</dc:title>
  <dc:creator>samsung</dc:creator>
  <cp:lastModifiedBy>LAB2</cp:lastModifiedBy>
  <cp:revision>33</cp:revision>
  <dcterms:created xsi:type="dcterms:W3CDTF">2013-03-09T15:12:57Z</dcterms:created>
  <dcterms:modified xsi:type="dcterms:W3CDTF">2013-03-10T06:22:00Z</dcterms:modified>
</cp:coreProperties>
</file>