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56" r:id="rId2"/>
    <p:sldId id="258" r:id="rId3"/>
    <p:sldId id="272" r:id="rId4"/>
    <p:sldId id="268" r:id="rId5"/>
    <p:sldId id="259" r:id="rId6"/>
    <p:sldId id="263" r:id="rId7"/>
    <p:sldId id="264" r:id="rId8"/>
    <p:sldId id="266" r:id="rId9"/>
    <p:sldId id="260" r:id="rId10"/>
    <p:sldId id="267" r:id="rId11"/>
    <p:sldId id="257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FE8A0-FB72-4B14-964E-2BFCAB3E9A28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8E15B-3B5B-45CB-A88D-B5B55EF1E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8E15B-3B5B-45CB-A88D-B5B55EF1E4B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B80FFBE-07D3-4607-BBA7-F1C98DFFFD88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36309B5-CFC9-435C-923D-6BC413E19A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80FFBE-07D3-4607-BBA7-F1C98DFFFD88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309B5-CFC9-435C-923D-6BC413E19A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B80FFBE-07D3-4607-BBA7-F1C98DFFFD88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36309B5-CFC9-435C-923D-6BC413E19A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80FFBE-07D3-4607-BBA7-F1C98DFFFD88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309B5-CFC9-435C-923D-6BC413E19A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80FFBE-07D3-4607-BBA7-F1C98DFFFD88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309B5-CFC9-435C-923D-6BC413E19A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80FFBE-07D3-4607-BBA7-F1C98DFFFD88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309B5-CFC9-435C-923D-6BC413E19A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B80FFBE-07D3-4607-BBA7-F1C98DFFFD88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309B5-CFC9-435C-923D-6BC413E19A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80FFBE-07D3-4607-BBA7-F1C98DFFFD88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309B5-CFC9-435C-923D-6BC413E19A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80FFBE-07D3-4607-BBA7-F1C98DFFFD88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309B5-CFC9-435C-923D-6BC413E19A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80FFBE-07D3-4607-BBA7-F1C98DFFFD88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309B5-CFC9-435C-923D-6BC413E19A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B80FFBE-07D3-4607-BBA7-F1C98DFFFD88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36309B5-CFC9-435C-923D-6BC413E19A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B80FFBE-07D3-4607-BBA7-F1C98DFFFD88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36309B5-CFC9-435C-923D-6BC413E19A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04800" y="2130425"/>
            <a:ext cx="50292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UNIT 7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057400" y="3886200"/>
            <a:ext cx="6096000" cy="754912"/>
          </a:xfrm>
        </p:spPr>
        <p:txBody>
          <a:bodyPr>
            <a:noAutofit/>
          </a:bodyPr>
          <a:lstStyle/>
          <a:p>
            <a:r>
              <a:rPr lang="en-US" sz="6000" smtClean="0"/>
              <a:t>ARRANGEMENTS</a:t>
            </a:r>
            <a:endParaRPr lang="en-US" sz="6000" dirty="0" smtClean="0"/>
          </a:p>
          <a:p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731517"/>
            <a:ext cx="8763000" cy="868682"/>
          </a:xfrm>
        </p:spPr>
        <p:txBody>
          <a:bodyPr>
            <a:normAutofit/>
          </a:bodyPr>
          <a:lstStyle/>
          <a:p>
            <a:r>
              <a:rPr lang="en-US" dirty="0" smtClean="0"/>
              <a:t>      Discussing an itinerary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362200"/>
            <a:ext cx="9144000" cy="3763963"/>
          </a:xfrm>
        </p:spPr>
        <p:txBody>
          <a:bodyPr/>
          <a:lstStyle/>
          <a:p>
            <a:r>
              <a:rPr lang="en-US" sz="3600" b="1" dirty="0" smtClean="0"/>
              <a:t>Itinerary is</a:t>
            </a:r>
          </a:p>
          <a:p>
            <a:endParaRPr lang="en-US" sz="3600" b="1" dirty="0" smtClean="0"/>
          </a:p>
          <a:p>
            <a:pPr>
              <a:buNone/>
            </a:pPr>
            <a:r>
              <a:rPr lang="en-US" sz="3600" b="1" dirty="0" smtClean="0"/>
              <a:t>          the journey program.</a:t>
            </a:r>
          </a:p>
          <a:p>
            <a:pPr>
              <a:buNone/>
            </a:pPr>
            <a:r>
              <a:rPr lang="en-US" sz="3600" b="1" dirty="0" smtClean="0"/>
              <a:t>               ( business trip)</a:t>
            </a:r>
          </a:p>
          <a:p>
            <a:endParaRPr lang="en-US" sz="3600" b="1" dirty="0" smtClean="0"/>
          </a:p>
          <a:p>
            <a:endParaRPr lang="en-US" sz="3600" b="1" dirty="0" smtClean="0"/>
          </a:p>
          <a:p>
            <a:endParaRPr lang="en-US" sz="3600" b="1" dirty="0" smtClean="0"/>
          </a:p>
          <a:p>
            <a:endParaRPr lang="en-US" sz="3600" b="1" dirty="0" smtClean="0"/>
          </a:p>
          <a:p>
            <a:endParaRPr lang="en-US" sz="3600" b="1" dirty="0" smtClean="0"/>
          </a:p>
          <a:p>
            <a:endParaRPr lang="en-US" sz="3600" b="1" dirty="0" smtClean="0"/>
          </a:p>
          <a:p>
            <a:endParaRPr lang="en-US" sz="3600" b="1" dirty="0" smtClean="0"/>
          </a:p>
          <a:p>
            <a:endParaRPr lang="en-US" sz="3600" b="1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trip to London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</p:spPr>
        <p:txBody>
          <a:bodyPr>
            <a:normAutofit/>
          </a:bodyPr>
          <a:lstStyle/>
          <a:p>
            <a:r>
              <a:rPr lang="en-US" sz="2800" b="1" u="sng" dirty="0" smtClean="0"/>
              <a:t>Monday, May 3</a:t>
            </a:r>
            <a:r>
              <a:rPr lang="en-US" sz="2800" b="1" u="sng" baseline="30000" dirty="0" smtClean="0"/>
              <a:t>rd</a:t>
            </a:r>
            <a:r>
              <a:rPr lang="en-US" sz="2800" b="1" u="sng" dirty="0" smtClean="0"/>
              <a:t> </a:t>
            </a:r>
          </a:p>
          <a:p>
            <a:r>
              <a:rPr lang="en-US" sz="2800" b="1" dirty="0" smtClean="0"/>
              <a:t>       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Car to the airport</a:t>
            </a:r>
          </a:p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         Flight to London</a:t>
            </a:r>
          </a:p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         Arrive London</a:t>
            </a:r>
          </a:p>
          <a:p>
            <a:r>
              <a:rPr lang="en-US" sz="2800" b="1" u="sng" dirty="0" smtClean="0"/>
              <a:t>Tuesday , May 4</a:t>
            </a:r>
            <a:r>
              <a:rPr lang="en-US" sz="2800" b="1" u="sng" baseline="30000" dirty="0" smtClean="0"/>
              <a:t>th</a:t>
            </a:r>
            <a:r>
              <a:rPr lang="en-US" sz="2800" b="1" u="sng" dirty="0" smtClean="0"/>
              <a:t> </a:t>
            </a:r>
          </a:p>
          <a:p>
            <a:r>
              <a:rPr lang="en-US" sz="2800" b="1" dirty="0" smtClean="0"/>
              <a:t>            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Meeting with Mr. Smith </a:t>
            </a:r>
          </a:p>
          <a:p>
            <a:r>
              <a:rPr lang="en-US" sz="2800" b="1" dirty="0" smtClean="0"/>
              <a:t>Wednesday ,May 5</a:t>
            </a:r>
            <a:r>
              <a:rPr lang="en-US" sz="2800" b="1" baseline="30000" dirty="0" smtClean="0"/>
              <a:t>th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     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Tour in the new factory</a:t>
            </a:r>
          </a:p>
          <a:p>
            <a:r>
              <a:rPr lang="en-US" sz="2800" b="1" u="sng" dirty="0" smtClean="0"/>
              <a:t>Thursday, may 6</a:t>
            </a:r>
            <a:r>
              <a:rPr lang="en-US" sz="2800" b="1" u="sng" baseline="30000" dirty="0" smtClean="0"/>
              <a:t>th</a:t>
            </a:r>
            <a:r>
              <a:rPr lang="en-US" sz="2800" b="1" u="sng" dirty="0" smtClean="0"/>
              <a:t> </a:t>
            </a:r>
          </a:p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             Flight to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</a:rPr>
              <a:t>Dammam</a:t>
            </a:r>
            <a:endParaRPr lang="en-US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             Arrive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</a:rPr>
              <a:t>Dammam</a:t>
            </a:r>
            <a:endParaRPr lang="en-US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             Sales meeting</a:t>
            </a:r>
          </a:p>
          <a:p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Future : will(sudden decision 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We will see you tomorrow</a:t>
            </a:r>
          </a:p>
          <a:p>
            <a:endParaRPr lang="en-US" sz="3600" dirty="0" smtClean="0"/>
          </a:p>
          <a:p>
            <a:r>
              <a:rPr lang="en-US" sz="3600" dirty="0" smtClean="0"/>
              <a:t>I will go shopping next month</a:t>
            </a:r>
          </a:p>
          <a:p>
            <a:endParaRPr lang="en-US" sz="3600" dirty="0" smtClean="0"/>
          </a:p>
          <a:p>
            <a:r>
              <a:rPr lang="en-US" sz="3600" dirty="0" smtClean="0"/>
              <a:t>WILL  + base form</a:t>
            </a:r>
          </a:p>
          <a:p>
            <a:r>
              <a:rPr lang="en-US" sz="3600" dirty="0" smtClean="0"/>
              <a:t>Will go</a:t>
            </a:r>
          </a:p>
          <a:p>
            <a:r>
              <a:rPr lang="en-US" sz="3600" dirty="0" smtClean="0"/>
              <a:t>Will goes  (wrong )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906963"/>
          </a:xfrm>
        </p:spPr>
        <p:txBody>
          <a:bodyPr/>
          <a:lstStyle/>
          <a:p>
            <a:r>
              <a:rPr lang="en-US" b="1" u="sng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Present Progressive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r>
              <a:rPr lang="en-US" dirty="0"/>
              <a:t> </a:t>
            </a:r>
            <a:r>
              <a:rPr lang="en-US" sz="3200" dirty="0"/>
              <a:t>is formed by combining the verb "to be" with the present participle</a:t>
            </a:r>
            <a:r>
              <a:rPr lang="en-US" sz="3200" dirty="0" smtClean="0"/>
              <a:t>.(</a:t>
            </a:r>
            <a:r>
              <a:rPr lang="en-US" sz="3200" dirty="0"/>
              <a:t>The present participle is merely the "-</a:t>
            </a:r>
            <a:r>
              <a:rPr lang="en-US" sz="3200" dirty="0" err="1"/>
              <a:t>ing</a:t>
            </a:r>
            <a:r>
              <a:rPr lang="en-US" sz="3200" dirty="0"/>
              <a:t>" form of a verb</a:t>
            </a:r>
            <a:r>
              <a:rPr lang="en-US" sz="3200" dirty="0" smtClean="0"/>
              <a:t>.)</a:t>
            </a:r>
          </a:p>
          <a:p>
            <a:endParaRPr lang="en-US" i="1" dirty="0" smtClean="0"/>
          </a:p>
          <a:p>
            <a:r>
              <a:rPr lang="en-US" sz="3600" i="1" dirty="0" smtClean="0">
                <a:solidFill>
                  <a:schemeClr val="tx2">
                    <a:lumMod val="50000"/>
                  </a:schemeClr>
                </a:solidFill>
              </a:rPr>
              <a:t>I </a:t>
            </a:r>
            <a:r>
              <a:rPr lang="en-US" sz="3600" i="1" dirty="0">
                <a:solidFill>
                  <a:schemeClr val="tx2">
                    <a:lumMod val="50000"/>
                  </a:schemeClr>
                </a:solidFill>
              </a:rPr>
              <a:t>am </a:t>
            </a:r>
            <a:r>
              <a:rPr lang="en-US" sz="3600" i="1" dirty="0" smtClean="0">
                <a:solidFill>
                  <a:schemeClr val="tx2">
                    <a:lumMod val="50000"/>
                  </a:schemeClr>
                </a:solidFill>
              </a:rPr>
              <a:t>studying.</a:t>
            </a:r>
            <a:endParaRPr lang="en-US" sz="36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3600" i="1" dirty="0" smtClean="0">
                <a:solidFill>
                  <a:schemeClr val="tx2">
                    <a:lumMod val="50000"/>
                  </a:schemeClr>
                </a:solidFill>
              </a:rPr>
              <a:t>She is studying.</a:t>
            </a:r>
          </a:p>
          <a:p>
            <a:r>
              <a:rPr lang="en-US" sz="3600" i="1" dirty="0" smtClean="0">
                <a:solidFill>
                  <a:schemeClr val="tx2">
                    <a:lumMod val="50000"/>
                  </a:schemeClr>
                </a:solidFill>
              </a:rPr>
              <a:t>They are studying.</a:t>
            </a:r>
            <a:endParaRPr lang="en-US" sz="3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914400" y="3581400"/>
          <a:ext cx="6934200" cy="2362200"/>
        </p:xfrm>
        <a:graphic>
          <a:graphicData uri="http://schemas.openxmlformats.org/drawingml/2006/table">
            <a:tbl>
              <a:tblPr/>
              <a:tblGrid>
                <a:gridCol w="2311400"/>
                <a:gridCol w="2311400"/>
                <a:gridCol w="2311400"/>
              </a:tblGrid>
              <a:tr h="505991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33"/>
                          </a:solidFill>
                          <a:latin typeface="Verdana"/>
                        </a:rPr>
                        <a:t>Subject</a:t>
                      </a:r>
                      <a:endParaRPr lang="en-US" b="0" dirty="0">
                        <a:solidFill>
                          <a:srgbClr val="000033"/>
                        </a:solidFill>
                        <a:latin typeface="Verdana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000033"/>
                          </a:solidFill>
                          <a:latin typeface="Verdana"/>
                        </a:rPr>
                        <a:t>+ </a:t>
                      </a:r>
                      <a:r>
                        <a:rPr lang="en-US" b="1" i="1" dirty="0">
                          <a:solidFill>
                            <a:srgbClr val="000033"/>
                          </a:solidFill>
                          <a:latin typeface="Verdana"/>
                        </a:rPr>
                        <a:t>to be</a:t>
                      </a:r>
                      <a:endParaRPr lang="en-US" b="0" dirty="0">
                        <a:solidFill>
                          <a:srgbClr val="000033"/>
                        </a:solidFill>
                        <a:latin typeface="Verdana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000033"/>
                          </a:solidFill>
                          <a:latin typeface="Verdana"/>
                        </a:rPr>
                        <a:t>+ base-</a:t>
                      </a:r>
                      <a:r>
                        <a:rPr lang="en-US" b="1" i="1" dirty="0" err="1">
                          <a:solidFill>
                            <a:srgbClr val="000033"/>
                          </a:solidFill>
                          <a:latin typeface="Verdana"/>
                        </a:rPr>
                        <a:t>ing</a:t>
                      </a:r>
                      <a:endParaRPr lang="en-US" b="0" dirty="0">
                        <a:solidFill>
                          <a:srgbClr val="000033"/>
                        </a:solidFill>
                        <a:latin typeface="Verdana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6209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 smtClean="0">
                          <a:solidFill>
                            <a:srgbClr val="666666"/>
                          </a:solidFill>
                          <a:latin typeface="Verdana"/>
                        </a:rPr>
                        <a:t>you/they/we/I</a:t>
                      </a:r>
                      <a:r>
                        <a:rPr lang="en-US" sz="2400" b="1" i="0" baseline="0" dirty="0" smtClean="0">
                          <a:solidFill>
                            <a:srgbClr val="666666"/>
                          </a:solidFill>
                          <a:latin typeface="Verdana"/>
                        </a:rPr>
                        <a:t> /she/he/it</a:t>
                      </a:r>
                      <a:endParaRPr lang="en-US" sz="2400" b="1" i="0" dirty="0">
                        <a:solidFill>
                          <a:srgbClr val="666666"/>
                        </a:solidFill>
                        <a:latin typeface="Verdana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 smtClean="0">
                          <a:solidFill>
                            <a:srgbClr val="666666"/>
                          </a:solidFill>
                          <a:latin typeface="Verdana"/>
                        </a:rPr>
                        <a:t>am/is/are</a:t>
                      </a:r>
                      <a:endParaRPr lang="en-US" sz="2400" b="1" i="0" dirty="0">
                        <a:solidFill>
                          <a:srgbClr val="666666"/>
                        </a:solidFill>
                        <a:latin typeface="Verdana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 smtClean="0">
                          <a:solidFill>
                            <a:srgbClr val="666666"/>
                          </a:solidFill>
                          <a:latin typeface="Verdana"/>
                        </a:rPr>
                        <a:t>Meeting</a:t>
                      </a:r>
                    </a:p>
                    <a:p>
                      <a:pPr algn="ctr"/>
                      <a:endParaRPr lang="en-US" b="0" i="0" dirty="0" smtClean="0">
                        <a:solidFill>
                          <a:srgbClr val="666666"/>
                        </a:solidFill>
                        <a:latin typeface="Verdana"/>
                      </a:endParaRPr>
                    </a:p>
                    <a:p>
                      <a:pPr algn="ctr"/>
                      <a:endParaRPr lang="en-US" b="0" i="0" dirty="0" smtClean="0">
                        <a:solidFill>
                          <a:srgbClr val="666666"/>
                        </a:solidFill>
                        <a:latin typeface="Verdana"/>
                      </a:endParaRPr>
                    </a:p>
                    <a:p>
                      <a:pPr algn="ctr"/>
                      <a:endParaRPr lang="en-US" b="0" i="0" dirty="0" smtClean="0">
                        <a:solidFill>
                          <a:srgbClr val="666666"/>
                        </a:solidFill>
                        <a:latin typeface="Verdana"/>
                      </a:endParaRPr>
                    </a:p>
                    <a:p>
                      <a:pPr algn="ctr"/>
                      <a:endParaRPr lang="en-US" b="0" i="0" dirty="0">
                        <a:solidFill>
                          <a:srgbClr val="666666"/>
                        </a:solidFill>
                        <a:latin typeface="Verdana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2081202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Verdana" pitchFamily="34" charset="0"/>
                <a:cs typeface="Arial" pitchFamily="34" charset="0"/>
              </a:rPr>
              <a:t>1-Present Progressive for the Future: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b="1" i="1" dirty="0">
              <a:solidFill>
                <a:srgbClr val="009900"/>
              </a:solidFill>
              <a:latin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Verdana" pitchFamily="34" charset="0"/>
                <a:cs typeface="Arial" pitchFamily="34" charset="0"/>
              </a:rPr>
              <a:t>Form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0" y="38100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In English, present progressive can be used to describe what is happening now, or what will happen in the future.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457200"/>
            <a:ext cx="89154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00B050"/>
                </a:solidFill>
              </a:rPr>
              <a:t>2. Future: Present </a:t>
            </a:r>
            <a:r>
              <a:rPr lang="en-US" sz="2800" b="1" i="1" dirty="0" smtClean="0">
                <a:solidFill>
                  <a:srgbClr val="00B050"/>
                </a:solidFill>
              </a:rPr>
              <a:t>Progressive </a:t>
            </a:r>
            <a:r>
              <a:rPr lang="en-US" sz="2800" b="1" i="1" dirty="0">
                <a:solidFill>
                  <a:srgbClr val="00B050"/>
                </a:solidFill>
              </a:rPr>
              <a:t>for the Future: </a:t>
            </a:r>
            <a:endParaRPr lang="en-US" sz="2800" b="1" i="1" dirty="0" smtClean="0">
              <a:solidFill>
                <a:srgbClr val="00B050"/>
              </a:solidFill>
            </a:endParaRPr>
          </a:p>
          <a:p>
            <a:endParaRPr lang="en-US" sz="2800" b="1" i="1" dirty="0">
              <a:solidFill>
                <a:srgbClr val="00B050"/>
              </a:solidFill>
            </a:endParaRPr>
          </a:p>
          <a:p>
            <a:r>
              <a:rPr lang="en-US" sz="2800" b="1" i="1" dirty="0" smtClean="0">
                <a:solidFill>
                  <a:srgbClr val="00B050"/>
                </a:solidFill>
              </a:rPr>
              <a:t>Function:</a:t>
            </a:r>
          </a:p>
          <a:p>
            <a:endParaRPr lang="en-US" sz="2800" b="1" i="1" dirty="0">
              <a:solidFill>
                <a:srgbClr val="00B050"/>
              </a:solidFill>
            </a:endParaRPr>
          </a:p>
          <a:p>
            <a:r>
              <a:rPr lang="en-US" sz="3200" dirty="0"/>
              <a:t>The present continuous is used to talk about </a:t>
            </a:r>
            <a:r>
              <a:rPr lang="en-US" sz="3200" b="1" i="1" dirty="0">
                <a:solidFill>
                  <a:srgbClr val="00B050"/>
                </a:solidFill>
              </a:rPr>
              <a:t>arrangements</a:t>
            </a:r>
            <a:r>
              <a:rPr lang="en-US" sz="3200" dirty="0"/>
              <a:t> for events at a time later than now. </a:t>
            </a:r>
            <a:endParaRPr lang="en-US" sz="3200" dirty="0" smtClean="0"/>
          </a:p>
          <a:p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9416"/>
            <a:ext cx="8915400" cy="4846320"/>
          </a:xfrm>
        </p:spPr>
        <p:txBody>
          <a:bodyPr/>
          <a:lstStyle/>
          <a:p>
            <a:r>
              <a:rPr lang="en-US" sz="2400" b="1" i="1" dirty="0" smtClean="0"/>
              <a:t>I'm meeting Jim at the airport </a:t>
            </a:r>
            <a:r>
              <a:rPr lang="en-US" sz="2400" b="1" i="1" dirty="0" smtClean="0">
                <a:solidFill>
                  <a:srgbClr val="FF0000"/>
                </a:solidFill>
              </a:rPr>
              <a:t>=</a:t>
            </a:r>
            <a:r>
              <a:rPr lang="en-US" sz="2400" b="1" i="1" dirty="0" smtClean="0"/>
              <a:t> </a:t>
            </a:r>
            <a:r>
              <a:rPr lang="en-US" sz="2400" b="1" dirty="0" smtClean="0"/>
              <a:t>and both Jim and I have discussed this.</a:t>
            </a:r>
          </a:p>
          <a:p>
            <a:endParaRPr lang="en-US" sz="2400" b="1" dirty="0" smtClean="0"/>
          </a:p>
          <a:p>
            <a:r>
              <a:rPr lang="en-US" sz="2400" b="1" i="1" dirty="0" smtClean="0"/>
              <a:t>I am leaving tomorrow. </a:t>
            </a:r>
            <a:r>
              <a:rPr lang="en-US" sz="2400" b="1" i="1" dirty="0" smtClean="0">
                <a:solidFill>
                  <a:srgbClr val="FF0000"/>
                </a:solidFill>
              </a:rPr>
              <a:t>=</a:t>
            </a:r>
            <a:r>
              <a:rPr lang="en-US" sz="2400" b="1" i="1" dirty="0" smtClean="0"/>
              <a:t> </a:t>
            </a:r>
            <a:r>
              <a:rPr lang="en-US" sz="2400" b="1" dirty="0" smtClean="0"/>
              <a:t>and I've already bought my train ticket.</a:t>
            </a:r>
          </a:p>
          <a:p>
            <a:endParaRPr lang="en-US" sz="2400" b="1" dirty="0" smtClean="0"/>
          </a:p>
          <a:p>
            <a:r>
              <a:rPr lang="en-US" sz="2400" b="1" i="1" dirty="0" smtClean="0"/>
              <a:t>We're having a staff meeting next Monday </a:t>
            </a:r>
            <a:r>
              <a:rPr lang="en-US" sz="2400" b="1" i="1" dirty="0" smtClean="0">
                <a:solidFill>
                  <a:srgbClr val="FF0000"/>
                </a:solidFill>
              </a:rPr>
              <a:t>=</a:t>
            </a:r>
            <a:r>
              <a:rPr lang="en-US" sz="2400" b="1" i="1" dirty="0" smtClean="0"/>
              <a:t> </a:t>
            </a:r>
            <a:r>
              <a:rPr lang="en-US" sz="2400" b="1" dirty="0" smtClean="0"/>
              <a:t>and all members of staff have been told about it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6576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617536"/>
          </a:xfrm>
        </p:spPr>
        <p:txBody>
          <a:bodyPr/>
          <a:lstStyle/>
          <a:p>
            <a:r>
              <a:rPr lang="en-US" sz="2800" b="1" u="sng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Requesting: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Could you please confirm my reservation.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We would be grateful if you could return the booking from today.</a:t>
            </a: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u="sng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Giving good news: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am pleased to invite you to the annual conference.</a:t>
            </a: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u="sng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Giving bad news: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Unfortunately , Ms Gilbertson is not able to meet you.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 am afraid we will not be able to meet as planned.</a:t>
            </a: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007936"/>
          </a:xfrm>
        </p:spPr>
        <p:txBody>
          <a:bodyPr/>
          <a:lstStyle/>
          <a:p>
            <a:r>
              <a:rPr lang="en-US" sz="2800" b="1" u="sng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Thanking :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Thank you for your hospitality.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We were pleased to see last week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u="sng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confirming: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 confirm your meeting next Monday.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 am pleased to confirm your reservation for next week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en-US" sz="3200" b="1" dirty="0" smtClean="0"/>
              <a:t>Answer the phone </a:t>
            </a:r>
          </a:p>
          <a:p>
            <a:r>
              <a:rPr lang="en-US" sz="3200" b="1" dirty="0" smtClean="0"/>
              <a:t>Explain why you are calling </a:t>
            </a:r>
          </a:p>
          <a:p>
            <a:r>
              <a:rPr lang="en-US" sz="3200" b="1" dirty="0" smtClean="0"/>
              <a:t>Find out when would be a good time to meet</a:t>
            </a:r>
          </a:p>
          <a:p>
            <a:r>
              <a:rPr lang="en-US" sz="3200" b="1" dirty="0" smtClean="0"/>
              <a:t>Suggest a day</a:t>
            </a:r>
          </a:p>
          <a:p>
            <a:r>
              <a:rPr lang="en-US" sz="3200" b="1" dirty="0" smtClean="0"/>
              <a:t>Agree </a:t>
            </a:r>
          </a:p>
          <a:p>
            <a:r>
              <a:rPr lang="en-US" sz="3200" b="1" dirty="0" smtClean="0"/>
              <a:t>Confirm the arrangement</a:t>
            </a:r>
          </a:p>
          <a:p>
            <a:r>
              <a:rPr lang="en-US" sz="3200" b="1" dirty="0" smtClean="0"/>
              <a:t>Finish the call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7696200" cy="838200"/>
          </a:xfrm>
        </p:spPr>
        <p:txBody>
          <a:bodyPr/>
          <a:lstStyle/>
          <a:p>
            <a:r>
              <a:rPr lang="en-US" dirty="0" smtClean="0"/>
              <a:t>Questions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638800"/>
          </a:xfrm>
        </p:spPr>
        <p:txBody>
          <a:bodyPr>
            <a:normAutofit/>
          </a:bodyPr>
          <a:lstStyle/>
          <a:p>
            <a:pPr lvl="0"/>
            <a:r>
              <a:rPr lang="en-US" sz="2800" b="1" dirty="0" smtClean="0">
                <a:solidFill>
                  <a:srgbClr val="0070C0"/>
                </a:solidFill>
              </a:rPr>
              <a:t>Which expression is used for thanking ?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smtClean="0">
                <a:solidFill>
                  <a:srgbClr val="0070C0"/>
                </a:solidFill>
              </a:rPr>
              <a:t>a) </a:t>
            </a:r>
            <a:r>
              <a:rPr lang="en-US" dirty="0" smtClean="0"/>
              <a:t>Could you please confirm my reservation ?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 b) </a:t>
            </a:r>
            <a:r>
              <a:rPr lang="en-US" dirty="0" smtClean="0"/>
              <a:t>I'm afraid we will not be able to meet as planned .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smtClean="0">
                <a:solidFill>
                  <a:srgbClr val="0070C0"/>
                </a:solidFill>
              </a:rPr>
              <a:t>c) </a:t>
            </a:r>
            <a:r>
              <a:rPr lang="en-US" dirty="0" smtClean="0"/>
              <a:t>We were pleased to see you last week 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 d) </a:t>
            </a:r>
            <a:r>
              <a:rPr lang="en-US" dirty="0" smtClean="0"/>
              <a:t>I confirm your meeting next Monday .</a:t>
            </a:r>
          </a:p>
          <a:p>
            <a:pPr>
              <a:buNone/>
            </a:pPr>
            <a:endParaRPr lang="en-US" dirty="0" smtClean="0"/>
          </a:p>
          <a:p>
            <a:pPr lvl="0"/>
            <a:r>
              <a:rPr lang="en-US" dirty="0" smtClean="0">
                <a:solidFill>
                  <a:srgbClr val="0070C0"/>
                </a:solidFill>
              </a:rPr>
              <a:t>"</a:t>
            </a:r>
            <a:r>
              <a:rPr lang="en-US" sz="2800" b="1" dirty="0" smtClean="0">
                <a:solidFill>
                  <a:srgbClr val="0070C0"/>
                </a:solidFill>
              </a:rPr>
              <a:t>That suits me" .This means ...</a:t>
            </a:r>
          </a:p>
          <a:p>
            <a:pPr lvl="0">
              <a:buNone/>
            </a:pPr>
            <a:r>
              <a:rPr lang="en-US" dirty="0" smtClean="0"/>
              <a:t>  </a:t>
            </a:r>
            <a:r>
              <a:rPr lang="en-US" dirty="0" smtClean="0">
                <a:solidFill>
                  <a:srgbClr val="0070C0"/>
                </a:solidFill>
              </a:rPr>
              <a:t>a) </a:t>
            </a:r>
            <a:r>
              <a:rPr lang="en-US" dirty="0" smtClean="0"/>
              <a:t>saying yes to an appointment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 b) </a:t>
            </a:r>
            <a:r>
              <a:rPr lang="en-US" dirty="0" smtClean="0"/>
              <a:t>saying no, I don't like it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smtClean="0">
                <a:solidFill>
                  <a:srgbClr val="0070C0"/>
                </a:solidFill>
              </a:rPr>
              <a:t>c) </a:t>
            </a:r>
            <a:r>
              <a:rPr lang="en-US" dirty="0" smtClean="0"/>
              <a:t>making an appointment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 d) </a:t>
            </a:r>
            <a:r>
              <a:rPr lang="en-US" dirty="0" smtClean="0"/>
              <a:t>none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816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066800"/>
            <a:ext cx="7696200" cy="5388936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800" b="1" dirty="0" smtClean="0">
                <a:solidFill>
                  <a:srgbClr val="0070C0"/>
                </a:solidFill>
              </a:rPr>
              <a:t>Unfortunately, I can't come to your party . This is  ...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a) </a:t>
            </a:r>
            <a:r>
              <a:rPr lang="en-US" dirty="0" smtClean="0"/>
              <a:t>giving good news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 b)</a:t>
            </a:r>
            <a:r>
              <a:rPr lang="en-US" dirty="0" smtClean="0"/>
              <a:t> giving bad news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 c) </a:t>
            </a:r>
            <a:r>
              <a:rPr lang="en-US" dirty="0" smtClean="0"/>
              <a:t>requesting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d) </a:t>
            </a:r>
            <a:r>
              <a:rPr lang="en-US" dirty="0" smtClean="0"/>
              <a:t>confirming</a:t>
            </a:r>
          </a:p>
          <a:p>
            <a:pPr lvl="0"/>
            <a:r>
              <a:rPr lang="en-US" sz="2800" b="1" dirty="0" smtClean="0">
                <a:solidFill>
                  <a:srgbClr val="0070C0"/>
                </a:solidFill>
              </a:rPr>
              <a:t>For canceling an appointment, we would use ...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a) </a:t>
            </a:r>
            <a:r>
              <a:rPr lang="en-US" dirty="0" smtClean="0"/>
              <a:t>He is not able to keep the appointment .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b) </a:t>
            </a:r>
            <a:r>
              <a:rPr lang="en-US" dirty="0" smtClean="0"/>
              <a:t>He is able to keep the appointment .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c) </a:t>
            </a:r>
            <a:r>
              <a:rPr lang="en-US" dirty="0" smtClean="0"/>
              <a:t>a &amp; b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d) </a:t>
            </a:r>
            <a:r>
              <a:rPr lang="en-US" dirty="0" smtClean="0"/>
              <a:t>none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391400" cy="533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066800"/>
            <a:ext cx="7696200" cy="5388936"/>
          </a:xfrm>
        </p:spPr>
        <p:txBody>
          <a:bodyPr/>
          <a:lstStyle/>
          <a:p>
            <a:pPr lvl="0"/>
            <a:r>
              <a:rPr lang="en-US" sz="2800" b="1" dirty="0" smtClean="0">
                <a:solidFill>
                  <a:srgbClr val="0070C0"/>
                </a:solidFill>
              </a:rPr>
              <a:t>... cancel my reservation ?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a) </a:t>
            </a:r>
            <a:r>
              <a:rPr lang="en-US" dirty="0" smtClean="0"/>
              <a:t>Could you please 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b) </a:t>
            </a:r>
            <a:r>
              <a:rPr lang="en-US" dirty="0" smtClean="0"/>
              <a:t>Thank you 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c) </a:t>
            </a:r>
            <a:r>
              <a:rPr lang="en-US" dirty="0" smtClean="0"/>
              <a:t>I'm pleased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d) </a:t>
            </a:r>
            <a:r>
              <a:rPr lang="en-US" dirty="0" smtClean="0"/>
              <a:t>None</a:t>
            </a:r>
          </a:p>
          <a:p>
            <a:pPr>
              <a:buNone/>
            </a:pPr>
            <a:endParaRPr lang="en-US" dirty="0" smtClean="0"/>
          </a:p>
          <a:p>
            <a:pPr lvl="0"/>
            <a:r>
              <a:rPr lang="en-US" sz="2800" b="1" dirty="0" smtClean="0">
                <a:solidFill>
                  <a:srgbClr val="0070C0"/>
                </a:solidFill>
              </a:rPr>
              <a:t>I ... a ticket for you to London in 16 May .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a) </a:t>
            </a:r>
            <a:r>
              <a:rPr lang="en-US" dirty="0" smtClean="0"/>
              <a:t>am booking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b) </a:t>
            </a:r>
            <a:r>
              <a:rPr lang="en-US" dirty="0" smtClean="0"/>
              <a:t>Book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c) </a:t>
            </a:r>
            <a:r>
              <a:rPr lang="en-US" dirty="0" smtClean="0"/>
              <a:t>booking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d) </a:t>
            </a:r>
            <a:r>
              <a:rPr lang="en-US" dirty="0" smtClean="0"/>
              <a:t>books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114</TotalTime>
  <Words>505</Words>
  <Application>Microsoft Office PowerPoint</Application>
  <PresentationFormat>عرض على الشاشة (3:4)‏</PresentationFormat>
  <Paragraphs>124</Paragraphs>
  <Slides>14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وافر</vt:lpstr>
      <vt:lpstr>UNIT 7 </vt:lpstr>
      <vt:lpstr>      Discussing an itinerary</vt:lpstr>
      <vt:lpstr>trip to London</vt:lpstr>
      <vt:lpstr>Future : will(sudden decision )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Questions :</vt:lpstr>
      <vt:lpstr>الشريحة 13</vt:lpstr>
      <vt:lpstr>الشريحة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7</dc:title>
  <dc:creator>User</dc:creator>
  <cp:lastModifiedBy>User</cp:lastModifiedBy>
  <cp:revision>15</cp:revision>
  <dcterms:created xsi:type="dcterms:W3CDTF">2013-03-16T21:16:21Z</dcterms:created>
  <dcterms:modified xsi:type="dcterms:W3CDTF">2013-04-02T00:37:26Z</dcterms:modified>
</cp:coreProperties>
</file>