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68" r:id="rId2"/>
    <p:sldId id="256" r:id="rId3"/>
    <p:sldId id="278" r:id="rId4"/>
    <p:sldId id="257" r:id="rId5"/>
    <p:sldId id="258" r:id="rId6"/>
    <p:sldId id="259" r:id="rId7"/>
    <p:sldId id="260" r:id="rId8"/>
    <p:sldId id="262" r:id="rId9"/>
    <p:sldId id="263" r:id="rId10"/>
    <p:sldId id="279" r:id="rId11"/>
    <p:sldId id="264" r:id="rId12"/>
    <p:sldId id="265" r:id="rId13"/>
    <p:sldId id="274" r:id="rId14"/>
    <p:sldId id="275" r:id="rId15"/>
    <p:sldId id="276" r:id="rId16"/>
    <p:sldId id="277" r:id="rId17"/>
    <p:sldId id="266" r:id="rId18"/>
    <p:sldId id="267" r:id="rId19"/>
    <p:sldId id="269" r:id="rId20"/>
    <p:sldId id="270" r:id="rId21"/>
    <p:sldId id="271" r:id="rId22"/>
    <p:sldId id="272" r:id="rId23"/>
    <p:sldId id="273" r:id="rId24"/>
    <p:sldId id="261" r:id="rId2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a:srgbClr val="FF00FF"/>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59" d="100"/>
          <a:sy n="59" d="100"/>
        </p:scale>
        <p:origin x="-78" y="-30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34CC52-5FB5-4DEA-8B16-12AA556CD017}" type="doc">
      <dgm:prSet loTypeId="urn:microsoft.com/office/officeart/2005/8/layout/default" loCatId="list" qsTypeId="urn:microsoft.com/office/officeart/2005/8/quickstyle/3d2" qsCatId="3D" csTypeId="urn:microsoft.com/office/officeart/2005/8/colors/colorful2" csCatId="colorful" phldr="1"/>
      <dgm:spPr/>
      <dgm:t>
        <a:bodyPr/>
        <a:lstStyle/>
        <a:p>
          <a:pPr rtl="1"/>
          <a:endParaRPr lang="ar-SA"/>
        </a:p>
      </dgm:t>
    </dgm:pt>
    <dgm:pt modelId="{F73F8AD8-85B7-426E-9AF4-C16508904E52}">
      <dgm:prSet phldrT="[نص]" custT="1"/>
      <dgm:spPr>
        <a:effectLst/>
      </dgm:spPr>
      <dgm:t>
        <a:bodyPr/>
        <a:lstStyle/>
        <a:p>
          <a:pPr algn="r" rtl="1"/>
          <a:r>
            <a:rPr lang="ar-SA" sz="2400" b="1" dirty="0" smtClean="0">
              <a:solidFill>
                <a:schemeClr val="tx1"/>
              </a:solidFill>
            </a:rPr>
            <a:t>المحددات:</a:t>
          </a:r>
        </a:p>
        <a:p>
          <a:pPr algn="r" rtl="1"/>
          <a:r>
            <a:rPr lang="ar-SA" sz="2400" b="1" dirty="0" smtClean="0">
              <a:solidFill>
                <a:schemeClr val="tx1"/>
              </a:solidFill>
            </a:rPr>
            <a:t>أشكال وخواص البقع من حيث استجابة المفحوص لبقعة الحبر الشكل / الحركة / اللون / الظل.</a:t>
          </a:r>
        </a:p>
      </dgm:t>
    </dgm:pt>
    <dgm:pt modelId="{80F6D36F-AB91-41B3-9A01-2B8585C928A3}" type="parTrans" cxnId="{7444AC36-E0D7-41D3-8BB7-8C4A2CBB8F30}">
      <dgm:prSet/>
      <dgm:spPr/>
      <dgm:t>
        <a:bodyPr/>
        <a:lstStyle/>
        <a:p>
          <a:pPr rtl="1"/>
          <a:endParaRPr lang="ar-SA"/>
        </a:p>
      </dgm:t>
    </dgm:pt>
    <dgm:pt modelId="{85198A34-2487-4C76-A06F-CAC7DCD195C9}" type="sibTrans" cxnId="{7444AC36-E0D7-41D3-8BB7-8C4A2CBB8F30}">
      <dgm:prSet/>
      <dgm:spPr/>
      <dgm:t>
        <a:bodyPr/>
        <a:lstStyle/>
        <a:p>
          <a:pPr rtl="1"/>
          <a:endParaRPr lang="ar-SA"/>
        </a:p>
      </dgm:t>
    </dgm:pt>
    <dgm:pt modelId="{837A498E-4A58-4C2F-9BBF-69851F9AD4CC}">
      <dgm:prSet phldrT="[نص]" custT="1"/>
      <dgm:spPr>
        <a:effectLst/>
      </dgm:spPr>
      <dgm:t>
        <a:bodyPr/>
        <a:lstStyle/>
        <a:p>
          <a:pPr algn="r" rtl="1"/>
          <a:r>
            <a:rPr lang="ar-SA" sz="2400" b="1" dirty="0" smtClean="0">
              <a:solidFill>
                <a:schemeClr val="tx1"/>
              </a:solidFill>
            </a:rPr>
            <a:t>المكان:</a:t>
          </a:r>
        </a:p>
        <a:p>
          <a:pPr algn="r" rtl="1"/>
          <a:r>
            <a:rPr lang="ar-SA" sz="2400" b="1" dirty="0" smtClean="0">
              <a:solidFill>
                <a:schemeClr val="tx1"/>
              </a:solidFill>
            </a:rPr>
            <a:t>الاستجابة شاملة للبقع وبكامل أجزائها فإن الفرد يدرك العلاقة بين الأشياء.</a:t>
          </a:r>
          <a:endParaRPr lang="ar-SA" sz="2400" b="1" dirty="0">
            <a:solidFill>
              <a:schemeClr val="tx1"/>
            </a:solidFill>
          </a:endParaRPr>
        </a:p>
      </dgm:t>
    </dgm:pt>
    <dgm:pt modelId="{61A49A77-76A2-487E-804D-80F59C6931C9}" type="parTrans" cxnId="{A25C4A2E-9457-4DD9-987B-ECB018B89DA0}">
      <dgm:prSet/>
      <dgm:spPr/>
      <dgm:t>
        <a:bodyPr/>
        <a:lstStyle/>
        <a:p>
          <a:pPr rtl="1"/>
          <a:endParaRPr lang="ar-SA"/>
        </a:p>
      </dgm:t>
    </dgm:pt>
    <dgm:pt modelId="{1B63AA00-0318-405B-AADE-F765FCAF4660}" type="sibTrans" cxnId="{A25C4A2E-9457-4DD9-987B-ECB018B89DA0}">
      <dgm:prSet/>
      <dgm:spPr/>
      <dgm:t>
        <a:bodyPr/>
        <a:lstStyle/>
        <a:p>
          <a:pPr rtl="1"/>
          <a:endParaRPr lang="ar-SA"/>
        </a:p>
      </dgm:t>
    </dgm:pt>
    <dgm:pt modelId="{65CBFCB0-FF69-4292-9C6E-E6F042936A31}">
      <dgm:prSet phldrT="[نص]" custT="1"/>
      <dgm:spPr/>
      <dgm:t>
        <a:bodyPr/>
        <a:lstStyle/>
        <a:p>
          <a:pPr algn="r" rtl="1"/>
          <a:r>
            <a:rPr lang="ar-SA" sz="2400" b="1" dirty="0" smtClean="0">
              <a:solidFill>
                <a:schemeClr val="tx1"/>
              </a:solidFill>
            </a:rPr>
            <a:t>مستوى الشكل:</a:t>
          </a:r>
        </a:p>
        <a:p>
          <a:pPr algn="r" rtl="1"/>
          <a:r>
            <a:rPr lang="ar-SA" sz="2400" b="1" dirty="0" smtClean="0">
              <a:solidFill>
                <a:schemeClr val="tx1"/>
              </a:solidFill>
            </a:rPr>
            <a:t>إذا تطابقت البقعة مع ما رآه المفحوص فإن ذلك يدل على درجة توظيف عقلي عالية.</a:t>
          </a:r>
        </a:p>
      </dgm:t>
    </dgm:pt>
    <dgm:pt modelId="{698DB354-FD0A-490E-91C9-C86B6AD8A213}" type="parTrans" cxnId="{E3466980-B1A7-41C6-8738-B5874CC6591E}">
      <dgm:prSet/>
      <dgm:spPr/>
      <dgm:t>
        <a:bodyPr/>
        <a:lstStyle/>
        <a:p>
          <a:pPr rtl="1"/>
          <a:endParaRPr lang="ar-SA"/>
        </a:p>
      </dgm:t>
    </dgm:pt>
    <dgm:pt modelId="{6D7F6F1A-23F9-4E49-96DE-025CA4172820}" type="sibTrans" cxnId="{E3466980-B1A7-41C6-8738-B5874CC6591E}">
      <dgm:prSet/>
      <dgm:spPr/>
      <dgm:t>
        <a:bodyPr/>
        <a:lstStyle/>
        <a:p>
          <a:pPr rtl="1"/>
          <a:endParaRPr lang="ar-SA"/>
        </a:p>
      </dgm:t>
    </dgm:pt>
    <dgm:pt modelId="{B966D5E3-384A-4928-AF8E-16FF66F619A4}">
      <dgm:prSet phldrT="[نص]" custT="1"/>
      <dgm:spPr/>
      <dgm:t>
        <a:bodyPr/>
        <a:lstStyle/>
        <a:p>
          <a:pPr algn="r" rtl="1"/>
          <a:r>
            <a:rPr lang="ar-SA" sz="2400" b="1" dirty="0" smtClean="0">
              <a:solidFill>
                <a:schemeClr val="tx1"/>
              </a:solidFill>
            </a:rPr>
            <a:t>المحتوى:</a:t>
          </a:r>
        </a:p>
        <a:p>
          <a:pPr algn="r" rtl="1"/>
          <a:r>
            <a:rPr lang="ar-SA" sz="2400" b="1" dirty="0" smtClean="0">
              <a:solidFill>
                <a:schemeClr val="tx1"/>
              </a:solidFill>
            </a:rPr>
            <a:t>الارتباط بين محتوى استجابة وما يرتبط </a:t>
          </a:r>
          <a:r>
            <a:rPr lang="ar-SA" sz="2400" b="1" dirty="0" err="1" smtClean="0">
              <a:solidFill>
                <a:schemeClr val="tx1"/>
              </a:solidFill>
            </a:rPr>
            <a:t>بها</a:t>
          </a:r>
          <a:r>
            <a:rPr lang="ar-SA" sz="2400" b="1" dirty="0" smtClean="0">
              <a:solidFill>
                <a:schemeClr val="tx1"/>
              </a:solidFill>
            </a:rPr>
            <a:t> من مفاهيم ”قطة“ فهذا يدل على السلبية والاعتمادية.</a:t>
          </a:r>
          <a:endParaRPr lang="ar-SA" sz="2000" dirty="0"/>
        </a:p>
      </dgm:t>
    </dgm:pt>
    <dgm:pt modelId="{F54B1BF3-C7E0-4F9F-90C5-C06226E96694}" type="parTrans" cxnId="{72C29006-43FE-4137-82B0-6C7526B67F60}">
      <dgm:prSet/>
      <dgm:spPr/>
      <dgm:t>
        <a:bodyPr/>
        <a:lstStyle/>
        <a:p>
          <a:pPr rtl="1"/>
          <a:endParaRPr lang="ar-SA"/>
        </a:p>
      </dgm:t>
    </dgm:pt>
    <dgm:pt modelId="{15099E47-332C-4A1B-BF1D-92587D717290}" type="sibTrans" cxnId="{72C29006-43FE-4137-82B0-6C7526B67F60}">
      <dgm:prSet/>
      <dgm:spPr/>
      <dgm:t>
        <a:bodyPr/>
        <a:lstStyle/>
        <a:p>
          <a:pPr rtl="1"/>
          <a:endParaRPr lang="ar-SA"/>
        </a:p>
      </dgm:t>
    </dgm:pt>
    <dgm:pt modelId="{8F637AA6-4AD3-4ABA-AF85-B62CF4FC4828}">
      <dgm:prSet phldrT="[نص]" custT="1"/>
      <dgm:spPr/>
      <dgm:t>
        <a:bodyPr/>
        <a:lstStyle/>
        <a:p>
          <a:pPr algn="r" rtl="1"/>
          <a:r>
            <a:rPr lang="ar-SA" sz="2400" b="1" dirty="0" smtClean="0">
              <a:solidFill>
                <a:schemeClr val="tx1"/>
              </a:solidFill>
            </a:rPr>
            <a:t>أصالة الاستجابة:</a:t>
          </a:r>
        </a:p>
        <a:p>
          <a:pPr algn="r" rtl="1"/>
          <a:r>
            <a:rPr lang="ar-SA" sz="2400" b="1" dirty="0" smtClean="0">
              <a:solidFill>
                <a:schemeClr val="tx1"/>
              </a:solidFill>
            </a:rPr>
            <a:t>إذا كانت استجابته جديدة ولم يسبق لأحد أن قدمها فهذا يــــــــدل على درجة عالية من الذكاء.</a:t>
          </a:r>
        </a:p>
      </dgm:t>
    </dgm:pt>
    <dgm:pt modelId="{86415B5E-666F-41FB-8060-580E7C9C7908}" type="parTrans" cxnId="{917CC127-58DE-4B3F-98EE-33D754E1C8C0}">
      <dgm:prSet/>
      <dgm:spPr/>
      <dgm:t>
        <a:bodyPr/>
        <a:lstStyle/>
        <a:p>
          <a:pPr rtl="1"/>
          <a:endParaRPr lang="ar-SA"/>
        </a:p>
      </dgm:t>
    </dgm:pt>
    <dgm:pt modelId="{AC9D1E5D-0011-43BD-93A7-12B1F900C6AD}" type="sibTrans" cxnId="{917CC127-58DE-4B3F-98EE-33D754E1C8C0}">
      <dgm:prSet/>
      <dgm:spPr/>
      <dgm:t>
        <a:bodyPr/>
        <a:lstStyle/>
        <a:p>
          <a:pPr rtl="1"/>
          <a:endParaRPr lang="ar-SA"/>
        </a:p>
      </dgm:t>
    </dgm:pt>
    <dgm:pt modelId="{D9CAE365-69C4-495C-B1AA-5EDA23470B39}" type="pres">
      <dgm:prSet presAssocID="{5B34CC52-5FB5-4DEA-8B16-12AA556CD017}" presName="diagram" presStyleCnt="0">
        <dgm:presLayoutVars>
          <dgm:dir/>
          <dgm:resizeHandles val="exact"/>
        </dgm:presLayoutVars>
      </dgm:prSet>
      <dgm:spPr/>
    </dgm:pt>
    <dgm:pt modelId="{0AC1C927-19A3-47FA-ADDB-F910862CA5EF}" type="pres">
      <dgm:prSet presAssocID="{F73F8AD8-85B7-426E-9AF4-C16508904E52}" presName="node" presStyleLbl="node1" presStyleIdx="0" presStyleCnt="5" custScaleX="140134">
        <dgm:presLayoutVars>
          <dgm:bulletEnabled val="1"/>
        </dgm:presLayoutVars>
      </dgm:prSet>
      <dgm:spPr/>
      <dgm:t>
        <a:bodyPr/>
        <a:lstStyle/>
        <a:p>
          <a:pPr rtl="1"/>
          <a:endParaRPr lang="ar-SA"/>
        </a:p>
      </dgm:t>
    </dgm:pt>
    <dgm:pt modelId="{5F56F6CB-F3CA-4D7C-9BF8-774B2B7CE0E3}" type="pres">
      <dgm:prSet presAssocID="{85198A34-2487-4C76-A06F-CAC7DCD195C9}" presName="sibTrans" presStyleCnt="0"/>
      <dgm:spPr/>
    </dgm:pt>
    <dgm:pt modelId="{762E6605-02E2-4EA5-BA12-1A4DFBB209A8}" type="pres">
      <dgm:prSet presAssocID="{837A498E-4A58-4C2F-9BBF-69851F9AD4CC}" presName="node" presStyleLbl="node1" presStyleIdx="1" presStyleCnt="5" custScaleX="143065" custLinFactNeighborX="-3534" custLinFactNeighborY="1579">
        <dgm:presLayoutVars>
          <dgm:bulletEnabled val="1"/>
        </dgm:presLayoutVars>
      </dgm:prSet>
      <dgm:spPr/>
    </dgm:pt>
    <dgm:pt modelId="{5C484892-766B-4ADF-9AFF-E15F2E12B56F}" type="pres">
      <dgm:prSet presAssocID="{1B63AA00-0318-405B-AADE-F765FCAF4660}" presName="sibTrans" presStyleCnt="0"/>
      <dgm:spPr/>
    </dgm:pt>
    <dgm:pt modelId="{64B3201B-C2B1-4F07-93CD-64AF0DFFE6F8}" type="pres">
      <dgm:prSet presAssocID="{65CBFCB0-FF69-4292-9C6E-E6F042936A31}" presName="node" presStyleLbl="node1" presStyleIdx="2" presStyleCnt="5" custScaleY="138790">
        <dgm:presLayoutVars>
          <dgm:bulletEnabled val="1"/>
        </dgm:presLayoutVars>
      </dgm:prSet>
      <dgm:spPr/>
      <dgm:t>
        <a:bodyPr/>
        <a:lstStyle/>
        <a:p>
          <a:pPr rtl="1"/>
          <a:endParaRPr lang="ar-SA"/>
        </a:p>
      </dgm:t>
    </dgm:pt>
    <dgm:pt modelId="{7B7F15F0-C95B-494A-9360-EE31280D687F}" type="pres">
      <dgm:prSet presAssocID="{6D7F6F1A-23F9-4E49-96DE-025CA4172820}" presName="sibTrans" presStyleCnt="0"/>
      <dgm:spPr/>
    </dgm:pt>
    <dgm:pt modelId="{00A0164D-7E8C-48B9-96D6-DAD21E8F9254}" type="pres">
      <dgm:prSet presAssocID="{B966D5E3-384A-4928-AF8E-16FF66F619A4}" presName="node" presStyleLbl="node1" presStyleIdx="3" presStyleCnt="5" custScaleY="137072">
        <dgm:presLayoutVars>
          <dgm:bulletEnabled val="1"/>
        </dgm:presLayoutVars>
      </dgm:prSet>
      <dgm:spPr/>
      <dgm:t>
        <a:bodyPr/>
        <a:lstStyle/>
        <a:p>
          <a:pPr rtl="1"/>
          <a:endParaRPr lang="ar-SA"/>
        </a:p>
      </dgm:t>
    </dgm:pt>
    <dgm:pt modelId="{AA1E76E6-8FAA-477E-986A-4B7F43084797}" type="pres">
      <dgm:prSet presAssocID="{15099E47-332C-4A1B-BF1D-92587D717290}" presName="sibTrans" presStyleCnt="0"/>
      <dgm:spPr/>
    </dgm:pt>
    <dgm:pt modelId="{1CEE8D15-984F-4574-B1FF-6E7A9A99E63D}" type="pres">
      <dgm:prSet presAssocID="{8F637AA6-4AD3-4ABA-AF85-B62CF4FC4828}" presName="node" presStyleLbl="node1" presStyleIdx="4" presStyleCnt="5" custScaleY="138790">
        <dgm:presLayoutVars>
          <dgm:bulletEnabled val="1"/>
        </dgm:presLayoutVars>
      </dgm:prSet>
      <dgm:spPr/>
    </dgm:pt>
  </dgm:ptLst>
  <dgm:cxnLst>
    <dgm:cxn modelId="{E3466980-B1A7-41C6-8738-B5874CC6591E}" srcId="{5B34CC52-5FB5-4DEA-8B16-12AA556CD017}" destId="{65CBFCB0-FF69-4292-9C6E-E6F042936A31}" srcOrd="2" destOrd="0" parTransId="{698DB354-FD0A-490E-91C9-C86B6AD8A213}" sibTransId="{6D7F6F1A-23F9-4E49-96DE-025CA4172820}"/>
    <dgm:cxn modelId="{8599FB80-7F99-44B7-BBD9-E190FE0175F6}" type="presOf" srcId="{837A498E-4A58-4C2F-9BBF-69851F9AD4CC}" destId="{762E6605-02E2-4EA5-BA12-1A4DFBB209A8}" srcOrd="0" destOrd="0" presId="urn:microsoft.com/office/officeart/2005/8/layout/default"/>
    <dgm:cxn modelId="{7A704A3E-7BDD-4543-AA1D-5BE632659C35}" type="presOf" srcId="{F73F8AD8-85B7-426E-9AF4-C16508904E52}" destId="{0AC1C927-19A3-47FA-ADDB-F910862CA5EF}" srcOrd="0" destOrd="0" presId="urn:microsoft.com/office/officeart/2005/8/layout/default"/>
    <dgm:cxn modelId="{7444AC36-E0D7-41D3-8BB7-8C4A2CBB8F30}" srcId="{5B34CC52-5FB5-4DEA-8B16-12AA556CD017}" destId="{F73F8AD8-85B7-426E-9AF4-C16508904E52}" srcOrd="0" destOrd="0" parTransId="{80F6D36F-AB91-41B3-9A01-2B8585C928A3}" sibTransId="{85198A34-2487-4C76-A06F-CAC7DCD195C9}"/>
    <dgm:cxn modelId="{917CC127-58DE-4B3F-98EE-33D754E1C8C0}" srcId="{5B34CC52-5FB5-4DEA-8B16-12AA556CD017}" destId="{8F637AA6-4AD3-4ABA-AF85-B62CF4FC4828}" srcOrd="4" destOrd="0" parTransId="{86415B5E-666F-41FB-8060-580E7C9C7908}" sibTransId="{AC9D1E5D-0011-43BD-93A7-12B1F900C6AD}"/>
    <dgm:cxn modelId="{527D9433-BA10-4564-99D5-23BE342B593C}" type="presOf" srcId="{65CBFCB0-FF69-4292-9C6E-E6F042936A31}" destId="{64B3201B-C2B1-4F07-93CD-64AF0DFFE6F8}" srcOrd="0" destOrd="0" presId="urn:microsoft.com/office/officeart/2005/8/layout/default"/>
    <dgm:cxn modelId="{0863D9A7-EB84-40D3-9337-678D6D303087}" type="presOf" srcId="{B966D5E3-384A-4928-AF8E-16FF66F619A4}" destId="{00A0164D-7E8C-48B9-96D6-DAD21E8F9254}" srcOrd="0" destOrd="0" presId="urn:microsoft.com/office/officeart/2005/8/layout/default"/>
    <dgm:cxn modelId="{764A7168-1961-411E-98E2-D00F01C4D466}" type="presOf" srcId="{8F637AA6-4AD3-4ABA-AF85-B62CF4FC4828}" destId="{1CEE8D15-984F-4574-B1FF-6E7A9A99E63D}" srcOrd="0" destOrd="0" presId="urn:microsoft.com/office/officeart/2005/8/layout/default"/>
    <dgm:cxn modelId="{72C29006-43FE-4137-82B0-6C7526B67F60}" srcId="{5B34CC52-5FB5-4DEA-8B16-12AA556CD017}" destId="{B966D5E3-384A-4928-AF8E-16FF66F619A4}" srcOrd="3" destOrd="0" parTransId="{F54B1BF3-C7E0-4F9F-90C5-C06226E96694}" sibTransId="{15099E47-332C-4A1B-BF1D-92587D717290}"/>
    <dgm:cxn modelId="{A25C4A2E-9457-4DD9-987B-ECB018B89DA0}" srcId="{5B34CC52-5FB5-4DEA-8B16-12AA556CD017}" destId="{837A498E-4A58-4C2F-9BBF-69851F9AD4CC}" srcOrd="1" destOrd="0" parTransId="{61A49A77-76A2-487E-804D-80F59C6931C9}" sibTransId="{1B63AA00-0318-405B-AADE-F765FCAF4660}"/>
    <dgm:cxn modelId="{BDD379AF-D368-4E3C-BCA3-02AD19667B69}" type="presOf" srcId="{5B34CC52-5FB5-4DEA-8B16-12AA556CD017}" destId="{D9CAE365-69C4-495C-B1AA-5EDA23470B39}" srcOrd="0" destOrd="0" presId="urn:microsoft.com/office/officeart/2005/8/layout/default"/>
    <dgm:cxn modelId="{65B78FF8-9D5F-4830-AC39-163C8C1EDB91}" type="presParOf" srcId="{D9CAE365-69C4-495C-B1AA-5EDA23470B39}" destId="{0AC1C927-19A3-47FA-ADDB-F910862CA5EF}" srcOrd="0" destOrd="0" presId="urn:microsoft.com/office/officeart/2005/8/layout/default"/>
    <dgm:cxn modelId="{1457ADC9-B0CD-48CC-8609-3D1260D4D0C1}" type="presParOf" srcId="{D9CAE365-69C4-495C-B1AA-5EDA23470B39}" destId="{5F56F6CB-F3CA-4D7C-9BF8-774B2B7CE0E3}" srcOrd="1" destOrd="0" presId="urn:microsoft.com/office/officeart/2005/8/layout/default"/>
    <dgm:cxn modelId="{C8918727-1E96-4089-82CA-5A6B94E6D740}" type="presParOf" srcId="{D9CAE365-69C4-495C-B1AA-5EDA23470B39}" destId="{762E6605-02E2-4EA5-BA12-1A4DFBB209A8}" srcOrd="2" destOrd="0" presId="urn:microsoft.com/office/officeart/2005/8/layout/default"/>
    <dgm:cxn modelId="{EA1961D5-475D-44E5-B605-4792F01F3543}" type="presParOf" srcId="{D9CAE365-69C4-495C-B1AA-5EDA23470B39}" destId="{5C484892-766B-4ADF-9AFF-E15F2E12B56F}" srcOrd="3" destOrd="0" presId="urn:microsoft.com/office/officeart/2005/8/layout/default"/>
    <dgm:cxn modelId="{AB4E578B-DA72-4B6E-91D8-F4229F9A2975}" type="presParOf" srcId="{D9CAE365-69C4-495C-B1AA-5EDA23470B39}" destId="{64B3201B-C2B1-4F07-93CD-64AF0DFFE6F8}" srcOrd="4" destOrd="0" presId="urn:microsoft.com/office/officeart/2005/8/layout/default"/>
    <dgm:cxn modelId="{ECDBC3F1-B49D-4399-A4E8-580BED111775}" type="presParOf" srcId="{D9CAE365-69C4-495C-B1AA-5EDA23470B39}" destId="{7B7F15F0-C95B-494A-9360-EE31280D687F}" srcOrd="5" destOrd="0" presId="urn:microsoft.com/office/officeart/2005/8/layout/default"/>
    <dgm:cxn modelId="{FF1CA319-969F-4A33-890A-A39523F2A6BB}" type="presParOf" srcId="{D9CAE365-69C4-495C-B1AA-5EDA23470B39}" destId="{00A0164D-7E8C-48B9-96D6-DAD21E8F9254}" srcOrd="6" destOrd="0" presId="urn:microsoft.com/office/officeart/2005/8/layout/default"/>
    <dgm:cxn modelId="{DE3944B0-78D3-4FB6-B139-67AB28E6FAD1}" type="presParOf" srcId="{D9CAE365-69C4-495C-B1AA-5EDA23470B39}" destId="{AA1E76E6-8FAA-477E-986A-4B7F43084797}" srcOrd="7" destOrd="0" presId="urn:microsoft.com/office/officeart/2005/8/layout/default"/>
    <dgm:cxn modelId="{2D24734B-4835-46B9-98AC-B2F4DCA8CDFC}" type="presParOf" srcId="{D9CAE365-69C4-495C-B1AA-5EDA23470B39}" destId="{1CEE8D15-984F-4574-B1FF-6E7A9A99E63D}" srcOrd="8" destOrd="0" presId="urn:microsoft.com/office/officeart/2005/8/layout/defaul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AC1C927-19A3-47FA-ADDB-F910862CA5EF}">
      <dsp:nvSpPr>
        <dsp:cNvPr id="0" name=""/>
        <dsp:cNvSpPr/>
      </dsp:nvSpPr>
      <dsp:spPr>
        <a:xfrm>
          <a:off x="349791" y="31552"/>
          <a:ext cx="3657903" cy="1566173"/>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r" defTabSz="1066800" rtl="1">
            <a:lnSpc>
              <a:spcPct val="90000"/>
            </a:lnSpc>
            <a:spcBef>
              <a:spcPct val="0"/>
            </a:spcBef>
            <a:spcAft>
              <a:spcPct val="35000"/>
            </a:spcAft>
          </a:pPr>
          <a:r>
            <a:rPr lang="ar-SA" sz="2400" b="1" kern="1200" dirty="0" smtClean="0">
              <a:solidFill>
                <a:schemeClr val="tx1"/>
              </a:solidFill>
            </a:rPr>
            <a:t>المحددات:</a:t>
          </a:r>
        </a:p>
        <a:p>
          <a:pPr lvl="0" algn="r" defTabSz="1066800" rtl="1">
            <a:lnSpc>
              <a:spcPct val="90000"/>
            </a:lnSpc>
            <a:spcBef>
              <a:spcPct val="0"/>
            </a:spcBef>
            <a:spcAft>
              <a:spcPct val="35000"/>
            </a:spcAft>
          </a:pPr>
          <a:r>
            <a:rPr lang="ar-SA" sz="2400" b="1" kern="1200" dirty="0" smtClean="0">
              <a:solidFill>
                <a:schemeClr val="tx1"/>
              </a:solidFill>
            </a:rPr>
            <a:t>أشكال وخواص البقع من حيث استجابة المفحوص لبقعة الحبر الشكل / الحركة / اللون / الظل.</a:t>
          </a:r>
        </a:p>
      </dsp:txBody>
      <dsp:txXfrm>
        <a:off x="349791" y="31552"/>
        <a:ext cx="3657903" cy="1566173"/>
      </dsp:txXfrm>
    </dsp:sp>
    <dsp:sp modelId="{762E6605-02E2-4EA5-BA12-1A4DFBB209A8}">
      <dsp:nvSpPr>
        <dsp:cNvPr id="0" name=""/>
        <dsp:cNvSpPr/>
      </dsp:nvSpPr>
      <dsp:spPr>
        <a:xfrm>
          <a:off x="4176477" y="56281"/>
          <a:ext cx="3734411" cy="1566173"/>
        </a:xfrm>
        <a:prstGeom prst="rect">
          <a:avLst/>
        </a:prstGeom>
        <a:gradFill rotWithShape="0">
          <a:gsLst>
            <a:gs pos="0">
              <a:schemeClr val="accent2">
                <a:hueOff val="1170380"/>
                <a:satOff val="-1460"/>
                <a:lumOff val="343"/>
                <a:alphaOff val="0"/>
                <a:shade val="51000"/>
                <a:satMod val="130000"/>
              </a:schemeClr>
            </a:gs>
            <a:gs pos="80000">
              <a:schemeClr val="accent2">
                <a:hueOff val="1170380"/>
                <a:satOff val="-1460"/>
                <a:lumOff val="343"/>
                <a:alphaOff val="0"/>
                <a:shade val="93000"/>
                <a:satMod val="130000"/>
              </a:schemeClr>
            </a:gs>
            <a:gs pos="100000">
              <a:schemeClr val="accent2">
                <a:hueOff val="1170380"/>
                <a:satOff val="-1460"/>
                <a:lumOff val="343"/>
                <a:alphaOff val="0"/>
                <a:shade val="94000"/>
                <a:satMod val="135000"/>
              </a:schemeClr>
            </a:gs>
          </a:gsLst>
          <a:lin ang="162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r" defTabSz="1066800" rtl="1">
            <a:lnSpc>
              <a:spcPct val="90000"/>
            </a:lnSpc>
            <a:spcBef>
              <a:spcPct val="0"/>
            </a:spcBef>
            <a:spcAft>
              <a:spcPct val="35000"/>
            </a:spcAft>
          </a:pPr>
          <a:r>
            <a:rPr lang="ar-SA" sz="2400" b="1" kern="1200" dirty="0" smtClean="0">
              <a:solidFill>
                <a:schemeClr val="tx1"/>
              </a:solidFill>
            </a:rPr>
            <a:t>المكان:</a:t>
          </a:r>
        </a:p>
        <a:p>
          <a:pPr lvl="0" algn="r" defTabSz="1066800" rtl="1">
            <a:lnSpc>
              <a:spcPct val="90000"/>
            </a:lnSpc>
            <a:spcBef>
              <a:spcPct val="0"/>
            </a:spcBef>
            <a:spcAft>
              <a:spcPct val="35000"/>
            </a:spcAft>
          </a:pPr>
          <a:r>
            <a:rPr lang="ar-SA" sz="2400" b="1" kern="1200" dirty="0" smtClean="0">
              <a:solidFill>
                <a:schemeClr val="tx1"/>
              </a:solidFill>
            </a:rPr>
            <a:t>الاستجابة شاملة للبقع وبكامل أجزائها فإن الفرد يدرك العلاقة بين الأشياء.</a:t>
          </a:r>
          <a:endParaRPr lang="ar-SA" sz="2400" b="1" kern="1200" dirty="0">
            <a:solidFill>
              <a:schemeClr val="tx1"/>
            </a:solidFill>
          </a:endParaRPr>
        </a:p>
      </dsp:txBody>
      <dsp:txXfrm>
        <a:off x="4176477" y="56281"/>
        <a:ext cx="3734411" cy="1566173"/>
      </dsp:txXfrm>
    </dsp:sp>
    <dsp:sp modelId="{64B3201B-C2B1-4F07-93CD-64AF0DFFE6F8}">
      <dsp:nvSpPr>
        <dsp:cNvPr id="0" name=""/>
        <dsp:cNvSpPr/>
      </dsp:nvSpPr>
      <dsp:spPr>
        <a:xfrm>
          <a:off x="0" y="1858755"/>
          <a:ext cx="2610289" cy="2173692"/>
        </a:xfrm>
        <a:prstGeom prst="rect">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r" defTabSz="1066800" rtl="1">
            <a:lnSpc>
              <a:spcPct val="90000"/>
            </a:lnSpc>
            <a:spcBef>
              <a:spcPct val="0"/>
            </a:spcBef>
            <a:spcAft>
              <a:spcPct val="35000"/>
            </a:spcAft>
          </a:pPr>
          <a:r>
            <a:rPr lang="ar-SA" sz="2400" b="1" kern="1200" dirty="0" smtClean="0">
              <a:solidFill>
                <a:schemeClr val="tx1"/>
              </a:solidFill>
            </a:rPr>
            <a:t>مستوى الشكل:</a:t>
          </a:r>
        </a:p>
        <a:p>
          <a:pPr lvl="0" algn="r" defTabSz="1066800" rtl="1">
            <a:lnSpc>
              <a:spcPct val="90000"/>
            </a:lnSpc>
            <a:spcBef>
              <a:spcPct val="0"/>
            </a:spcBef>
            <a:spcAft>
              <a:spcPct val="35000"/>
            </a:spcAft>
          </a:pPr>
          <a:r>
            <a:rPr lang="ar-SA" sz="2400" b="1" kern="1200" dirty="0" smtClean="0">
              <a:solidFill>
                <a:schemeClr val="tx1"/>
              </a:solidFill>
            </a:rPr>
            <a:t>إذا تطابقت البقعة مع ما رآه المفحوص فإن ذلك يدل على درجة توظيف عقلي عالية.</a:t>
          </a:r>
        </a:p>
      </dsp:txBody>
      <dsp:txXfrm>
        <a:off x="0" y="1858755"/>
        <a:ext cx="2610289" cy="2173692"/>
      </dsp:txXfrm>
    </dsp:sp>
    <dsp:sp modelId="{00A0164D-7E8C-48B9-96D6-DAD21E8F9254}">
      <dsp:nvSpPr>
        <dsp:cNvPr id="0" name=""/>
        <dsp:cNvSpPr/>
      </dsp:nvSpPr>
      <dsp:spPr>
        <a:xfrm>
          <a:off x="2871318" y="1872208"/>
          <a:ext cx="2610289" cy="2146786"/>
        </a:xfrm>
        <a:prstGeom prst="rect">
          <a:avLst/>
        </a:prstGeom>
        <a:gradFill rotWithShape="0">
          <a:gsLst>
            <a:gs pos="0">
              <a:schemeClr val="accent2">
                <a:hueOff val="3511139"/>
                <a:satOff val="-4379"/>
                <a:lumOff val="1030"/>
                <a:alphaOff val="0"/>
                <a:shade val="51000"/>
                <a:satMod val="130000"/>
              </a:schemeClr>
            </a:gs>
            <a:gs pos="80000">
              <a:schemeClr val="accent2">
                <a:hueOff val="3511139"/>
                <a:satOff val="-4379"/>
                <a:lumOff val="1030"/>
                <a:alphaOff val="0"/>
                <a:shade val="93000"/>
                <a:satMod val="130000"/>
              </a:schemeClr>
            </a:gs>
            <a:gs pos="100000">
              <a:schemeClr val="accent2">
                <a:hueOff val="3511139"/>
                <a:satOff val="-4379"/>
                <a:lumOff val="103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r" defTabSz="1066800" rtl="1">
            <a:lnSpc>
              <a:spcPct val="90000"/>
            </a:lnSpc>
            <a:spcBef>
              <a:spcPct val="0"/>
            </a:spcBef>
            <a:spcAft>
              <a:spcPct val="35000"/>
            </a:spcAft>
          </a:pPr>
          <a:r>
            <a:rPr lang="ar-SA" sz="2400" b="1" kern="1200" dirty="0" smtClean="0">
              <a:solidFill>
                <a:schemeClr val="tx1"/>
              </a:solidFill>
            </a:rPr>
            <a:t>المحتوى:</a:t>
          </a:r>
        </a:p>
        <a:p>
          <a:pPr lvl="0" algn="r" defTabSz="1066800" rtl="1">
            <a:lnSpc>
              <a:spcPct val="90000"/>
            </a:lnSpc>
            <a:spcBef>
              <a:spcPct val="0"/>
            </a:spcBef>
            <a:spcAft>
              <a:spcPct val="35000"/>
            </a:spcAft>
          </a:pPr>
          <a:r>
            <a:rPr lang="ar-SA" sz="2400" b="1" kern="1200" dirty="0" smtClean="0">
              <a:solidFill>
                <a:schemeClr val="tx1"/>
              </a:solidFill>
            </a:rPr>
            <a:t>الارتباط بين محتوى استجابة وما يرتبط </a:t>
          </a:r>
          <a:r>
            <a:rPr lang="ar-SA" sz="2400" b="1" kern="1200" dirty="0" err="1" smtClean="0">
              <a:solidFill>
                <a:schemeClr val="tx1"/>
              </a:solidFill>
            </a:rPr>
            <a:t>بها</a:t>
          </a:r>
          <a:r>
            <a:rPr lang="ar-SA" sz="2400" b="1" kern="1200" dirty="0" smtClean="0">
              <a:solidFill>
                <a:schemeClr val="tx1"/>
              </a:solidFill>
            </a:rPr>
            <a:t> من مفاهيم ”قطة“ فهذا يدل على السلبية والاعتمادية.</a:t>
          </a:r>
          <a:endParaRPr lang="ar-SA" sz="2000" kern="1200" dirty="0"/>
        </a:p>
      </dsp:txBody>
      <dsp:txXfrm>
        <a:off x="2871318" y="1872208"/>
        <a:ext cx="2610289" cy="2146786"/>
      </dsp:txXfrm>
    </dsp:sp>
    <dsp:sp modelId="{1CEE8D15-984F-4574-B1FF-6E7A9A99E63D}">
      <dsp:nvSpPr>
        <dsp:cNvPr id="0" name=""/>
        <dsp:cNvSpPr/>
      </dsp:nvSpPr>
      <dsp:spPr>
        <a:xfrm>
          <a:off x="5742638" y="1858755"/>
          <a:ext cx="2610289" cy="2173692"/>
        </a:xfrm>
        <a:prstGeom prst="rect">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r" defTabSz="1066800" rtl="1">
            <a:lnSpc>
              <a:spcPct val="90000"/>
            </a:lnSpc>
            <a:spcBef>
              <a:spcPct val="0"/>
            </a:spcBef>
            <a:spcAft>
              <a:spcPct val="35000"/>
            </a:spcAft>
          </a:pPr>
          <a:r>
            <a:rPr lang="ar-SA" sz="2400" b="1" kern="1200" dirty="0" smtClean="0">
              <a:solidFill>
                <a:schemeClr val="tx1"/>
              </a:solidFill>
            </a:rPr>
            <a:t>أصالة الاستجابة:</a:t>
          </a:r>
        </a:p>
        <a:p>
          <a:pPr lvl="0" algn="r" defTabSz="1066800" rtl="1">
            <a:lnSpc>
              <a:spcPct val="90000"/>
            </a:lnSpc>
            <a:spcBef>
              <a:spcPct val="0"/>
            </a:spcBef>
            <a:spcAft>
              <a:spcPct val="35000"/>
            </a:spcAft>
          </a:pPr>
          <a:r>
            <a:rPr lang="ar-SA" sz="2400" b="1" kern="1200" dirty="0" smtClean="0">
              <a:solidFill>
                <a:schemeClr val="tx1"/>
              </a:solidFill>
            </a:rPr>
            <a:t>إذا كانت استجابته جديدة ولم يسبق لأحد أن قدمها فهذا يــــــــدل على درجة عالية من الذكاء.</a:t>
          </a:r>
        </a:p>
      </dsp:txBody>
      <dsp:txXfrm>
        <a:off x="5742638" y="1858755"/>
        <a:ext cx="2610289" cy="217369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22/05/1434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22/05/1434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22/05/1434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22/05/1434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22/05/1434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22/05/1434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22/05/1434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22/05/1434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22/05/1434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22/05/1434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22/05/1434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22/05/1434</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ar.wikipedia.org/wiki/%D8%A7%D9%84%D8%B0%D9%83%D8%A7%D8%A1" TargetMode="External"/><Relationship Id="rId2" Type="http://schemas.openxmlformats.org/officeDocument/2006/relationships/hyperlink" Target="http://ar.wikipedia.org/wiki/1911" TargetMode="External"/><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hyperlink" Target="http://commons.wikimedia.org/wiki/File:Hermann_Rorschach_c.1910.JP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commons.wikimedia.org/wiki/File:Rorschach_blot_01.jpg"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commons.wikimedia.org/wiki/File:Rorschach_blot_10.jpg"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gif"/><Relationship Id="rId1" Type="http://schemas.openxmlformats.org/officeDocument/2006/relationships/slideLayout" Target="../slideLayouts/slideLayout2.xml"/><Relationship Id="rId4" Type="http://schemas.openxmlformats.org/officeDocument/2006/relationships/image" Target="../media/image29.gif"/></Relationships>
</file>

<file path=ppt/slides/_rels/slide24.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image" Target="../media/image30.jpeg"/><Relationship Id="rId1" Type="http://schemas.openxmlformats.org/officeDocument/2006/relationships/slideLayout" Target="../slideLayouts/slideLayout2.xml"/><Relationship Id="rId5" Type="http://schemas.openxmlformats.org/officeDocument/2006/relationships/image" Target="../media/image33.gif"/><Relationship Id="rId4" Type="http://schemas.openxmlformats.org/officeDocument/2006/relationships/image" Target="../media/image32.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8" name="عنصر نائب للمحتوى 3" descr="صورة1.jpg"/>
          <p:cNvPicPr>
            <a:picLocks noGrp="1" noChangeAspect="1"/>
          </p:cNvPicPr>
          <p:nvPr>
            <p:ph idx="1"/>
          </p:nvPr>
        </p:nvPicPr>
        <p:blipFill>
          <a:blip r:embed="rId2" cstate="print"/>
          <a:stretch>
            <a:fillRect/>
          </a:stretch>
        </p:blipFill>
        <p:spPr>
          <a:xfrm>
            <a:off x="0" y="0"/>
            <a:ext cx="9144000" cy="6858000"/>
          </a:xfrm>
        </p:spPr>
      </p:pic>
      <p:sp>
        <p:nvSpPr>
          <p:cNvPr id="4" name="مربع نص 3"/>
          <p:cNvSpPr txBox="1"/>
          <p:nvPr/>
        </p:nvSpPr>
        <p:spPr>
          <a:xfrm rot="20510344">
            <a:off x="4596480" y="1448969"/>
            <a:ext cx="2476192" cy="1938992"/>
          </a:xfrm>
          <a:prstGeom prst="rect">
            <a:avLst/>
          </a:prstGeom>
          <a:noFill/>
        </p:spPr>
        <p:txBody>
          <a:bodyPr wrap="square" rtlCol="1">
            <a:spAutoFit/>
          </a:bodyPr>
          <a:lstStyle/>
          <a:p>
            <a:r>
              <a:rPr lang="ar-SA" sz="6000" dirty="0" smtClean="0">
                <a:blipFill>
                  <a:blip r:embed="rId3"/>
                  <a:tile tx="0" ty="0" sx="100000" sy="100000" flip="none" algn="tl"/>
                </a:blipFill>
              </a:rPr>
              <a:t>الفصل </a:t>
            </a:r>
            <a:r>
              <a:rPr lang="ar-SA" sz="6000" dirty="0" err="1" smtClean="0">
                <a:blipFill>
                  <a:blip r:embed="rId3"/>
                  <a:tile tx="0" ty="0" sx="100000" sy="100000" flip="none" algn="tl"/>
                </a:blipFill>
              </a:rPr>
              <a:t>التاســع :</a:t>
            </a:r>
            <a:endParaRPr lang="ar-SA" sz="6000" dirty="0">
              <a:blipFill>
                <a:blip r:embed="rId3"/>
                <a:tile tx="0" ty="0" sx="100000" sy="100000" flip="none" algn="tl"/>
              </a:blipFill>
            </a:endParaRPr>
          </a:p>
        </p:txBody>
      </p:sp>
      <p:sp>
        <p:nvSpPr>
          <p:cNvPr id="5" name="مربع نص 4"/>
          <p:cNvSpPr txBox="1"/>
          <p:nvPr/>
        </p:nvSpPr>
        <p:spPr>
          <a:xfrm rot="20544377">
            <a:off x="1227268" y="2782004"/>
            <a:ext cx="2907869" cy="1015663"/>
          </a:xfrm>
          <a:prstGeom prst="rect">
            <a:avLst/>
          </a:prstGeom>
          <a:noFill/>
        </p:spPr>
        <p:txBody>
          <a:bodyPr wrap="square" rtlCol="1">
            <a:spAutoFit/>
          </a:bodyPr>
          <a:lstStyle/>
          <a:p>
            <a:r>
              <a:rPr lang="ar-SA" sz="6000" dirty="0" smtClean="0">
                <a:blipFill>
                  <a:blip r:embed="rId3"/>
                  <a:tile tx="0" ty="0" sx="100000" sy="100000" flip="none" algn="tl"/>
                </a:blipFill>
              </a:rPr>
              <a:t>الشخصيــة</a:t>
            </a:r>
            <a:r>
              <a:rPr lang="ar-SA" sz="6000" dirty="0" smtClean="0"/>
              <a:t> </a:t>
            </a:r>
            <a:endParaRPr lang="ar-SA" sz="6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ox(in)">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133389699541.jpg"/>
          <p:cNvPicPr>
            <a:picLocks noChangeAspect="1"/>
          </p:cNvPicPr>
          <p:nvPr/>
        </p:nvPicPr>
        <p:blipFill>
          <a:blip r:embed="rId2" cstate="print"/>
          <a:stretch>
            <a:fillRect/>
          </a:stretch>
        </p:blipFill>
        <p:spPr>
          <a:xfrm>
            <a:off x="0" y="0"/>
            <a:ext cx="9144000" cy="6858000"/>
          </a:xfrm>
          <a:prstGeom prst="rect">
            <a:avLst/>
          </a:prstGeom>
        </p:spPr>
      </p:pic>
      <p:sp>
        <p:nvSpPr>
          <p:cNvPr id="2" name="عنوان 1"/>
          <p:cNvSpPr>
            <a:spLocks noGrp="1"/>
          </p:cNvSpPr>
          <p:nvPr>
            <p:ph type="ctrTitle"/>
          </p:nvPr>
        </p:nvSpPr>
        <p:spPr>
          <a:xfrm>
            <a:off x="683568" y="620688"/>
            <a:ext cx="7416824" cy="5734989"/>
          </a:xfrm>
        </p:spPr>
        <p:txBody>
          <a:bodyPr>
            <a:normAutofit/>
          </a:bodyPr>
          <a:lstStyle/>
          <a:p>
            <a:r>
              <a:rPr lang="ar-SA" dirty="0" smtClean="0"/>
              <a:t>المقدمة : </a:t>
            </a:r>
            <a:br>
              <a:rPr lang="ar-SA" dirty="0" smtClean="0"/>
            </a:br>
            <a:r>
              <a:rPr lang="ar-SA" dirty="0" smtClean="0"/>
              <a:t>إن تطور الشخصية وتطور أفضل جوانبها دعت بوضوح إلى دراسة مسائل تتعلق بها وبالتالي تعريفها ، وإلى أي حد تكون فطرية ؟ </a:t>
            </a:r>
            <a:br>
              <a:rPr lang="ar-SA" dirty="0" smtClean="0"/>
            </a:br>
            <a:r>
              <a:rPr lang="ar-SA" dirty="0" smtClean="0"/>
              <a:t>و إلى أي مقدار هي مكتسبة؟</a:t>
            </a:r>
            <a:br>
              <a:rPr lang="ar-SA" dirty="0" smtClean="0"/>
            </a:br>
            <a:r>
              <a:rPr lang="ar-SA" dirty="0" smtClean="0"/>
              <a:t> وما السبيل إلى تغييرها !؟</a:t>
            </a:r>
            <a:br>
              <a:rPr lang="ar-SA" dirty="0" smtClean="0"/>
            </a:br>
            <a:r>
              <a:rPr lang="ar-SA" dirty="0" smtClean="0"/>
              <a:t> </a:t>
            </a: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332656"/>
            <a:ext cx="8784976" cy="4968552"/>
          </a:xfrm>
        </p:spPr>
        <p:style>
          <a:lnRef idx="1">
            <a:schemeClr val="accent3"/>
          </a:lnRef>
          <a:fillRef idx="2">
            <a:schemeClr val="accent3"/>
          </a:fillRef>
          <a:effectRef idx="1">
            <a:schemeClr val="accent3"/>
          </a:effectRef>
          <a:fontRef idx="minor">
            <a:schemeClr val="dk1"/>
          </a:fontRef>
        </p:style>
        <p:txBody>
          <a:bodyPr>
            <a:normAutofit fontScale="90000"/>
          </a:bodyPr>
          <a:lstStyle/>
          <a:p>
            <a:pPr algn="r" rtl="0"/>
            <a:r>
              <a:rPr lang="ar-SA" sz="3100" b="1" dirty="0" smtClean="0"/>
              <a:t>مفهوم </a:t>
            </a:r>
            <a:r>
              <a:rPr lang="ar-SA" sz="3100" b="1" dirty="0" smtClean="0"/>
              <a:t>الشخصية</a:t>
            </a:r>
            <a:r>
              <a:rPr lang="en-US" sz="3100" b="1" dirty="0" smtClean="0"/>
              <a:t> </a:t>
            </a:r>
            <a:r>
              <a:rPr lang="en-US" sz="2700" dirty="0" smtClean="0"/>
              <a:t/>
            </a:r>
            <a:br>
              <a:rPr lang="en-US" sz="2700" dirty="0" smtClean="0"/>
            </a:br>
            <a:r>
              <a:rPr lang="ar-SA" sz="2700" b="1" dirty="0" smtClean="0"/>
              <a:t>الشخصية</a:t>
            </a:r>
            <a:r>
              <a:rPr lang="ar-SA" sz="2700" dirty="0" smtClean="0"/>
              <a:t> من أصعب الاصطلاحات فهماً وتفسيراً. وبإيجاز يعني مصطلح الشخصية</a:t>
            </a:r>
            <a:r>
              <a:rPr lang="en-US" sz="2700" dirty="0" smtClean="0"/>
              <a:t> " </a:t>
            </a:r>
            <a:r>
              <a:rPr lang="ar-SA" sz="2700" dirty="0" smtClean="0"/>
              <a:t>البناء الخاص بصفات الفرد وأنماط سلوكه الذي من شأنه أن يحدد لنا طريقته المتفردة في تكيفه مع بيئته، والذي يتنبأ باستجاباته</a:t>
            </a:r>
            <a:r>
              <a:rPr lang="en-US" sz="2700" dirty="0" smtClean="0"/>
              <a:t>". </a:t>
            </a:r>
            <a:br>
              <a:rPr lang="en-US" sz="2700" dirty="0" smtClean="0"/>
            </a:br>
            <a:r>
              <a:rPr lang="ar-SA" sz="2700" dirty="0" smtClean="0"/>
              <a:t>للوراثة، والنضج، وأسلوب التنشئة خلال مرحلة الطفولة، والدوافع الاجتماعية التي تكتسب عن طريق التعلم مع الخبرات المكتسبة، دور كبير في تشكيل الشخصية حيث أن ما يصدر من قول أو فعل لا بد وأن يكون منسجما مع البناء الكلي </a:t>
            </a:r>
            <a:r>
              <a:rPr lang="ar-SA" sz="2700" dirty="0" smtClean="0"/>
              <a:t>للشخصية</a:t>
            </a:r>
            <a:r>
              <a:rPr lang="en-US" sz="2700" dirty="0" smtClean="0"/>
              <a:t> </a:t>
            </a:r>
            <a:r>
              <a:rPr lang="en-US" sz="2700" dirty="0" smtClean="0"/>
              <a:t/>
            </a:r>
            <a:br>
              <a:rPr lang="en-US" sz="2700" dirty="0" smtClean="0"/>
            </a:br>
            <a:r>
              <a:rPr lang="ar-SA" sz="2700" dirty="0" smtClean="0"/>
              <a:t>فالشخصية إذاً لا تقتصر على المظهر الخارجي</a:t>
            </a:r>
            <a:r>
              <a:rPr lang="en-US" sz="2700" dirty="0" smtClean="0"/>
              <a:t/>
            </a:r>
            <a:br>
              <a:rPr lang="en-US" sz="2700" dirty="0" smtClean="0"/>
            </a:br>
            <a:r>
              <a:rPr lang="ar-SA" sz="2700" dirty="0" smtClean="0"/>
              <a:t>للفرد ولا على الصفات النفسية الداخلية أو التصرفات</a:t>
            </a:r>
            <a:r>
              <a:rPr lang="en-US" sz="2700" dirty="0" smtClean="0"/>
              <a:t/>
            </a:r>
            <a:br>
              <a:rPr lang="en-US" sz="2700" dirty="0" smtClean="0"/>
            </a:br>
            <a:r>
              <a:rPr lang="ar-SA" sz="2700" dirty="0" smtClean="0"/>
              <a:t>والسلوكيات المتنوعة التي يقوم </a:t>
            </a:r>
            <a:r>
              <a:rPr lang="ar-SA" sz="2700" dirty="0" err="1" smtClean="0"/>
              <a:t>بها</a:t>
            </a:r>
            <a:r>
              <a:rPr lang="ar-SA" sz="2700" dirty="0" smtClean="0"/>
              <a:t> وإنما هي نظام متكامل</a:t>
            </a:r>
            <a:r>
              <a:rPr lang="en-US" sz="2700" dirty="0" smtClean="0"/>
              <a:t/>
            </a:r>
            <a:br>
              <a:rPr lang="en-US" sz="2700" dirty="0" smtClean="0"/>
            </a:br>
            <a:r>
              <a:rPr lang="ar-SA" sz="2700" dirty="0" smtClean="0"/>
              <a:t>من هذه الأمور مجتمعة مع بعضها ويؤثر بعضها</a:t>
            </a:r>
            <a:r>
              <a:rPr lang="en-US" sz="2700" dirty="0" smtClean="0"/>
              <a:t/>
            </a:r>
            <a:br>
              <a:rPr lang="en-US" sz="2700" dirty="0" smtClean="0"/>
            </a:br>
            <a:r>
              <a:rPr lang="ar-SA" sz="2700" dirty="0" smtClean="0"/>
              <a:t>في بعض مما يعطي طابعاً محدداً للكيان المعنوي </a:t>
            </a:r>
            <a:r>
              <a:rPr lang="ar-SA" sz="2700" dirty="0" smtClean="0"/>
              <a:t>للشخص</a:t>
            </a:r>
            <a:endParaRPr lang="ar-SA" sz="2700" dirty="0" smtClean="0"/>
          </a:p>
        </p:txBody>
      </p:sp>
      <p:pic>
        <p:nvPicPr>
          <p:cNvPr id="3" name="irc_mi" descr="http://arabepsycho.com/wp-content/uploads/2013/03/HIYAL.jpg"/>
          <p:cNvPicPr/>
          <p:nvPr/>
        </p:nvPicPr>
        <p:blipFill>
          <a:blip r:embed="rId2" cstate="print"/>
          <a:srcRect/>
          <a:stretch>
            <a:fillRect/>
          </a:stretch>
        </p:blipFill>
        <p:spPr bwMode="auto">
          <a:xfrm>
            <a:off x="467544" y="3933056"/>
            <a:ext cx="1888225" cy="1411029"/>
          </a:xfrm>
          <a:prstGeom prst="roundRect">
            <a:avLst>
              <a:gd name="adj" fmla="val 8594"/>
            </a:avLst>
          </a:prstGeom>
          <a:solidFill>
            <a:srgbClr val="FFFFFF">
              <a:shade val="85000"/>
            </a:srgbClr>
          </a:solidFill>
          <a:ln>
            <a:noFill/>
          </a:ln>
          <a:effectLst>
            <a:reflection blurRad="12700" stA="38000" endPos="28000" dist="5000" dir="5400000" sy="-100000" algn="bl" rotWithShape="0"/>
            <a:softEdge rad="127000"/>
          </a:effectLst>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صورة1 ‫‬.jpg"/>
          <p:cNvPicPr>
            <a:picLocks noGrp="1" noChangeAspect="1"/>
          </p:cNvPicPr>
          <p:nvPr>
            <p:ph idx="1"/>
          </p:nvPr>
        </p:nvPicPr>
        <p:blipFill>
          <a:blip r:embed="rId2" cstate="print"/>
          <a:stretch>
            <a:fillRect/>
          </a:stretch>
        </p:blipFill>
        <p:spPr>
          <a:xfrm>
            <a:off x="1" y="0"/>
            <a:ext cx="9144000" cy="6858000"/>
          </a:xfrm>
        </p:spPr>
      </p:pic>
      <p:sp>
        <p:nvSpPr>
          <p:cNvPr id="2" name="عنوان 1"/>
          <p:cNvSpPr>
            <a:spLocks noGrp="1"/>
          </p:cNvSpPr>
          <p:nvPr>
            <p:ph type="title"/>
          </p:nvPr>
        </p:nvSpPr>
        <p:spPr>
          <a:xfrm>
            <a:off x="1500166" y="357166"/>
            <a:ext cx="7000924" cy="5929354"/>
          </a:xfrm>
        </p:spPr>
        <p:txBody>
          <a:bodyPr>
            <a:normAutofit fontScale="90000"/>
          </a:bodyPr>
          <a:lstStyle/>
          <a:p>
            <a:r>
              <a:rPr lang="ar-SA" sz="2400" b="1" dirty="0" smtClean="0"/>
              <a:t>تعريف الشخصية : </a:t>
            </a:r>
            <a:r>
              <a:rPr lang="ar-SA" sz="2400" b="1" dirty="0" err="1" smtClean="0">
                <a:solidFill>
                  <a:schemeClr val="bg1"/>
                </a:solidFill>
              </a:rPr>
              <a:t>الإنطباع</a:t>
            </a:r>
            <a:r>
              <a:rPr lang="ar-SA" sz="2400" b="1" dirty="0" smtClean="0">
                <a:solidFill>
                  <a:schemeClr val="bg1"/>
                </a:solidFill>
              </a:rPr>
              <a:t> الظاهر الذي يتركه لدينا شخص معين ، وهي تتفاوت تفاوتا كبيرا حسب </a:t>
            </a:r>
            <a:r>
              <a:rPr lang="ar-SA" sz="2400" b="1" dirty="0" err="1" smtClean="0">
                <a:solidFill>
                  <a:schemeClr val="bg1"/>
                </a:solidFill>
              </a:rPr>
              <a:t>مايحمله</a:t>
            </a:r>
            <a:r>
              <a:rPr lang="ar-SA" sz="2400" b="1" dirty="0" smtClean="0">
                <a:solidFill>
                  <a:schemeClr val="bg1"/>
                </a:solidFill>
              </a:rPr>
              <a:t> صاحبه من سمات </a:t>
            </a:r>
            <a:br>
              <a:rPr lang="ar-SA" sz="2400" b="1" dirty="0" smtClean="0">
                <a:solidFill>
                  <a:schemeClr val="bg1"/>
                </a:solidFill>
              </a:rPr>
            </a:br>
            <a:r>
              <a:rPr lang="ar-SA" sz="2400" b="1" dirty="0" smtClean="0">
                <a:solidFill>
                  <a:schemeClr val="bg1"/>
                </a:solidFill>
              </a:rPr>
              <a:t>* إن تقييم الشخصية يتفاوت تبعا للمستويات الأخلاقية </a:t>
            </a:r>
            <a:r>
              <a:rPr lang="ar-SA" sz="2400" b="1" dirty="0" err="1" smtClean="0">
                <a:solidFill>
                  <a:schemeClr val="bg1"/>
                </a:solidFill>
              </a:rPr>
              <a:t>المختلفة.</a:t>
            </a:r>
            <a:r>
              <a:rPr lang="ar-SA" sz="2400" b="1" dirty="0" smtClean="0">
                <a:solidFill>
                  <a:schemeClr val="bg1"/>
                </a:solidFill>
              </a:rPr>
              <a:t/>
            </a:r>
            <a:br>
              <a:rPr lang="ar-SA" sz="2400" b="1" dirty="0" smtClean="0">
                <a:solidFill>
                  <a:schemeClr val="bg1"/>
                </a:solidFill>
              </a:rPr>
            </a:br>
            <a:r>
              <a:rPr lang="ar-SA" sz="2400" b="1" dirty="0" smtClean="0">
                <a:solidFill>
                  <a:schemeClr val="bg1"/>
                </a:solidFill>
              </a:rPr>
              <a:t> </a:t>
            </a:r>
            <a:br>
              <a:rPr lang="ar-SA" sz="2400" b="1" dirty="0" smtClean="0">
                <a:solidFill>
                  <a:schemeClr val="bg1"/>
                </a:solidFill>
              </a:rPr>
            </a:br>
            <a:r>
              <a:rPr lang="ar-SA" sz="2400" b="1" dirty="0" smtClean="0"/>
              <a:t>* </a:t>
            </a:r>
            <a:r>
              <a:rPr lang="ar-SA" sz="2400" b="1" dirty="0" err="1" smtClean="0"/>
              <a:t>جي</a:t>
            </a:r>
            <a:r>
              <a:rPr lang="ar-SA" sz="2400" b="1" dirty="0" smtClean="0"/>
              <a:t> </a:t>
            </a:r>
            <a:r>
              <a:rPr lang="ar-SA" sz="2400" b="1" dirty="0" err="1" smtClean="0"/>
              <a:t>ايزنك </a:t>
            </a:r>
            <a:r>
              <a:rPr lang="ar-SA" sz="2400" b="1" dirty="0" smtClean="0"/>
              <a:t>(1953) : </a:t>
            </a:r>
            <a:r>
              <a:rPr lang="ar-SA" sz="2400" b="1" dirty="0" smtClean="0">
                <a:solidFill>
                  <a:schemeClr val="bg1"/>
                </a:solidFill>
              </a:rPr>
              <a:t/>
            </a:r>
            <a:br>
              <a:rPr lang="ar-SA" sz="2400" b="1" dirty="0" smtClean="0">
                <a:solidFill>
                  <a:schemeClr val="bg1"/>
                </a:solidFill>
              </a:rPr>
            </a:br>
            <a:r>
              <a:rPr lang="ar-SA" sz="2400" b="1" dirty="0" smtClean="0">
                <a:solidFill>
                  <a:schemeClr val="bg1"/>
                </a:solidFill>
              </a:rPr>
              <a:t>” الشخصية هي النظام المستمر الثابت إلى حد ما ، وهي </a:t>
            </a:r>
            <a:r>
              <a:rPr lang="ar-SA" sz="2400" b="1" dirty="0" err="1" smtClean="0">
                <a:solidFill>
                  <a:schemeClr val="bg1"/>
                </a:solidFill>
              </a:rPr>
              <a:t>مايمكن</a:t>
            </a:r>
            <a:r>
              <a:rPr lang="ar-SA" sz="2400" b="1" dirty="0" smtClean="0">
                <a:solidFill>
                  <a:schemeClr val="bg1"/>
                </a:solidFill>
              </a:rPr>
              <a:t> أن يكون عليه شخص معين من خلق أو مزاج وفكر وتكوين جسمي يقرر تكيفه إلى البيئة تكيفا </a:t>
            </a:r>
            <a:r>
              <a:rPr lang="ar-SA" sz="2400" b="1" dirty="0" err="1" smtClean="0">
                <a:solidFill>
                  <a:schemeClr val="bg1"/>
                </a:solidFill>
              </a:rPr>
              <a:t>فرديا </a:t>
            </a:r>
            <a:r>
              <a:rPr lang="ar-SA" sz="2400" dirty="0" err="1" smtClean="0">
                <a:solidFill>
                  <a:schemeClr val="bg1"/>
                </a:solidFill>
              </a:rPr>
              <a:t>“</a:t>
            </a:r>
            <a:r>
              <a:rPr lang="ar-SA" sz="2400" dirty="0" smtClean="0">
                <a:solidFill>
                  <a:schemeClr val="bg1"/>
                </a:solidFill>
              </a:rPr>
              <a:t/>
            </a:r>
            <a:br>
              <a:rPr lang="ar-SA" sz="2400" dirty="0" smtClean="0">
                <a:solidFill>
                  <a:schemeClr val="bg1"/>
                </a:solidFill>
              </a:rPr>
            </a:br>
            <a:r>
              <a:rPr lang="ar-SA" sz="2400" dirty="0" smtClean="0">
                <a:solidFill>
                  <a:schemeClr val="bg1"/>
                </a:solidFill>
              </a:rPr>
              <a:t/>
            </a:r>
            <a:br>
              <a:rPr lang="ar-SA" sz="2400" dirty="0" smtClean="0">
                <a:solidFill>
                  <a:schemeClr val="bg1"/>
                </a:solidFill>
              </a:rPr>
            </a:br>
            <a:r>
              <a:rPr lang="ar-SA" sz="2400" b="1" dirty="0" smtClean="0"/>
              <a:t>ينطوي هذا التعريف على : </a:t>
            </a:r>
            <a:r>
              <a:rPr lang="ar-SA" sz="2400" b="1" dirty="0" smtClean="0">
                <a:solidFill>
                  <a:schemeClr val="bg1"/>
                </a:solidFill>
              </a:rPr>
              <a:t/>
            </a:r>
            <a:br>
              <a:rPr lang="ar-SA" sz="2400" b="1" dirty="0" smtClean="0">
                <a:solidFill>
                  <a:schemeClr val="bg1"/>
                </a:solidFill>
              </a:rPr>
            </a:br>
            <a:r>
              <a:rPr lang="ar-SA" sz="2400" b="1" dirty="0" smtClean="0">
                <a:solidFill>
                  <a:schemeClr val="bg1"/>
                </a:solidFill>
              </a:rPr>
              <a:t>1/ أن يتعين على الشخصية أن تنسجم مع </a:t>
            </a:r>
            <a:r>
              <a:rPr lang="ar-SA" sz="2400" b="1" dirty="0" err="1" smtClean="0">
                <a:solidFill>
                  <a:schemeClr val="bg1"/>
                </a:solidFill>
              </a:rPr>
              <a:t>مافي</a:t>
            </a:r>
            <a:r>
              <a:rPr lang="ar-SA" sz="2400" b="1" dirty="0" smtClean="0">
                <a:solidFill>
                  <a:schemeClr val="bg1"/>
                </a:solidFill>
              </a:rPr>
              <a:t> سلوك الشخص من أنماط ثابتة مع الأخذ بالحسبان أن الأنماط خاضعة إلى التغيير إلى حد ما </a:t>
            </a:r>
            <a:br>
              <a:rPr lang="ar-SA" sz="2400" b="1" dirty="0" smtClean="0">
                <a:solidFill>
                  <a:schemeClr val="bg1"/>
                </a:solidFill>
              </a:rPr>
            </a:br>
            <a:r>
              <a:rPr lang="ar-SA" sz="2400" b="1" dirty="0" smtClean="0">
                <a:solidFill>
                  <a:schemeClr val="bg1"/>
                </a:solidFill>
              </a:rPr>
              <a:t>2/ يحدد أربعة مناحي من مناحي الموازنة في الوقت الذي يقر فيه بأن احتمال امتزاج العناصر هذه يتفاوت إلى حد يكفي بأن يجعل لكل فرد طابعا فريدا خاصا </a:t>
            </a:r>
            <a:r>
              <a:rPr lang="ar-SA" sz="2400" b="1" dirty="0" err="1" smtClean="0">
                <a:solidFill>
                  <a:schemeClr val="bg1"/>
                </a:solidFill>
              </a:rPr>
              <a:t>به</a:t>
            </a:r>
            <a:r>
              <a:rPr lang="ar-SA" sz="2400" dirty="0" smtClean="0">
                <a:solidFill>
                  <a:schemeClr val="bg1"/>
                </a:solidFill>
              </a:rPr>
              <a:t/>
            </a:r>
            <a:br>
              <a:rPr lang="ar-SA" sz="2400" dirty="0" smtClean="0">
                <a:solidFill>
                  <a:schemeClr val="bg1"/>
                </a:solidFill>
              </a:rPr>
            </a:br>
            <a:endParaRPr lang="ar-SA" sz="24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05"/>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 calcmode="lin" valueType="num">
                                      <p:cBhvr>
                                        <p:cTn id="9" dur="500" fill="hold"/>
                                        <p:tgtEl>
                                          <p:spTgt spid="2"/>
                                        </p:tgtEl>
                                        <p:attrNameLst>
                                          <p:attrName>ppt_x</p:attrName>
                                        </p:attrNameLst>
                                      </p:cBhvr>
                                      <p:tavLst>
                                        <p:tav tm="0">
                                          <p:val>
                                            <p:strVal val="#ppt_x-.2"/>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صورة7.jpg"/>
          <p:cNvPicPr>
            <a:picLocks noGrp="1" noChangeAspect="1"/>
          </p:cNvPicPr>
          <p:nvPr>
            <p:ph idx="1"/>
          </p:nvPr>
        </p:nvPicPr>
        <p:blipFill>
          <a:blip r:embed="rId2" cstate="print"/>
          <a:stretch>
            <a:fillRect/>
          </a:stretch>
        </p:blipFill>
        <p:spPr>
          <a:xfrm>
            <a:off x="1" y="0"/>
            <a:ext cx="9144000" cy="6858000"/>
          </a:xfrm>
        </p:spPr>
      </p:pic>
      <p:sp>
        <p:nvSpPr>
          <p:cNvPr id="2" name="عنوان 1"/>
          <p:cNvSpPr>
            <a:spLocks noGrp="1"/>
          </p:cNvSpPr>
          <p:nvPr>
            <p:ph type="title"/>
          </p:nvPr>
        </p:nvSpPr>
        <p:spPr>
          <a:xfrm>
            <a:off x="611560" y="274638"/>
            <a:ext cx="8075240" cy="6011882"/>
          </a:xfrm>
        </p:spPr>
        <p:txBody>
          <a:bodyPr>
            <a:normAutofit/>
          </a:bodyPr>
          <a:lstStyle/>
          <a:p>
            <a:r>
              <a:rPr lang="ar-SA" sz="2400" b="1" dirty="0" smtClean="0">
                <a:solidFill>
                  <a:srgbClr val="00B050"/>
                </a:solidFill>
              </a:rPr>
              <a:t>الخلق :</a:t>
            </a:r>
            <a:r>
              <a:rPr lang="ar-SA" sz="2400" b="1" dirty="0" smtClean="0"/>
              <a:t> يمثل الجانب الأخلاقي جانب فعال من جوانب </a:t>
            </a:r>
            <a:r>
              <a:rPr lang="ar-SA" sz="2400" b="1" dirty="0" err="1" smtClean="0"/>
              <a:t>الشخصية .</a:t>
            </a:r>
            <a:r>
              <a:rPr lang="ar-SA" sz="2400" b="1" dirty="0" smtClean="0"/>
              <a:t/>
            </a:r>
            <a:br>
              <a:rPr lang="ar-SA" sz="2400" b="1" dirty="0" smtClean="0"/>
            </a:br>
            <a:r>
              <a:rPr lang="ar-SA" sz="2400" b="1" dirty="0" smtClean="0">
                <a:solidFill>
                  <a:srgbClr val="00B050"/>
                </a:solidFill>
              </a:rPr>
              <a:t>المزاج :</a:t>
            </a:r>
            <a:r>
              <a:rPr lang="ar-SA" sz="2400" b="1" dirty="0" smtClean="0"/>
              <a:t> يمثل الجانب الانفعالي الوجداني من </a:t>
            </a:r>
            <a:r>
              <a:rPr lang="ar-SA" sz="2400" b="1" dirty="0" err="1" smtClean="0"/>
              <a:t>الشخصية .</a:t>
            </a:r>
            <a:r>
              <a:rPr lang="ar-SA" sz="2400" b="1" dirty="0" smtClean="0"/>
              <a:t/>
            </a:r>
            <a:br>
              <a:rPr lang="ar-SA" sz="2400" b="1" dirty="0" smtClean="0"/>
            </a:br>
            <a:r>
              <a:rPr lang="ar-SA" sz="2400" b="1" dirty="0" smtClean="0">
                <a:solidFill>
                  <a:srgbClr val="00B050"/>
                </a:solidFill>
              </a:rPr>
              <a:t>الفكر : </a:t>
            </a:r>
            <a:r>
              <a:rPr lang="ar-SA" sz="2400" b="1" dirty="0" smtClean="0"/>
              <a:t>ينطوي على الجانب التعرفي العقلي من </a:t>
            </a:r>
            <a:r>
              <a:rPr lang="ar-SA" sz="2400" b="1" dirty="0" err="1" smtClean="0"/>
              <a:t>الشخصية .</a:t>
            </a:r>
            <a:r>
              <a:rPr lang="ar-SA" sz="2400" b="1" dirty="0" smtClean="0"/>
              <a:t/>
            </a:r>
            <a:br>
              <a:rPr lang="ar-SA" sz="2400" b="1" dirty="0" smtClean="0"/>
            </a:br>
            <a:r>
              <a:rPr lang="ar-SA" sz="2400" b="1" dirty="0" smtClean="0">
                <a:solidFill>
                  <a:srgbClr val="00B050"/>
                </a:solidFill>
              </a:rPr>
              <a:t>الجسم :</a:t>
            </a:r>
            <a:r>
              <a:rPr lang="ar-SA" sz="2400" b="1" dirty="0" smtClean="0"/>
              <a:t> يشمل الجانب الجسيم ويتضمن الجانب العصبي والغددي إلى جانب التكوين العظمي </a:t>
            </a:r>
            <a:r>
              <a:rPr lang="ar-SA" sz="2400" b="1" dirty="0" err="1" smtClean="0"/>
              <a:t>والعضلي .</a:t>
            </a:r>
            <a:r>
              <a:rPr lang="ar-SA" sz="2400" b="1" dirty="0" smtClean="0"/>
              <a:t/>
            </a:r>
            <a:br>
              <a:rPr lang="ar-SA" sz="2400" b="1" dirty="0" smtClean="0"/>
            </a:br>
            <a:r>
              <a:rPr lang="ar-SA" sz="2400" b="1" dirty="0" smtClean="0"/>
              <a:t/>
            </a:r>
            <a:br>
              <a:rPr lang="ar-SA" sz="2400" b="1" dirty="0" smtClean="0"/>
            </a:br>
            <a:r>
              <a:rPr lang="ar-SA" sz="2400" b="1" dirty="0" smtClean="0">
                <a:solidFill>
                  <a:srgbClr val="00B050"/>
                </a:solidFill>
              </a:rPr>
              <a:t>أقدم مناحي بحث الشخصية وأكثرها ثباتا هو المنحى المتعلق </a:t>
            </a:r>
            <a:r>
              <a:rPr lang="ar-SA" sz="2400" b="1" dirty="0" err="1" smtClean="0">
                <a:solidFill>
                  <a:srgbClr val="00B050"/>
                </a:solidFill>
              </a:rPr>
              <a:t>بالطوبوغرافية</a:t>
            </a:r>
            <a:r>
              <a:rPr lang="ar-SA" sz="2400" b="1" dirty="0" smtClean="0">
                <a:solidFill>
                  <a:srgbClr val="00B050"/>
                </a:solidFill>
              </a:rPr>
              <a:t> : </a:t>
            </a:r>
            <a:r>
              <a:rPr lang="ar-SA" sz="2400" b="1" dirty="0" smtClean="0"/>
              <a:t>وهي محاولة تصنيف  الناس إلى عدد محدود من الأنماط وقد تمت المحاولة ضمن إطار </a:t>
            </a:r>
            <a:r>
              <a:rPr lang="ar-SA" sz="2400" b="1" dirty="0" err="1" smtClean="0"/>
              <a:t>الإختلافات</a:t>
            </a:r>
            <a:r>
              <a:rPr lang="ar-SA" sz="2400" b="1" dirty="0" smtClean="0"/>
              <a:t> الجسمية </a:t>
            </a:r>
            <a:br>
              <a:rPr lang="ar-SA" sz="2400" b="1" dirty="0" smtClean="0"/>
            </a:br>
            <a:r>
              <a:rPr lang="ar-SA" sz="2400" b="1" dirty="0" err="1" smtClean="0">
                <a:solidFill>
                  <a:srgbClr val="00B050"/>
                </a:solidFill>
              </a:rPr>
              <a:t>فالإختلافات</a:t>
            </a:r>
            <a:r>
              <a:rPr lang="ar-SA" sz="2400" b="1" dirty="0" smtClean="0">
                <a:solidFill>
                  <a:srgbClr val="00B050"/>
                </a:solidFill>
              </a:rPr>
              <a:t> الجسمية المتباينة هي التي تحدد المزاج الذاتي </a:t>
            </a:r>
            <a:br>
              <a:rPr lang="ar-SA" sz="2400" b="1" dirty="0" smtClean="0">
                <a:solidFill>
                  <a:srgbClr val="00B050"/>
                </a:solidFill>
              </a:rPr>
            </a:br>
            <a:r>
              <a:rPr lang="ar-SA" sz="2400" b="1" dirty="0" smtClean="0">
                <a:solidFill>
                  <a:srgbClr val="00B050"/>
                </a:solidFill>
              </a:rPr>
              <a:t>وإن الأنواع الأربعة من </a:t>
            </a:r>
            <a:r>
              <a:rPr lang="ar-SA" sz="2400" b="1" dirty="0" err="1" smtClean="0">
                <a:solidFill>
                  <a:srgbClr val="00B050"/>
                </a:solidFill>
              </a:rPr>
              <a:t>هذة</a:t>
            </a:r>
            <a:r>
              <a:rPr lang="ar-SA" sz="2400" b="1" dirty="0" smtClean="0">
                <a:solidFill>
                  <a:srgbClr val="00B050"/>
                </a:solidFill>
              </a:rPr>
              <a:t> الأمزجة هي:</a:t>
            </a:r>
            <a:r>
              <a:rPr lang="ar-SA" sz="2400" b="1" dirty="0" smtClean="0"/>
              <a:t/>
            </a:r>
            <a:br>
              <a:rPr lang="ar-SA" sz="2400" b="1" dirty="0" smtClean="0"/>
            </a:br>
            <a:r>
              <a:rPr lang="ar-SA" sz="2400" b="1" dirty="0" smtClean="0"/>
              <a:t>1- الدموي        2- السوداوي</a:t>
            </a:r>
            <a:br>
              <a:rPr lang="ar-SA" sz="2400" b="1" dirty="0" smtClean="0"/>
            </a:br>
            <a:r>
              <a:rPr lang="ar-SA" sz="2400" b="1" dirty="0" smtClean="0"/>
              <a:t>3- الصفراوي      4- البلغمي </a:t>
            </a:r>
            <a:endParaRPr lang="ar-SA"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عنصر نائب للمحتوى 5" descr="1333897360493.jpg"/>
          <p:cNvPicPr>
            <a:picLocks noGrp="1" noChangeAspect="1"/>
          </p:cNvPicPr>
          <p:nvPr>
            <p:ph idx="1"/>
          </p:nvPr>
        </p:nvPicPr>
        <p:blipFill>
          <a:blip r:embed="rId2" cstate="print"/>
          <a:stretch>
            <a:fillRect/>
          </a:stretch>
        </p:blipFill>
        <p:spPr>
          <a:xfrm>
            <a:off x="1" y="0"/>
            <a:ext cx="9143998" cy="6858000"/>
          </a:xfrm>
        </p:spPr>
      </p:pic>
      <p:sp>
        <p:nvSpPr>
          <p:cNvPr id="2" name="عنوان 1"/>
          <p:cNvSpPr>
            <a:spLocks noGrp="1"/>
          </p:cNvSpPr>
          <p:nvPr>
            <p:ph type="title"/>
          </p:nvPr>
        </p:nvSpPr>
        <p:spPr>
          <a:xfrm>
            <a:off x="0" y="0"/>
            <a:ext cx="9144000" cy="6858000"/>
          </a:xfrm>
        </p:spPr>
        <p:txBody>
          <a:bodyPr>
            <a:normAutofit/>
          </a:bodyPr>
          <a:lstStyle/>
          <a:p>
            <a:r>
              <a:rPr lang="ar-SA" sz="2400" b="1" dirty="0" smtClean="0"/>
              <a:t>وهي التي تؤدي بالفرد إلى أن يكون متفائلاً بشوشاً ومتشائماً كئيباً وقلقاً وأن يكون منسجماً عديم </a:t>
            </a:r>
            <a:r>
              <a:rPr lang="ar-SA" sz="2400" b="1" dirty="0" err="1" smtClean="0"/>
              <a:t>الأكتراث.</a:t>
            </a:r>
            <a:r>
              <a:rPr lang="ar-SA" sz="2400" b="1" dirty="0" smtClean="0"/>
              <a:t> </a:t>
            </a:r>
            <a:br>
              <a:rPr lang="ar-SA" sz="2400" b="1" dirty="0" smtClean="0"/>
            </a:br>
            <a:r>
              <a:rPr lang="ar-SA" sz="2400" b="1" dirty="0" smtClean="0"/>
              <a:t/>
            </a:r>
            <a:br>
              <a:rPr lang="ar-SA" sz="2400" b="1" dirty="0" smtClean="0"/>
            </a:br>
            <a:r>
              <a:rPr lang="ar-SA" sz="2400" b="1" dirty="0" smtClean="0"/>
              <a:t>*أحد رواد ربط المظاهر الجسمية بالخصائص </a:t>
            </a:r>
            <a:r>
              <a:rPr lang="ar-SA" sz="2400" b="1" dirty="0" err="1" smtClean="0"/>
              <a:t>النفسية </a:t>
            </a:r>
            <a:r>
              <a:rPr lang="ar-SA" sz="2400" b="1" dirty="0" smtClean="0"/>
              <a:t>(</a:t>
            </a:r>
            <a:r>
              <a:rPr lang="ar-SA" sz="2400" b="1" dirty="0" err="1" smtClean="0"/>
              <a:t>كرتشمر</a:t>
            </a:r>
            <a:r>
              <a:rPr lang="ar-SA" sz="2400" b="1" dirty="0" smtClean="0"/>
              <a:t>)أستخدم المصطلحات نحيف ورياضي </a:t>
            </a:r>
            <a:r>
              <a:rPr lang="ar-SA" sz="2400" b="1" dirty="0" err="1" smtClean="0"/>
              <a:t>ومكتنز.</a:t>
            </a:r>
            <a:r>
              <a:rPr lang="ar-SA" sz="2400" b="1" dirty="0" smtClean="0"/>
              <a:t/>
            </a:r>
            <a:br>
              <a:rPr lang="ar-SA" sz="2400" b="1" dirty="0" smtClean="0"/>
            </a:br>
            <a:r>
              <a:rPr lang="ar-SA" sz="2400" b="1" dirty="0" smtClean="0"/>
              <a:t/>
            </a:r>
            <a:br>
              <a:rPr lang="ar-SA" sz="2400" b="1" dirty="0" smtClean="0"/>
            </a:br>
            <a:r>
              <a:rPr lang="ar-SA" sz="2400" b="1" dirty="0" smtClean="0"/>
              <a:t>*جهد </a:t>
            </a:r>
            <a:r>
              <a:rPr lang="ar-SA" sz="2400" b="1" dirty="0" err="1" smtClean="0"/>
              <a:t>يونغ</a:t>
            </a:r>
            <a:r>
              <a:rPr lang="ar-SA" sz="2400" b="1" dirty="0" smtClean="0"/>
              <a:t> في تطوير الاراء </a:t>
            </a:r>
            <a:r>
              <a:rPr lang="ar-SA" sz="2400" b="1" dirty="0" err="1" smtClean="0"/>
              <a:t>المتصله</a:t>
            </a:r>
            <a:r>
              <a:rPr lang="ar-SA" sz="2400" b="1" dirty="0" smtClean="0"/>
              <a:t> بالانبساط والانطواء وارتياد مناحي التشعب النفسي الخاص بهذين التعبيرين </a:t>
            </a:r>
            <a:r>
              <a:rPr lang="ar-SA" sz="2400" b="1" dirty="0" err="1" smtClean="0"/>
              <a:t>ومايتصل</a:t>
            </a:r>
            <a:r>
              <a:rPr lang="ar-SA" sz="2400" b="1" dirty="0" smtClean="0"/>
              <a:t> بهم من شخصيات منطلقة او </a:t>
            </a:r>
            <a:r>
              <a:rPr lang="ar-SA" sz="2400" b="1" dirty="0" err="1" smtClean="0"/>
              <a:t>منكمشه.</a:t>
            </a:r>
            <a:r>
              <a:rPr lang="ar-SA" sz="2400" b="1" dirty="0" smtClean="0"/>
              <a:t/>
            </a:r>
            <a:br>
              <a:rPr lang="ar-SA" sz="2400" b="1" dirty="0" smtClean="0"/>
            </a:br>
            <a:r>
              <a:rPr lang="ar-SA" sz="2400" b="1" dirty="0" smtClean="0"/>
              <a:t/>
            </a:r>
            <a:br>
              <a:rPr lang="ar-SA" sz="2400" b="1" dirty="0" smtClean="0"/>
            </a:br>
            <a:r>
              <a:rPr lang="ar-SA" sz="2400" b="1" dirty="0" smtClean="0"/>
              <a:t>*الشخص الاجتماعي ظاهرياً </a:t>
            </a:r>
            <a:r>
              <a:rPr lang="ar-SA" sz="2400" b="1" dirty="0" err="1" smtClean="0"/>
              <a:t>لاتخلو</a:t>
            </a:r>
            <a:r>
              <a:rPr lang="ar-SA" sz="2400" b="1" dirty="0" smtClean="0"/>
              <a:t> </a:t>
            </a:r>
            <a:r>
              <a:rPr lang="ar-SA" sz="2400" b="1" dirty="0" err="1" smtClean="0"/>
              <a:t>شخصيتة</a:t>
            </a:r>
            <a:r>
              <a:rPr lang="ar-SA" sz="2400" b="1" dirty="0" smtClean="0"/>
              <a:t> من جانب حب الابتعاد والاختلاء مع </a:t>
            </a:r>
            <a:r>
              <a:rPr lang="ar-SA" sz="2400" b="1" dirty="0" err="1" smtClean="0"/>
              <a:t>نفسه .</a:t>
            </a:r>
            <a:r>
              <a:rPr lang="ar-SA" sz="2400" b="1" dirty="0" smtClean="0"/>
              <a:t/>
            </a:r>
            <a:br>
              <a:rPr lang="ar-SA" sz="2400" b="1" dirty="0" smtClean="0"/>
            </a:br>
            <a:r>
              <a:rPr lang="ar-SA" sz="2400" b="1" dirty="0" smtClean="0"/>
              <a:t/>
            </a:r>
            <a:br>
              <a:rPr lang="ar-SA" sz="2400" b="1" dirty="0" smtClean="0"/>
            </a:br>
            <a:r>
              <a:rPr lang="ar-SA" sz="2400" b="1" dirty="0" smtClean="0"/>
              <a:t>*الشخص المنزوي ظاهرياً </a:t>
            </a:r>
            <a:r>
              <a:rPr lang="ar-SA" sz="2400" b="1" dirty="0" err="1" smtClean="0"/>
              <a:t>لاريب</a:t>
            </a:r>
            <a:r>
              <a:rPr lang="ar-SA" sz="2400" b="1" dirty="0" smtClean="0"/>
              <a:t> في انه يحن </a:t>
            </a:r>
            <a:r>
              <a:rPr lang="ar-SA" sz="2400" b="1" dirty="0" err="1" smtClean="0"/>
              <a:t>الى</a:t>
            </a:r>
            <a:r>
              <a:rPr lang="ar-SA" sz="2400" b="1" dirty="0" smtClean="0"/>
              <a:t> الاختلاط </a:t>
            </a:r>
            <a:r>
              <a:rPr lang="ar-SA" sz="2400" b="1" dirty="0" err="1" smtClean="0"/>
              <a:t>بالاخرين</a:t>
            </a:r>
            <a:r>
              <a:rPr lang="ar-SA" sz="2400" b="1" dirty="0" smtClean="0"/>
              <a:t> والى التفهم اجتماعياً.</a:t>
            </a:r>
            <a:br>
              <a:rPr lang="ar-SA" sz="2400" b="1" dirty="0" smtClean="0"/>
            </a:br>
            <a:endParaRPr lang="ar-SA"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صورة9.jpg"/>
          <p:cNvPicPr>
            <a:picLocks noGrp="1" noChangeAspect="1"/>
          </p:cNvPicPr>
          <p:nvPr>
            <p:ph idx="1"/>
          </p:nvPr>
        </p:nvPicPr>
        <p:blipFill>
          <a:blip r:embed="rId2" cstate="print">
            <a:duotone>
              <a:schemeClr val="accent2">
                <a:shade val="45000"/>
                <a:satMod val="135000"/>
              </a:schemeClr>
              <a:prstClr val="white"/>
            </a:duotone>
          </a:blip>
          <a:stretch>
            <a:fillRect/>
          </a:stretch>
        </p:blipFill>
        <p:spPr>
          <a:xfrm>
            <a:off x="0" y="0"/>
            <a:ext cx="9144000" cy="6858000"/>
          </a:xfrm>
        </p:spPr>
      </p:pic>
      <p:sp>
        <p:nvSpPr>
          <p:cNvPr id="5" name="مربع نص 4"/>
          <p:cNvSpPr txBox="1"/>
          <p:nvPr/>
        </p:nvSpPr>
        <p:spPr>
          <a:xfrm>
            <a:off x="714348" y="332656"/>
            <a:ext cx="8034116" cy="4154984"/>
          </a:xfrm>
          <a:prstGeom prst="rect">
            <a:avLst/>
          </a:prstGeom>
          <a:noFill/>
        </p:spPr>
        <p:txBody>
          <a:bodyPr wrap="square" rtlCol="1">
            <a:spAutoFit/>
          </a:bodyPr>
          <a:lstStyle/>
          <a:p>
            <a:r>
              <a:rPr lang="ar-SA" sz="2200" b="1" dirty="0" smtClean="0">
                <a:solidFill>
                  <a:schemeClr val="bg1"/>
                </a:solidFill>
              </a:rPr>
              <a:t>يتفرع عن كل من النمطين أصناف هي ..</a:t>
            </a:r>
          </a:p>
          <a:p>
            <a:r>
              <a:rPr lang="ar-SA" sz="2200" b="1" dirty="0" smtClean="0">
                <a:solidFill>
                  <a:schemeClr val="tx1">
                    <a:lumMod val="75000"/>
                    <a:lumOff val="25000"/>
                  </a:schemeClr>
                </a:solidFill>
              </a:rPr>
              <a:t>الشخص التفكيري والوجداني والحساس والحدسي.</a:t>
            </a:r>
          </a:p>
          <a:p>
            <a:pPr>
              <a:buFont typeface="Arial" pitchFamily="34" charset="0"/>
              <a:buChar char="•"/>
            </a:pPr>
            <a:r>
              <a:rPr lang="ar-SA" sz="2200" b="1" dirty="0" smtClean="0">
                <a:solidFill>
                  <a:schemeClr val="bg1"/>
                </a:solidFill>
              </a:rPr>
              <a:t>النمط المنبسط التفكيري</a:t>
            </a:r>
            <a:r>
              <a:rPr lang="ar-SA" sz="2200" b="1" dirty="0" smtClean="0">
                <a:solidFill>
                  <a:schemeClr val="tx1">
                    <a:lumMod val="75000"/>
                    <a:lumOff val="25000"/>
                  </a:schemeClr>
                </a:solidFill>
              </a:rPr>
              <a:t>: يميل إلى أن يجعل أفكاره </a:t>
            </a:r>
            <a:r>
              <a:rPr lang="ar-SA" sz="2200" b="1" dirty="0" err="1" smtClean="0">
                <a:solidFill>
                  <a:schemeClr val="tx1">
                    <a:lumMod val="75000"/>
                    <a:lumOff val="25000"/>
                  </a:schemeClr>
                </a:solidFill>
              </a:rPr>
              <a:t>مرتبطه</a:t>
            </a:r>
            <a:r>
              <a:rPr lang="ar-SA" sz="2200" b="1" dirty="0" smtClean="0">
                <a:solidFill>
                  <a:schemeClr val="tx1">
                    <a:lumMod val="75000"/>
                    <a:lumOff val="25000"/>
                  </a:schemeClr>
                </a:solidFill>
              </a:rPr>
              <a:t> بالموقف الموضوعي كما يراه هو ولعله يرتكب خطأ في سبيل ان يحقق </a:t>
            </a:r>
            <a:r>
              <a:rPr lang="ar-SA" sz="2200" b="1" dirty="0" err="1" smtClean="0">
                <a:solidFill>
                  <a:schemeClr val="tx1">
                    <a:lumMod val="75000"/>
                    <a:lumOff val="25000"/>
                  </a:schemeClr>
                </a:solidFill>
              </a:rPr>
              <a:t>مايحسبه</a:t>
            </a:r>
            <a:r>
              <a:rPr lang="ar-SA" sz="2200" b="1" dirty="0" smtClean="0">
                <a:solidFill>
                  <a:schemeClr val="tx1">
                    <a:lumMod val="75000"/>
                    <a:lumOff val="25000"/>
                  </a:schemeClr>
                </a:solidFill>
              </a:rPr>
              <a:t> صحيحاً وشكوكه تتحول الى </a:t>
            </a:r>
            <a:r>
              <a:rPr lang="ar-SA" sz="2200" b="1" dirty="0" err="1" smtClean="0">
                <a:solidFill>
                  <a:schemeClr val="tx1">
                    <a:lumMod val="75000"/>
                    <a:lumOff val="25000"/>
                  </a:schemeClr>
                </a:solidFill>
              </a:rPr>
              <a:t>حماس .</a:t>
            </a:r>
            <a:endParaRPr lang="ar-SA" sz="2200" b="1" dirty="0" smtClean="0">
              <a:solidFill>
                <a:schemeClr val="tx1">
                  <a:lumMod val="75000"/>
                  <a:lumOff val="25000"/>
                </a:schemeClr>
              </a:solidFill>
            </a:endParaRPr>
          </a:p>
          <a:p>
            <a:pPr>
              <a:buFont typeface="Arial" pitchFamily="34" charset="0"/>
              <a:buChar char="•"/>
            </a:pPr>
            <a:endParaRPr lang="ar-SA" sz="2200" b="1" dirty="0" smtClean="0"/>
          </a:p>
          <a:p>
            <a:pPr>
              <a:buFont typeface="Arial" pitchFamily="34" charset="0"/>
              <a:buChar char="•"/>
            </a:pPr>
            <a:r>
              <a:rPr lang="ar-SA" sz="2200" b="1" dirty="0" smtClean="0">
                <a:solidFill>
                  <a:schemeClr val="bg1"/>
                </a:solidFill>
              </a:rPr>
              <a:t>أما النمط المنطوي التفكيري : </a:t>
            </a:r>
            <a:r>
              <a:rPr lang="ar-SA" sz="2200" b="1" dirty="0" smtClean="0">
                <a:solidFill>
                  <a:schemeClr val="tx1">
                    <a:lumMod val="75000"/>
                    <a:lumOff val="25000"/>
                  </a:schemeClr>
                </a:solidFill>
              </a:rPr>
              <a:t>يبدو غير مكترث لموضوع فكره, عمله دقيق بيد أن </a:t>
            </a:r>
            <a:r>
              <a:rPr lang="ar-SA" sz="2200" b="1" dirty="0" err="1" smtClean="0">
                <a:solidFill>
                  <a:schemeClr val="tx1">
                    <a:lumMod val="75000"/>
                    <a:lumOff val="25000"/>
                  </a:schemeClr>
                </a:solidFill>
              </a:rPr>
              <a:t>تعابيره</a:t>
            </a:r>
            <a:r>
              <a:rPr lang="ar-SA" sz="2200" b="1" dirty="0" smtClean="0">
                <a:solidFill>
                  <a:schemeClr val="tx1">
                    <a:lumMod val="75000"/>
                    <a:lumOff val="25000"/>
                  </a:schemeClr>
                </a:solidFill>
              </a:rPr>
              <a:t> معقده قد </a:t>
            </a:r>
            <a:r>
              <a:rPr lang="ar-SA" sz="2200" b="1" dirty="0" err="1" smtClean="0">
                <a:solidFill>
                  <a:schemeClr val="tx1">
                    <a:lumMod val="75000"/>
                    <a:lumOff val="25000"/>
                  </a:schemeClr>
                </a:solidFill>
              </a:rPr>
              <a:t>لايفهمه</a:t>
            </a:r>
            <a:r>
              <a:rPr lang="ar-SA" sz="2200" b="1" dirty="0" smtClean="0">
                <a:solidFill>
                  <a:schemeClr val="tx1">
                    <a:lumMod val="75000"/>
                    <a:lumOff val="25000"/>
                  </a:schemeClr>
                </a:solidFill>
              </a:rPr>
              <a:t> الاخرون لأول وهلة , ولكنهم يحبونه كلما عرفوه أفضل.</a:t>
            </a:r>
          </a:p>
          <a:p>
            <a:r>
              <a:rPr lang="ar-SA" sz="2200" b="1" dirty="0" smtClean="0">
                <a:solidFill>
                  <a:schemeClr val="bg1"/>
                </a:solidFill>
              </a:rPr>
              <a:t>تقييد </a:t>
            </a:r>
            <a:r>
              <a:rPr lang="ar-SA" sz="2200" b="1" dirty="0" err="1" smtClean="0">
                <a:solidFill>
                  <a:schemeClr val="bg1"/>
                </a:solidFill>
              </a:rPr>
              <a:t>شيلدون</a:t>
            </a:r>
            <a:r>
              <a:rPr lang="ar-SA" sz="2200" b="1" dirty="0" smtClean="0">
                <a:solidFill>
                  <a:schemeClr val="bg1"/>
                </a:solidFill>
              </a:rPr>
              <a:t> وأتباعه للخصائص الجسمية والمزاجية لأعداد كبيره من </a:t>
            </a:r>
            <a:r>
              <a:rPr lang="ar-SA" sz="2200" b="1" dirty="0" err="1" smtClean="0">
                <a:solidFill>
                  <a:schemeClr val="bg1"/>
                </a:solidFill>
              </a:rPr>
              <a:t>الشباب :</a:t>
            </a:r>
            <a:endParaRPr lang="ar-SA" sz="2200" b="1" dirty="0" smtClean="0"/>
          </a:p>
          <a:p>
            <a:pPr marL="342900" indent="-342900">
              <a:buFont typeface="+mj-lt"/>
              <a:buAutoNum type="arabicPeriod"/>
            </a:pPr>
            <a:r>
              <a:rPr lang="ar-SA" sz="2200" b="1" dirty="0" err="1" smtClean="0">
                <a:solidFill>
                  <a:schemeClr val="tx1">
                    <a:lumMod val="75000"/>
                    <a:lumOff val="25000"/>
                  </a:schemeClr>
                </a:solidFill>
              </a:rPr>
              <a:t>الداخلي.</a:t>
            </a:r>
            <a:r>
              <a:rPr lang="ar-SA" sz="2200" b="1" dirty="0" smtClean="0">
                <a:solidFill>
                  <a:schemeClr val="tx1">
                    <a:lumMod val="75000"/>
                    <a:lumOff val="25000"/>
                  </a:schemeClr>
                </a:solidFill>
              </a:rPr>
              <a:t>                 </a:t>
            </a:r>
          </a:p>
          <a:p>
            <a:pPr marL="342900" indent="-342900">
              <a:buFont typeface="+mj-lt"/>
              <a:buAutoNum type="arabicPeriod"/>
            </a:pPr>
            <a:r>
              <a:rPr lang="ar-SA" sz="2200" b="1" dirty="0" smtClean="0">
                <a:solidFill>
                  <a:schemeClr val="tx1">
                    <a:lumMod val="75000"/>
                    <a:lumOff val="25000"/>
                  </a:schemeClr>
                </a:solidFill>
              </a:rPr>
              <a:t>الوسطي.</a:t>
            </a:r>
          </a:p>
          <a:p>
            <a:pPr marL="342900" indent="-342900">
              <a:buFont typeface="+mj-lt"/>
              <a:buAutoNum type="arabicPeriod"/>
            </a:pPr>
            <a:r>
              <a:rPr lang="ar-SA" sz="2200" b="1" dirty="0" smtClean="0">
                <a:solidFill>
                  <a:schemeClr val="tx1">
                    <a:lumMod val="75000"/>
                    <a:lumOff val="25000"/>
                  </a:schemeClr>
                </a:solidFill>
              </a:rPr>
              <a:t>الخارجي.</a:t>
            </a:r>
          </a:p>
        </p:txBody>
      </p:sp>
      <p:sp>
        <p:nvSpPr>
          <p:cNvPr id="6" name="مربع نص 5"/>
          <p:cNvSpPr txBox="1"/>
          <p:nvPr/>
        </p:nvSpPr>
        <p:spPr>
          <a:xfrm>
            <a:off x="395536" y="4509120"/>
            <a:ext cx="8542977" cy="2123658"/>
          </a:xfrm>
          <a:prstGeom prst="rect">
            <a:avLst/>
          </a:prstGeom>
          <a:noFill/>
        </p:spPr>
        <p:txBody>
          <a:bodyPr wrap="square" rtlCol="1">
            <a:spAutoFit/>
          </a:bodyPr>
          <a:lstStyle/>
          <a:p>
            <a:pPr marL="342900" indent="-342900"/>
            <a:r>
              <a:rPr lang="ar-SA" sz="2200" b="1" dirty="0" smtClean="0">
                <a:solidFill>
                  <a:schemeClr val="bg1"/>
                </a:solidFill>
              </a:rPr>
              <a:t>كما أضاف </a:t>
            </a:r>
            <a:r>
              <a:rPr lang="ar-SA" sz="2200" b="1" dirty="0" err="1" smtClean="0">
                <a:solidFill>
                  <a:schemeClr val="bg1"/>
                </a:solidFill>
              </a:rPr>
              <a:t>شيلدون</a:t>
            </a:r>
            <a:r>
              <a:rPr lang="ar-SA" sz="2200" b="1" dirty="0" smtClean="0">
                <a:solidFill>
                  <a:schemeClr val="bg1"/>
                </a:solidFill>
              </a:rPr>
              <a:t> الى هذا بأن الجسم المتمثل فيه..</a:t>
            </a:r>
          </a:p>
          <a:p>
            <a:pPr marL="342900" indent="-342900">
              <a:buFont typeface="Arial" pitchFamily="34" charset="0"/>
              <a:buChar char="•"/>
            </a:pPr>
            <a:r>
              <a:rPr lang="ar-SA" sz="2200" b="1" dirty="0" smtClean="0">
                <a:solidFill>
                  <a:schemeClr val="tx1">
                    <a:lumMod val="75000"/>
                    <a:lumOff val="25000"/>
                  </a:schemeClr>
                </a:solidFill>
              </a:rPr>
              <a:t>النمط العضلي بصورة بارزة: يكون مقترنا بناحية فكرية وبمزاج مركزي النزعة.</a:t>
            </a:r>
          </a:p>
          <a:p>
            <a:pPr marL="342900" indent="-342900">
              <a:buFont typeface="Arial" pitchFamily="34" charset="0"/>
              <a:buChar char="•"/>
            </a:pPr>
            <a:r>
              <a:rPr lang="ar-SA" sz="2200" b="1" dirty="0" smtClean="0">
                <a:solidFill>
                  <a:schemeClr val="tx1">
                    <a:lumMod val="75000"/>
                    <a:lumOff val="25000"/>
                  </a:schemeClr>
                </a:solidFill>
              </a:rPr>
              <a:t>يرتبط الجسم المتميز بنمط حشوي وسطي: بالميل </a:t>
            </a:r>
            <a:r>
              <a:rPr lang="ar-SA" sz="2200" b="1" dirty="0" err="1" smtClean="0">
                <a:solidFill>
                  <a:schemeClr val="tx1">
                    <a:lumMod val="75000"/>
                    <a:lumOff val="25000"/>
                  </a:schemeClr>
                </a:solidFill>
              </a:rPr>
              <a:t>لللألعاب</a:t>
            </a:r>
            <a:r>
              <a:rPr lang="ar-SA" sz="2200" b="1" dirty="0" smtClean="0">
                <a:solidFill>
                  <a:schemeClr val="tx1">
                    <a:lumMod val="75000"/>
                    <a:lumOff val="25000"/>
                  </a:schemeClr>
                </a:solidFill>
              </a:rPr>
              <a:t> الرياضية ويتصف صاحبه بأنه ينشد النشاط والفاعلية.</a:t>
            </a:r>
          </a:p>
          <a:p>
            <a:pPr marL="342900" indent="-342900">
              <a:buFont typeface="Arial" pitchFamily="34" charset="0"/>
              <a:buChar char="•"/>
            </a:pPr>
            <a:endParaRPr lang="ar-SA" sz="2200" b="1" dirty="0" smtClean="0">
              <a:solidFill>
                <a:schemeClr val="tx1">
                  <a:lumMod val="75000"/>
                  <a:lumOff val="25000"/>
                </a:schemeClr>
              </a:solidFill>
            </a:endParaRPr>
          </a:p>
          <a:p>
            <a:pPr marL="342900" indent="-342900"/>
            <a:r>
              <a:rPr lang="ar-SA" sz="2200" b="1" dirty="0" smtClean="0">
                <a:solidFill>
                  <a:schemeClr val="tx1">
                    <a:lumMod val="75000"/>
                    <a:lumOff val="25000"/>
                  </a:schemeClr>
                </a:solidFill>
              </a:rPr>
              <a:t>*ويتصل الجسم والنمط  الداخلي بالدعة(الرغد,الرخاء) ويغلب على مزاج صاحبه طلب اللذة.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صورة10.jpg"/>
          <p:cNvPicPr>
            <a:picLocks noGrp="1" noChangeAspect="1"/>
          </p:cNvPicPr>
          <p:nvPr>
            <p:ph idx="1"/>
          </p:nvPr>
        </p:nvPicPr>
        <p:blipFill>
          <a:blip r:embed="rId2" cstate="print">
            <a:duotone>
              <a:prstClr val="black"/>
              <a:schemeClr val="accent4">
                <a:lumMod val="40000"/>
                <a:lumOff val="60000"/>
                <a:tint val="45000"/>
                <a:satMod val="400000"/>
              </a:schemeClr>
            </a:duotone>
          </a:blip>
          <a:stretch>
            <a:fillRect/>
          </a:stretch>
        </p:blipFill>
        <p:spPr>
          <a:xfrm>
            <a:off x="1" y="0"/>
            <a:ext cx="9144000" cy="6858000"/>
          </a:xfrm>
        </p:spPr>
      </p:pic>
      <p:sp>
        <p:nvSpPr>
          <p:cNvPr id="6" name="مربع نص 5"/>
          <p:cNvSpPr txBox="1"/>
          <p:nvPr/>
        </p:nvSpPr>
        <p:spPr>
          <a:xfrm>
            <a:off x="251520" y="404664"/>
            <a:ext cx="8496944" cy="4431983"/>
          </a:xfrm>
          <a:prstGeom prst="rect">
            <a:avLst/>
          </a:prstGeom>
          <a:noFill/>
        </p:spPr>
        <p:txBody>
          <a:bodyPr wrap="square" rtlCol="1">
            <a:spAutoFit/>
          </a:bodyPr>
          <a:lstStyle/>
          <a:p>
            <a:endParaRPr lang="ar-SA" sz="2200" b="1" dirty="0" smtClean="0">
              <a:solidFill>
                <a:srgbClr val="7030A0"/>
              </a:solidFill>
            </a:endParaRPr>
          </a:p>
          <a:p>
            <a:r>
              <a:rPr lang="ar-SA" sz="2200" b="1" dirty="0" smtClean="0"/>
              <a:t>لذلك </a:t>
            </a:r>
            <a:r>
              <a:rPr lang="ar-SA" sz="2200" b="1" dirty="0" smtClean="0"/>
              <a:t>يمكن القول ان اشد </a:t>
            </a:r>
            <a:r>
              <a:rPr lang="ar-SA" sz="2200" b="1" dirty="0" smtClean="0"/>
              <a:t>الأعضاء ارتباطا </a:t>
            </a:r>
            <a:r>
              <a:rPr lang="ar-SA" sz="2200" b="1" dirty="0" smtClean="0"/>
              <a:t>بالمزاج الذاتي هي </a:t>
            </a:r>
            <a:r>
              <a:rPr lang="ar-SA" sz="2200" b="1" dirty="0" smtClean="0">
                <a:solidFill>
                  <a:srgbClr val="C00000"/>
                </a:solidFill>
              </a:rPr>
              <a:t>الغدد الصماء </a:t>
            </a:r>
            <a:r>
              <a:rPr lang="ar-SA" sz="2200" b="1" dirty="0" smtClean="0"/>
              <a:t>هي عبارة عن مجموعة متخصصة من الخلايا تفرز مواد تسمى الهرمونات والتي تؤثر على باقي خلايا الجسم .. تفرز الخلايا هرموناتها الى مجرى الدم مباشرة  حيث تصل الى خلايا الجسم المستهدفة ومن هنا اتت تسميتها بالصماء .</a:t>
            </a:r>
          </a:p>
          <a:p>
            <a:r>
              <a:rPr lang="ar-SA" sz="2200" b="1" dirty="0" smtClean="0"/>
              <a:t>تعمل جميع هذه الغدد بشكل مترابط ومنظم بالتعاون مع الجهاز العصبي والذي يلعب دورا هاما في افراز بعض الهرمونات .</a:t>
            </a:r>
          </a:p>
          <a:p>
            <a:r>
              <a:rPr lang="ar-SA" sz="2200" b="1" dirty="0" smtClean="0">
                <a:solidFill>
                  <a:srgbClr val="C00000"/>
                </a:solidFill>
              </a:rPr>
              <a:t>الغدد الصماء </a:t>
            </a:r>
            <a:r>
              <a:rPr lang="ar-SA" sz="2200" b="1" dirty="0" smtClean="0"/>
              <a:t>: تقع في اجزاء مختلفة من الجسم وتفرز افرازاتها في مجرى الدم مباشرة وهي اشد الاعضاء الفسلجية ارتباطا بالمزاج الذاتي ومنها :</a:t>
            </a:r>
          </a:p>
          <a:p>
            <a:r>
              <a:rPr lang="ar-SA" sz="2400" b="1" dirty="0" smtClean="0">
                <a:solidFill>
                  <a:srgbClr val="C00000"/>
                </a:solidFill>
              </a:rPr>
              <a:t>1/الغدد </a:t>
            </a:r>
            <a:r>
              <a:rPr lang="ar-SA" sz="2400" b="1" dirty="0" smtClean="0">
                <a:solidFill>
                  <a:srgbClr val="C00000"/>
                </a:solidFill>
              </a:rPr>
              <a:t>الدرقية </a:t>
            </a:r>
            <a:r>
              <a:rPr lang="ar-SA" sz="2200" b="1" dirty="0" smtClean="0"/>
              <a:t>: وتقع تحت الحنجرة  خلف القصبة الهوائية اذا قصرت في اداء وظيفتها فانه يترتب على ذلك مظاهر جسمية معينه مثل : ان يكون الشخص غبيا وفاقد الاهتمام او يكون دائم الحركة وكثير القلق .</a:t>
            </a:r>
          </a:p>
          <a:p>
            <a:endParaRPr lang="ar-SA" dirty="0"/>
          </a:p>
        </p:txBody>
      </p:sp>
      <p:pic>
        <p:nvPicPr>
          <p:cNvPr id="5" name="صورة 4" descr="http://thyroid.tabebak.com/images/thyroidgland2.jpg"/>
          <p:cNvPicPr/>
          <p:nvPr/>
        </p:nvPicPr>
        <p:blipFill>
          <a:blip r:embed="rId3" cstate="print"/>
          <a:srcRect/>
          <a:stretch>
            <a:fillRect/>
          </a:stretch>
        </p:blipFill>
        <p:spPr bwMode="auto">
          <a:xfrm>
            <a:off x="827584" y="4221088"/>
            <a:ext cx="2664296" cy="2400300"/>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from="(-#ppt_w/2)" to="(#ppt_x)" calcmode="lin" valueType="num">
                                      <p:cBhvr>
                                        <p:cTn id="7" dur="600" fill="hold">
                                          <p:stCondLst>
                                            <p:cond delay="0"/>
                                          </p:stCondLst>
                                        </p:cTn>
                                        <p:tgtEl>
                                          <p:spTgt spid="6"/>
                                        </p:tgtEl>
                                        <p:attrNameLst>
                                          <p:attrName>ppt_x</p:attrName>
                                        </p:attrNameLst>
                                      </p:cBhvr>
                                    </p:anim>
                                    <p:anim from="0" to="-1.0" calcmode="lin" valueType="num">
                                      <p:cBhvr>
                                        <p:cTn id="8" dur="200" decel="50000" autoRev="1" fill="hold">
                                          <p:stCondLst>
                                            <p:cond delay="600"/>
                                          </p:stCondLst>
                                        </p:cTn>
                                        <p:tgtEl>
                                          <p:spTgt spid="6"/>
                                        </p:tgtEl>
                                        <p:attrNameLst>
                                          <p:attrName>xshear</p:attrName>
                                        </p:attrNameLst>
                                      </p:cBhvr>
                                    </p:anim>
                                    <p:animScale>
                                      <p:cBhvr>
                                        <p:cTn id="9" dur="200" decel="100000" autoRev="1" fill="hold">
                                          <p:stCondLst>
                                            <p:cond delay="600"/>
                                          </p:stCondLst>
                                        </p:cTn>
                                        <p:tgtEl>
                                          <p:spTgt spid="6"/>
                                        </p:tgtEl>
                                      </p:cBhvr>
                                      <p:from x="100000" y="100000"/>
                                      <p:to x="80000" y="100000"/>
                                    </p:animScale>
                                    <p:anim by="(#ppt_h/3+#ppt_w*0.1)" calcmode="lin" valueType="num">
                                      <p:cBhvr additive="sum">
                                        <p:cTn id="10" dur="200" decel="100000" autoRev="1" fill="hold">
                                          <p:stCondLst>
                                            <p:cond delay="600"/>
                                          </p:stCondLst>
                                        </p:cTn>
                                        <p:tgtEl>
                                          <p:spTgt spid="6"/>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descr="imagesCAG9X79B.jpg"/>
          <p:cNvPicPr>
            <a:picLocks noGrp="1" noChangeAspect="1"/>
          </p:cNvPicPr>
          <p:nvPr>
            <p:ph idx="1"/>
          </p:nvPr>
        </p:nvPicPr>
        <p:blipFill>
          <a:blip r:embed="rId2" cstate="print"/>
          <a:stretch>
            <a:fillRect/>
          </a:stretch>
        </p:blipFill>
        <p:spPr>
          <a:xfrm>
            <a:off x="0" y="0"/>
            <a:ext cx="9144000" cy="6858000"/>
          </a:xfrm>
        </p:spPr>
      </p:pic>
      <p:sp>
        <p:nvSpPr>
          <p:cNvPr id="5" name="مربع نص 4"/>
          <p:cNvSpPr txBox="1"/>
          <p:nvPr/>
        </p:nvSpPr>
        <p:spPr>
          <a:xfrm>
            <a:off x="395536" y="404664"/>
            <a:ext cx="6624736" cy="5447645"/>
          </a:xfrm>
          <a:prstGeom prst="rect">
            <a:avLst/>
          </a:prstGeom>
          <a:noFill/>
        </p:spPr>
        <p:txBody>
          <a:bodyPr wrap="square" rtlCol="1">
            <a:spAutoFit/>
          </a:bodyPr>
          <a:lstStyle/>
          <a:p>
            <a:r>
              <a:rPr lang="ar-SA" sz="2400" b="1" dirty="0" smtClean="0">
                <a:solidFill>
                  <a:srgbClr val="C00000"/>
                </a:solidFill>
              </a:rPr>
              <a:t>2/الغدد </a:t>
            </a:r>
            <a:r>
              <a:rPr lang="ar-SA" sz="2400" b="1" dirty="0" smtClean="0">
                <a:solidFill>
                  <a:srgbClr val="C00000"/>
                </a:solidFill>
              </a:rPr>
              <a:t>الصماء الادرينالينية : </a:t>
            </a:r>
            <a:r>
              <a:rPr lang="ar-SA" sz="2000" b="1" dirty="0" smtClean="0"/>
              <a:t>تقع فوق الكليتين  وظيفتها  هي افراز الادرينالين من اجل جعل الجسم في حالة </a:t>
            </a:r>
            <a:r>
              <a:rPr lang="ar-SA" sz="2000" b="1" dirty="0" smtClean="0"/>
              <a:t>تأهُّب </a:t>
            </a:r>
            <a:r>
              <a:rPr lang="ar-SA" sz="2000" b="1" dirty="0" smtClean="0"/>
              <a:t>ويزيد من ضغط الدم ويحدث بعض التغيرات الجسمية مثل الخوف والغضب </a:t>
            </a:r>
            <a:r>
              <a:rPr lang="ar-SA" sz="2000" b="1" dirty="0" smtClean="0"/>
              <a:t>.</a:t>
            </a:r>
            <a:endParaRPr lang="ar-SA" sz="2000" b="1" dirty="0" smtClean="0">
              <a:solidFill>
                <a:srgbClr val="663300"/>
              </a:solidFill>
            </a:endParaRPr>
          </a:p>
          <a:p>
            <a:endParaRPr lang="ar-SA" sz="2000" b="1" dirty="0" smtClean="0">
              <a:solidFill>
                <a:srgbClr val="663300"/>
              </a:solidFill>
            </a:endParaRPr>
          </a:p>
          <a:p>
            <a:endParaRPr lang="ar-SA" sz="2000" b="1" dirty="0" smtClean="0"/>
          </a:p>
          <a:p>
            <a:endParaRPr lang="ar-SA" sz="2000" b="1" dirty="0" smtClean="0"/>
          </a:p>
          <a:p>
            <a:endParaRPr lang="ar-SA" sz="2000" b="1" dirty="0" smtClean="0"/>
          </a:p>
          <a:p>
            <a:endParaRPr lang="ar-SA" sz="2000" b="1" dirty="0" smtClean="0"/>
          </a:p>
          <a:p>
            <a:endParaRPr lang="ar-SA" sz="2000" b="1" dirty="0" smtClean="0"/>
          </a:p>
          <a:p>
            <a:endParaRPr lang="ar-SA" sz="2000" b="1" dirty="0" smtClean="0"/>
          </a:p>
          <a:p>
            <a:endParaRPr lang="ar-SA" sz="2000" b="1" dirty="0" smtClean="0"/>
          </a:p>
          <a:p>
            <a:endParaRPr lang="ar-SA" sz="2000" b="1" dirty="0" smtClean="0"/>
          </a:p>
          <a:p>
            <a:endParaRPr lang="ar-SA" sz="2000" b="1" dirty="0" smtClean="0"/>
          </a:p>
          <a:p>
            <a:endParaRPr lang="ar-SA" sz="2000" b="1" dirty="0" smtClean="0"/>
          </a:p>
          <a:p>
            <a:endParaRPr lang="ar-SA" sz="2000" b="1" dirty="0" smtClean="0"/>
          </a:p>
          <a:p>
            <a:r>
              <a:rPr lang="ar-SA" sz="2400" b="1" dirty="0" smtClean="0">
                <a:solidFill>
                  <a:srgbClr val="C00000"/>
                </a:solidFill>
              </a:rPr>
              <a:t>3/</a:t>
            </a:r>
            <a:r>
              <a:rPr lang="ar-SA" sz="2400" b="1" dirty="0" err="1" smtClean="0">
                <a:solidFill>
                  <a:srgbClr val="C00000"/>
                </a:solidFill>
              </a:rPr>
              <a:t>المناسل</a:t>
            </a:r>
            <a:r>
              <a:rPr lang="ar-SA" sz="2400" b="1" dirty="0" smtClean="0">
                <a:solidFill>
                  <a:srgbClr val="C00000"/>
                </a:solidFill>
              </a:rPr>
              <a:t> </a:t>
            </a:r>
            <a:r>
              <a:rPr lang="ar-SA" sz="2400" b="1" dirty="0" smtClean="0">
                <a:solidFill>
                  <a:srgbClr val="C00000"/>
                </a:solidFill>
              </a:rPr>
              <a:t>: </a:t>
            </a:r>
            <a:r>
              <a:rPr lang="ar-SA" sz="2000" b="1" dirty="0" smtClean="0"/>
              <a:t>ذو الغدد الجنسية تسهم في تطوير الفوارق المميزة في اجسام الذكور و الاناث وبين الانماط المتباينة للسلوك الجنسي .</a:t>
            </a:r>
            <a:endParaRPr lang="ar-SA" sz="2000" b="1" dirty="0"/>
          </a:p>
        </p:txBody>
      </p:sp>
      <p:pic>
        <p:nvPicPr>
          <p:cNvPr id="6" name="صورة 5" descr="صورة معبرة عن الموضوع غدة كظرية"/>
          <p:cNvPicPr/>
          <p:nvPr/>
        </p:nvPicPr>
        <p:blipFill>
          <a:blip r:embed="rId3" cstate="print"/>
          <a:srcRect/>
          <a:stretch>
            <a:fillRect/>
          </a:stretch>
        </p:blipFill>
        <p:spPr bwMode="auto">
          <a:xfrm>
            <a:off x="683568" y="1556792"/>
            <a:ext cx="6048672" cy="3240360"/>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https://encrypted-tbn1.gstatic.com/images?q=tbn:ANd9GcSZ6R8Q3i3DgnjT8c_Vj5eks7UNp20gcEEcccO2FKyUfzmp10hCYQ"/>
          <p:cNvPicPr/>
          <p:nvPr/>
        </p:nvPicPr>
        <p:blipFill>
          <a:blip r:embed="rId2" cstate="print"/>
          <a:srcRect/>
          <a:stretch>
            <a:fillRect/>
          </a:stretch>
        </p:blipFill>
        <p:spPr bwMode="auto">
          <a:xfrm>
            <a:off x="323528" y="1916832"/>
            <a:ext cx="8424936" cy="4608512"/>
          </a:xfrm>
          <a:prstGeom prst="rect">
            <a:avLst/>
          </a:prstGeom>
          <a:noFill/>
          <a:ln w="9525">
            <a:noFill/>
            <a:miter lim="800000"/>
            <a:headEnd/>
            <a:tailEnd/>
          </a:ln>
        </p:spPr>
      </p:pic>
      <p:sp>
        <p:nvSpPr>
          <p:cNvPr id="3" name="مستطيل 2"/>
          <p:cNvSpPr/>
          <p:nvPr/>
        </p:nvSpPr>
        <p:spPr>
          <a:xfrm>
            <a:off x="611560" y="620688"/>
            <a:ext cx="7848872" cy="1569660"/>
          </a:xfrm>
          <a:prstGeom prst="rect">
            <a:avLst/>
          </a:prstGeom>
        </p:spPr>
        <p:txBody>
          <a:bodyPr wrap="square">
            <a:spAutoFit/>
          </a:bodyPr>
          <a:lstStyle/>
          <a:p>
            <a:r>
              <a:rPr lang="ar-SA" sz="2400" b="1" dirty="0" smtClean="0">
                <a:solidFill>
                  <a:srgbClr val="C00000"/>
                </a:solidFill>
              </a:rPr>
              <a:t>3/الغدة </a:t>
            </a:r>
            <a:r>
              <a:rPr lang="ar-SA" sz="2400" b="1" dirty="0" smtClean="0">
                <a:solidFill>
                  <a:srgbClr val="C00000"/>
                </a:solidFill>
              </a:rPr>
              <a:t>النخامية : </a:t>
            </a:r>
            <a:r>
              <a:rPr lang="ar-SA" sz="2400" b="1" dirty="0" smtClean="0"/>
              <a:t>وتقع عند قاعدة الدماغ وتسيطر على نمو الجسم وعملية الأيض ( عملية معقدة جدا تحدث على مستوى الخلية وبها يتحول الغذاء الواصل الى الخلية الى مركبات جديدة تماما تستخدم في توليد الطاقة داخل الخلية) وتهيمن على سائر الغدد الأخرى .</a:t>
            </a:r>
            <a:endParaRPr lang="ar-SA"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p:val>
                                            <p:fltVal val="0"/>
                                          </p:val>
                                        </p:tav>
                                        <p:tav tm="100000">
                                          <p:val>
                                            <p:strVal val="#ppt_w"/>
                                          </p:val>
                                        </p:tav>
                                      </p:tavLst>
                                    </p:anim>
                                    <p:anim calcmode="lin" valueType="num">
                                      <p:cBhvr>
                                        <p:cTn id="8" dur="5000" fill="hold"/>
                                        <p:tgtEl>
                                          <p:spTgt spid="2"/>
                                        </p:tgtEl>
                                        <p:attrNameLst>
                                          <p:attrName>ppt_h</p:attrName>
                                        </p:attrNameLst>
                                      </p:cBhvr>
                                      <p:tavLst>
                                        <p:tav tm="0">
                                          <p:val>
                                            <p:fltVal val="0"/>
                                          </p:val>
                                        </p:tav>
                                        <p:tav tm="100000">
                                          <p:val>
                                            <p:strVal val="#ppt_h"/>
                                          </p:val>
                                        </p:tav>
                                      </p:tavLst>
                                    </p:anim>
                                    <p:anim calcmode="lin" valueType="num">
                                      <p:cBhvr>
                                        <p:cTn id="9" dur="5000" fill="hold"/>
                                        <p:tgtEl>
                                          <p:spTgt spid="2"/>
                                        </p:tgtEl>
                                        <p:attrNameLst>
                                          <p:attrName>style.rotation</p:attrName>
                                        </p:attrNameLst>
                                      </p:cBhvr>
                                      <p:tavLst>
                                        <p:tav tm="0">
                                          <p:val>
                                            <p:fltVal val="90"/>
                                          </p:val>
                                        </p:tav>
                                        <p:tav tm="100000">
                                          <p:val>
                                            <p:fltVal val="0"/>
                                          </p:val>
                                        </p:tav>
                                      </p:tavLst>
                                    </p:anim>
                                    <p:animEffect transition="in" filter="fade">
                                      <p:cBhvr>
                                        <p:cTn id="10" dur="5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descr="1346434951692.jpg"/>
          <p:cNvPicPr>
            <a:picLocks noGrp="1" noChangeAspect="1"/>
          </p:cNvPicPr>
          <p:nvPr>
            <p:ph idx="1"/>
          </p:nvPr>
        </p:nvPicPr>
        <p:blipFill>
          <a:blip r:embed="rId2" cstate="print"/>
          <a:stretch>
            <a:fillRect/>
          </a:stretch>
        </p:blipFill>
        <p:spPr>
          <a:xfrm>
            <a:off x="0" y="0"/>
            <a:ext cx="9144000" cy="6858000"/>
          </a:xfrm>
        </p:spPr>
      </p:pic>
      <p:sp>
        <p:nvSpPr>
          <p:cNvPr id="5" name="مربع نص 4"/>
          <p:cNvSpPr txBox="1"/>
          <p:nvPr/>
        </p:nvSpPr>
        <p:spPr>
          <a:xfrm>
            <a:off x="0" y="0"/>
            <a:ext cx="9144000" cy="6863417"/>
          </a:xfrm>
          <a:prstGeom prst="rect">
            <a:avLst/>
          </a:prstGeom>
          <a:noFill/>
        </p:spPr>
        <p:txBody>
          <a:bodyPr wrap="square" rtlCol="1">
            <a:spAutoFit/>
          </a:bodyPr>
          <a:lstStyle/>
          <a:p>
            <a:r>
              <a:rPr lang="ar-SA" sz="2200" b="1" dirty="0" smtClean="0">
                <a:solidFill>
                  <a:schemeClr val="accent3">
                    <a:lumMod val="50000"/>
                  </a:schemeClr>
                </a:solidFill>
              </a:rPr>
              <a:t>ذكر </a:t>
            </a:r>
            <a:r>
              <a:rPr lang="ar-SA" sz="2200" b="1" dirty="0" err="1" smtClean="0">
                <a:solidFill>
                  <a:schemeClr val="accent3">
                    <a:lumMod val="50000"/>
                  </a:schemeClr>
                </a:solidFill>
              </a:rPr>
              <a:t>فيرنن </a:t>
            </a:r>
            <a:r>
              <a:rPr lang="ar-SA" sz="2200" b="1" dirty="0" smtClean="0">
                <a:solidFill>
                  <a:schemeClr val="accent3">
                    <a:lumMod val="50000"/>
                  </a:schemeClr>
                </a:solidFill>
              </a:rPr>
              <a:t>(1953) بعدين أساسيين من ابعاد الشخصية كل واحد منهم مستقل عن </a:t>
            </a:r>
            <a:r>
              <a:rPr lang="ar-SA" sz="2200" b="1" dirty="0" err="1" smtClean="0">
                <a:solidFill>
                  <a:schemeClr val="accent3">
                    <a:lumMod val="50000"/>
                  </a:schemeClr>
                </a:solidFill>
              </a:rPr>
              <a:t>الأخر :</a:t>
            </a:r>
            <a:endParaRPr lang="ar-SA" sz="2200" b="1" dirty="0" smtClean="0">
              <a:solidFill>
                <a:schemeClr val="accent3">
                  <a:lumMod val="50000"/>
                </a:schemeClr>
              </a:solidFill>
            </a:endParaRPr>
          </a:p>
          <a:p>
            <a:r>
              <a:rPr lang="ar-SA" sz="2200" b="1" dirty="0" smtClean="0"/>
              <a:t>1- عامل غير مستقل يتراوح من ارتباطه بغيره في احد نهايته حتى يبلغ الانفراد بنفسه في نهايته </a:t>
            </a:r>
            <a:r>
              <a:rPr lang="ar-SA" sz="2200" b="1" dirty="0" err="1" smtClean="0"/>
              <a:t>الأخرى .</a:t>
            </a:r>
            <a:endParaRPr lang="ar-SA" sz="2200" b="1" dirty="0" smtClean="0"/>
          </a:p>
          <a:p>
            <a:r>
              <a:rPr lang="ar-SA" sz="2200" b="1" dirty="0" smtClean="0"/>
              <a:t>2- يتراوح بين الانبساط التام والانطواء </a:t>
            </a:r>
            <a:r>
              <a:rPr lang="ar-SA" sz="2200" b="1" dirty="0" err="1" smtClean="0"/>
              <a:t>الكامل .</a:t>
            </a:r>
            <a:endParaRPr lang="ar-SA" sz="2200" b="1" dirty="0" smtClean="0"/>
          </a:p>
          <a:p>
            <a:r>
              <a:rPr lang="ar-SA" sz="2200" b="1" dirty="0" err="1" smtClean="0"/>
              <a:t>مثال </a:t>
            </a:r>
            <a:r>
              <a:rPr lang="ar-SA" sz="2200" b="1" dirty="0" smtClean="0"/>
              <a:t>(التسلط- الخضوع</a:t>
            </a:r>
            <a:r>
              <a:rPr lang="ar-SA" sz="2200" b="1" dirty="0" err="1" smtClean="0"/>
              <a:t>) </a:t>
            </a:r>
            <a:r>
              <a:rPr lang="ar-SA" sz="2200" b="1" dirty="0" smtClean="0"/>
              <a:t>(النمط المنبسط- النمط المنطوي</a:t>
            </a:r>
            <a:r>
              <a:rPr lang="ar-SA" sz="2200" b="1" dirty="0" err="1" smtClean="0"/>
              <a:t>).</a:t>
            </a:r>
            <a:endParaRPr lang="ar-SA" sz="2200" b="1" dirty="0" smtClean="0"/>
          </a:p>
          <a:p>
            <a:endParaRPr lang="ar-SA" sz="2200" b="1" dirty="0" smtClean="0"/>
          </a:p>
          <a:p>
            <a:r>
              <a:rPr lang="ar-SA" sz="2200" b="1" dirty="0" smtClean="0">
                <a:solidFill>
                  <a:schemeClr val="accent3">
                    <a:lumMod val="50000"/>
                  </a:schemeClr>
                </a:solidFill>
              </a:rPr>
              <a:t>يشير </a:t>
            </a:r>
            <a:r>
              <a:rPr lang="ar-SA" sz="2200" b="1" dirty="0" err="1" smtClean="0">
                <a:solidFill>
                  <a:schemeClr val="accent3">
                    <a:lumMod val="50000"/>
                  </a:schemeClr>
                </a:solidFill>
              </a:rPr>
              <a:t>ايزنك </a:t>
            </a:r>
            <a:r>
              <a:rPr lang="ar-SA" sz="2200" b="1" dirty="0" smtClean="0">
                <a:solidFill>
                  <a:schemeClr val="accent3">
                    <a:lumMod val="50000"/>
                  </a:schemeClr>
                </a:solidFill>
              </a:rPr>
              <a:t>(1953) الى نمط من الشخصية ذي ابعاد </a:t>
            </a:r>
            <a:r>
              <a:rPr lang="ar-SA" sz="2200" b="1" dirty="0" err="1" smtClean="0">
                <a:solidFill>
                  <a:schemeClr val="accent3">
                    <a:lumMod val="50000"/>
                  </a:schemeClr>
                </a:solidFill>
              </a:rPr>
              <a:t>ثلاثة :</a:t>
            </a:r>
            <a:endParaRPr lang="ar-SA" sz="2200" b="1" dirty="0" smtClean="0">
              <a:solidFill>
                <a:schemeClr val="accent3">
                  <a:lumMod val="50000"/>
                </a:schemeClr>
              </a:solidFill>
            </a:endParaRPr>
          </a:p>
          <a:p>
            <a:r>
              <a:rPr lang="ar-SA" sz="2200" b="1" dirty="0" smtClean="0"/>
              <a:t>1- </a:t>
            </a:r>
            <a:r>
              <a:rPr lang="ar-SA" sz="2200" b="1" dirty="0" err="1" smtClean="0"/>
              <a:t>المنبسط.</a:t>
            </a:r>
            <a:r>
              <a:rPr lang="ar-SA" sz="2200" b="1" dirty="0" smtClean="0"/>
              <a:t>   2- </a:t>
            </a:r>
            <a:r>
              <a:rPr lang="ar-SA" sz="2200" b="1" dirty="0" err="1" smtClean="0"/>
              <a:t>المنطوي .</a:t>
            </a:r>
            <a:r>
              <a:rPr lang="ar-SA" sz="2200" b="1" dirty="0" smtClean="0"/>
              <a:t>     3- العصبي.</a:t>
            </a:r>
          </a:p>
          <a:p>
            <a:endParaRPr lang="ar-SA" sz="2200" b="1" dirty="0" smtClean="0"/>
          </a:p>
          <a:p>
            <a:r>
              <a:rPr lang="ar-SA" sz="2200" b="1" dirty="0" smtClean="0"/>
              <a:t>وهو يشير الى نفس بعدي </a:t>
            </a:r>
            <a:r>
              <a:rPr lang="ar-SA" sz="2200" b="1" dirty="0" err="1" smtClean="0"/>
              <a:t>ايزنك </a:t>
            </a:r>
            <a:r>
              <a:rPr lang="ar-SA" sz="2200" b="1" dirty="0" smtClean="0"/>
              <a:t>( </a:t>
            </a:r>
            <a:r>
              <a:rPr lang="ar-SA" sz="2200" b="1" dirty="0" err="1" smtClean="0"/>
              <a:t>المنبسط </a:t>
            </a:r>
            <a:r>
              <a:rPr lang="ar-SA" sz="2200" b="1" dirty="0" smtClean="0"/>
              <a:t>– </a:t>
            </a:r>
            <a:r>
              <a:rPr lang="ar-SA" sz="2200" b="1" dirty="0" err="1" smtClean="0"/>
              <a:t>المنطوي </a:t>
            </a:r>
            <a:r>
              <a:rPr lang="ar-SA" sz="2200" b="1" dirty="0" smtClean="0"/>
              <a:t>) ويضيف ما اسماه عامل النفس  البعد </a:t>
            </a:r>
            <a:r>
              <a:rPr lang="ar-SA" sz="2200" b="1" dirty="0" err="1" smtClean="0"/>
              <a:t>العصابي</a:t>
            </a:r>
            <a:r>
              <a:rPr lang="ar-SA" sz="2200" b="1" dirty="0" smtClean="0"/>
              <a:t> وهذا يشبه </a:t>
            </a:r>
            <a:r>
              <a:rPr lang="ar-SA" sz="2200" b="1" dirty="0" err="1" smtClean="0"/>
              <a:t>البعد </a:t>
            </a:r>
            <a:r>
              <a:rPr lang="ar-SA" sz="2200" b="1" dirty="0" smtClean="0"/>
              <a:t>( </a:t>
            </a:r>
            <a:r>
              <a:rPr lang="ar-SA" sz="2200" b="1" dirty="0" err="1" smtClean="0"/>
              <a:t>المستقل </a:t>
            </a:r>
            <a:r>
              <a:rPr lang="ar-SA" sz="2200" b="1" dirty="0" smtClean="0"/>
              <a:t>– </a:t>
            </a:r>
            <a:r>
              <a:rPr lang="ar-SA" sz="2200" b="1" dirty="0" err="1" smtClean="0"/>
              <a:t>المعتمد </a:t>
            </a:r>
            <a:r>
              <a:rPr lang="ar-SA" sz="2200" b="1" dirty="0" smtClean="0"/>
              <a:t>) حيث يميزه عن </a:t>
            </a:r>
            <a:r>
              <a:rPr lang="ar-SA" sz="2200" b="1" dirty="0" err="1" smtClean="0"/>
              <a:t>العصاب</a:t>
            </a:r>
            <a:r>
              <a:rPr lang="ar-SA" sz="2200" b="1" dirty="0" smtClean="0"/>
              <a:t> </a:t>
            </a:r>
            <a:r>
              <a:rPr lang="ar-SA" sz="2200" b="1" dirty="0" err="1" smtClean="0"/>
              <a:t>.</a:t>
            </a:r>
            <a:endParaRPr lang="ar-SA" sz="2200" b="1" dirty="0" smtClean="0"/>
          </a:p>
          <a:p>
            <a:endParaRPr lang="ar-SA" sz="2200" b="1" dirty="0" smtClean="0"/>
          </a:p>
          <a:p>
            <a:r>
              <a:rPr lang="ar-SA" sz="2200" b="1" dirty="0" smtClean="0"/>
              <a:t>النفس تمتد من الميل الى تكوين المرض العقلي المسمى الذهان وتستمر الى الميل في ان يكون الانسان بمنجاة من التعرض الى مرض </a:t>
            </a:r>
            <a:r>
              <a:rPr lang="ar-SA" sz="2200" b="1" dirty="0" err="1" smtClean="0"/>
              <a:t>كهذا .</a:t>
            </a:r>
            <a:endParaRPr lang="ar-SA" sz="2200" b="1" dirty="0" smtClean="0"/>
          </a:p>
          <a:p>
            <a:endParaRPr lang="ar-SA" sz="2200" b="1" dirty="0" smtClean="0"/>
          </a:p>
          <a:p>
            <a:r>
              <a:rPr lang="ar-SA" sz="2200" b="1" dirty="0" err="1" smtClean="0">
                <a:solidFill>
                  <a:schemeClr val="accent3">
                    <a:lumMod val="50000"/>
                  </a:schemeClr>
                </a:solidFill>
              </a:rPr>
              <a:t>ملاحظة :</a:t>
            </a:r>
            <a:endParaRPr lang="ar-SA" sz="2200" b="1" dirty="0" smtClean="0">
              <a:solidFill>
                <a:schemeClr val="accent3">
                  <a:lumMod val="50000"/>
                </a:schemeClr>
              </a:solidFill>
            </a:endParaRPr>
          </a:p>
          <a:p>
            <a:pPr>
              <a:buFont typeface="Arial" pitchFamily="34" charset="0"/>
              <a:buChar char="•"/>
            </a:pPr>
            <a:r>
              <a:rPr lang="ar-SA" sz="2200" b="1" dirty="0" smtClean="0"/>
              <a:t>اذا كان الشخص اكثر حساسية ويميل </a:t>
            </a:r>
            <a:r>
              <a:rPr lang="ar-SA" sz="2200" b="1" dirty="0" err="1" smtClean="0"/>
              <a:t>للأنعزال</a:t>
            </a:r>
            <a:r>
              <a:rPr lang="ar-SA" sz="2200" b="1" dirty="0" smtClean="0"/>
              <a:t>  والعصبية </a:t>
            </a:r>
            <a:r>
              <a:rPr lang="ar-SA" sz="2200" b="1" dirty="0" err="1" smtClean="0"/>
              <a:t>واكثر</a:t>
            </a:r>
            <a:r>
              <a:rPr lang="ar-SA" sz="2200" b="1" dirty="0" smtClean="0"/>
              <a:t> شعور بالضعف وما الى ذلك فانه يكون اقرب الى قطب </a:t>
            </a:r>
            <a:r>
              <a:rPr lang="ar-SA" sz="2200" b="1" dirty="0" err="1" smtClean="0"/>
              <a:t>الأنطواء.</a:t>
            </a:r>
            <a:endParaRPr lang="ar-SA" sz="2200" b="1" dirty="0" smtClean="0"/>
          </a:p>
          <a:p>
            <a:pPr>
              <a:buFont typeface="Arial" pitchFamily="34" charset="0"/>
              <a:buChar char="•"/>
            </a:pPr>
            <a:r>
              <a:rPr lang="ar-SA" sz="2200" b="1" dirty="0" err="1" smtClean="0"/>
              <a:t>واذا</a:t>
            </a:r>
            <a:r>
              <a:rPr lang="ar-SA" sz="2200" b="1" dirty="0" smtClean="0"/>
              <a:t> كان اشد مناعة ضد الحساسية واجتماعيا مرحا واثقا من نفسه فانه يكون اقرب الى قطب </a:t>
            </a:r>
            <a:r>
              <a:rPr lang="ar-SA" sz="2200" b="1" dirty="0" err="1" smtClean="0"/>
              <a:t>الأنبساط</a:t>
            </a:r>
            <a:r>
              <a:rPr lang="ar-SA" sz="2200" b="1" dirty="0" smtClean="0"/>
              <a:t> </a:t>
            </a:r>
            <a:r>
              <a:rPr lang="ar-SA" sz="2200" b="1" dirty="0" err="1" smtClean="0"/>
              <a:t>.</a:t>
            </a:r>
            <a:endParaRPr lang="ar-SA" sz="2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
                                        <p:tgtEl>
                                          <p:spTgt spid="5"/>
                                        </p:tgtEl>
                                      </p:cBhvr>
                                    </p:animEffect>
                                    <p:anim calcmode="lin" valueType="num">
                                      <p:cBhvr>
                                        <p:cTn id="8" dur="400" fill="hold"/>
                                        <p:tgtEl>
                                          <p:spTgt spid="5"/>
                                        </p:tgtEl>
                                        <p:attrNameLst>
                                          <p:attrName>ppt_x</p:attrName>
                                        </p:attrNameLst>
                                      </p:cBhvr>
                                      <p:tavLst>
                                        <p:tav tm="0">
                                          <p:val>
                                            <p:strVal val="#ppt_x"/>
                                          </p:val>
                                        </p:tav>
                                        <p:tav tm="100000">
                                          <p:val>
                                            <p:strVal val="#ppt_x"/>
                                          </p:val>
                                        </p:tav>
                                      </p:tavLst>
                                    </p:anim>
                                    <p:anim calcmode="lin" valueType="num">
                                      <p:cBhvr>
                                        <p:cTn id="9" dur="400" fill="hold"/>
                                        <p:tgtEl>
                                          <p:spTgt spid="5"/>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5"/>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5"/>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descr="fup7fb9510925.gif"/>
          <p:cNvPicPr>
            <a:picLocks noGrp="1" noChangeAspect="1"/>
          </p:cNvPicPr>
          <p:nvPr>
            <p:ph idx="1"/>
          </p:nvPr>
        </p:nvPicPr>
        <p:blipFill>
          <a:blip r:embed="rId2" cstate="print"/>
          <a:stretch>
            <a:fillRect/>
          </a:stretch>
        </p:blipFill>
        <p:spPr>
          <a:xfrm>
            <a:off x="1" y="0"/>
            <a:ext cx="9144000" cy="6858000"/>
          </a:xfrm>
        </p:spPr>
      </p:pic>
      <p:sp>
        <p:nvSpPr>
          <p:cNvPr id="5" name="مربع نص 4"/>
          <p:cNvSpPr txBox="1"/>
          <p:nvPr/>
        </p:nvSpPr>
        <p:spPr>
          <a:xfrm>
            <a:off x="827584" y="764704"/>
            <a:ext cx="5760640" cy="2585323"/>
          </a:xfrm>
          <a:prstGeom prst="rect">
            <a:avLst/>
          </a:prstGeom>
          <a:noFill/>
        </p:spPr>
        <p:txBody>
          <a:bodyPr wrap="square" rtlCol="1">
            <a:spAutoFit/>
          </a:bodyPr>
          <a:lstStyle/>
          <a:p>
            <a:r>
              <a:rPr lang="ar-SA" dirty="0" smtClean="0"/>
              <a:t> </a:t>
            </a:r>
            <a:r>
              <a:rPr lang="ar-SA" sz="2400" b="1" dirty="0" smtClean="0"/>
              <a:t>الأساليب التي تتبع في تقييم الشخصية </a:t>
            </a:r>
            <a:r>
              <a:rPr lang="ar-SA" sz="2400" b="1" dirty="0" err="1" smtClean="0"/>
              <a:t>وقياسها :</a:t>
            </a:r>
            <a:endParaRPr lang="ar-SA" sz="2400" b="1" dirty="0" smtClean="0"/>
          </a:p>
          <a:p>
            <a:pPr marL="342900" indent="-342900">
              <a:buFont typeface="+mj-lt"/>
              <a:buAutoNum type="arabicPeriod"/>
            </a:pPr>
            <a:r>
              <a:rPr lang="ar-SA" sz="2400" b="1" dirty="0" err="1" smtClean="0">
                <a:solidFill>
                  <a:srgbClr val="7030A0"/>
                </a:solidFill>
              </a:rPr>
              <a:t>أختبارات</a:t>
            </a:r>
            <a:r>
              <a:rPr lang="ar-SA" sz="2400" b="1" dirty="0" smtClean="0">
                <a:solidFill>
                  <a:srgbClr val="7030A0"/>
                </a:solidFill>
              </a:rPr>
              <a:t> الورقة </a:t>
            </a:r>
            <a:r>
              <a:rPr lang="ar-SA" sz="2400" b="1" dirty="0" err="1" smtClean="0">
                <a:solidFill>
                  <a:srgbClr val="7030A0"/>
                </a:solidFill>
              </a:rPr>
              <a:t>والقلم .</a:t>
            </a:r>
            <a:endParaRPr lang="ar-SA" sz="2400" b="1" dirty="0" smtClean="0">
              <a:solidFill>
                <a:srgbClr val="7030A0"/>
              </a:solidFill>
            </a:endParaRPr>
          </a:p>
          <a:p>
            <a:pPr marL="342900" indent="-342900">
              <a:buFont typeface="+mj-lt"/>
              <a:buAutoNum type="arabicPeriod"/>
            </a:pPr>
            <a:r>
              <a:rPr lang="ar-SA" sz="2400" b="1" dirty="0" smtClean="0">
                <a:solidFill>
                  <a:schemeClr val="accent2">
                    <a:lumMod val="75000"/>
                  </a:schemeClr>
                </a:solidFill>
              </a:rPr>
              <a:t>استعمال الاستجابة </a:t>
            </a:r>
            <a:r>
              <a:rPr lang="ar-SA" sz="2400" b="1" dirty="0" err="1" smtClean="0">
                <a:solidFill>
                  <a:schemeClr val="accent2">
                    <a:lumMod val="75000"/>
                  </a:schemeClr>
                </a:solidFill>
              </a:rPr>
              <a:t>الجلدية </a:t>
            </a:r>
            <a:r>
              <a:rPr lang="ar-SA" sz="2400" b="1" dirty="0" smtClean="0">
                <a:solidFill>
                  <a:schemeClr val="accent2">
                    <a:lumMod val="75000"/>
                  </a:schemeClr>
                </a:solidFill>
              </a:rPr>
              <a:t>(</a:t>
            </a:r>
            <a:r>
              <a:rPr lang="ar-SA" sz="2400" b="1" dirty="0" err="1" smtClean="0">
                <a:solidFill>
                  <a:schemeClr val="accent2">
                    <a:lumMod val="75000"/>
                  </a:schemeClr>
                </a:solidFill>
              </a:rPr>
              <a:t>الجلفنسية).</a:t>
            </a:r>
            <a:endParaRPr lang="ar-SA" sz="2400" b="1" dirty="0" smtClean="0">
              <a:solidFill>
                <a:schemeClr val="accent2">
                  <a:lumMod val="75000"/>
                </a:schemeClr>
              </a:solidFill>
            </a:endParaRPr>
          </a:p>
          <a:p>
            <a:pPr marL="342900" indent="-342900">
              <a:buFont typeface="+mj-lt"/>
              <a:buAutoNum type="arabicPeriod"/>
            </a:pPr>
            <a:r>
              <a:rPr lang="ar-SA" sz="2400" b="1" dirty="0" smtClean="0">
                <a:solidFill>
                  <a:srgbClr val="00B050"/>
                </a:solidFill>
              </a:rPr>
              <a:t>ابتداع مواقف تمثل الحياة </a:t>
            </a:r>
            <a:r>
              <a:rPr lang="ar-SA" sz="2400" b="1" dirty="0" err="1" smtClean="0">
                <a:solidFill>
                  <a:srgbClr val="00B050"/>
                </a:solidFill>
              </a:rPr>
              <a:t>الحقيقية</a:t>
            </a:r>
            <a:r>
              <a:rPr lang="ar-SA" sz="2400" b="1" dirty="0" smtClean="0">
                <a:solidFill>
                  <a:srgbClr val="00B050"/>
                </a:solidFill>
              </a:rPr>
              <a:t> </a:t>
            </a:r>
            <a:r>
              <a:rPr lang="ar-SA" sz="2400" b="1" dirty="0" err="1" smtClean="0">
                <a:solidFill>
                  <a:srgbClr val="00B050"/>
                </a:solidFill>
              </a:rPr>
              <a:t>.</a:t>
            </a:r>
            <a:endParaRPr lang="ar-SA" sz="2400" b="1" dirty="0" smtClean="0">
              <a:solidFill>
                <a:srgbClr val="00B050"/>
              </a:solidFill>
            </a:endParaRPr>
          </a:p>
          <a:p>
            <a:pPr marL="342900" indent="-342900">
              <a:buFont typeface="+mj-lt"/>
              <a:buAutoNum type="arabicPeriod"/>
            </a:pPr>
            <a:r>
              <a:rPr lang="ar-SA" sz="2400" b="1" dirty="0" smtClean="0"/>
              <a:t> </a:t>
            </a:r>
            <a:r>
              <a:rPr lang="ar-SA" sz="2400" b="1" dirty="0" smtClean="0">
                <a:solidFill>
                  <a:srgbClr val="00B0F0"/>
                </a:solidFill>
              </a:rPr>
              <a:t>تجميع معلومات عن الفرد.</a:t>
            </a:r>
          </a:p>
          <a:p>
            <a:pPr marL="342900" indent="-342900">
              <a:buFont typeface="+mj-lt"/>
              <a:buAutoNum type="arabicPeriod"/>
            </a:pPr>
            <a:r>
              <a:rPr lang="ar-SA" sz="2400" b="1" dirty="0" smtClean="0">
                <a:solidFill>
                  <a:schemeClr val="accent2">
                    <a:lumMod val="75000"/>
                  </a:schemeClr>
                </a:solidFill>
              </a:rPr>
              <a:t>الاختبارات الاسقاطية .</a:t>
            </a:r>
          </a:p>
          <a:p>
            <a:pPr marL="342900" indent="-342900"/>
            <a:endParaRPr lang="ar-SA" dirty="0" smtClean="0"/>
          </a:p>
        </p:txBody>
      </p:sp>
      <p:sp>
        <p:nvSpPr>
          <p:cNvPr id="6" name="مربع نص 5"/>
          <p:cNvSpPr txBox="1"/>
          <p:nvPr/>
        </p:nvSpPr>
        <p:spPr>
          <a:xfrm>
            <a:off x="1403648" y="3212976"/>
            <a:ext cx="6120680" cy="2308324"/>
          </a:xfrm>
          <a:prstGeom prst="rect">
            <a:avLst/>
          </a:prstGeom>
          <a:noFill/>
        </p:spPr>
        <p:txBody>
          <a:bodyPr wrap="square" rtlCol="1">
            <a:spAutoFit/>
          </a:bodyPr>
          <a:lstStyle/>
          <a:p>
            <a:r>
              <a:rPr lang="ar-SA" sz="2400" b="1" dirty="0" smtClean="0"/>
              <a:t>ابرز الملامح التي يجب التعرف عليها لحسن تقييم الشخصية تقييما عمليا من طرف </a:t>
            </a:r>
            <a:r>
              <a:rPr lang="ar-SA" sz="2400" b="1" dirty="0" err="1" smtClean="0"/>
              <a:t>المعلم :</a:t>
            </a:r>
            <a:endParaRPr lang="ar-SA" sz="2400" b="1" dirty="0" smtClean="0"/>
          </a:p>
          <a:p>
            <a:pPr marL="342900" indent="-342900">
              <a:buFont typeface="+mj-lt"/>
              <a:buAutoNum type="arabicParenR"/>
            </a:pPr>
            <a:r>
              <a:rPr lang="ar-SA" sz="2400" b="1" dirty="0" smtClean="0">
                <a:solidFill>
                  <a:schemeClr val="accent2">
                    <a:lumMod val="75000"/>
                  </a:schemeClr>
                </a:solidFill>
              </a:rPr>
              <a:t>تأثير المجاملة في تقدير </a:t>
            </a:r>
            <a:r>
              <a:rPr lang="ar-SA" sz="2400" b="1" dirty="0" err="1" smtClean="0">
                <a:solidFill>
                  <a:schemeClr val="accent2">
                    <a:lumMod val="75000"/>
                  </a:schemeClr>
                </a:solidFill>
              </a:rPr>
              <a:t>الشخصية .</a:t>
            </a:r>
            <a:endParaRPr lang="ar-SA" sz="2400" b="1" dirty="0" smtClean="0">
              <a:solidFill>
                <a:schemeClr val="accent2">
                  <a:lumMod val="75000"/>
                </a:schemeClr>
              </a:solidFill>
            </a:endParaRPr>
          </a:p>
          <a:p>
            <a:pPr marL="342900" indent="-342900">
              <a:buFont typeface="+mj-lt"/>
              <a:buAutoNum type="arabicParenR"/>
            </a:pPr>
            <a:r>
              <a:rPr lang="ar-SA" sz="2400" b="1" dirty="0" smtClean="0">
                <a:solidFill>
                  <a:srgbClr val="00B050"/>
                </a:solidFill>
              </a:rPr>
              <a:t>تقديرات المعلمين تميل الى </a:t>
            </a:r>
            <a:r>
              <a:rPr lang="ar-SA" sz="2400" b="1" dirty="0" err="1" smtClean="0">
                <a:solidFill>
                  <a:srgbClr val="00B050"/>
                </a:solidFill>
              </a:rPr>
              <a:t>الأنتشار</a:t>
            </a:r>
            <a:r>
              <a:rPr lang="ar-SA" sz="2400" b="1" dirty="0" smtClean="0">
                <a:solidFill>
                  <a:srgbClr val="00B050"/>
                </a:solidFill>
              </a:rPr>
              <a:t> انتشارا مختلفا تماما  عما يفضله علماء </a:t>
            </a:r>
            <a:r>
              <a:rPr lang="ar-SA" sz="2400" b="1" dirty="0" err="1" smtClean="0">
                <a:solidFill>
                  <a:srgbClr val="00B050"/>
                </a:solidFill>
              </a:rPr>
              <a:t>النفس .</a:t>
            </a:r>
            <a:r>
              <a:rPr lang="ar-SA" sz="2400" dirty="0" smtClean="0">
                <a:solidFill>
                  <a:srgbClr val="00B050"/>
                </a:solidFill>
              </a:rPr>
              <a:t>		</a:t>
            </a:r>
          </a:p>
          <a:p>
            <a:pPr marL="342900" indent="-342900"/>
            <a:endParaRPr lang="ar-SA" sz="2400" dirty="0" smtClean="0"/>
          </a:p>
        </p:txBody>
      </p:sp>
      <p:sp>
        <p:nvSpPr>
          <p:cNvPr id="7" name="مربع نص 6"/>
          <p:cNvSpPr txBox="1"/>
          <p:nvPr/>
        </p:nvSpPr>
        <p:spPr>
          <a:xfrm>
            <a:off x="1835696" y="5301208"/>
            <a:ext cx="5832648" cy="1107996"/>
          </a:xfrm>
          <a:prstGeom prst="rect">
            <a:avLst/>
          </a:prstGeom>
          <a:noFill/>
        </p:spPr>
        <p:txBody>
          <a:bodyPr wrap="square" rtlCol="1">
            <a:spAutoFit/>
          </a:bodyPr>
          <a:lstStyle/>
          <a:p>
            <a:r>
              <a:rPr lang="ar-SA" sz="2400" b="1" dirty="0" smtClean="0"/>
              <a:t>وضع </a:t>
            </a:r>
            <a:r>
              <a:rPr lang="ar-SA" sz="2400" b="1" dirty="0" err="1" smtClean="0"/>
              <a:t>فيرنن (1953 </a:t>
            </a:r>
            <a:r>
              <a:rPr lang="ar-SA" sz="2400" b="1" dirty="0" smtClean="0"/>
              <a:t>) هذا وفق معيار السم الخماسي على النحو </a:t>
            </a:r>
            <a:r>
              <a:rPr lang="ar-SA" sz="2400" b="1" dirty="0" err="1" smtClean="0"/>
              <a:t>التالي :</a:t>
            </a:r>
            <a:endParaRPr lang="ar-SA" sz="2400" b="1" dirty="0" smtClean="0"/>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ppt_w*0.05"/>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anim calcmode="lin" valueType="num">
                                      <p:cBhvr>
                                        <p:cTn id="9" dur="500" fill="hold"/>
                                        <p:tgtEl>
                                          <p:spTgt spid="5"/>
                                        </p:tgtEl>
                                        <p:attrNameLst>
                                          <p:attrName>ppt_x</p:attrName>
                                        </p:attrNameLst>
                                      </p:cBhvr>
                                      <p:tavLst>
                                        <p:tav tm="0">
                                          <p:val>
                                            <p:strVal val="#ppt_x-.2"/>
                                          </p:val>
                                        </p:tav>
                                        <p:tav tm="100000">
                                          <p:val>
                                            <p:strVal val="#ppt_x"/>
                                          </p:val>
                                        </p:tav>
                                      </p:tavLst>
                                    </p:anim>
                                    <p:anim calcmode="lin" valueType="num">
                                      <p:cBhvr>
                                        <p:cTn id="10" dur="500" fill="hold"/>
                                        <p:tgtEl>
                                          <p:spTgt spid="5"/>
                                        </p:tgtEl>
                                        <p:attrNameLst>
                                          <p:attrName>ppt_y</p:attrName>
                                        </p:attrNameLst>
                                      </p:cBhvr>
                                      <p:tavLst>
                                        <p:tav tm="0">
                                          <p:val>
                                            <p:strVal val="#ppt_y"/>
                                          </p:val>
                                        </p:tav>
                                        <p:tav tm="100000">
                                          <p:val>
                                            <p:strVal val="#ppt_y"/>
                                          </p:val>
                                        </p:tav>
                                      </p:tavLst>
                                    </p:anim>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5"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17"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18"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9" dur="1000" fill="hold"/>
                                        <p:tgtEl>
                                          <p:spTgt spid="6"/>
                                        </p:tgtEl>
                                        <p:attrNameLst>
                                          <p:attrName>ppt_h</p:attrName>
                                        </p:attrNameLst>
                                      </p:cBhvr>
                                      <p:tavLst>
                                        <p:tav tm="0">
                                          <p:val>
                                            <p:strVal val="#ppt_h"/>
                                          </p:val>
                                        </p:tav>
                                        <p:tav tm="100000">
                                          <p:val>
                                            <p:strVal val="#ppt_h"/>
                                          </p:val>
                                        </p:tav>
                                      </p:tavLst>
                                    </p:anim>
                                    <p:anim calcmode="lin" valueType="num">
                                      <p:cBhvr>
                                        <p:cTn id="20"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21"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22"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23" dur="1000" decel="50000">
                                          <p:stCondLst>
                                            <p:cond delay="0"/>
                                          </p:stCondLst>
                                        </p:cTn>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5"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ppt_w</p:attrName>
                                        </p:attrNameLst>
                                      </p:cBhvr>
                                      <p:tavLst>
                                        <p:tav tm="0">
                                          <p:val>
                                            <p:fltVal val="0"/>
                                          </p:val>
                                        </p:tav>
                                        <p:tav tm="100000">
                                          <p:val>
                                            <p:strVal val="#ppt_w"/>
                                          </p:val>
                                        </p:tav>
                                      </p:tavLst>
                                    </p:anim>
                                    <p:anim calcmode="lin" valueType="num">
                                      <p:cBhvr>
                                        <p:cTn id="29" dur="1000" fill="hold"/>
                                        <p:tgtEl>
                                          <p:spTgt spid="7"/>
                                        </p:tgtEl>
                                        <p:attrNameLst>
                                          <p:attrName>ppt_h</p:attrName>
                                        </p:attrNameLst>
                                      </p:cBhvr>
                                      <p:tavLst>
                                        <p:tav tm="0">
                                          <p:val>
                                            <p:fltVal val="0"/>
                                          </p:val>
                                        </p:tav>
                                        <p:tav tm="100000">
                                          <p:val>
                                            <p:strVal val="#ppt_h"/>
                                          </p:val>
                                        </p:tav>
                                      </p:tavLst>
                                    </p:anim>
                                    <p:anim calcmode="lin" valueType="num">
                                      <p:cBhvr>
                                        <p:cTn id="30"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3568" y="548680"/>
            <a:ext cx="7772400" cy="1470025"/>
          </a:xfrm>
        </p:spPr>
        <p:txBody>
          <a:bodyPr/>
          <a:lstStyle/>
          <a:p>
            <a:r>
              <a:rPr lang="ar-SA" dirty="0" smtClean="0"/>
              <a:t>ابرز الاختبارات الاسقاطية</a:t>
            </a:r>
            <a:endParaRPr lang="ar-SA" dirty="0"/>
          </a:p>
        </p:txBody>
      </p:sp>
      <p:sp>
        <p:nvSpPr>
          <p:cNvPr id="3" name="عنوان فرعي 2"/>
          <p:cNvSpPr>
            <a:spLocks noGrp="1"/>
          </p:cNvSpPr>
          <p:nvPr>
            <p:ph type="subTitle" idx="1"/>
          </p:nvPr>
        </p:nvSpPr>
        <p:spPr>
          <a:xfrm>
            <a:off x="179512" y="1916832"/>
            <a:ext cx="8640960" cy="4536504"/>
          </a:xfrm>
          <a:ln>
            <a:solidFill>
              <a:srgbClr val="FFC000"/>
            </a:solidFill>
          </a:ln>
        </p:spPr>
        <p:txBody>
          <a:bodyPr>
            <a:noAutofit/>
          </a:bodyPr>
          <a:lstStyle/>
          <a:p>
            <a:pPr algn="r"/>
            <a:r>
              <a:rPr lang="ar-SA" sz="2400" dirty="0" smtClean="0">
                <a:solidFill>
                  <a:schemeClr val="tx1"/>
                </a:solidFill>
              </a:rPr>
              <a:t>وضع هيرمان </a:t>
            </a:r>
            <a:r>
              <a:rPr lang="ar-SA" sz="2400" dirty="0" err="1" smtClean="0">
                <a:solidFill>
                  <a:schemeClr val="tx1"/>
                </a:solidFill>
              </a:rPr>
              <a:t>رورشاخ</a:t>
            </a:r>
            <a:r>
              <a:rPr lang="ar-SA" sz="2400" dirty="0" smtClean="0">
                <a:solidFill>
                  <a:schemeClr val="tx1"/>
                </a:solidFill>
              </a:rPr>
              <a:t> الطبيب النفسي السويسري اختباره بقع الحبر بعد تجـــــارب استغرقت عشرة أعوام، بدأها عام </a:t>
            </a:r>
            <a:r>
              <a:rPr lang="en-US" sz="2400" dirty="0" smtClean="0">
                <a:solidFill>
                  <a:schemeClr val="tx1"/>
                </a:solidFill>
                <a:hlinkClick r:id="rId2" tooltip="1911"/>
              </a:rPr>
              <a:t>1911</a:t>
            </a:r>
            <a:r>
              <a:rPr lang="en-US" sz="2400" dirty="0" smtClean="0">
                <a:solidFill>
                  <a:schemeClr val="tx1"/>
                </a:solidFill>
              </a:rPr>
              <a:t> </a:t>
            </a:r>
            <a:r>
              <a:rPr lang="ar-SA" sz="2400" dirty="0" smtClean="0">
                <a:solidFill>
                  <a:schemeClr val="tx1"/>
                </a:solidFill>
              </a:rPr>
              <a:t> في محــــــــــاولة لاستخدام منبهات غير محددة المعنى، تسمح بانطلاق مكونات اللاشعور والتعبير عنها وانتهى إلى استخدام بقع الحبر. ولم يكن </a:t>
            </a:r>
            <a:r>
              <a:rPr lang="ar-SA" sz="2400" dirty="0" err="1" smtClean="0">
                <a:solidFill>
                  <a:schemeClr val="tx1"/>
                </a:solidFill>
              </a:rPr>
              <a:t>رورشاخ</a:t>
            </a:r>
            <a:r>
              <a:rPr lang="ar-SA" sz="2400" dirty="0" smtClean="0">
                <a:solidFill>
                  <a:schemeClr val="tx1"/>
                </a:solidFill>
              </a:rPr>
              <a:t> أول من استخدم بقع الحبر كمادة اختبار نفسي، حيث اُستخدمت منذ القرن التاسع عشر في دراسة الخيال </a:t>
            </a:r>
            <a:r>
              <a:rPr lang="ar-SA" sz="2400" dirty="0" smtClean="0">
                <a:solidFill>
                  <a:schemeClr val="tx1"/>
                </a:solidFill>
                <a:hlinkClick r:id="rId3" tooltip="الذكاء"/>
              </a:rPr>
              <a:t>والذكاء</a:t>
            </a:r>
            <a:r>
              <a:rPr lang="ar-SA" sz="2400" dirty="0" smtClean="0">
                <a:solidFill>
                  <a:schemeClr val="tx1"/>
                </a:solidFill>
              </a:rPr>
              <a:t>، ولكن نشاطه في هذا المجال هو الأبرز </a:t>
            </a:r>
          </a:p>
          <a:p>
            <a:pPr algn="r"/>
            <a:r>
              <a:rPr lang="ar-SA" sz="2400" dirty="0" smtClean="0">
                <a:solidFill>
                  <a:schemeClr val="tx1"/>
                </a:solidFill>
              </a:rPr>
              <a:t>جعل الفضل ينسب إليه في استخدام بقع الحبر في تشخيص وتقييم الشخصية.</a:t>
            </a:r>
          </a:p>
          <a:p>
            <a:pPr algn="r"/>
            <a:r>
              <a:rPr lang="ar-SA" sz="2400" dirty="0" smtClean="0">
                <a:solidFill>
                  <a:schemeClr val="tx1"/>
                </a:solidFill>
              </a:rPr>
              <a:t>يتكون اختبار </a:t>
            </a:r>
            <a:r>
              <a:rPr lang="ar-SA" sz="2400" dirty="0" err="1" smtClean="0">
                <a:solidFill>
                  <a:schemeClr val="tx1"/>
                </a:solidFill>
              </a:rPr>
              <a:t>الرورشاخ</a:t>
            </a:r>
            <a:r>
              <a:rPr lang="ar-SA" sz="2400" dirty="0" smtClean="0">
                <a:solidFill>
                  <a:schemeClr val="tx1"/>
                </a:solidFill>
              </a:rPr>
              <a:t> من </a:t>
            </a:r>
            <a:r>
              <a:rPr lang="ar-SA" sz="2400" b="1" dirty="0" smtClean="0">
                <a:solidFill>
                  <a:schemeClr val="accent1"/>
                </a:solidFill>
              </a:rPr>
              <a:t>عشر بطاقات</a:t>
            </a:r>
            <a:r>
              <a:rPr lang="ar-SA" sz="2400" dirty="0" smtClean="0">
                <a:solidFill>
                  <a:schemeClr val="tx1"/>
                </a:solidFill>
              </a:rPr>
              <a:t>، مطبوع على كل بطاقة </a:t>
            </a:r>
            <a:r>
              <a:rPr lang="ar-SA" sz="2400" dirty="0" smtClean="0">
                <a:solidFill>
                  <a:schemeClr val="accent1"/>
                </a:solidFill>
              </a:rPr>
              <a:t>بقعة حبر </a:t>
            </a:r>
            <a:r>
              <a:rPr lang="ar-SA" sz="2400" dirty="0" smtClean="0">
                <a:solidFill>
                  <a:schemeClr val="tx1"/>
                </a:solidFill>
              </a:rPr>
              <a:t>متماثلة الجانبين، تعرض </a:t>
            </a:r>
            <a:r>
              <a:rPr lang="ar-SA" sz="2400" dirty="0" err="1" smtClean="0">
                <a:solidFill>
                  <a:schemeClr val="tx1"/>
                </a:solidFill>
              </a:rPr>
              <a:t>اً</a:t>
            </a:r>
            <a:r>
              <a:rPr lang="ar-SA" sz="2400" dirty="0" smtClean="0">
                <a:solidFill>
                  <a:schemeClr val="tx1"/>
                </a:solidFill>
              </a:rPr>
              <a:t> </a:t>
            </a:r>
            <a:r>
              <a:rPr lang="ar-SA" sz="2400" dirty="0" err="1" smtClean="0">
                <a:solidFill>
                  <a:schemeClr val="tx1"/>
                </a:solidFill>
              </a:rPr>
              <a:t>شكالاً</a:t>
            </a:r>
            <a:r>
              <a:rPr lang="ar-SA" sz="2400" dirty="0" smtClean="0">
                <a:solidFill>
                  <a:schemeClr val="tx1"/>
                </a:solidFill>
              </a:rPr>
              <a:t> مختلفة من بقع الحبر: خمسة من هذه البطاقات باللونين الأبيض والأسود (مع ظلال رمادية)، والخمسة الأخرى </a:t>
            </a:r>
            <a:r>
              <a:rPr lang="ar-SA" sz="2400" b="1" dirty="0" smtClean="0">
                <a:solidFill>
                  <a:schemeClr val="accent1"/>
                </a:solidFill>
              </a:rPr>
              <a:t>ملونة</a:t>
            </a:r>
            <a:r>
              <a:rPr lang="en-US" sz="2400" b="1" dirty="0" smtClean="0">
                <a:solidFill>
                  <a:schemeClr val="accent1"/>
                </a:solidFill>
              </a:rPr>
              <a:t>.</a:t>
            </a:r>
          </a:p>
          <a:p>
            <a:pPr algn="r"/>
            <a:endParaRPr lang="ar-SA" sz="2400" dirty="0">
              <a:solidFill>
                <a:schemeClr val="tx1"/>
              </a:solidFill>
            </a:endParaRPr>
          </a:p>
        </p:txBody>
      </p:sp>
      <p:pic>
        <p:nvPicPr>
          <p:cNvPr id="4" name="صورة 3" descr="http://upload.wikimedia.org/wikipedia/commons/thumb/5/5b/Hermann_Rorschach_c.1910.JPG/220px-Hermann_Rorschach_c.1910.JPG">
            <a:hlinkClick r:id="rId4"/>
          </p:cNvPr>
          <p:cNvPicPr/>
          <p:nvPr/>
        </p:nvPicPr>
        <p:blipFill>
          <a:blip r:embed="rId5" cstate="print"/>
          <a:srcRect/>
          <a:stretch>
            <a:fillRect/>
          </a:stretch>
        </p:blipFill>
        <p:spPr bwMode="auto">
          <a:xfrm>
            <a:off x="7020272" y="476672"/>
            <a:ext cx="1879476" cy="1296143"/>
          </a:xfrm>
          <a:prstGeom prst="rect">
            <a:avLst/>
          </a:prstGeom>
          <a:noFill/>
          <a:ln w="9525">
            <a:noFill/>
            <a:miter lim="800000"/>
            <a:headEnd/>
            <a:tailEnd/>
          </a:ln>
        </p:spPr>
      </p:pic>
      <p:sp>
        <p:nvSpPr>
          <p:cNvPr id="6" name="خماسي 5"/>
          <p:cNvSpPr/>
          <p:nvPr/>
        </p:nvSpPr>
        <p:spPr>
          <a:xfrm rot="20527470">
            <a:off x="384166" y="5506996"/>
            <a:ext cx="2400740" cy="772664"/>
          </a:xfrm>
          <a:prstGeom prst="homePlate">
            <a:avLst/>
          </a:prstGeom>
        </p:spPr>
        <p:style>
          <a:lnRef idx="0">
            <a:schemeClr val="accent3"/>
          </a:lnRef>
          <a:fillRef idx="3">
            <a:schemeClr val="accent3"/>
          </a:fillRef>
          <a:effectRef idx="3">
            <a:schemeClr val="accent3"/>
          </a:effectRef>
          <a:fontRef idx="minor">
            <a:schemeClr val="lt1"/>
          </a:fontRef>
        </p:style>
        <p:txBody>
          <a:bodyPr rtlCol="1" anchor="ctr"/>
          <a:lstStyle/>
          <a:p>
            <a:pPr algn="ctr"/>
            <a:r>
              <a:rPr lang="ar-SA" sz="2000" b="1" dirty="0" smtClean="0">
                <a:solidFill>
                  <a:schemeClr val="tx1"/>
                </a:solidFill>
              </a:rPr>
              <a:t>مما يتألف الاختبار</a:t>
            </a:r>
            <a:endParaRPr lang="ar-SA" sz="2000" b="1" dirty="0">
              <a:solidFill>
                <a:schemeClr val="tx1"/>
              </a:solidFill>
            </a:endParaRPr>
          </a:p>
        </p:txBody>
      </p:sp>
      <p:sp>
        <p:nvSpPr>
          <p:cNvPr id="1027"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r-SA" sz="12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يتكون اختبار الرورشاخ من عشر بطاقات، مطبوع على كل بطاقة بقعة حبر متماثاة الجانبين، تعرض اً شكالاً مختلفة من بقع الحبر: خمسة من هذه البطاقات باللونين الأبيض والأسود (مع ظلال رمادية)، والخمسة الأخرى ملونة</a:t>
            </a:r>
            <a:r>
              <a:rPr kumimoji="0" lang="en-US" sz="12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28"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r-SA" sz="12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يتكون اختبار الرورشاخ من عشر بطاقات، مطبوع على كل بطاقة بقعة حبر متماثاة الجانبين، تعرض اً شكالاً مختلفة من بقع الحبر: خمسة من هذه البطاقات باللونين الأبيض والأسود (مع ظلال رمادية)، والخمسة الأخرى ملونة</a:t>
            </a:r>
            <a:r>
              <a:rPr kumimoji="0" lang="en-US" sz="12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29"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r-SA" sz="12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يتكون اختبار الرورشاخ من عشر بطاقات، مطبوع على كل بطاقة بقعة حبر متماثاة الجانبين، تعرض اً شكالاً مختلفة من بقع الحبر: خمسة من هذه البطاقات باللونين الأبيض والأسود (مع ظلال رمادية)، والخمسة الأخرى ملونة</a:t>
            </a:r>
            <a:r>
              <a:rPr kumimoji="0" lang="en-US" sz="12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0" name="Rectangle 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r-SA" sz="12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يتكون اختبار الرورشاخ من عشر بطاقات، مطبوع على كل بطاقة بقعة حبر متماثاة الجانبين، تعرض اً شكالاً مختلفة من بقع الحبر: خمسة من هذه البطاقات باللونين الأبيض والأسود (مع ظلال رمادية)، والخمسة الأخرى ملونة</a:t>
            </a:r>
            <a:r>
              <a:rPr kumimoji="0" lang="en-US" sz="12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4"/>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http://upload.wikimedia.org/wikipedia/commons/thumb/7/70/Rorschach_blot_01.jpg/220px-Rorschach_blot_01.jpg">
            <a:hlinkClick r:id="rId2"/>
          </p:cNvPr>
          <p:cNvPicPr/>
          <p:nvPr/>
        </p:nvPicPr>
        <p:blipFill>
          <a:blip r:embed="rId3" cstate="print"/>
          <a:srcRect/>
          <a:stretch>
            <a:fillRect/>
          </a:stretch>
        </p:blipFill>
        <p:spPr bwMode="auto">
          <a:xfrm>
            <a:off x="467544" y="980728"/>
            <a:ext cx="8064896" cy="4824536"/>
          </a:xfrm>
          <a:prstGeom prst="rect">
            <a:avLst/>
          </a:prstGeom>
          <a:noFill/>
          <a:ln w="9525">
            <a:noFill/>
            <a:miter lim="800000"/>
            <a:headEnd/>
            <a:tailEnd/>
          </a:ln>
        </p:spPr>
      </p:pic>
      <p:sp>
        <p:nvSpPr>
          <p:cNvPr id="3" name="مستطيل 2"/>
          <p:cNvSpPr/>
          <p:nvPr/>
        </p:nvSpPr>
        <p:spPr>
          <a:xfrm>
            <a:off x="683568" y="5445224"/>
            <a:ext cx="2930624" cy="1080120"/>
          </a:xfrm>
          <a:prstGeom prst="rect">
            <a:avLst/>
          </a:prstGeom>
          <a:solidFill>
            <a:schemeClr val="bg1">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1" anchor="ctr"/>
          <a:lstStyle/>
          <a:p>
            <a:pPr algn="ctr"/>
            <a:endParaRPr lang="en-US" dirty="0" smtClean="0"/>
          </a:p>
          <a:p>
            <a:pPr algn="ctr"/>
            <a:r>
              <a:rPr lang="ar-SA" dirty="0" smtClean="0">
                <a:solidFill>
                  <a:schemeClr val="bg1"/>
                </a:solidFill>
              </a:rPr>
              <a:t>مثال البطاقة </a:t>
            </a:r>
            <a:r>
              <a:rPr lang="ar-SA" dirty="0" err="1" smtClean="0">
                <a:solidFill>
                  <a:schemeClr val="bg1"/>
                </a:solidFill>
              </a:rPr>
              <a:t>الابيض</a:t>
            </a:r>
            <a:r>
              <a:rPr lang="ar-SA" dirty="0" smtClean="0">
                <a:solidFill>
                  <a:schemeClr val="bg1"/>
                </a:solidFill>
              </a:rPr>
              <a:t> </a:t>
            </a:r>
            <a:r>
              <a:rPr lang="ar-SA" dirty="0" err="1" smtClean="0">
                <a:solidFill>
                  <a:schemeClr val="bg1"/>
                </a:solidFill>
              </a:rPr>
              <a:t>والاسود</a:t>
            </a:r>
            <a:r>
              <a:rPr lang="ar-SA" dirty="0" smtClean="0">
                <a:solidFill>
                  <a:schemeClr val="bg1"/>
                </a:solidFill>
              </a:rPr>
              <a:t> </a:t>
            </a:r>
            <a:endParaRPr lang="ar-SA"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5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http://upload.wikimedia.org/wikipedia/commons/thumb/3/32/Rorschach_blot_10.jpg/220px-Rorschach_blot_10.jpg">
            <a:hlinkClick r:id="rId2"/>
          </p:cNvPr>
          <p:cNvPicPr/>
          <p:nvPr/>
        </p:nvPicPr>
        <p:blipFill>
          <a:blip r:embed="rId3" cstate="print"/>
          <a:srcRect/>
          <a:stretch>
            <a:fillRect/>
          </a:stretch>
        </p:blipFill>
        <p:spPr bwMode="auto">
          <a:xfrm>
            <a:off x="467544" y="692696"/>
            <a:ext cx="8208912" cy="4968552"/>
          </a:xfrm>
          <a:prstGeom prst="rect">
            <a:avLst/>
          </a:prstGeom>
          <a:noFill/>
          <a:ln w="9525">
            <a:noFill/>
            <a:miter lim="800000"/>
            <a:headEnd/>
            <a:tailEnd/>
          </a:ln>
        </p:spPr>
      </p:pic>
      <p:sp>
        <p:nvSpPr>
          <p:cNvPr id="3" name="مستطيل 2"/>
          <p:cNvSpPr/>
          <p:nvPr/>
        </p:nvSpPr>
        <p:spPr>
          <a:xfrm>
            <a:off x="611560" y="5517232"/>
            <a:ext cx="2808312" cy="914400"/>
          </a:xfrm>
          <a:prstGeom prst="rect">
            <a:avLst/>
          </a:prstGeom>
        </p:spPr>
        <p:style>
          <a:lnRef idx="0">
            <a:schemeClr val="accent3"/>
          </a:lnRef>
          <a:fillRef idx="3">
            <a:schemeClr val="accent3"/>
          </a:fillRef>
          <a:effectRef idx="3">
            <a:schemeClr val="accent3"/>
          </a:effectRef>
          <a:fontRef idx="minor">
            <a:schemeClr val="lt1"/>
          </a:fontRef>
        </p:style>
        <p:txBody>
          <a:bodyPr rtlCol="1" anchor="ctr"/>
          <a:lstStyle/>
          <a:p>
            <a:pPr algn="ctr"/>
            <a:r>
              <a:rPr lang="ar-SA" sz="2000" b="1" dirty="0" smtClean="0">
                <a:solidFill>
                  <a:schemeClr val="tx1"/>
                </a:solidFill>
              </a:rPr>
              <a:t>مثال البطاقة الملونة</a:t>
            </a:r>
            <a:endParaRPr lang="ar-SA" sz="20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323528" y="332657"/>
            <a:ext cx="8424936" cy="1224136"/>
          </a:xfrm>
        </p:spPr>
        <p:txBody>
          <a:bodyPr>
            <a:normAutofit fontScale="90000"/>
          </a:bodyPr>
          <a:lstStyle/>
          <a:p>
            <a:pPr algn="r"/>
            <a:r>
              <a:rPr lang="ar-SA" sz="2200" b="1" dirty="0" smtClean="0"/>
              <a:t>يخبر الفاحص المفحوص ”سأريك عددا من بقع الحبر المطبوعة على بطاقات ، وعليك اخباري ماذا تشبه هذه البقعة ، وبماذا تفكر عند رؤيتك لها؟“مع التأكيدله بأنه لا توجد اجابات صح او خطأ.وتكون تفسيرات </a:t>
            </a:r>
            <a:r>
              <a:rPr lang="ar-SA" sz="2200" b="1" u="sng" dirty="0" smtClean="0">
                <a:solidFill>
                  <a:schemeClr val="accent2"/>
                </a:solidFill>
              </a:rPr>
              <a:t>الاستجابات</a:t>
            </a:r>
            <a:r>
              <a:rPr lang="ar-SA" sz="2200" b="1" dirty="0" smtClean="0"/>
              <a:t> ذاتية وشخصية وعلى المحلل الفاحص التركيز على النقاط التالية :</a:t>
            </a:r>
            <a:r>
              <a:rPr lang="ar-SA" sz="2000" dirty="0" smtClean="0"/>
              <a:t/>
            </a:r>
            <a:br>
              <a:rPr lang="ar-SA" sz="2000" dirty="0" smtClean="0"/>
            </a:br>
            <a:r>
              <a:rPr lang="ar-SA" sz="2000" dirty="0" smtClean="0"/>
              <a:t/>
            </a:r>
            <a:br>
              <a:rPr lang="ar-SA" sz="2000" dirty="0" smtClean="0"/>
            </a:br>
            <a:endParaRPr lang="ar-SA" sz="2000" dirty="0"/>
          </a:p>
        </p:txBody>
      </p:sp>
      <p:sp>
        <p:nvSpPr>
          <p:cNvPr id="3" name="عنوان فرعي 2"/>
          <p:cNvSpPr>
            <a:spLocks noGrp="1"/>
          </p:cNvSpPr>
          <p:nvPr>
            <p:ph type="subTitle" idx="1"/>
          </p:nvPr>
        </p:nvSpPr>
        <p:spPr>
          <a:xfrm>
            <a:off x="323528" y="1628800"/>
            <a:ext cx="8424936" cy="4464496"/>
          </a:xfrm>
        </p:spPr>
        <p:txBody>
          <a:bodyPr/>
          <a:lstStyle/>
          <a:p>
            <a:endParaRPr lang="ar-SA" dirty="0"/>
          </a:p>
        </p:txBody>
      </p:sp>
      <p:graphicFrame>
        <p:nvGraphicFramePr>
          <p:cNvPr id="7" name="رسم تخطيطي 6"/>
          <p:cNvGraphicFramePr/>
          <p:nvPr/>
        </p:nvGraphicFramePr>
        <p:xfrm>
          <a:off x="323528" y="1772816"/>
          <a:ext cx="8352928"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graphicEl>
                                              <a:dgm id="{0AC1C927-19A3-47FA-ADDB-F910862CA5EF}"/>
                                            </p:graphicEl>
                                          </p:spTgt>
                                        </p:tgtEl>
                                        <p:attrNameLst>
                                          <p:attrName>style.visibility</p:attrName>
                                        </p:attrNameLst>
                                      </p:cBhvr>
                                      <p:to>
                                        <p:strVal val="visible"/>
                                      </p:to>
                                    </p:set>
                                    <p:animEffect transition="in" filter="fade">
                                      <p:cBhvr>
                                        <p:cTn id="7" dur="2000"/>
                                        <p:tgtEl>
                                          <p:spTgt spid="7">
                                            <p:graphicEl>
                                              <a:dgm id="{0AC1C927-19A3-47FA-ADDB-F910862CA5EF}"/>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graphicEl>
                                              <a:dgm id="{762E6605-02E2-4EA5-BA12-1A4DFBB209A8}"/>
                                            </p:graphicEl>
                                          </p:spTgt>
                                        </p:tgtEl>
                                        <p:attrNameLst>
                                          <p:attrName>style.visibility</p:attrName>
                                        </p:attrNameLst>
                                      </p:cBhvr>
                                      <p:to>
                                        <p:strVal val="visible"/>
                                      </p:to>
                                    </p:set>
                                    <p:animEffect transition="in" filter="fade">
                                      <p:cBhvr>
                                        <p:cTn id="12" dur="2000"/>
                                        <p:tgtEl>
                                          <p:spTgt spid="7">
                                            <p:graphicEl>
                                              <a:dgm id="{762E6605-02E2-4EA5-BA12-1A4DFBB209A8}"/>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graphicEl>
                                              <a:dgm id="{64B3201B-C2B1-4F07-93CD-64AF0DFFE6F8}"/>
                                            </p:graphicEl>
                                          </p:spTgt>
                                        </p:tgtEl>
                                        <p:attrNameLst>
                                          <p:attrName>style.visibility</p:attrName>
                                        </p:attrNameLst>
                                      </p:cBhvr>
                                      <p:to>
                                        <p:strVal val="visible"/>
                                      </p:to>
                                    </p:set>
                                    <p:animEffect transition="in" filter="fade">
                                      <p:cBhvr>
                                        <p:cTn id="17" dur="2000"/>
                                        <p:tgtEl>
                                          <p:spTgt spid="7">
                                            <p:graphicEl>
                                              <a:dgm id="{64B3201B-C2B1-4F07-93CD-64AF0DFFE6F8}"/>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graphicEl>
                                              <a:dgm id="{00A0164D-7E8C-48B9-96D6-DAD21E8F9254}"/>
                                            </p:graphicEl>
                                          </p:spTgt>
                                        </p:tgtEl>
                                        <p:attrNameLst>
                                          <p:attrName>style.visibility</p:attrName>
                                        </p:attrNameLst>
                                      </p:cBhvr>
                                      <p:to>
                                        <p:strVal val="visible"/>
                                      </p:to>
                                    </p:set>
                                    <p:animEffect transition="in" filter="fade">
                                      <p:cBhvr>
                                        <p:cTn id="22" dur="2000"/>
                                        <p:tgtEl>
                                          <p:spTgt spid="7">
                                            <p:graphicEl>
                                              <a:dgm id="{00A0164D-7E8C-48B9-96D6-DAD21E8F9254}"/>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graphicEl>
                                              <a:dgm id="{1CEE8D15-984F-4574-B1FF-6E7A9A99E63D}"/>
                                            </p:graphicEl>
                                          </p:spTgt>
                                        </p:tgtEl>
                                        <p:attrNameLst>
                                          <p:attrName>style.visibility</p:attrName>
                                        </p:attrNameLst>
                                      </p:cBhvr>
                                      <p:to>
                                        <p:strVal val="visible"/>
                                      </p:to>
                                    </p:set>
                                    <p:animEffect transition="in" filter="fade">
                                      <p:cBhvr>
                                        <p:cTn id="27" dur="2000"/>
                                        <p:tgtEl>
                                          <p:spTgt spid="7">
                                            <p:graphicEl>
                                              <a:dgm id="{1CEE8D15-984F-4574-B1FF-6E7A9A99E63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descr="صورة2 ‫(2)‬.jpg"/>
          <p:cNvPicPr>
            <a:picLocks noGrp="1" noChangeAspect="1"/>
          </p:cNvPicPr>
          <p:nvPr>
            <p:ph idx="1"/>
          </p:nvPr>
        </p:nvPicPr>
        <p:blipFill>
          <a:blip r:embed="rId2" cstate="print"/>
          <a:stretch>
            <a:fillRect/>
          </a:stretch>
        </p:blipFill>
        <p:spPr>
          <a:xfrm>
            <a:off x="0" y="0"/>
            <a:ext cx="9144000" cy="6858000"/>
          </a:xfrm>
          <a:prstGeom prst="rect">
            <a:avLst/>
          </a:prstGeom>
        </p:spPr>
      </p:pic>
      <p:graphicFrame>
        <p:nvGraphicFramePr>
          <p:cNvPr id="5" name="جدول 4"/>
          <p:cNvGraphicFramePr>
            <a:graphicFrameLocks noGrp="1"/>
          </p:cNvGraphicFramePr>
          <p:nvPr/>
        </p:nvGraphicFramePr>
        <p:xfrm>
          <a:off x="1547664" y="332656"/>
          <a:ext cx="6096000" cy="2032000"/>
        </p:xfrm>
        <a:graphic>
          <a:graphicData uri="http://schemas.openxmlformats.org/drawingml/2006/table">
            <a:tbl>
              <a:tblPr rtl="1" firstRow="1" bandRow="1">
                <a:tableStyleId>{073A0DAA-6AF3-43AB-8588-CEC1D06C72B9}</a:tableStyleId>
              </a:tblPr>
              <a:tblGrid>
                <a:gridCol w="1263734"/>
                <a:gridCol w="768266"/>
                <a:gridCol w="1016000"/>
                <a:gridCol w="1016000"/>
                <a:gridCol w="1016000"/>
                <a:gridCol w="1016000"/>
              </a:tblGrid>
              <a:tr h="370840">
                <a:tc>
                  <a:txBody>
                    <a:bodyPr/>
                    <a:lstStyle/>
                    <a:p>
                      <a:pPr algn="ctr" rtl="1"/>
                      <a:endParaRPr lang="ar-SA" b="1" dirty="0"/>
                    </a:p>
                  </a:txBody>
                  <a:tcPr/>
                </a:tc>
                <a:tc>
                  <a:txBody>
                    <a:bodyPr/>
                    <a:lstStyle/>
                    <a:p>
                      <a:pPr algn="ctr" rtl="1"/>
                      <a:r>
                        <a:rPr lang="ar-SA" b="1" dirty="0" smtClean="0"/>
                        <a:t>أ</a:t>
                      </a:r>
                      <a:endParaRPr lang="ar-SA" b="1" dirty="0"/>
                    </a:p>
                  </a:txBody>
                  <a:tcPr/>
                </a:tc>
                <a:tc>
                  <a:txBody>
                    <a:bodyPr/>
                    <a:lstStyle/>
                    <a:p>
                      <a:pPr algn="ctr" rtl="1"/>
                      <a:r>
                        <a:rPr lang="ar-SA" b="1" dirty="0" smtClean="0"/>
                        <a:t>ب</a:t>
                      </a:r>
                      <a:endParaRPr lang="ar-SA" b="1" dirty="0"/>
                    </a:p>
                  </a:txBody>
                  <a:tcPr/>
                </a:tc>
                <a:tc>
                  <a:txBody>
                    <a:bodyPr/>
                    <a:lstStyle/>
                    <a:p>
                      <a:pPr algn="ctr" rtl="1"/>
                      <a:r>
                        <a:rPr lang="ar-SA" b="1" dirty="0" smtClean="0"/>
                        <a:t>ج</a:t>
                      </a:r>
                      <a:endParaRPr lang="ar-SA" b="1" dirty="0"/>
                    </a:p>
                  </a:txBody>
                  <a:tcPr/>
                </a:tc>
                <a:tc>
                  <a:txBody>
                    <a:bodyPr/>
                    <a:lstStyle/>
                    <a:p>
                      <a:pPr algn="ctr" rtl="1"/>
                      <a:r>
                        <a:rPr lang="ar-SA" b="1" dirty="0" smtClean="0"/>
                        <a:t>د</a:t>
                      </a:r>
                      <a:endParaRPr lang="ar-SA" b="1" dirty="0"/>
                    </a:p>
                  </a:txBody>
                  <a:tcPr/>
                </a:tc>
                <a:tc>
                  <a:txBody>
                    <a:bodyPr/>
                    <a:lstStyle/>
                    <a:p>
                      <a:pPr algn="ctr" rtl="1"/>
                      <a:r>
                        <a:rPr lang="ar-SA" b="1" dirty="0" smtClean="0"/>
                        <a:t>هـ</a:t>
                      </a:r>
                      <a:endParaRPr lang="ar-SA" b="1" dirty="0"/>
                    </a:p>
                  </a:txBody>
                  <a:tcPr/>
                </a:tc>
              </a:tr>
              <a:tr h="370840">
                <a:tc>
                  <a:txBody>
                    <a:bodyPr/>
                    <a:lstStyle/>
                    <a:p>
                      <a:pPr algn="ctr" rtl="1"/>
                      <a:r>
                        <a:rPr lang="ar-SA" b="1" dirty="0" err="1" smtClean="0"/>
                        <a:t>مايفضله</a:t>
                      </a:r>
                      <a:r>
                        <a:rPr lang="ar-SA" b="1" dirty="0" smtClean="0"/>
                        <a:t> المستخدمون بعلم النفس </a:t>
                      </a:r>
                      <a:endParaRPr lang="ar-SA" b="1" dirty="0"/>
                    </a:p>
                  </a:txBody>
                  <a:tcPr/>
                </a:tc>
                <a:tc>
                  <a:txBody>
                    <a:bodyPr/>
                    <a:lstStyle/>
                    <a:p>
                      <a:pPr algn="ctr" rtl="1"/>
                      <a:r>
                        <a:rPr lang="ar-SA" b="1" dirty="0" smtClean="0"/>
                        <a:t>7</a:t>
                      </a:r>
                      <a:endParaRPr lang="ar-SA" b="1" dirty="0"/>
                    </a:p>
                  </a:txBody>
                  <a:tcPr/>
                </a:tc>
                <a:tc>
                  <a:txBody>
                    <a:bodyPr/>
                    <a:lstStyle/>
                    <a:p>
                      <a:pPr algn="ctr" rtl="1"/>
                      <a:r>
                        <a:rPr lang="ar-SA" b="1" dirty="0" smtClean="0"/>
                        <a:t>24</a:t>
                      </a:r>
                      <a:endParaRPr lang="ar-SA" b="1" dirty="0"/>
                    </a:p>
                  </a:txBody>
                  <a:tcPr/>
                </a:tc>
                <a:tc>
                  <a:txBody>
                    <a:bodyPr/>
                    <a:lstStyle/>
                    <a:p>
                      <a:pPr algn="ctr" rtl="1"/>
                      <a:r>
                        <a:rPr lang="ar-SA" b="1" dirty="0" smtClean="0"/>
                        <a:t>38</a:t>
                      </a:r>
                      <a:endParaRPr lang="ar-SA" b="1" dirty="0"/>
                    </a:p>
                  </a:txBody>
                  <a:tcPr/>
                </a:tc>
                <a:tc>
                  <a:txBody>
                    <a:bodyPr/>
                    <a:lstStyle/>
                    <a:p>
                      <a:pPr algn="ctr" rtl="1"/>
                      <a:r>
                        <a:rPr lang="ar-SA" b="1" dirty="0" smtClean="0"/>
                        <a:t>24</a:t>
                      </a:r>
                      <a:endParaRPr lang="ar-SA" b="1" dirty="0"/>
                    </a:p>
                  </a:txBody>
                  <a:tcPr/>
                </a:tc>
                <a:tc>
                  <a:txBody>
                    <a:bodyPr/>
                    <a:lstStyle/>
                    <a:p>
                      <a:pPr algn="ctr" rtl="1"/>
                      <a:r>
                        <a:rPr lang="ar-SA" b="1" dirty="0" smtClean="0"/>
                        <a:t>7</a:t>
                      </a:r>
                      <a:endParaRPr lang="ar-SA" b="1" dirty="0"/>
                    </a:p>
                  </a:txBody>
                  <a:tcPr/>
                </a:tc>
              </a:tr>
              <a:tr h="746760">
                <a:tc>
                  <a:txBody>
                    <a:bodyPr/>
                    <a:lstStyle/>
                    <a:p>
                      <a:pPr algn="ctr" rtl="1"/>
                      <a:r>
                        <a:rPr lang="ar-SA" b="1" dirty="0" smtClean="0"/>
                        <a:t>الشائع </a:t>
                      </a:r>
                      <a:r>
                        <a:rPr lang="ar-SA" b="1" dirty="0" err="1" smtClean="0"/>
                        <a:t>الأنتشار</a:t>
                      </a:r>
                      <a:r>
                        <a:rPr lang="ar-SA" b="1" dirty="0" smtClean="0"/>
                        <a:t> </a:t>
                      </a:r>
                      <a:endParaRPr lang="ar-SA" b="1" dirty="0"/>
                    </a:p>
                  </a:txBody>
                  <a:tcPr/>
                </a:tc>
                <a:tc>
                  <a:txBody>
                    <a:bodyPr/>
                    <a:lstStyle/>
                    <a:p>
                      <a:pPr algn="ctr" rtl="1"/>
                      <a:r>
                        <a:rPr lang="ar-SA" b="1" dirty="0" smtClean="0"/>
                        <a:t>3</a:t>
                      </a:r>
                      <a:endParaRPr lang="ar-SA" b="1" dirty="0"/>
                    </a:p>
                  </a:txBody>
                  <a:tcPr/>
                </a:tc>
                <a:tc>
                  <a:txBody>
                    <a:bodyPr/>
                    <a:lstStyle/>
                    <a:p>
                      <a:pPr algn="ctr" rtl="1"/>
                      <a:r>
                        <a:rPr lang="ar-SA" b="1" dirty="0" smtClean="0"/>
                        <a:t>60</a:t>
                      </a:r>
                      <a:endParaRPr lang="ar-SA" b="1" dirty="0"/>
                    </a:p>
                  </a:txBody>
                  <a:tcPr/>
                </a:tc>
                <a:tc>
                  <a:txBody>
                    <a:bodyPr/>
                    <a:lstStyle/>
                    <a:p>
                      <a:pPr algn="ctr" rtl="1"/>
                      <a:r>
                        <a:rPr lang="ar-SA" b="1" dirty="0" smtClean="0"/>
                        <a:t>30</a:t>
                      </a:r>
                      <a:endParaRPr lang="ar-SA" b="1" dirty="0"/>
                    </a:p>
                  </a:txBody>
                  <a:tcPr/>
                </a:tc>
                <a:tc>
                  <a:txBody>
                    <a:bodyPr/>
                    <a:lstStyle/>
                    <a:p>
                      <a:pPr algn="ctr" rtl="1"/>
                      <a:r>
                        <a:rPr lang="ar-SA" b="1" dirty="0" smtClean="0"/>
                        <a:t>7</a:t>
                      </a:r>
                      <a:endParaRPr lang="ar-SA" b="1" dirty="0"/>
                    </a:p>
                  </a:txBody>
                  <a:tcPr/>
                </a:tc>
                <a:tc>
                  <a:txBody>
                    <a:bodyPr/>
                    <a:lstStyle/>
                    <a:p>
                      <a:pPr algn="ctr" rtl="1"/>
                      <a:r>
                        <a:rPr lang="ar-SA" b="1" dirty="0" smtClean="0"/>
                        <a:t>صفر</a:t>
                      </a:r>
                      <a:endParaRPr lang="ar-SA" b="1" dirty="0"/>
                    </a:p>
                  </a:txBody>
                  <a:tcPr/>
                </a:tc>
              </a:tr>
            </a:tbl>
          </a:graphicData>
        </a:graphic>
      </p:graphicFrame>
      <p:sp>
        <p:nvSpPr>
          <p:cNvPr id="6" name="مربع نص 5"/>
          <p:cNvSpPr txBox="1"/>
          <p:nvPr/>
        </p:nvSpPr>
        <p:spPr>
          <a:xfrm>
            <a:off x="1475656" y="2780928"/>
            <a:ext cx="6336704" cy="1200329"/>
          </a:xfrm>
          <a:prstGeom prst="rect">
            <a:avLst/>
          </a:prstGeom>
          <a:noFill/>
        </p:spPr>
        <p:txBody>
          <a:bodyPr wrap="square" rtlCol="1">
            <a:spAutoFit/>
          </a:bodyPr>
          <a:lstStyle/>
          <a:p>
            <a:r>
              <a:rPr lang="ar-SA" sz="2400" b="1" dirty="0" smtClean="0">
                <a:solidFill>
                  <a:schemeClr val="bg1"/>
                </a:solidFill>
              </a:rPr>
              <a:t>3) عدم الاعتماد على التقديرات القائمة على </a:t>
            </a:r>
            <a:r>
              <a:rPr lang="ar-SA" sz="2400" b="1" dirty="0" err="1" smtClean="0">
                <a:solidFill>
                  <a:schemeClr val="bg1"/>
                </a:solidFill>
              </a:rPr>
              <a:t>الحدس </a:t>
            </a:r>
            <a:r>
              <a:rPr lang="ar-SA" sz="2400" b="1" dirty="0" smtClean="0">
                <a:solidFill>
                  <a:schemeClr val="bg1"/>
                </a:solidFill>
              </a:rPr>
              <a:t>(1+2</a:t>
            </a:r>
            <a:r>
              <a:rPr lang="ar-SA" sz="2400" b="1" dirty="0" err="1" smtClean="0">
                <a:solidFill>
                  <a:schemeClr val="bg1"/>
                </a:solidFill>
              </a:rPr>
              <a:t>).</a:t>
            </a:r>
            <a:endParaRPr lang="ar-SA" sz="2400" b="1" dirty="0" smtClean="0">
              <a:solidFill>
                <a:schemeClr val="bg1"/>
              </a:solidFill>
            </a:endParaRPr>
          </a:p>
          <a:p>
            <a:r>
              <a:rPr lang="ar-SA" sz="2400" b="1" dirty="0" smtClean="0">
                <a:solidFill>
                  <a:schemeClr val="bg1"/>
                </a:solidFill>
              </a:rPr>
              <a:t>4) ان المعلم او الشخص الذي يكلف بالقيام بالتقدير يكتفي بمقياس للتقدير مع وضع </a:t>
            </a:r>
            <a:r>
              <a:rPr lang="ar-SA" sz="2400" b="1" dirty="0" err="1" smtClean="0">
                <a:solidFill>
                  <a:schemeClr val="bg1"/>
                </a:solidFill>
              </a:rPr>
              <a:t>علامة (</a:t>
            </a:r>
            <a:r>
              <a:rPr lang="en-US" sz="2400" b="1" dirty="0" smtClean="0">
                <a:solidFill>
                  <a:schemeClr val="bg1"/>
                </a:solidFill>
              </a:rPr>
              <a:t>x</a:t>
            </a:r>
            <a:r>
              <a:rPr lang="ar-SA" sz="2400" b="1" dirty="0" err="1" smtClean="0">
                <a:solidFill>
                  <a:schemeClr val="bg1"/>
                </a:solidFill>
              </a:rPr>
              <a:t>) .</a:t>
            </a:r>
            <a:endParaRPr lang="ar-SA" sz="2400" b="1" dirty="0" smtClean="0">
              <a:solidFill>
                <a:schemeClr val="bg1"/>
              </a:solidFill>
            </a:endParaRPr>
          </a:p>
        </p:txBody>
      </p:sp>
      <p:cxnSp>
        <p:nvCxnSpPr>
          <p:cNvPr id="8" name="رابط مستقيم 7"/>
          <p:cNvCxnSpPr/>
          <p:nvPr/>
        </p:nvCxnSpPr>
        <p:spPr>
          <a:xfrm flipH="1">
            <a:off x="1763688" y="4653136"/>
            <a:ext cx="5976664"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1" name="رابط مستقيم 10"/>
          <p:cNvCxnSpPr/>
          <p:nvPr/>
        </p:nvCxnSpPr>
        <p:spPr>
          <a:xfrm>
            <a:off x="7308304" y="4437112"/>
            <a:ext cx="0" cy="432048"/>
          </a:xfrm>
          <a:prstGeom prst="line">
            <a:avLst/>
          </a:prstGeom>
        </p:spPr>
        <p:style>
          <a:lnRef idx="2">
            <a:schemeClr val="accent2"/>
          </a:lnRef>
          <a:fillRef idx="0">
            <a:schemeClr val="accent2"/>
          </a:fillRef>
          <a:effectRef idx="1">
            <a:schemeClr val="accent2"/>
          </a:effectRef>
          <a:fontRef idx="minor">
            <a:schemeClr val="tx1"/>
          </a:fontRef>
        </p:style>
      </p:cxnSp>
      <p:cxnSp>
        <p:nvCxnSpPr>
          <p:cNvPr id="13" name="رابط مستقيم 12"/>
          <p:cNvCxnSpPr/>
          <p:nvPr/>
        </p:nvCxnSpPr>
        <p:spPr>
          <a:xfrm>
            <a:off x="6444208" y="4437112"/>
            <a:ext cx="0" cy="432048"/>
          </a:xfrm>
          <a:prstGeom prst="line">
            <a:avLst/>
          </a:prstGeom>
        </p:spPr>
        <p:style>
          <a:lnRef idx="2">
            <a:schemeClr val="accent2"/>
          </a:lnRef>
          <a:fillRef idx="0">
            <a:schemeClr val="accent2"/>
          </a:fillRef>
          <a:effectRef idx="1">
            <a:schemeClr val="accent2"/>
          </a:effectRef>
          <a:fontRef idx="minor">
            <a:schemeClr val="tx1"/>
          </a:fontRef>
        </p:style>
      </p:cxnSp>
      <p:cxnSp>
        <p:nvCxnSpPr>
          <p:cNvPr id="15" name="رابط مستقيم 14"/>
          <p:cNvCxnSpPr/>
          <p:nvPr/>
        </p:nvCxnSpPr>
        <p:spPr>
          <a:xfrm>
            <a:off x="4716016" y="4437112"/>
            <a:ext cx="0" cy="360040"/>
          </a:xfrm>
          <a:prstGeom prst="line">
            <a:avLst/>
          </a:prstGeom>
        </p:spPr>
        <p:style>
          <a:lnRef idx="2">
            <a:schemeClr val="accent2"/>
          </a:lnRef>
          <a:fillRef idx="0">
            <a:schemeClr val="accent2"/>
          </a:fillRef>
          <a:effectRef idx="1">
            <a:schemeClr val="accent2"/>
          </a:effectRef>
          <a:fontRef idx="minor">
            <a:schemeClr val="tx1"/>
          </a:fontRef>
        </p:style>
      </p:cxnSp>
      <p:cxnSp>
        <p:nvCxnSpPr>
          <p:cNvPr id="17" name="رابط مستقيم 16"/>
          <p:cNvCxnSpPr/>
          <p:nvPr/>
        </p:nvCxnSpPr>
        <p:spPr>
          <a:xfrm>
            <a:off x="3779912" y="4437112"/>
            <a:ext cx="0" cy="360040"/>
          </a:xfrm>
          <a:prstGeom prst="line">
            <a:avLst/>
          </a:prstGeom>
        </p:spPr>
        <p:style>
          <a:lnRef idx="2">
            <a:schemeClr val="accent2"/>
          </a:lnRef>
          <a:fillRef idx="0">
            <a:schemeClr val="accent2"/>
          </a:fillRef>
          <a:effectRef idx="1">
            <a:schemeClr val="accent2"/>
          </a:effectRef>
          <a:fontRef idx="minor">
            <a:schemeClr val="tx1"/>
          </a:fontRef>
        </p:style>
      </p:cxnSp>
      <p:cxnSp>
        <p:nvCxnSpPr>
          <p:cNvPr id="19" name="رابط مستقيم 18"/>
          <p:cNvCxnSpPr/>
          <p:nvPr/>
        </p:nvCxnSpPr>
        <p:spPr>
          <a:xfrm>
            <a:off x="2123728" y="4437112"/>
            <a:ext cx="0" cy="360040"/>
          </a:xfrm>
          <a:prstGeom prst="line">
            <a:avLst/>
          </a:prstGeom>
        </p:spPr>
        <p:style>
          <a:lnRef idx="2">
            <a:schemeClr val="accent2"/>
          </a:lnRef>
          <a:fillRef idx="0">
            <a:schemeClr val="accent2"/>
          </a:fillRef>
          <a:effectRef idx="1">
            <a:schemeClr val="accent2"/>
          </a:effectRef>
          <a:fontRef idx="minor">
            <a:schemeClr val="tx1"/>
          </a:fontRef>
        </p:style>
      </p:cxnSp>
      <p:cxnSp>
        <p:nvCxnSpPr>
          <p:cNvPr id="25" name="رابط مستقيم 24"/>
          <p:cNvCxnSpPr/>
          <p:nvPr/>
        </p:nvCxnSpPr>
        <p:spPr>
          <a:xfrm flipH="1">
            <a:off x="5580112" y="4437112"/>
            <a:ext cx="288032" cy="432048"/>
          </a:xfrm>
          <a:prstGeom prst="line">
            <a:avLst/>
          </a:prstGeom>
        </p:spPr>
        <p:style>
          <a:lnRef idx="2">
            <a:schemeClr val="accent2"/>
          </a:lnRef>
          <a:fillRef idx="0">
            <a:schemeClr val="accent2"/>
          </a:fillRef>
          <a:effectRef idx="1">
            <a:schemeClr val="accent2"/>
          </a:effectRef>
          <a:fontRef idx="minor">
            <a:schemeClr val="tx1"/>
          </a:fontRef>
        </p:style>
      </p:cxnSp>
      <p:cxnSp>
        <p:nvCxnSpPr>
          <p:cNvPr id="27" name="رابط مستقيم 26"/>
          <p:cNvCxnSpPr/>
          <p:nvPr/>
        </p:nvCxnSpPr>
        <p:spPr>
          <a:xfrm>
            <a:off x="5580112" y="4437112"/>
            <a:ext cx="360040" cy="432048"/>
          </a:xfrm>
          <a:prstGeom prst="line">
            <a:avLst/>
          </a:prstGeom>
        </p:spPr>
        <p:style>
          <a:lnRef idx="2">
            <a:schemeClr val="accent2"/>
          </a:lnRef>
          <a:fillRef idx="0">
            <a:schemeClr val="accent2"/>
          </a:fillRef>
          <a:effectRef idx="1">
            <a:schemeClr val="accent2"/>
          </a:effectRef>
          <a:fontRef idx="minor">
            <a:schemeClr val="tx1"/>
          </a:fontRef>
        </p:style>
      </p:cxnSp>
      <p:sp>
        <p:nvSpPr>
          <p:cNvPr id="31" name="مربع نص 30"/>
          <p:cNvSpPr txBox="1"/>
          <p:nvPr/>
        </p:nvSpPr>
        <p:spPr>
          <a:xfrm>
            <a:off x="1259632" y="4869160"/>
            <a:ext cx="6480720" cy="646331"/>
          </a:xfrm>
          <a:prstGeom prst="rect">
            <a:avLst/>
          </a:prstGeom>
          <a:noFill/>
        </p:spPr>
        <p:txBody>
          <a:bodyPr wrap="square" rtlCol="1">
            <a:spAutoFit/>
          </a:bodyPr>
          <a:lstStyle/>
          <a:p>
            <a:r>
              <a:rPr lang="ar-SA" b="1" dirty="0" smtClean="0">
                <a:solidFill>
                  <a:schemeClr val="bg1"/>
                </a:solidFill>
              </a:rPr>
              <a:t>شديد        واثق                        واثق          متردد بعض           فاقد الثقة   </a:t>
            </a:r>
          </a:p>
          <a:p>
            <a:r>
              <a:rPr lang="ar-SA" b="1" dirty="0" smtClean="0">
                <a:solidFill>
                  <a:schemeClr val="bg1"/>
                </a:solidFill>
              </a:rPr>
              <a:t>الثقة        جداً                                            الشيء            بنفسه كثيراً</a:t>
            </a:r>
            <a:endParaRPr lang="ar-SA"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0" dur="1000" fill="hold"/>
                                        <p:tgtEl>
                                          <p:spTgt spid="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9" presetClass="entr" presetSubtype="0" decel="10000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 calcmode="lin" valueType="num">
                                      <p:cBhvr>
                                        <p:cTn id="28" dur="500" fill="hold"/>
                                        <p:tgtEl>
                                          <p:spTgt spid="8"/>
                                        </p:tgtEl>
                                        <p:attrNameLst>
                                          <p:attrName>style.rotation</p:attrName>
                                        </p:attrNameLst>
                                      </p:cBhvr>
                                      <p:tavLst>
                                        <p:tav tm="0">
                                          <p:val>
                                            <p:fltVal val="360"/>
                                          </p:val>
                                        </p:tav>
                                        <p:tav tm="100000">
                                          <p:val>
                                            <p:fltVal val="0"/>
                                          </p:val>
                                        </p:tav>
                                      </p:tavLst>
                                    </p:anim>
                                    <p:animEffect transition="in" filter="fade">
                                      <p:cBhvr>
                                        <p:cTn id="29" dur="500"/>
                                        <p:tgtEl>
                                          <p:spTgt spid="8"/>
                                        </p:tgtEl>
                                      </p:cBhvr>
                                    </p:animEffect>
                                  </p:childTnLst>
                                </p:cTn>
                              </p:par>
                              <p:par>
                                <p:cTn id="30" presetID="49" presetClass="entr" presetSubtype="0" decel="100000"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 calcmode="lin" valueType="num">
                                      <p:cBhvr>
                                        <p:cTn id="34" dur="500" fill="hold"/>
                                        <p:tgtEl>
                                          <p:spTgt spid="11"/>
                                        </p:tgtEl>
                                        <p:attrNameLst>
                                          <p:attrName>style.rotation</p:attrName>
                                        </p:attrNameLst>
                                      </p:cBhvr>
                                      <p:tavLst>
                                        <p:tav tm="0">
                                          <p:val>
                                            <p:fltVal val="360"/>
                                          </p:val>
                                        </p:tav>
                                        <p:tav tm="100000">
                                          <p:val>
                                            <p:fltVal val="0"/>
                                          </p:val>
                                        </p:tav>
                                      </p:tavLst>
                                    </p:anim>
                                    <p:animEffect transition="in" filter="fade">
                                      <p:cBhvr>
                                        <p:cTn id="35" dur="500"/>
                                        <p:tgtEl>
                                          <p:spTgt spid="11"/>
                                        </p:tgtEl>
                                      </p:cBhvr>
                                    </p:animEffect>
                                  </p:childTnLst>
                                </p:cTn>
                              </p:par>
                              <p:par>
                                <p:cTn id="36" presetID="49" presetClass="entr" presetSubtype="0" decel="100000"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 calcmode="lin" valueType="num">
                                      <p:cBhvr>
                                        <p:cTn id="40" dur="500" fill="hold"/>
                                        <p:tgtEl>
                                          <p:spTgt spid="13"/>
                                        </p:tgtEl>
                                        <p:attrNameLst>
                                          <p:attrName>style.rotation</p:attrName>
                                        </p:attrNameLst>
                                      </p:cBhvr>
                                      <p:tavLst>
                                        <p:tav tm="0">
                                          <p:val>
                                            <p:fltVal val="360"/>
                                          </p:val>
                                        </p:tav>
                                        <p:tav tm="100000">
                                          <p:val>
                                            <p:fltVal val="0"/>
                                          </p:val>
                                        </p:tav>
                                      </p:tavLst>
                                    </p:anim>
                                    <p:animEffect transition="in" filter="fade">
                                      <p:cBhvr>
                                        <p:cTn id="41" dur="500"/>
                                        <p:tgtEl>
                                          <p:spTgt spid="13"/>
                                        </p:tgtEl>
                                      </p:cBhvr>
                                    </p:animEffect>
                                  </p:childTnLst>
                                </p:cTn>
                              </p:par>
                              <p:par>
                                <p:cTn id="42" presetID="49" presetClass="entr" presetSubtype="0" decel="100000" fill="hold" nodeType="withEffect">
                                  <p:stCondLst>
                                    <p:cond delay="0"/>
                                  </p:stCondLst>
                                  <p:childTnLst>
                                    <p:set>
                                      <p:cBhvr>
                                        <p:cTn id="43" dur="1" fill="hold">
                                          <p:stCondLst>
                                            <p:cond delay="0"/>
                                          </p:stCondLst>
                                        </p:cTn>
                                        <p:tgtEl>
                                          <p:spTgt spid="27"/>
                                        </p:tgtEl>
                                        <p:attrNameLst>
                                          <p:attrName>style.visibility</p:attrName>
                                        </p:attrNameLst>
                                      </p:cBhvr>
                                      <p:to>
                                        <p:strVal val="visible"/>
                                      </p:to>
                                    </p:set>
                                    <p:anim calcmode="lin" valueType="num">
                                      <p:cBhvr>
                                        <p:cTn id="44" dur="500" fill="hold"/>
                                        <p:tgtEl>
                                          <p:spTgt spid="27"/>
                                        </p:tgtEl>
                                        <p:attrNameLst>
                                          <p:attrName>ppt_w</p:attrName>
                                        </p:attrNameLst>
                                      </p:cBhvr>
                                      <p:tavLst>
                                        <p:tav tm="0">
                                          <p:val>
                                            <p:fltVal val="0"/>
                                          </p:val>
                                        </p:tav>
                                        <p:tav tm="100000">
                                          <p:val>
                                            <p:strVal val="#ppt_w"/>
                                          </p:val>
                                        </p:tav>
                                      </p:tavLst>
                                    </p:anim>
                                    <p:anim calcmode="lin" valueType="num">
                                      <p:cBhvr>
                                        <p:cTn id="45" dur="500" fill="hold"/>
                                        <p:tgtEl>
                                          <p:spTgt spid="27"/>
                                        </p:tgtEl>
                                        <p:attrNameLst>
                                          <p:attrName>ppt_h</p:attrName>
                                        </p:attrNameLst>
                                      </p:cBhvr>
                                      <p:tavLst>
                                        <p:tav tm="0">
                                          <p:val>
                                            <p:fltVal val="0"/>
                                          </p:val>
                                        </p:tav>
                                        <p:tav tm="100000">
                                          <p:val>
                                            <p:strVal val="#ppt_h"/>
                                          </p:val>
                                        </p:tav>
                                      </p:tavLst>
                                    </p:anim>
                                    <p:anim calcmode="lin" valueType="num">
                                      <p:cBhvr>
                                        <p:cTn id="46" dur="500" fill="hold"/>
                                        <p:tgtEl>
                                          <p:spTgt spid="27"/>
                                        </p:tgtEl>
                                        <p:attrNameLst>
                                          <p:attrName>style.rotation</p:attrName>
                                        </p:attrNameLst>
                                      </p:cBhvr>
                                      <p:tavLst>
                                        <p:tav tm="0">
                                          <p:val>
                                            <p:fltVal val="360"/>
                                          </p:val>
                                        </p:tav>
                                        <p:tav tm="100000">
                                          <p:val>
                                            <p:fltVal val="0"/>
                                          </p:val>
                                        </p:tav>
                                      </p:tavLst>
                                    </p:anim>
                                    <p:animEffect transition="in" filter="fade">
                                      <p:cBhvr>
                                        <p:cTn id="47" dur="500"/>
                                        <p:tgtEl>
                                          <p:spTgt spid="27"/>
                                        </p:tgtEl>
                                      </p:cBhvr>
                                    </p:animEffect>
                                  </p:childTnLst>
                                </p:cTn>
                              </p:par>
                              <p:par>
                                <p:cTn id="48" presetID="49" presetClass="entr" presetSubtype="0" decel="100000" fill="hold" nodeType="with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p:cTn id="50" dur="500" fill="hold"/>
                                        <p:tgtEl>
                                          <p:spTgt spid="25"/>
                                        </p:tgtEl>
                                        <p:attrNameLst>
                                          <p:attrName>ppt_w</p:attrName>
                                        </p:attrNameLst>
                                      </p:cBhvr>
                                      <p:tavLst>
                                        <p:tav tm="0">
                                          <p:val>
                                            <p:fltVal val="0"/>
                                          </p:val>
                                        </p:tav>
                                        <p:tav tm="100000">
                                          <p:val>
                                            <p:strVal val="#ppt_w"/>
                                          </p:val>
                                        </p:tav>
                                      </p:tavLst>
                                    </p:anim>
                                    <p:anim calcmode="lin" valueType="num">
                                      <p:cBhvr>
                                        <p:cTn id="51" dur="500" fill="hold"/>
                                        <p:tgtEl>
                                          <p:spTgt spid="25"/>
                                        </p:tgtEl>
                                        <p:attrNameLst>
                                          <p:attrName>ppt_h</p:attrName>
                                        </p:attrNameLst>
                                      </p:cBhvr>
                                      <p:tavLst>
                                        <p:tav tm="0">
                                          <p:val>
                                            <p:fltVal val="0"/>
                                          </p:val>
                                        </p:tav>
                                        <p:tav tm="100000">
                                          <p:val>
                                            <p:strVal val="#ppt_h"/>
                                          </p:val>
                                        </p:tav>
                                      </p:tavLst>
                                    </p:anim>
                                    <p:anim calcmode="lin" valueType="num">
                                      <p:cBhvr>
                                        <p:cTn id="52" dur="500" fill="hold"/>
                                        <p:tgtEl>
                                          <p:spTgt spid="25"/>
                                        </p:tgtEl>
                                        <p:attrNameLst>
                                          <p:attrName>style.rotation</p:attrName>
                                        </p:attrNameLst>
                                      </p:cBhvr>
                                      <p:tavLst>
                                        <p:tav tm="0">
                                          <p:val>
                                            <p:fltVal val="360"/>
                                          </p:val>
                                        </p:tav>
                                        <p:tav tm="100000">
                                          <p:val>
                                            <p:fltVal val="0"/>
                                          </p:val>
                                        </p:tav>
                                      </p:tavLst>
                                    </p:anim>
                                    <p:animEffect transition="in" filter="fade">
                                      <p:cBhvr>
                                        <p:cTn id="53" dur="500"/>
                                        <p:tgtEl>
                                          <p:spTgt spid="25"/>
                                        </p:tgtEl>
                                      </p:cBhvr>
                                    </p:animEffect>
                                  </p:childTnLst>
                                </p:cTn>
                              </p:par>
                              <p:par>
                                <p:cTn id="54" presetID="49" presetClass="entr" presetSubtype="0" decel="100000" fill="hold"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 calcmode="lin" valueType="num">
                                      <p:cBhvr>
                                        <p:cTn id="58" dur="500" fill="hold"/>
                                        <p:tgtEl>
                                          <p:spTgt spid="15"/>
                                        </p:tgtEl>
                                        <p:attrNameLst>
                                          <p:attrName>style.rotation</p:attrName>
                                        </p:attrNameLst>
                                      </p:cBhvr>
                                      <p:tavLst>
                                        <p:tav tm="0">
                                          <p:val>
                                            <p:fltVal val="360"/>
                                          </p:val>
                                        </p:tav>
                                        <p:tav tm="100000">
                                          <p:val>
                                            <p:fltVal val="0"/>
                                          </p:val>
                                        </p:tav>
                                      </p:tavLst>
                                    </p:anim>
                                    <p:animEffect transition="in" filter="fade">
                                      <p:cBhvr>
                                        <p:cTn id="59" dur="500"/>
                                        <p:tgtEl>
                                          <p:spTgt spid="15"/>
                                        </p:tgtEl>
                                      </p:cBhvr>
                                    </p:animEffect>
                                  </p:childTnLst>
                                </p:cTn>
                              </p:par>
                              <p:par>
                                <p:cTn id="60" presetID="49" presetClass="entr" presetSubtype="0" decel="100000" fill="hold" nodeType="with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p:cTn id="62" dur="500" fill="hold"/>
                                        <p:tgtEl>
                                          <p:spTgt spid="17"/>
                                        </p:tgtEl>
                                        <p:attrNameLst>
                                          <p:attrName>ppt_w</p:attrName>
                                        </p:attrNameLst>
                                      </p:cBhvr>
                                      <p:tavLst>
                                        <p:tav tm="0">
                                          <p:val>
                                            <p:fltVal val="0"/>
                                          </p:val>
                                        </p:tav>
                                        <p:tav tm="100000">
                                          <p:val>
                                            <p:strVal val="#ppt_w"/>
                                          </p:val>
                                        </p:tav>
                                      </p:tavLst>
                                    </p:anim>
                                    <p:anim calcmode="lin" valueType="num">
                                      <p:cBhvr>
                                        <p:cTn id="63" dur="500" fill="hold"/>
                                        <p:tgtEl>
                                          <p:spTgt spid="17"/>
                                        </p:tgtEl>
                                        <p:attrNameLst>
                                          <p:attrName>ppt_h</p:attrName>
                                        </p:attrNameLst>
                                      </p:cBhvr>
                                      <p:tavLst>
                                        <p:tav tm="0">
                                          <p:val>
                                            <p:fltVal val="0"/>
                                          </p:val>
                                        </p:tav>
                                        <p:tav tm="100000">
                                          <p:val>
                                            <p:strVal val="#ppt_h"/>
                                          </p:val>
                                        </p:tav>
                                      </p:tavLst>
                                    </p:anim>
                                    <p:anim calcmode="lin" valueType="num">
                                      <p:cBhvr>
                                        <p:cTn id="64" dur="500" fill="hold"/>
                                        <p:tgtEl>
                                          <p:spTgt spid="17"/>
                                        </p:tgtEl>
                                        <p:attrNameLst>
                                          <p:attrName>style.rotation</p:attrName>
                                        </p:attrNameLst>
                                      </p:cBhvr>
                                      <p:tavLst>
                                        <p:tav tm="0">
                                          <p:val>
                                            <p:fltVal val="360"/>
                                          </p:val>
                                        </p:tav>
                                        <p:tav tm="100000">
                                          <p:val>
                                            <p:fltVal val="0"/>
                                          </p:val>
                                        </p:tav>
                                      </p:tavLst>
                                    </p:anim>
                                    <p:animEffect transition="in" filter="fade">
                                      <p:cBhvr>
                                        <p:cTn id="65" dur="500"/>
                                        <p:tgtEl>
                                          <p:spTgt spid="17"/>
                                        </p:tgtEl>
                                      </p:cBhvr>
                                    </p:animEffect>
                                  </p:childTnLst>
                                </p:cTn>
                              </p:par>
                              <p:par>
                                <p:cTn id="66" presetID="49" presetClass="entr" presetSubtype="0" decel="100000" fill="hold" nodeType="with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p:cTn id="68" dur="500" fill="hold"/>
                                        <p:tgtEl>
                                          <p:spTgt spid="19"/>
                                        </p:tgtEl>
                                        <p:attrNameLst>
                                          <p:attrName>ppt_w</p:attrName>
                                        </p:attrNameLst>
                                      </p:cBhvr>
                                      <p:tavLst>
                                        <p:tav tm="0">
                                          <p:val>
                                            <p:fltVal val="0"/>
                                          </p:val>
                                        </p:tav>
                                        <p:tav tm="100000">
                                          <p:val>
                                            <p:strVal val="#ppt_w"/>
                                          </p:val>
                                        </p:tav>
                                      </p:tavLst>
                                    </p:anim>
                                    <p:anim calcmode="lin" valueType="num">
                                      <p:cBhvr>
                                        <p:cTn id="69" dur="500" fill="hold"/>
                                        <p:tgtEl>
                                          <p:spTgt spid="19"/>
                                        </p:tgtEl>
                                        <p:attrNameLst>
                                          <p:attrName>ppt_h</p:attrName>
                                        </p:attrNameLst>
                                      </p:cBhvr>
                                      <p:tavLst>
                                        <p:tav tm="0">
                                          <p:val>
                                            <p:fltVal val="0"/>
                                          </p:val>
                                        </p:tav>
                                        <p:tav tm="100000">
                                          <p:val>
                                            <p:strVal val="#ppt_h"/>
                                          </p:val>
                                        </p:tav>
                                      </p:tavLst>
                                    </p:anim>
                                    <p:anim calcmode="lin" valueType="num">
                                      <p:cBhvr>
                                        <p:cTn id="70" dur="500" fill="hold"/>
                                        <p:tgtEl>
                                          <p:spTgt spid="19"/>
                                        </p:tgtEl>
                                        <p:attrNameLst>
                                          <p:attrName>style.rotation</p:attrName>
                                        </p:attrNameLst>
                                      </p:cBhvr>
                                      <p:tavLst>
                                        <p:tav tm="0">
                                          <p:val>
                                            <p:fltVal val="360"/>
                                          </p:val>
                                        </p:tav>
                                        <p:tav tm="100000">
                                          <p:val>
                                            <p:fltVal val="0"/>
                                          </p:val>
                                        </p:tav>
                                      </p:tavLst>
                                    </p:anim>
                                    <p:animEffect transition="in" filter="fade">
                                      <p:cBhvr>
                                        <p:cTn id="71" dur="500"/>
                                        <p:tgtEl>
                                          <p:spTgt spid="19"/>
                                        </p:tgtEl>
                                      </p:cBhvr>
                                    </p:animEffect>
                                  </p:childTnLst>
                                </p:cTn>
                              </p:par>
                            </p:childTnLst>
                          </p:cTn>
                        </p:par>
                      </p:childTnLst>
                    </p:cTn>
                  </p:par>
                  <p:par>
                    <p:cTn id="72" fill="hold">
                      <p:stCondLst>
                        <p:cond delay="indefinite"/>
                      </p:stCondLst>
                      <p:childTnLst>
                        <p:par>
                          <p:cTn id="73" fill="hold">
                            <p:stCondLst>
                              <p:cond delay="0"/>
                            </p:stCondLst>
                            <p:childTnLst>
                              <p:par>
                                <p:cTn id="74" presetID="17" presetClass="entr" presetSubtype="10" fill="hold" grpId="0" nodeType="clickEffect">
                                  <p:stCondLst>
                                    <p:cond delay="0"/>
                                  </p:stCondLst>
                                  <p:childTnLst>
                                    <p:set>
                                      <p:cBhvr>
                                        <p:cTn id="75" dur="1" fill="hold">
                                          <p:stCondLst>
                                            <p:cond delay="0"/>
                                          </p:stCondLst>
                                        </p:cTn>
                                        <p:tgtEl>
                                          <p:spTgt spid="31"/>
                                        </p:tgtEl>
                                        <p:attrNameLst>
                                          <p:attrName>style.visibility</p:attrName>
                                        </p:attrNameLst>
                                      </p:cBhvr>
                                      <p:to>
                                        <p:strVal val="visible"/>
                                      </p:to>
                                    </p:set>
                                    <p:anim calcmode="lin" valueType="num">
                                      <p:cBhvr>
                                        <p:cTn id="76" dur="500" fill="hold"/>
                                        <p:tgtEl>
                                          <p:spTgt spid="31"/>
                                        </p:tgtEl>
                                        <p:attrNameLst>
                                          <p:attrName>ppt_w</p:attrName>
                                        </p:attrNameLst>
                                      </p:cBhvr>
                                      <p:tavLst>
                                        <p:tav tm="0">
                                          <p:val>
                                            <p:fltVal val="0"/>
                                          </p:val>
                                        </p:tav>
                                        <p:tav tm="100000">
                                          <p:val>
                                            <p:strVal val="#ppt_w"/>
                                          </p:val>
                                        </p:tav>
                                      </p:tavLst>
                                    </p:anim>
                                    <p:anim calcmode="lin" valueType="num">
                                      <p:cBhvr>
                                        <p:cTn id="77" dur="500" fill="hold"/>
                                        <p:tgtEl>
                                          <p:spTgt spid="3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descr="صورة2.jpg"/>
          <p:cNvPicPr>
            <a:picLocks noGrp="1" noChangeAspect="1"/>
          </p:cNvPicPr>
          <p:nvPr>
            <p:ph idx="1"/>
          </p:nvPr>
        </p:nvPicPr>
        <p:blipFill>
          <a:blip r:embed="rId2" cstate="print">
            <a:duotone>
              <a:prstClr val="black"/>
              <a:schemeClr val="accent3">
                <a:tint val="45000"/>
                <a:satMod val="400000"/>
              </a:schemeClr>
            </a:duotone>
          </a:blip>
          <a:stretch>
            <a:fillRect/>
          </a:stretch>
        </p:blipFill>
        <p:spPr>
          <a:xfrm>
            <a:off x="1" y="0"/>
            <a:ext cx="9143999" cy="6858000"/>
          </a:xfrm>
          <a:prstGeom prst="rect">
            <a:avLst/>
          </a:prstGeom>
        </p:spPr>
      </p:pic>
      <p:sp>
        <p:nvSpPr>
          <p:cNvPr id="5" name="مربع نص 4"/>
          <p:cNvSpPr txBox="1"/>
          <p:nvPr/>
        </p:nvSpPr>
        <p:spPr>
          <a:xfrm>
            <a:off x="0" y="332656"/>
            <a:ext cx="9144000" cy="4893647"/>
          </a:xfrm>
          <a:prstGeom prst="rect">
            <a:avLst/>
          </a:prstGeom>
          <a:noFill/>
        </p:spPr>
        <p:txBody>
          <a:bodyPr wrap="square" rtlCol="1">
            <a:spAutoFit/>
          </a:bodyPr>
          <a:lstStyle/>
          <a:p>
            <a:r>
              <a:rPr lang="ar-SA" sz="2400" b="1" dirty="0" smtClean="0"/>
              <a:t>5) ينبغي على المعلمون ان يدركوا بأن تقديراتهم محددة ومتصلة بطفل يعرفونه </a:t>
            </a:r>
            <a:r>
              <a:rPr lang="ar-SA" sz="2400" b="1" dirty="0" err="1" smtClean="0"/>
              <a:t>فحسب .</a:t>
            </a:r>
            <a:endParaRPr lang="ar-SA" sz="2400" b="1" dirty="0" smtClean="0"/>
          </a:p>
          <a:p>
            <a:endParaRPr lang="ar-SA" sz="2400" b="1" dirty="0" smtClean="0"/>
          </a:p>
          <a:p>
            <a:r>
              <a:rPr lang="ar-SA" sz="2400" b="1" dirty="0" smtClean="0"/>
              <a:t>خلاصة </a:t>
            </a:r>
            <a:r>
              <a:rPr lang="ar-SA" sz="2400" b="1" dirty="0" err="1" smtClean="0"/>
              <a:t>القول :</a:t>
            </a:r>
            <a:r>
              <a:rPr lang="ar-SA" sz="2400" b="1" dirty="0" smtClean="0"/>
              <a:t> </a:t>
            </a:r>
          </a:p>
          <a:p>
            <a:endParaRPr lang="ar-SA" sz="2400" b="1" dirty="0" smtClean="0"/>
          </a:p>
          <a:p>
            <a:pPr>
              <a:buBlip>
                <a:blip r:embed="rId3"/>
              </a:buBlip>
            </a:pPr>
            <a:r>
              <a:rPr lang="ar-SA" sz="2400" b="1" dirty="0" smtClean="0"/>
              <a:t> ان الشعورية هي موطن الغريزة وإن الدوافع الغريزية هي التي تدفع الى </a:t>
            </a:r>
            <a:r>
              <a:rPr lang="ar-SA" sz="2400" b="1" dirty="0" err="1" smtClean="0"/>
              <a:t>الأبداع</a:t>
            </a:r>
            <a:r>
              <a:rPr lang="ar-SA" sz="2400" b="1" dirty="0" smtClean="0"/>
              <a:t> أو </a:t>
            </a:r>
            <a:r>
              <a:rPr lang="ar-SA" sz="2400" b="1" dirty="0" err="1" smtClean="0"/>
              <a:t>التدمير .</a:t>
            </a:r>
            <a:endParaRPr lang="ar-SA" sz="2400" b="1" dirty="0" smtClean="0"/>
          </a:p>
          <a:p>
            <a:pPr>
              <a:buBlip>
                <a:blip r:embed="rId3"/>
              </a:buBlip>
            </a:pPr>
            <a:r>
              <a:rPr lang="ar-SA" sz="2400" b="1" dirty="0" smtClean="0"/>
              <a:t> الذات هي الجانب الشعوري من </a:t>
            </a:r>
            <a:r>
              <a:rPr lang="ar-SA" sz="2400" b="1" dirty="0" err="1" smtClean="0"/>
              <a:t>الشخصية .</a:t>
            </a:r>
            <a:endParaRPr lang="ar-SA" sz="2400" b="1" dirty="0" smtClean="0"/>
          </a:p>
          <a:p>
            <a:pPr>
              <a:buBlip>
                <a:blip r:embed="rId3"/>
              </a:buBlip>
            </a:pPr>
            <a:endParaRPr lang="ar-SA" sz="2400" b="1" dirty="0" smtClean="0"/>
          </a:p>
          <a:p>
            <a:pPr>
              <a:buBlip>
                <a:blip r:embed="rId3"/>
              </a:buBlip>
            </a:pPr>
            <a:r>
              <a:rPr lang="ar-SA" sz="2400" b="1" dirty="0" smtClean="0"/>
              <a:t>خبرات الطفل عن الطمأنينة والرضا والقناعة وإشباع الحاجات الأساسية و وجود الأبوين اللذين يوفران مستوى واقعياً من الحياة وهذه كلها تقرر نماء الطفل الى حد </a:t>
            </a:r>
            <a:r>
              <a:rPr lang="ar-SA" sz="2400" b="1" dirty="0" err="1" smtClean="0"/>
              <a:t>بعيد .</a:t>
            </a:r>
            <a:endParaRPr lang="ar-SA" sz="2400" b="1" dirty="0" smtClean="0"/>
          </a:p>
          <a:p>
            <a:pPr>
              <a:buBlip>
                <a:blip r:embed="rId3"/>
              </a:buBlip>
            </a:pPr>
            <a:endParaRPr lang="ar-SA" sz="2400" b="1" dirty="0" smtClean="0"/>
          </a:p>
          <a:p>
            <a:endParaRPr lang="ar-SA" sz="2400" b="1" dirty="0" smtClean="0"/>
          </a:p>
          <a:p>
            <a:r>
              <a:rPr lang="ar-SA" sz="2400" b="1" dirty="0" smtClean="0"/>
              <a:t>إن حياة الطفل تمر بثلاث مراحل حرجة </a:t>
            </a:r>
            <a:r>
              <a:rPr lang="ar-SA" sz="2400" b="1" dirty="0" err="1" smtClean="0"/>
              <a:t>وهي :</a:t>
            </a:r>
            <a:endParaRPr lang="ar-SA" sz="2400" b="1" dirty="0" smtClean="0"/>
          </a:p>
        </p:txBody>
      </p:sp>
      <p:sp>
        <p:nvSpPr>
          <p:cNvPr id="6" name="سهم إلى اليسار 5"/>
          <p:cNvSpPr/>
          <p:nvPr/>
        </p:nvSpPr>
        <p:spPr>
          <a:xfrm>
            <a:off x="6228184" y="5589240"/>
            <a:ext cx="2448272" cy="1080120"/>
          </a:xfrm>
          <a:prstGeom prst="leftArrow">
            <a:avLst/>
          </a:prstGeom>
        </p:spPr>
        <p:style>
          <a:lnRef idx="1">
            <a:schemeClr val="dk1"/>
          </a:lnRef>
          <a:fillRef idx="2">
            <a:schemeClr val="dk1"/>
          </a:fillRef>
          <a:effectRef idx="1">
            <a:schemeClr val="dk1"/>
          </a:effectRef>
          <a:fontRef idx="minor">
            <a:schemeClr val="dk1"/>
          </a:fontRef>
        </p:style>
        <p:txBody>
          <a:bodyPr rtlCol="1" anchor="ctr"/>
          <a:lstStyle/>
          <a:p>
            <a:pPr algn="ctr"/>
            <a:r>
              <a:rPr lang="ar-SA" sz="2000" b="1" dirty="0" smtClean="0">
                <a:solidFill>
                  <a:srgbClr val="00B050"/>
                </a:solidFill>
              </a:rPr>
              <a:t>المرحلة </a:t>
            </a:r>
            <a:r>
              <a:rPr lang="ar-SA" sz="2000" b="1" dirty="0" err="1" smtClean="0">
                <a:solidFill>
                  <a:srgbClr val="00B050"/>
                </a:solidFill>
              </a:rPr>
              <a:t>الفمية</a:t>
            </a:r>
            <a:r>
              <a:rPr lang="ar-SA" sz="2000" b="1" dirty="0" smtClean="0">
                <a:solidFill>
                  <a:srgbClr val="00B050"/>
                </a:solidFill>
              </a:rPr>
              <a:t> </a:t>
            </a:r>
            <a:endParaRPr lang="ar-SA" sz="2000" b="1" dirty="0">
              <a:solidFill>
                <a:srgbClr val="00B050"/>
              </a:solidFill>
            </a:endParaRPr>
          </a:p>
        </p:txBody>
      </p:sp>
      <p:sp>
        <p:nvSpPr>
          <p:cNvPr id="7" name="سهم إلى اليسار 6"/>
          <p:cNvSpPr/>
          <p:nvPr/>
        </p:nvSpPr>
        <p:spPr>
          <a:xfrm>
            <a:off x="3347864" y="5589240"/>
            <a:ext cx="2664296" cy="1080120"/>
          </a:xfrm>
          <a:prstGeom prst="leftArrow">
            <a:avLst/>
          </a:prstGeom>
        </p:spPr>
        <p:style>
          <a:lnRef idx="1">
            <a:schemeClr val="dk1"/>
          </a:lnRef>
          <a:fillRef idx="2">
            <a:schemeClr val="dk1"/>
          </a:fillRef>
          <a:effectRef idx="1">
            <a:schemeClr val="dk1"/>
          </a:effectRef>
          <a:fontRef idx="minor">
            <a:schemeClr val="dk1"/>
          </a:fontRef>
        </p:style>
        <p:txBody>
          <a:bodyPr rtlCol="1" anchor="ctr"/>
          <a:lstStyle/>
          <a:p>
            <a:pPr algn="ctr"/>
            <a:r>
              <a:rPr lang="ar-SA" sz="2000" b="1" dirty="0" smtClean="0">
                <a:solidFill>
                  <a:srgbClr val="00B050"/>
                </a:solidFill>
              </a:rPr>
              <a:t>المرحلة الشرجية </a:t>
            </a:r>
            <a:endParaRPr lang="ar-SA" sz="2000" b="1" dirty="0">
              <a:solidFill>
                <a:srgbClr val="00B050"/>
              </a:solidFill>
            </a:endParaRPr>
          </a:p>
        </p:txBody>
      </p:sp>
      <p:sp>
        <p:nvSpPr>
          <p:cNvPr id="8" name="سهم إلى اليسار 7"/>
          <p:cNvSpPr/>
          <p:nvPr/>
        </p:nvSpPr>
        <p:spPr>
          <a:xfrm>
            <a:off x="395536" y="5517232"/>
            <a:ext cx="2843808" cy="1141422"/>
          </a:xfrm>
          <a:prstGeom prst="leftArrow">
            <a:avLst/>
          </a:prstGeom>
        </p:spPr>
        <p:style>
          <a:lnRef idx="1">
            <a:schemeClr val="dk1"/>
          </a:lnRef>
          <a:fillRef idx="2">
            <a:schemeClr val="dk1"/>
          </a:fillRef>
          <a:effectRef idx="1">
            <a:schemeClr val="dk1"/>
          </a:effectRef>
          <a:fontRef idx="minor">
            <a:schemeClr val="dk1"/>
          </a:fontRef>
        </p:style>
        <p:txBody>
          <a:bodyPr rtlCol="1" anchor="ctr"/>
          <a:lstStyle/>
          <a:p>
            <a:pPr algn="ctr"/>
            <a:r>
              <a:rPr lang="ar-SA" sz="2000" b="1" dirty="0" smtClean="0">
                <a:solidFill>
                  <a:srgbClr val="00B050"/>
                </a:solidFill>
              </a:rPr>
              <a:t>المرحلة القضيبية</a:t>
            </a:r>
            <a:endParaRPr lang="ar-SA" sz="2000" b="1" dirty="0">
              <a:solidFill>
                <a:srgbClr val="00B05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descr="e2mg3.gif"/>
          <p:cNvPicPr>
            <a:picLocks noGrp="1" noChangeAspect="1"/>
          </p:cNvPicPr>
          <p:nvPr>
            <p:ph idx="1"/>
          </p:nvPr>
        </p:nvPicPr>
        <p:blipFill>
          <a:blip r:embed="rId2" cstate="print"/>
          <a:stretch>
            <a:fillRect/>
          </a:stretch>
        </p:blipFill>
        <p:spPr>
          <a:xfrm>
            <a:off x="0" y="0"/>
            <a:ext cx="9144000" cy="6858000"/>
          </a:xfrm>
        </p:spPr>
      </p:pic>
      <p:sp>
        <p:nvSpPr>
          <p:cNvPr id="5" name="مربع نص 4"/>
          <p:cNvSpPr txBox="1"/>
          <p:nvPr/>
        </p:nvSpPr>
        <p:spPr>
          <a:xfrm>
            <a:off x="2555776" y="1340768"/>
            <a:ext cx="4320480" cy="1200329"/>
          </a:xfrm>
          <a:prstGeom prst="rect">
            <a:avLst/>
          </a:prstGeom>
          <a:noFill/>
        </p:spPr>
        <p:txBody>
          <a:bodyPr wrap="square" rtlCol="1">
            <a:spAutoFit/>
          </a:bodyPr>
          <a:lstStyle/>
          <a:p>
            <a:r>
              <a:rPr lang="ar-SA" sz="2400" b="1" dirty="0" smtClean="0">
                <a:solidFill>
                  <a:schemeClr val="accent6">
                    <a:lumMod val="75000"/>
                  </a:schemeClr>
                </a:solidFill>
              </a:rPr>
              <a:t>نظرية الأمريكي أدولف </a:t>
            </a:r>
            <a:r>
              <a:rPr lang="ar-SA" sz="2400" b="1" dirty="0" err="1" smtClean="0">
                <a:solidFill>
                  <a:schemeClr val="accent6">
                    <a:lumMod val="75000"/>
                  </a:schemeClr>
                </a:solidFill>
              </a:rPr>
              <a:t>مايرز</a:t>
            </a:r>
            <a:r>
              <a:rPr lang="ar-SA" sz="2400" b="1" dirty="0" smtClean="0">
                <a:solidFill>
                  <a:schemeClr val="accent6">
                    <a:lumMod val="75000"/>
                  </a:schemeClr>
                </a:solidFill>
              </a:rPr>
              <a:t> : إن السلوك يعد مظهراً معبراً عن الجوانب البيولوجية النفسية للكائن العضوي </a:t>
            </a:r>
            <a:r>
              <a:rPr lang="ar-SA" sz="2400" b="1" dirty="0" err="1" smtClean="0">
                <a:solidFill>
                  <a:schemeClr val="accent6">
                    <a:lumMod val="75000"/>
                  </a:schemeClr>
                </a:solidFill>
              </a:rPr>
              <a:t>ككل .</a:t>
            </a:r>
            <a:endParaRPr lang="ar-SA" sz="2400" b="1" dirty="0">
              <a:solidFill>
                <a:schemeClr val="accent6">
                  <a:lumMod val="75000"/>
                </a:schemeClr>
              </a:solidFill>
            </a:endParaRPr>
          </a:p>
        </p:txBody>
      </p:sp>
      <p:sp>
        <p:nvSpPr>
          <p:cNvPr id="6" name="مربع نص 5"/>
          <p:cNvSpPr txBox="1"/>
          <p:nvPr/>
        </p:nvSpPr>
        <p:spPr>
          <a:xfrm>
            <a:off x="2627784" y="3284984"/>
            <a:ext cx="4320480" cy="1938992"/>
          </a:xfrm>
          <a:prstGeom prst="rect">
            <a:avLst/>
          </a:prstGeom>
          <a:noFill/>
        </p:spPr>
        <p:txBody>
          <a:bodyPr wrap="square" rtlCol="1">
            <a:spAutoFit/>
          </a:bodyPr>
          <a:lstStyle/>
          <a:p>
            <a:r>
              <a:rPr lang="ar-SA" sz="2400" b="1" dirty="0" smtClean="0">
                <a:solidFill>
                  <a:srgbClr val="663300"/>
                </a:solidFill>
              </a:rPr>
              <a:t>يرفض </a:t>
            </a:r>
            <a:r>
              <a:rPr lang="ar-SA" sz="2400" b="1" dirty="0" err="1" smtClean="0">
                <a:solidFill>
                  <a:srgbClr val="663300"/>
                </a:solidFill>
              </a:rPr>
              <a:t>كيرت</a:t>
            </a:r>
            <a:r>
              <a:rPr lang="ar-SA" sz="2400" b="1" dirty="0" smtClean="0">
                <a:solidFill>
                  <a:srgbClr val="663300"/>
                </a:solidFill>
              </a:rPr>
              <a:t> </a:t>
            </a:r>
            <a:r>
              <a:rPr lang="ar-SA" sz="2400" b="1" dirty="0" err="1" smtClean="0">
                <a:solidFill>
                  <a:srgbClr val="663300"/>
                </a:solidFill>
              </a:rPr>
              <a:t>ليفين (1954 </a:t>
            </a:r>
            <a:r>
              <a:rPr lang="ar-SA" sz="2400" b="1" dirty="0" smtClean="0">
                <a:solidFill>
                  <a:srgbClr val="663300"/>
                </a:solidFill>
              </a:rPr>
              <a:t>) في وصفه للشخصية التقسيم المتمايز بين الشخصية وبيئتها  الطبيعية التي تنمو فيها وقد جاء بمصطلح المجال الحيوي ويراد </a:t>
            </a:r>
            <a:r>
              <a:rPr lang="ar-SA" sz="2400" b="1" dirty="0" err="1" smtClean="0">
                <a:solidFill>
                  <a:srgbClr val="663300"/>
                </a:solidFill>
              </a:rPr>
              <a:t>به</a:t>
            </a:r>
            <a:r>
              <a:rPr lang="ar-SA" sz="2400" b="1" dirty="0" smtClean="0">
                <a:solidFill>
                  <a:srgbClr val="663300"/>
                </a:solidFill>
              </a:rPr>
              <a:t> اعتبار الشخص وبيئته وحدة </a:t>
            </a:r>
            <a:r>
              <a:rPr lang="ar-SA" sz="2400" b="1" dirty="0" err="1" smtClean="0">
                <a:solidFill>
                  <a:srgbClr val="663300"/>
                </a:solidFill>
              </a:rPr>
              <a:t>متماسكة .</a:t>
            </a:r>
            <a:endParaRPr lang="ar-SA" sz="2400" b="1" dirty="0">
              <a:solidFill>
                <a:srgbClr val="663300"/>
              </a:solidFill>
            </a:endParaRPr>
          </a:p>
        </p:txBody>
      </p:sp>
      <p:pic>
        <p:nvPicPr>
          <p:cNvPr id="7" name="صورة 6" descr="13540991851.gif"/>
          <p:cNvPicPr>
            <a:picLocks noChangeAspect="1"/>
          </p:cNvPicPr>
          <p:nvPr/>
        </p:nvPicPr>
        <p:blipFill>
          <a:blip r:embed="rId3" cstate="print"/>
          <a:stretch>
            <a:fillRect/>
          </a:stretch>
        </p:blipFill>
        <p:spPr>
          <a:xfrm>
            <a:off x="539552" y="1052736"/>
            <a:ext cx="1656184" cy="48965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pic>
        <p:nvPicPr>
          <p:cNvPr id="42" name="صورة 41" descr="352e590fca4f958b9176fad5b82bfc38.jpg"/>
          <p:cNvPicPr>
            <a:picLocks noChangeAspect="1"/>
          </p:cNvPicPr>
          <p:nvPr/>
        </p:nvPicPr>
        <p:blipFill>
          <a:blip r:embed="rId2" cstate="print"/>
          <a:stretch>
            <a:fillRect/>
          </a:stretch>
        </p:blipFill>
        <p:spPr>
          <a:xfrm>
            <a:off x="0" y="0"/>
            <a:ext cx="9144000" cy="6858000"/>
          </a:xfrm>
          <a:prstGeom prst="rect">
            <a:avLst/>
          </a:prstGeom>
        </p:spPr>
      </p:pic>
      <p:sp>
        <p:nvSpPr>
          <p:cNvPr id="43" name="مربع نص 42"/>
          <p:cNvSpPr txBox="1"/>
          <p:nvPr/>
        </p:nvSpPr>
        <p:spPr>
          <a:xfrm>
            <a:off x="1043608" y="1340768"/>
            <a:ext cx="7164288" cy="5262979"/>
          </a:xfrm>
          <a:prstGeom prst="rect">
            <a:avLst/>
          </a:prstGeom>
          <a:noFill/>
        </p:spPr>
        <p:txBody>
          <a:bodyPr wrap="square" rtlCol="1">
            <a:spAutoFit/>
          </a:bodyPr>
          <a:lstStyle/>
          <a:p>
            <a:endParaRPr lang="ar-SA" sz="2400" b="1" dirty="0" smtClean="0"/>
          </a:p>
          <a:p>
            <a:r>
              <a:rPr lang="ar-SA" sz="2400" b="1" dirty="0" smtClean="0"/>
              <a:t>تخيل أنك ستصبح هديه تُهدى لشخص </a:t>
            </a:r>
            <a:r>
              <a:rPr lang="ar-SA" sz="2400" b="1" dirty="0" err="1" smtClean="0"/>
              <a:t>آخرفأي</a:t>
            </a:r>
            <a:r>
              <a:rPr lang="ar-SA" sz="2400" b="1" dirty="0" smtClean="0"/>
              <a:t> هديه تفضل ان تكون </a:t>
            </a:r>
            <a:r>
              <a:rPr lang="ar-SA" sz="2400" b="1" dirty="0" err="1" smtClean="0"/>
              <a:t>أنت ؟!</a:t>
            </a:r>
            <a:r>
              <a:rPr lang="ar-SA" sz="2400" b="1" dirty="0" smtClean="0"/>
              <a:t> خُذ نفس </a:t>
            </a:r>
            <a:r>
              <a:rPr lang="ar-SA" sz="2400" b="1" dirty="0" err="1" smtClean="0"/>
              <a:t>عميق </a:t>
            </a:r>
            <a:r>
              <a:rPr lang="ar-SA" sz="2400" b="1" dirty="0" smtClean="0"/>
              <a:t>، وابدأ اﻷ</a:t>
            </a:r>
            <a:r>
              <a:rPr lang="ar-SA" sz="2400" b="1" dirty="0" err="1" smtClean="0"/>
              <a:t>ختبار</a:t>
            </a:r>
            <a:r>
              <a:rPr lang="ar-SA" sz="2400" b="1" dirty="0" smtClean="0"/>
              <a:t> </a:t>
            </a:r>
            <a:r>
              <a:rPr lang="ar-SA" sz="2400" b="1" dirty="0" err="1" smtClean="0"/>
              <a:t>..</a:t>
            </a:r>
            <a:r>
              <a:rPr lang="ar-SA" sz="2400" b="1" dirty="0" smtClean="0"/>
              <a:t/>
            </a:r>
            <a:br>
              <a:rPr lang="ar-SA" sz="2400" b="1" dirty="0" smtClean="0"/>
            </a:br>
            <a:r>
              <a:rPr lang="ar-SA" sz="2400" b="1" dirty="0" smtClean="0"/>
              <a:t/>
            </a:r>
            <a:br>
              <a:rPr lang="ar-SA" sz="2400" b="1" dirty="0" smtClean="0"/>
            </a:br>
            <a:r>
              <a:rPr lang="ar-SA" sz="2400" b="1" dirty="0" smtClean="0"/>
              <a:t>1- لعبة طفل</a:t>
            </a:r>
            <a:br>
              <a:rPr lang="ar-SA" sz="2400" b="1" dirty="0" smtClean="0"/>
            </a:br>
            <a:r>
              <a:rPr lang="ar-SA" sz="2400" b="1" dirty="0" smtClean="0"/>
              <a:t>2- علبة مجوهرات </a:t>
            </a:r>
            <a:br>
              <a:rPr lang="ar-SA" sz="2400" b="1" dirty="0" smtClean="0"/>
            </a:br>
            <a:r>
              <a:rPr lang="ar-SA" sz="2400" b="1" dirty="0" smtClean="0"/>
              <a:t>3- شمعه</a:t>
            </a:r>
            <a:br>
              <a:rPr lang="ar-SA" sz="2400" b="1" dirty="0" smtClean="0"/>
            </a:br>
            <a:r>
              <a:rPr lang="ar-SA" sz="2400" b="1" dirty="0" smtClean="0"/>
              <a:t>4- كرسي</a:t>
            </a:r>
            <a:br>
              <a:rPr lang="ar-SA" sz="2400" b="1" dirty="0" smtClean="0"/>
            </a:br>
            <a:r>
              <a:rPr lang="ar-SA" sz="2400" b="1" dirty="0" smtClean="0"/>
              <a:t>5- صندوق اسرار</a:t>
            </a:r>
            <a:br>
              <a:rPr lang="ar-SA" sz="2400" b="1" dirty="0" smtClean="0"/>
            </a:br>
            <a:r>
              <a:rPr lang="ar-SA" sz="2400" b="1" dirty="0" smtClean="0"/>
              <a:t>6- بيانو</a:t>
            </a:r>
            <a:br>
              <a:rPr lang="ar-SA" sz="2400" b="1" dirty="0" smtClean="0"/>
            </a:br>
            <a:r>
              <a:rPr lang="ar-SA" sz="2400" b="1" dirty="0" smtClean="0"/>
              <a:t>7- كمان</a:t>
            </a:r>
            <a:br>
              <a:rPr lang="ar-SA" sz="2400" b="1" dirty="0" smtClean="0"/>
            </a:br>
            <a:r>
              <a:rPr lang="ar-SA" sz="2400" b="1" dirty="0" smtClean="0"/>
              <a:t/>
            </a:r>
            <a:br>
              <a:rPr lang="ar-SA" sz="2400" b="1" dirty="0" smtClean="0"/>
            </a:br>
            <a:r>
              <a:rPr lang="ar-SA" sz="2400" b="1" dirty="0" smtClean="0"/>
              <a:t/>
            </a:r>
            <a:br>
              <a:rPr lang="ar-SA" sz="2400" b="1" dirty="0" smtClean="0"/>
            </a:br>
            <a:endParaRPr lang="ar-SA" sz="2400" b="1" dirty="0"/>
          </a:p>
        </p:txBody>
      </p:sp>
      <p:sp>
        <p:nvSpPr>
          <p:cNvPr id="44" name="انفجار 1 43"/>
          <p:cNvSpPr/>
          <p:nvPr/>
        </p:nvSpPr>
        <p:spPr>
          <a:xfrm>
            <a:off x="1187624" y="2636912"/>
            <a:ext cx="3744416" cy="3356992"/>
          </a:xfrm>
          <a:prstGeom prst="irregularSeal1">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ar-SA" sz="2000" b="1" dirty="0" smtClean="0">
                <a:solidFill>
                  <a:schemeClr val="tx2">
                    <a:lumMod val="60000"/>
                    <a:lumOff val="40000"/>
                  </a:schemeClr>
                </a:solidFill>
              </a:rPr>
              <a:t>من </a:t>
            </a:r>
            <a:r>
              <a:rPr lang="ar-SA" sz="2000" b="1" dirty="0" smtClean="0">
                <a:solidFill>
                  <a:schemeClr val="tx2">
                    <a:lumMod val="60000"/>
                    <a:lumOff val="40000"/>
                  </a:schemeClr>
                </a:solidFill>
              </a:rPr>
              <a:t>اختيارك </a:t>
            </a:r>
            <a:r>
              <a:rPr lang="ar-SA" sz="2000" b="1" dirty="0" smtClean="0">
                <a:solidFill>
                  <a:schemeClr val="tx2">
                    <a:lumMod val="60000"/>
                    <a:lumOff val="40000"/>
                  </a:schemeClr>
                </a:solidFill>
              </a:rPr>
              <a:t>ستعرف بعض ملامح شخصيتك </a:t>
            </a:r>
            <a:br>
              <a:rPr lang="ar-SA" sz="2000" b="1" dirty="0" smtClean="0">
                <a:solidFill>
                  <a:schemeClr val="tx2">
                    <a:lumMod val="60000"/>
                    <a:lumOff val="40000"/>
                  </a:schemeClr>
                </a:solidFill>
              </a:rPr>
            </a:br>
            <a:endParaRPr lang="ar-SA" sz="2000" dirty="0">
              <a:solidFill>
                <a:schemeClr val="tx2">
                  <a:lumMod val="60000"/>
                  <a:lumOff val="4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decel="50000" fill="hold">
                                          <p:stCondLst>
                                            <p:cond delay="0"/>
                                          </p:stCondLst>
                                        </p:cTn>
                                        <p:tgtEl>
                                          <p:spTgt spid="4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3"/>
                                        </p:tgtEl>
                                        <p:attrNameLst>
                                          <p:attrName>ppt_w</p:attrName>
                                        </p:attrNameLst>
                                      </p:cBhvr>
                                      <p:tavLst>
                                        <p:tav tm="0">
                                          <p:val>
                                            <p:strVal val="#ppt_w*.05"/>
                                          </p:val>
                                        </p:tav>
                                        <p:tav tm="100000">
                                          <p:val>
                                            <p:strVal val="#ppt_w"/>
                                          </p:val>
                                        </p:tav>
                                      </p:tavLst>
                                    </p:anim>
                                    <p:anim calcmode="lin" valueType="num">
                                      <p:cBhvr>
                                        <p:cTn id="10" dur="1000" fill="hold"/>
                                        <p:tgtEl>
                                          <p:spTgt spid="4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3"/>
                                        </p:tgtEl>
                                      </p:cBhvr>
                                    </p:animEffect>
                                  </p:childTnLst>
                                </p:cTn>
                              </p:par>
                            </p:childTnLst>
                          </p:cTn>
                        </p:par>
                      </p:childTnLst>
                    </p:cTn>
                  </p:par>
                  <p:par>
                    <p:cTn id="15" fill="hold">
                      <p:stCondLst>
                        <p:cond delay="indefinite"/>
                      </p:stCondLst>
                      <p:childTnLst>
                        <p:par>
                          <p:cTn id="16" fill="hold">
                            <p:stCondLst>
                              <p:cond delay="0"/>
                            </p:stCondLst>
                            <p:childTnLst>
                              <p:par>
                                <p:cTn id="17" presetID="34" presetClass="entr" presetSubtype="0"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anim from="(-#ppt_w/2)" to="(#ppt_x)" calcmode="lin" valueType="num">
                                      <p:cBhvr>
                                        <p:cTn id="19" dur="600" fill="hold">
                                          <p:stCondLst>
                                            <p:cond delay="0"/>
                                          </p:stCondLst>
                                        </p:cTn>
                                        <p:tgtEl>
                                          <p:spTgt spid="44"/>
                                        </p:tgtEl>
                                        <p:attrNameLst>
                                          <p:attrName>ppt_x</p:attrName>
                                        </p:attrNameLst>
                                      </p:cBhvr>
                                    </p:anim>
                                    <p:anim from="0" to="-1.0" calcmode="lin" valueType="num">
                                      <p:cBhvr>
                                        <p:cTn id="20" dur="200" decel="50000" autoRev="1" fill="hold">
                                          <p:stCondLst>
                                            <p:cond delay="600"/>
                                          </p:stCondLst>
                                        </p:cTn>
                                        <p:tgtEl>
                                          <p:spTgt spid="44"/>
                                        </p:tgtEl>
                                        <p:attrNameLst>
                                          <p:attrName>xshear</p:attrName>
                                        </p:attrNameLst>
                                      </p:cBhvr>
                                    </p:anim>
                                    <p:animScale>
                                      <p:cBhvr>
                                        <p:cTn id="21" dur="200" decel="100000" autoRev="1" fill="hold">
                                          <p:stCondLst>
                                            <p:cond delay="600"/>
                                          </p:stCondLst>
                                        </p:cTn>
                                        <p:tgtEl>
                                          <p:spTgt spid="44"/>
                                        </p:tgtEl>
                                      </p:cBhvr>
                                      <p:from x="100000" y="100000"/>
                                      <p:to x="80000" y="100000"/>
                                    </p:animScale>
                                    <p:anim by="(#ppt_h/3+#ppt_w*0.1)" calcmode="lin" valueType="num">
                                      <p:cBhvr additive="sum">
                                        <p:cTn id="22" dur="200" decel="100000" autoRev="1" fill="hold">
                                          <p:stCondLst>
                                            <p:cond delay="600"/>
                                          </p:stCondLst>
                                        </p:cTn>
                                        <p:tgtEl>
                                          <p:spTgt spid="44"/>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صورة 8" descr="78783.jpg"/>
          <p:cNvPicPr>
            <a:picLocks noChangeAspect="1"/>
          </p:cNvPicPr>
          <p:nvPr/>
        </p:nvPicPr>
        <p:blipFill>
          <a:blip r:embed="rId2" cstate="print"/>
          <a:stretch>
            <a:fillRect/>
          </a:stretch>
        </p:blipFill>
        <p:spPr>
          <a:xfrm>
            <a:off x="0" y="0"/>
            <a:ext cx="9144000" cy="6858000"/>
          </a:xfrm>
          <a:prstGeom prst="rect">
            <a:avLst/>
          </a:prstGeom>
        </p:spPr>
      </p:pic>
      <p:sp>
        <p:nvSpPr>
          <p:cNvPr id="10" name="مربع نص 9"/>
          <p:cNvSpPr txBox="1"/>
          <p:nvPr/>
        </p:nvSpPr>
        <p:spPr>
          <a:xfrm>
            <a:off x="0" y="0"/>
            <a:ext cx="9144000" cy="7140416"/>
          </a:xfrm>
          <a:prstGeom prst="rect">
            <a:avLst/>
          </a:prstGeom>
          <a:noFill/>
        </p:spPr>
        <p:style>
          <a:lnRef idx="1">
            <a:schemeClr val="accent4"/>
          </a:lnRef>
          <a:fillRef idx="2">
            <a:schemeClr val="accent4"/>
          </a:fillRef>
          <a:effectRef idx="1">
            <a:schemeClr val="accent4"/>
          </a:effectRef>
          <a:fontRef idx="minor">
            <a:schemeClr val="dk1"/>
          </a:fontRef>
        </p:style>
        <p:txBody>
          <a:bodyPr wrap="square" rtlCol="1">
            <a:spAutoFit/>
          </a:bodyPr>
          <a:lstStyle/>
          <a:p>
            <a:endParaRPr lang="ar-SA" sz="2200" b="1" dirty="0" smtClean="0"/>
          </a:p>
          <a:p>
            <a:r>
              <a:rPr lang="ar-SA" sz="2200" b="1" dirty="0" smtClean="0"/>
              <a:t>لعبة </a:t>
            </a:r>
            <a:r>
              <a:rPr lang="ar-SA" sz="2200" b="1" dirty="0" err="1" smtClean="0"/>
              <a:t>طفل :</a:t>
            </a:r>
            <a:r>
              <a:rPr lang="ar-SA" sz="2200" b="1" dirty="0" smtClean="0"/>
              <a:t/>
            </a:r>
            <a:br>
              <a:rPr lang="ar-SA" sz="2200" b="1" dirty="0" smtClean="0"/>
            </a:br>
            <a:r>
              <a:rPr lang="ar-SA" sz="2200" b="1" dirty="0" smtClean="0"/>
              <a:t/>
            </a:r>
            <a:br>
              <a:rPr lang="ar-SA" sz="2200" b="1" dirty="0" smtClean="0"/>
            </a:br>
            <a:r>
              <a:rPr lang="ar-SA" sz="2200" b="1" dirty="0" smtClean="0"/>
              <a:t>أنت حنون </a:t>
            </a:r>
            <a:r>
              <a:rPr lang="ar-SA" sz="2200" b="1" dirty="0" err="1" smtClean="0"/>
              <a:t>جدآ</a:t>
            </a:r>
            <a:r>
              <a:rPr lang="ar-SA" sz="2200" b="1" dirty="0" smtClean="0"/>
              <a:t> ،لطيف في تعاملك مع اﻷ</a:t>
            </a:r>
            <a:r>
              <a:rPr lang="ar-SA" sz="2200" b="1" dirty="0" err="1" smtClean="0"/>
              <a:t>خرين</a:t>
            </a:r>
            <a:r>
              <a:rPr lang="ar-SA" sz="2200" b="1" dirty="0" smtClean="0"/>
              <a:t> ،تحب مشاركتهم افراحهم وإدخال </a:t>
            </a:r>
            <a:r>
              <a:rPr lang="ar-SA" sz="2200" b="1" dirty="0" err="1" smtClean="0"/>
              <a:t>السعاده</a:t>
            </a:r>
            <a:r>
              <a:rPr lang="ar-SA" sz="2200" b="1" dirty="0" smtClean="0"/>
              <a:t> إلى </a:t>
            </a:r>
            <a:r>
              <a:rPr lang="ar-SA" sz="2200" b="1" dirty="0" err="1" smtClean="0"/>
              <a:t>قلوبهم </a:t>
            </a:r>
            <a:r>
              <a:rPr lang="ar-SA" sz="2200" b="1" dirty="0" smtClean="0"/>
              <a:t>،انت ايضا مرح،متفائل،ﻵتفكر كثيرا في الماضي وﻵتحمل </a:t>
            </a:r>
            <a:r>
              <a:rPr lang="ar-SA" sz="2200" b="1" dirty="0" err="1" smtClean="0"/>
              <a:t>قلقاعلى</a:t>
            </a:r>
            <a:r>
              <a:rPr lang="ar-SA" sz="2200" b="1" dirty="0" smtClean="0"/>
              <a:t> المستقبل،تستمتع </a:t>
            </a:r>
            <a:r>
              <a:rPr lang="ar-SA" sz="2200" b="1" dirty="0" err="1" smtClean="0"/>
              <a:t>بالحاضرواليوم</a:t>
            </a:r>
            <a:r>
              <a:rPr lang="ar-SA" sz="2200" b="1" dirty="0" smtClean="0"/>
              <a:t> </a:t>
            </a:r>
            <a:r>
              <a:rPr lang="ar-SA" sz="2200" b="1" dirty="0" err="1" smtClean="0"/>
              <a:t>واللحظه</a:t>
            </a:r>
            <a:r>
              <a:rPr lang="ar-SA" sz="2200" b="1" dirty="0" smtClean="0"/>
              <a:t> تحب اﻵ</a:t>
            </a:r>
            <a:r>
              <a:rPr lang="ar-SA" sz="2200" b="1" dirty="0" err="1" smtClean="0"/>
              <a:t>طفال</a:t>
            </a:r>
            <a:r>
              <a:rPr lang="ar-SA" sz="2200" b="1" dirty="0" smtClean="0"/>
              <a:t> وتحب إسعادهم وإدخال الفرح لقلوبهم وفي المقابل تحب ان يهتم بك اﻵ</a:t>
            </a:r>
            <a:r>
              <a:rPr lang="ar-SA" sz="2200" b="1" dirty="0" err="1" smtClean="0"/>
              <a:t>خرون</a:t>
            </a:r>
            <a:r>
              <a:rPr lang="ar-SA" sz="2200" b="1" dirty="0" smtClean="0"/>
              <a:t> </a:t>
            </a:r>
            <a:r>
              <a:rPr lang="ar-SA" sz="2200" b="1" dirty="0" err="1" smtClean="0"/>
              <a:t>ويقدروك .</a:t>
            </a:r>
            <a:r>
              <a:rPr lang="ar-SA" sz="2200" b="1" dirty="0" smtClean="0"/>
              <a:t/>
            </a:r>
            <a:br>
              <a:rPr lang="ar-SA" sz="2200" b="1" dirty="0" smtClean="0"/>
            </a:br>
            <a:r>
              <a:rPr lang="ar-SA" sz="2200" b="1" dirty="0" smtClean="0"/>
              <a:t/>
            </a:r>
            <a:br>
              <a:rPr lang="ar-SA" sz="2200" b="1" dirty="0" smtClean="0"/>
            </a:br>
            <a:r>
              <a:rPr lang="ar-SA" sz="2200" b="1" dirty="0" smtClean="0"/>
              <a:t>علبة </a:t>
            </a:r>
            <a:r>
              <a:rPr lang="ar-SA" sz="2200" b="1" dirty="0" err="1" smtClean="0"/>
              <a:t>مجوهرات :</a:t>
            </a:r>
            <a:r>
              <a:rPr lang="ar-SA" sz="2200" b="1" dirty="0" smtClean="0"/>
              <a:t/>
            </a:r>
            <a:br>
              <a:rPr lang="ar-SA" sz="2200" b="1" dirty="0" smtClean="0"/>
            </a:br>
            <a:r>
              <a:rPr lang="ar-SA" sz="2200" b="1" dirty="0" smtClean="0"/>
              <a:t/>
            </a:r>
            <a:br>
              <a:rPr lang="ar-SA" sz="2200" b="1" dirty="0" smtClean="0"/>
            </a:br>
            <a:r>
              <a:rPr lang="ar-SA" sz="2200" b="1" dirty="0" smtClean="0"/>
              <a:t>أنت إنسان اقتصادي جدا تفكر بإيجابيه في اﻷ</a:t>
            </a:r>
            <a:r>
              <a:rPr lang="ar-SA" sz="2200" b="1" dirty="0" err="1" smtClean="0"/>
              <a:t>مور</a:t>
            </a:r>
            <a:r>
              <a:rPr lang="ar-SA" sz="2200" b="1" dirty="0" smtClean="0"/>
              <a:t> تثق </a:t>
            </a:r>
            <a:r>
              <a:rPr lang="ar-SA" sz="2200" b="1" dirty="0" err="1" smtClean="0"/>
              <a:t>با</a:t>
            </a:r>
            <a:r>
              <a:rPr lang="ar-SA" sz="2200" b="1" dirty="0" smtClean="0"/>
              <a:t>ﻵ</a:t>
            </a:r>
            <a:r>
              <a:rPr lang="ar-SA" sz="2200" b="1" dirty="0" err="1" smtClean="0"/>
              <a:t>خرين</a:t>
            </a:r>
            <a:r>
              <a:rPr lang="ar-SA" sz="2200" b="1" dirty="0" smtClean="0"/>
              <a:t> دائما وتعطيهم فرصه ليثبتوا انفسهم ويظهروا مواهبهم </a:t>
            </a:r>
            <a:r>
              <a:rPr lang="ar-SA" sz="2200" b="1" dirty="0" err="1" smtClean="0"/>
              <a:t>وانت</a:t>
            </a:r>
            <a:r>
              <a:rPr lang="ar-SA" sz="2200" b="1" dirty="0" smtClean="0"/>
              <a:t> نفسك إنسان متعدد المواهب بعض هذه المواهب ظاهر وبعضها لم تكتشفه بعد ولكنك من المتوقع انك ستعرف </a:t>
            </a:r>
            <a:r>
              <a:rPr lang="ar-SA" sz="2200" b="1" dirty="0" err="1" smtClean="0"/>
              <a:t>ماهي</a:t>
            </a:r>
            <a:r>
              <a:rPr lang="ar-SA" sz="2200" b="1" dirty="0" smtClean="0"/>
              <a:t> مواهبك وتستغلها </a:t>
            </a:r>
            <a:r>
              <a:rPr lang="ar-SA" sz="2200" b="1" dirty="0" err="1" smtClean="0"/>
              <a:t>جيدا </a:t>
            </a:r>
            <a:r>
              <a:rPr lang="ar-SA" sz="2200" b="1" dirty="0" smtClean="0"/>
              <a:t>ﻷن لك نظره بعيده وتجيد التخطيط </a:t>
            </a:r>
            <a:r>
              <a:rPr lang="ar-SA" sz="2200" b="1" dirty="0" err="1" smtClean="0"/>
              <a:t>للمستقبل .</a:t>
            </a:r>
            <a:r>
              <a:rPr lang="ar-SA" sz="2200" b="1" dirty="0" smtClean="0"/>
              <a:t/>
            </a:r>
            <a:br>
              <a:rPr lang="ar-SA" sz="2200" b="1" dirty="0" smtClean="0"/>
            </a:br>
            <a:endParaRPr lang="en-US" sz="2200" b="1" dirty="0" smtClean="0"/>
          </a:p>
          <a:p>
            <a:r>
              <a:rPr lang="ar-SA" sz="2200" b="1" dirty="0" err="1" smtClean="0"/>
              <a:t>شمعه :</a:t>
            </a:r>
            <a:r>
              <a:rPr lang="ar-SA" sz="2200" b="1" dirty="0" smtClean="0"/>
              <a:t/>
            </a:r>
            <a:br>
              <a:rPr lang="ar-SA" sz="2200" b="1" dirty="0" smtClean="0"/>
            </a:br>
            <a:r>
              <a:rPr lang="ar-SA" sz="2200" b="1" dirty="0" smtClean="0"/>
              <a:t>انت إنسان وفي ومخلص كثير العطاء لمن حولك وقد تضحي من اجل سعادة اﻷ</a:t>
            </a:r>
            <a:r>
              <a:rPr lang="ar-SA" sz="2200" b="1" dirty="0" err="1" smtClean="0"/>
              <a:t>خرين</a:t>
            </a:r>
            <a:r>
              <a:rPr lang="ar-SA" sz="2200" b="1" dirty="0" smtClean="0"/>
              <a:t> تستطيع ان تتكيف بسهوله مع من حولك وتتعامل حسب </a:t>
            </a:r>
            <a:r>
              <a:rPr lang="ar-SA" sz="2200" b="1" dirty="0" err="1" smtClean="0"/>
              <a:t>مايحتاجه</a:t>
            </a:r>
            <a:r>
              <a:rPr lang="ar-SA" sz="2200" b="1" dirty="0" smtClean="0"/>
              <a:t> الموقف فأنت جاد وقت الجد ومرح وقت المرح تتمنى ان يكون العالم مثاليا رغم انك تعرف ان هذا لن يحدث ولذا فأنت تخدم اﻷ</a:t>
            </a:r>
            <a:r>
              <a:rPr lang="ar-SA" sz="2200" b="1" dirty="0" err="1" smtClean="0"/>
              <a:t>خرين</a:t>
            </a:r>
            <a:r>
              <a:rPr lang="ar-SA" sz="2200" b="1" dirty="0" smtClean="0"/>
              <a:t> وتساندهم قدر </a:t>
            </a:r>
            <a:r>
              <a:rPr lang="ar-SA" sz="2200" b="1" dirty="0" err="1" smtClean="0"/>
              <a:t>أستطاعتك</a:t>
            </a:r>
            <a:r>
              <a:rPr lang="ar-SA" sz="2200" b="1" dirty="0" smtClean="0"/>
              <a:t> </a:t>
            </a:r>
            <a:r>
              <a:rPr lang="ar-SA" sz="2200" b="1" dirty="0" err="1" smtClean="0"/>
              <a:t>.</a:t>
            </a:r>
            <a:r>
              <a:rPr lang="ar-SA" b="1" dirty="0" smtClean="0"/>
              <a:t/>
            </a:r>
            <a:br>
              <a:rPr lang="ar-SA" b="1" dirty="0" smtClean="0"/>
            </a:b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800" decel="100000"/>
                                        <p:tgtEl>
                                          <p:spTgt spid="10"/>
                                        </p:tgtEl>
                                      </p:cBhvr>
                                    </p:animEffect>
                                    <p:anim calcmode="lin" valueType="num">
                                      <p:cBhvr>
                                        <p:cTn id="8" dur="800" decel="100000" fill="hold"/>
                                        <p:tgtEl>
                                          <p:spTgt spid="10"/>
                                        </p:tgtEl>
                                        <p:attrNameLst>
                                          <p:attrName>style.rotation</p:attrName>
                                        </p:attrNameLst>
                                      </p:cBhvr>
                                      <p:tavLst>
                                        <p:tav tm="0">
                                          <p:val>
                                            <p:fltVal val="-90"/>
                                          </p:val>
                                        </p:tav>
                                        <p:tav tm="100000">
                                          <p:val>
                                            <p:fltVal val="0"/>
                                          </p:val>
                                        </p:tav>
                                      </p:tavLst>
                                    </p:anim>
                                    <p:anim calcmode="lin" valueType="num">
                                      <p:cBhvr>
                                        <p:cTn id="9" dur="800" decel="100000" fill="hold"/>
                                        <p:tgtEl>
                                          <p:spTgt spid="10"/>
                                        </p:tgtEl>
                                        <p:attrNameLst>
                                          <p:attrName>ppt_x</p:attrName>
                                        </p:attrNameLst>
                                      </p:cBhvr>
                                      <p:tavLst>
                                        <p:tav tm="0">
                                          <p:val>
                                            <p:strVal val="#ppt_x+0.4"/>
                                          </p:val>
                                        </p:tav>
                                        <p:tav tm="100000">
                                          <p:val>
                                            <p:strVal val="#ppt_x-0.05"/>
                                          </p:val>
                                        </p:tav>
                                      </p:tavLst>
                                    </p:anim>
                                    <p:anim calcmode="lin" valueType="num">
                                      <p:cBhvr>
                                        <p:cTn id="10" dur="800" decel="100000" fill="hold"/>
                                        <p:tgtEl>
                                          <p:spTgt spid="10"/>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descr="untitled نسخ.png"/>
          <p:cNvPicPr>
            <a:picLocks noGrp="1" noChangeAspect="1"/>
          </p:cNvPicPr>
          <p:nvPr>
            <p:ph idx="1"/>
          </p:nvPr>
        </p:nvPicPr>
        <p:blipFill>
          <a:blip r:embed="rId2" cstate="print"/>
          <a:stretch>
            <a:fillRect/>
          </a:stretch>
        </p:blipFill>
        <p:spPr>
          <a:xfrm>
            <a:off x="1" y="0"/>
            <a:ext cx="9144000" cy="6858000"/>
          </a:xfrm>
        </p:spPr>
      </p:pic>
      <p:sp>
        <p:nvSpPr>
          <p:cNvPr id="5" name="مربع نص 4"/>
          <p:cNvSpPr txBox="1"/>
          <p:nvPr/>
        </p:nvSpPr>
        <p:spPr>
          <a:xfrm>
            <a:off x="0" y="86916"/>
            <a:ext cx="9144000" cy="6771084"/>
          </a:xfrm>
          <a:prstGeom prst="rect">
            <a:avLst/>
          </a:prstGeom>
          <a:noFill/>
        </p:spPr>
        <p:txBody>
          <a:bodyPr wrap="square" rtlCol="1">
            <a:spAutoFit/>
          </a:bodyPr>
          <a:lstStyle/>
          <a:p>
            <a:endParaRPr lang="ar-SA" sz="2200" b="1" dirty="0" smtClean="0"/>
          </a:p>
          <a:p>
            <a:r>
              <a:rPr lang="ar-SA" sz="2200" b="1" dirty="0" err="1" smtClean="0">
                <a:solidFill>
                  <a:schemeClr val="bg1"/>
                </a:solidFill>
              </a:rPr>
              <a:t>كمان :</a:t>
            </a:r>
            <a:r>
              <a:rPr lang="ar-SA" sz="2200" b="1" dirty="0" smtClean="0">
                <a:solidFill>
                  <a:schemeClr val="bg1"/>
                </a:solidFill>
              </a:rPr>
              <a:t/>
            </a:r>
            <a:br>
              <a:rPr lang="ar-SA" sz="2200" b="1" dirty="0" smtClean="0">
                <a:solidFill>
                  <a:schemeClr val="bg1"/>
                </a:solidFill>
              </a:rPr>
            </a:br>
            <a:r>
              <a:rPr lang="ar-SA" sz="2200" b="1" dirty="0" smtClean="0">
                <a:solidFill>
                  <a:schemeClr val="bg1"/>
                </a:solidFill>
              </a:rPr>
              <a:t>انت انسان منطوي وحزين تعيش كثير في عالم الخيال تتمنى دائما ان يشاركك اﻵ</a:t>
            </a:r>
            <a:r>
              <a:rPr lang="ar-SA" sz="2200" b="1" dirty="0" err="1" smtClean="0">
                <a:solidFill>
                  <a:schemeClr val="bg1"/>
                </a:solidFill>
              </a:rPr>
              <a:t>خرون</a:t>
            </a:r>
            <a:r>
              <a:rPr lang="ar-SA" sz="2200" b="1" dirty="0" smtClean="0">
                <a:solidFill>
                  <a:schemeClr val="bg1"/>
                </a:solidFill>
              </a:rPr>
              <a:t> في افراحك وأحزانك بسبب هذه </a:t>
            </a:r>
            <a:r>
              <a:rPr lang="ar-SA" sz="2200" b="1" dirty="0" err="1" smtClean="0">
                <a:solidFill>
                  <a:schemeClr val="bg1"/>
                </a:solidFill>
              </a:rPr>
              <a:t>الحساسيه</a:t>
            </a:r>
            <a:r>
              <a:rPr lang="ar-SA" sz="2200" b="1" dirty="0" smtClean="0">
                <a:solidFill>
                  <a:schemeClr val="bg1"/>
                </a:solidFill>
              </a:rPr>
              <a:t> </a:t>
            </a:r>
            <a:r>
              <a:rPr lang="ar-SA" sz="2200" b="1" dirty="0" err="1" smtClean="0">
                <a:solidFill>
                  <a:schemeClr val="bg1"/>
                </a:solidFill>
              </a:rPr>
              <a:t>المفرطه</a:t>
            </a:r>
            <a:r>
              <a:rPr lang="ar-SA" sz="2200" b="1" dirty="0" smtClean="0">
                <a:solidFill>
                  <a:schemeClr val="bg1"/>
                </a:solidFill>
              </a:rPr>
              <a:t> فأنت تؤثر على اﻵ</a:t>
            </a:r>
            <a:r>
              <a:rPr lang="ar-SA" sz="2200" b="1" dirty="0" err="1" smtClean="0">
                <a:solidFill>
                  <a:schemeClr val="bg1"/>
                </a:solidFill>
              </a:rPr>
              <a:t>خرين</a:t>
            </a:r>
            <a:r>
              <a:rPr lang="ar-SA" sz="2200" b="1" dirty="0" smtClean="0">
                <a:solidFill>
                  <a:schemeClr val="bg1"/>
                </a:solidFill>
              </a:rPr>
              <a:t> بقوه ولذا فمن السهل عليك التواصل معهم ولكنك مع ذلك لست </a:t>
            </a:r>
            <a:r>
              <a:rPr lang="ar-SA" sz="2200" b="1" dirty="0" err="1" smtClean="0">
                <a:solidFill>
                  <a:schemeClr val="bg1"/>
                </a:solidFill>
              </a:rPr>
              <a:t>إجتماعي</a:t>
            </a:r>
            <a:r>
              <a:rPr lang="ar-SA" sz="2200" b="1" dirty="0" smtClean="0">
                <a:solidFill>
                  <a:schemeClr val="bg1"/>
                </a:solidFill>
              </a:rPr>
              <a:t> </a:t>
            </a:r>
            <a:r>
              <a:rPr lang="ar-SA" sz="2200" b="1" dirty="0" err="1" smtClean="0">
                <a:solidFill>
                  <a:schemeClr val="bg1"/>
                </a:solidFill>
              </a:rPr>
              <a:t>.</a:t>
            </a:r>
            <a:r>
              <a:rPr lang="ar-SA" sz="2200" b="1" dirty="0" smtClean="0">
                <a:solidFill>
                  <a:schemeClr val="bg1"/>
                </a:solidFill>
              </a:rPr>
              <a:t> </a:t>
            </a:r>
            <a:br>
              <a:rPr lang="ar-SA" sz="2200" b="1" dirty="0" smtClean="0">
                <a:solidFill>
                  <a:schemeClr val="bg1"/>
                </a:solidFill>
              </a:rPr>
            </a:br>
            <a:r>
              <a:rPr lang="ar-SA" sz="2200" b="1" dirty="0" smtClean="0"/>
              <a:t/>
            </a:r>
            <a:br>
              <a:rPr lang="ar-SA" sz="2200" b="1" dirty="0" smtClean="0"/>
            </a:br>
            <a:r>
              <a:rPr lang="ar-SA" sz="2200" b="1" dirty="0" err="1" smtClean="0">
                <a:solidFill>
                  <a:srgbClr val="00B0F0"/>
                </a:solidFill>
              </a:rPr>
              <a:t>كرسي :</a:t>
            </a:r>
            <a:r>
              <a:rPr lang="ar-SA" sz="2200" b="1" dirty="0" smtClean="0">
                <a:solidFill>
                  <a:srgbClr val="00B0F0"/>
                </a:solidFill>
              </a:rPr>
              <a:t/>
            </a:r>
            <a:br>
              <a:rPr lang="ar-SA" sz="2200" b="1" dirty="0" smtClean="0">
                <a:solidFill>
                  <a:srgbClr val="00B0F0"/>
                </a:solidFill>
              </a:rPr>
            </a:br>
            <a:r>
              <a:rPr lang="ar-SA" sz="2200" b="1" dirty="0" smtClean="0">
                <a:solidFill>
                  <a:srgbClr val="00B0F0"/>
                </a:solidFill>
              </a:rPr>
              <a:t/>
            </a:r>
            <a:br>
              <a:rPr lang="ar-SA" sz="2200" b="1" dirty="0" smtClean="0">
                <a:solidFill>
                  <a:srgbClr val="00B0F0"/>
                </a:solidFill>
              </a:rPr>
            </a:br>
            <a:r>
              <a:rPr lang="ar-SA" sz="2200" b="1" dirty="0" smtClean="0">
                <a:solidFill>
                  <a:srgbClr val="00B0F0"/>
                </a:solidFill>
              </a:rPr>
              <a:t>انت عملي واثق جد من نفسك ومتأكد من </a:t>
            </a:r>
            <a:r>
              <a:rPr lang="ar-SA" sz="2200" b="1" dirty="0" err="1" smtClean="0">
                <a:solidFill>
                  <a:srgbClr val="00B0F0"/>
                </a:solidFill>
              </a:rPr>
              <a:t>قرارتك</a:t>
            </a:r>
            <a:r>
              <a:rPr lang="ar-SA" sz="2200" b="1" dirty="0" smtClean="0">
                <a:solidFill>
                  <a:srgbClr val="00B0F0"/>
                </a:solidFill>
              </a:rPr>
              <a:t> وتثق انك تتصرف التصرفات </a:t>
            </a:r>
            <a:r>
              <a:rPr lang="ar-SA" sz="2200" b="1" dirty="0" err="1" smtClean="0">
                <a:solidFill>
                  <a:srgbClr val="00B0F0"/>
                </a:solidFill>
              </a:rPr>
              <a:t>الصحيحه</a:t>
            </a:r>
            <a:r>
              <a:rPr lang="ar-SA" sz="2200" b="1" dirty="0" smtClean="0">
                <a:solidFill>
                  <a:srgbClr val="00B0F0"/>
                </a:solidFill>
              </a:rPr>
              <a:t> دوما جاد جدا في نظرتك للأمور وتفكر بإيجابيه دائما ولذا فأنت مفيد لمن حولك وواضح وصادق معهم ومباشر في تعامﻵتك إذا فكرت في أمر فأنت تفكر بعقلك </a:t>
            </a:r>
            <a:r>
              <a:rPr lang="ar-SA" sz="2200" b="1" dirty="0" err="1" smtClean="0">
                <a:solidFill>
                  <a:srgbClr val="00B0F0"/>
                </a:solidFill>
              </a:rPr>
              <a:t>فقط </a:t>
            </a:r>
            <a:r>
              <a:rPr lang="ar-SA" sz="2200" b="1" dirty="0" smtClean="0">
                <a:solidFill>
                  <a:srgbClr val="00B0F0"/>
                </a:solidFill>
              </a:rPr>
              <a:t>ﻵ </a:t>
            </a:r>
            <a:r>
              <a:rPr lang="ar-SA" sz="2200" b="1" dirty="0" err="1" smtClean="0">
                <a:solidFill>
                  <a:srgbClr val="00B0F0"/>
                </a:solidFill>
              </a:rPr>
              <a:t>بعواطفك .</a:t>
            </a:r>
            <a:r>
              <a:rPr lang="ar-SA" sz="2200" b="1" dirty="0" smtClean="0">
                <a:solidFill>
                  <a:srgbClr val="00B0F0"/>
                </a:solidFill>
              </a:rPr>
              <a:t> </a:t>
            </a:r>
            <a:r>
              <a:rPr lang="ar-SA" sz="2200" b="1" dirty="0" smtClean="0"/>
              <a:t/>
            </a:r>
            <a:br>
              <a:rPr lang="ar-SA" sz="2200" b="1" dirty="0" smtClean="0"/>
            </a:br>
            <a:r>
              <a:rPr lang="ar-SA" sz="2200" b="1" dirty="0" smtClean="0"/>
              <a:t/>
            </a:r>
            <a:br>
              <a:rPr lang="ar-SA" sz="2200" b="1" dirty="0" smtClean="0"/>
            </a:br>
            <a:r>
              <a:rPr lang="ar-SA" sz="2200" b="1" dirty="0" smtClean="0">
                <a:solidFill>
                  <a:schemeClr val="bg1"/>
                </a:solidFill>
              </a:rPr>
              <a:t>صندوق </a:t>
            </a:r>
            <a:r>
              <a:rPr lang="ar-SA" sz="2200" b="1" dirty="0" err="1" smtClean="0">
                <a:solidFill>
                  <a:schemeClr val="bg1"/>
                </a:solidFill>
              </a:rPr>
              <a:t>اسرار :</a:t>
            </a:r>
            <a:r>
              <a:rPr lang="ar-SA" sz="2200" b="1" dirty="0" smtClean="0">
                <a:solidFill>
                  <a:schemeClr val="bg1"/>
                </a:solidFill>
              </a:rPr>
              <a:t/>
            </a:r>
            <a:br>
              <a:rPr lang="ar-SA" sz="2200" b="1" dirty="0" smtClean="0">
                <a:solidFill>
                  <a:schemeClr val="bg1"/>
                </a:solidFill>
              </a:rPr>
            </a:br>
            <a:r>
              <a:rPr lang="ar-SA" sz="2200" b="1" dirty="0" smtClean="0">
                <a:solidFill>
                  <a:schemeClr val="bg1"/>
                </a:solidFill>
              </a:rPr>
              <a:t/>
            </a:r>
            <a:br>
              <a:rPr lang="ar-SA" sz="2200" b="1" dirty="0" smtClean="0">
                <a:solidFill>
                  <a:schemeClr val="bg1"/>
                </a:solidFill>
              </a:rPr>
            </a:br>
            <a:r>
              <a:rPr lang="ar-SA" sz="2200" b="1" dirty="0" smtClean="0">
                <a:solidFill>
                  <a:schemeClr val="bg1"/>
                </a:solidFill>
              </a:rPr>
              <a:t>انت إنسان واقعي جدا رغم انك تمتلك </a:t>
            </a:r>
            <a:r>
              <a:rPr lang="ar-SA" sz="2200" b="1" dirty="0" err="1" smtClean="0">
                <a:solidFill>
                  <a:schemeClr val="bg1"/>
                </a:solidFill>
              </a:rPr>
              <a:t>خيا</a:t>
            </a:r>
            <a:r>
              <a:rPr lang="ar-SA" sz="2200" b="1" dirty="0" smtClean="0">
                <a:solidFill>
                  <a:schemeClr val="bg1"/>
                </a:solidFill>
              </a:rPr>
              <a:t>ﻵ واسعا تعيش فيه احيانا انت ايضا عاطفي جد تحب اصدقائك وفي جدا تقدر فكرة الصداقه تحب اﻷ</a:t>
            </a:r>
            <a:r>
              <a:rPr lang="ar-SA" sz="2200" b="1" dirty="0" err="1" smtClean="0">
                <a:solidFill>
                  <a:schemeClr val="bg1"/>
                </a:solidFill>
              </a:rPr>
              <a:t>جواء</a:t>
            </a:r>
            <a:r>
              <a:rPr lang="ar-SA" sz="2200" b="1" dirty="0" smtClean="0">
                <a:solidFill>
                  <a:schemeClr val="bg1"/>
                </a:solidFill>
              </a:rPr>
              <a:t> العائليه انت حنون وصادق وكتوم ولذا يأتمنك الكثير من اصدقائك على اسرارهم ويستشيرونك في امورهم </a:t>
            </a:r>
            <a:r>
              <a:rPr lang="ar-SA" sz="2200" b="1" dirty="0" err="1" smtClean="0">
                <a:solidFill>
                  <a:schemeClr val="bg1"/>
                </a:solidFill>
              </a:rPr>
              <a:t>الخاصه</a:t>
            </a:r>
            <a:r>
              <a:rPr lang="ar-SA" sz="2200" b="1" dirty="0" smtClean="0">
                <a:solidFill>
                  <a:schemeClr val="bg1"/>
                </a:solidFill>
              </a:rPr>
              <a:t> ومع ذلك </a:t>
            </a:r>
            <a:r>
              <a:rPr lang="ar-SA" sz="2200" b="1" dirty="0" err="1" smtClean="0">
                <a:solidFill>
                  <a:schemeClr val="bg1"/>
                </a:solidFill>
              </a:rPr>
              <a:t>فأنت </a:t>
            </a:r>
            <a:r>
              <a:rPr lang="ar-SA" sz="2200" b="1" dirty="0" smtClean="0">
                <a:solidFill>
                  <a:schemeClr val="bg1"/>
                </a:solidFill>
              </a:rPr>
              <a:t>ﻵتبوح </a:t>
            </a:r>
            <a:r>
              <a:rPr lang="ar-SA" sz="2200" b="1" dirty="0" err="1" smtClean="0">
                <a:solidFill>
                  <a:schemeClr val="bg1"/>
                </a:solidFill>
              </a:rPr>
              <a:t>اسرارك ﻷحد .</a:t>
            </a:r>
            <a:r>
              <a:rPr lang="ar-SA" sz="2200" b="1" dirty="0" smtClean="0">
                <a:solidFill>
                  <a:schemeClr val="bg1"/>
                </a:solidFill>
              </a:rPr>
              <a:t> </a:t>
            </a:r>
            <a:br>
              <a:rPr lang="ar-SA" sz="2200" b="1" dirty="0" smtClean="0">
                <a:solidFill>
                  <a:schemeClr val="bg1"/>
                </a:solidFill>
              </a:rPr>
            </a:br>
            <a:r>
              <a:rPr lang="ar-SA" sz="2000" b="1" dirty="0" smtClean="0">
                <a:solidFill>
                  <a:schemeClr val="bg1"/>
                </a:solidFill>
              </a:rPr>
              <a:t/>
            </a:r>
            <a:br>
              <a:rPr lang="ar-SA" sz="2000" b="1" dirty="0" smtClean="0">
                <a:solidFill>
                  <a:schemeClr val="bg1"/>
                </a:solidFill>
              </a:rPr>
            </a:br>
            <a:endParaRPr lang="ar-SA"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ppt_w*0.05"/>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anim calcmode="lin" valueType="num">
                                      <p:cBhvr>
                                        <p:cTn id="9" dur="500" fill="hold"/>
                                        <p:tgtEl>
                                          <p:spTgt spid="5"/>
                                        </p:tgtEl>
                                        <p:attrNameLst>
                                          <p:attrName>ppt_x</p:attrName>
                                        </p:attrNameLst>
                                      </p:cBhvr>
                                      <p:tavLst>
                                        <p:tav tm="0">
                                          <p:val>
                                            <p:strVal val="#ppt_x-.2"/>
                                          </p:val>
                                        </p:tav>
                                        <p:tav tm="100000">
                                          <p:val>
                                            <p:strVal val="#ppt_x"/>
                                          </p:val>
                                        </p:tav>
                                      </p:tavLst>
                                    </p:anim>
                                    <p:anim calcmode="lin" valueType="num">
                                      <p:cBhvr>
                                        <p:cTn id="10" dur="500" fill="hold"/>
                                        <p:tgtEl>
                                          <p:spTgt spid="5"/>
                                        </p:tgtEl>
                                        <p:attrNameLst>
                                          <p:attrName>ppt_y</p:attrName>
                                        </p:attrNameLst>
                                      </p:cBhvr>
                                      <p:tavLst>
                                        <p:tav tm="0">
                                          <p:val>
                                            <p:strVal val="#ppt_y"/>
                                          </p:val>
                                        </p:tav>
                                        <p:tav tm="100000">
                                          <p:val>
                                            <p:strVal val="#ppt_y"/>
                                          </p:val>
                                        </p:tav>
                                      </p:tavLst>
                                    </p:anim>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descr="koko4-6974e9ecaf.gif"/>
          <p:cNvPicPr>
            <a:picLocks noGrp="1" noChangeAspect="1"/>
          </p:cNvPicPr>
          <p:nvPr>
            <p:ph idx="1"/>
          </p:nvPr>
        </p:nvPicPr>
        <p:blipFill>
          <a:blip r:embed="rId2" cstate="print"/>
          <a:stretch>
            <a:fillRect/>
          </a:stretch>
        </p:blipFill>
        <p:spPr>
          <a:xfrm>
            <a:off x="0" y="0"/>
            <a:ext cx="9144000" cy="6858000"/>
          </a:xfrm>
        </p:spPr>
      </p:pic>
      <p:sp>
        <p:nvSpPr>
          <p:cNvPr id="5" name="مستطيل 4"/>
          <p:cNvSpPr/>
          <p:nvPr/>
        </p:nvSpPr>
        <p:spPr>
          <a:xfrm>
            <a:off x="2267744" y="1124744"/>
            <a:ext cx="4572000" cy="3139321"/>
          </a:xfrm>
          <a:prstGeom prst="rect">
            <a:avLst/>
          </a:prstGeom>
        </p:spPr>
        <p:txBody>
          <a:bodyPr>
            <a:spAutoFit/>
          </a:bodyPr>
          <a:lstStyle/>
          <a:p>
            <a:r>
              <a:rPr lang="ar-SA" sz="2200" b="1" dirty="0" err="1" smtClean="0"/>
              <a:t>بيانو :</a:t>
            </a:r>
            <a:r>
              <a:rPr lang="ar-SA" sz="2200" b="1" dirty="0" smtClean="0"/>
              <a:t/>
            </a:r>
            <a:br>
              <a:rPr lang="ar-SA" sz="2200" b="1" dirty="0" smtClean="0"/>
            </a:br>
            <a:r>
              <a:rPr lang="ar-SA" sz="2200" b="1" dirty="0" smtClean="0"/>
              <a:t/>
            </a:r>
            <a:br>
              <a:rPr lang="ar-SA" sz="2200" b="1" dirty="0" smtClean="0"/>
            </a:br>
            <a:r>
              <a:rPr lang="ar-SA" sz="2200" b="1" dirty="0" smtClean="0"/>
              <a:t>انت إنسان عفوي تتصرف </a:t>
            </a:r>
            <a:r>
              <a:rPr lang="ar-SA" sz="2200" b="1" dirty="0" err="1" smtClean="0"/>
              <a:t>بتلقائيه</a:t>
            </a:r>
            <a:r>
              <a:rPr lang="ar-SA" sz="2200" b="1" dirty="0" smtClean="0"/>
              <a:t> عاطفي ورومانسي </a:t>
            </a:r>
            <a:r>
              <a:rPr lang="ar-SA" sz="2200" b="1" dirty="0" err="1" smtClean="0"/>
              <a:t>وايضا</a:t>
            </a:r>
            <a:r>
              <a:rPr lang="ar-SA" sz="2200" b="1" dirty="0" smtClean="0"/>
              <a:t> متقلب ومزاجي فمع انك تحب العزله والجلوس بمفردك إﻵ انك تكره </a:t>
            </a:r>
            <a:r>
              <a:rPr lang="ar-SA" sz="2200" b="1" dirty="0" err="1" smtClean="0"/>
              <a:t>الوحده</a:t>
            </a:r>
            <a:r>
              <a:rPr lang="ar-SA" sz="2200" b="1" dirty="0" smtClean="0"/>
              <a:t> </a:t>
            </a:r>
            <a:r>
              <a:rPr lang="ar-SA" sz="2200" b="1" dirty="0" err="1" smtClean="0"/>
              <a:t>والغربه</a:t>
            </a:r>
            <a:r>
              <a:rPr lang="ar-SA" sz="2200" b="1" dirty="0" smtClean="0"/>
              <a:t> ولذا فقد تكون </a:t>
            </a:r>
            <a:r>
              <a:rPr lang="ar-SA" sz="2200" b="1" dirty="0" err="1" smtClean="0"/>
              <a:t>إنطوائيا</a:t>
            </a:r>
            <a:r>
              <a:rPr lang="ar-SA" sz="2200" b="1" dirty="0" smtClean="0"/>
              <a:t> </a:t>
            </a:r>
            <a:r>
              <a:rPr lang="ar-SA" sz="2200" b="1" dirty="0" err="1" smtClean="0"/>
              <a:t>لفتره</a:t>
            </a:r>
            <a:r>
              <a:rPr lang="ar-SA" sz="2200" b="1" dirty="0" smtClean="0"/>
              <a:t> ولكن إن حاول احدهم ان يتعرف عليك فأنت تتعامل معه </a:t>
            </a:r>
            <a:r>
              <a:rPr lang="ar-SA" sz="2200" b="1" dirty="0" err="1" smtClean="0"/>
              <a:t>بمرونه</a:t>
            </a:r>
            <a:r>
              <a:rPr lang="ar-SA" sz="2200" b="1" dirty="0" smtClean="0"/>
              <a:t> وترحاب تجيد اﻹ</a:t>
            </a:r>
            <a:r>
              <a:rPr lang="ar-SA" sz="2200" b="1" dirty="0" err="1" smtClean="0"/>
              <a:t>ستماع</a:t>
            </a:r>
            <a:r>
              <a:rPr lang="ar-SA" sz="2200" b="1" dirty="0" smtClean="0"/>
              <a:t> بوقتك حنون وصادق تتأثر في اﻵ</a:t>
            </a:r>
            <a:r>
              <a:rPr lang="ar-SA" sz="2200" b="1" dirty="0" err="1" smtClean="0"/>
              <a:t>خرين</a:t>
            </a:r>
            <a:r>
              <a:rPr lang="ar-SA" sz="2200" b="1" dirty="0" smtClean="0"/>
              <a:t> </a:t>
            </a:r>
            <a:r>
              <a:rPr lang="ar-SA" sz="2200" b="1" dirty="0" err="1" smtClean="0"/>
              <a:t>بسهوله .</a:t>
            </a:r>
            <a:endParaRPr lang="en-US" sz="2200" dirty="0" smtClean="0"/>
          </a:p>
        </p:txBody>
      </p:sp>
      <p:pic>
        <p:nvPicPr>
          <p:cNvPr id="7" name="صورة 6" descr="img_1323616473_723.gif"/>
          <p:cNvPicPr>
            <a:picLocks noChangeAspect="1"/>
          </p:cNvPicPr>
          <p:nvPr/>
        </p:nvPicPr>
        <p:blipFill>
          <a:blip r:embed="rId3" cstate="print"/>
          <a:stretch>
            <a:fillRect/>
          </a:stretch>
        </p:blipFill>
        <p:spPr>
          <a:xfrm>
            <a:off x="827584" y="1916832"/>
            <a:ext cx="1224136" cy="3816424"/>
          </a:xfrm>
          <a:prstGeom prst="rect">
            <a:avLst/>
          </a:prstGeom>
        </p:spPr>
      </p:pic>
      <p:pic>
        <p:nvPicPr>
          <p:cNvPr id="8" name="صورة 7" descr="21_41.gif"/>
          <p:cNvPicPr>
            <a:picLocks noChangeAspect="1"/>
          </p:cNvPicPr>
          <p:nvPr/>
        </p:nvPicPr>
        <p:blipFill>
          <a:blip r:embed="rId4" cstate="print"/>
          <a:stretch>
            <a:fillRect/>
          </a:stretch>
        </p:blipFill>
        <p:spPr>
          <a:xfrm>
            <a:off x="2843808" y="4869160"/>
            <a:ext cx="2160240" cy="89458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900" decel="100000" fill="hold"/>
                                        <p:tgtEl>
                                          <p:spTgt spid="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7" presetClass="entr" presetSubtype="1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descr="صورة12.jpg"/>
          <p:cNvPicPr>
            <a:picLocks noGrp="1" noChangeAspect="1"/>
          </p:cNvPicPr>
          <p:nvPr>
            <p:ph idx="1"/>
          </p:nvPr>
        </p:nvPicPr>
        <p:blipFill>
          <a:blip r:embed="rId2" cstate="print"/>
          <a:stretch>
            <a:fillRect/>
          </a:stretch>
        </p:blipFill>
        <p:spPr>
          <a:xfrm>
            <a:off x="1" y="0"/>
            <a:ext cx="9143999" cy="6858000"/>
          </a:xfrm>
        </p:spPr>
      </p:pic>
      <p:sp>
        <p:nvSpPr>
          <p:cNvPr id="5" name="مربع نص 4"/>
          <p:cNvSpPr txBox="1"/>
          <p:nvPr/>
        </p:nvSpPr>
        <p:spPr>
          <a:xfrm>
            <a:off x="1857356" y="3643314"/>
            <a:ext cx="7056784" cy="2246769"/>
          </a:xfrm>
          <a:prstGeom prst="rect">
            <a:avLst/>
          </a:prstGeom>
          <a:noFill/>
        </p:spPr>
        <p:txBody>
          <a:bodyPr wrap="square" rtlCol="1">
            <a:spAutoFit/>
          </a:bodyPr>
          <a:lstStyle/>
          <a:p>
            <a:r>
              <a:rPr lang="ar-SA" sz="2800" dirty="0" smtClean="0">
                <a:cs typeface="Akhbar MT" pitchFamily="2" charset="-78"/>
              </a:rPr>
              <a:t>أعداد </a:t>
            </a:r>
            <a:r>
              <a:rPr lang="ar-SA" sz="2800" dirty="0" err="1" smtClean="0">
                <a:cs typeface="Akhbar MT" pitchFamily="2" charset="-78"/>
              </a:rPr>
              <a:t>الطالبــات :</a:t>
            </a:r>
            <a:endParaRPr lang="ar-SA" sz="2800" dirty="0" smtClean="0">
              <a:cs typeface="Akhbar MT" pitchFamily="2" charset="-78"/>
            </a:endParaRPr>
          </a:p>
          <a:p>
            <a:endParaRPr lang="ar-SA" sz="2800" dirty="0" smtClean="0">
              <a:cs typeface="Akhbar MT" pitchFamily="2" charset="-78"/>
            </a:endParaRPr>
          </a:p>
          <a:p>
            <a:r>
              <a:rPr lang="ar-SA" sz="2800" dirty="0" smtClean="0">
                <a:cs typeface="Akhbar MT" pitchFamily="2" charset="-78"/>
              </a:rPr>
              <a:t>آيــات محمد آل مال </a:t>
            </a:r>
            <a:r>
              <a:rPr lang="ar-SA" sz="2800" dirty="0" err="1" smtClean="0">
                <a:cs typeface="Akhbar MT" pitchFamily="2" charset="-78"/>
              </a:rPr>
              <a:t>الله  </a:t>
            </a:r>
            <a:r>
              <a:rPr lang="ar-SA" sz="2800" dirty="0" smtClean="0">
                <a:cs typeface="Akhbar MT" pitchFamily="2" charset="-78"/>
              </a:rPr>
              <a:t>,, آيـــات </a:t>
            </a:r>
            <a:r>
              <a:rPr lang="ar-SA" sz="2800" dirty="0" err="1" smtClean="0">
                <a:cs typeface="Akhbar MT" pitchFamily="2" charset="-78"/>
              </a:rPr>
              <a:t>أدريس</a:t>
            </a:r>
            <a:r>
              <a:rPr lang="ar-SA" sz="2800" dirty="0" smtClean="0">
                <a:cs typeface="Akhbar MT" pitchFamily="2" charset="-78"/>
              </a:rPr>
              <a:t> الأصيل </a:t>
            </a:r>
          </a:p>
          <a:p>
            <a:endParaRPr lang="ar-SA" sz="2800" dirty="0" smtClean="0">
              <a:cs typeface="Akhbar MT" pitchFamily="2" charset="-78"/>
            </a:endParaRPr>
          </a:p>
          <a:p>
            <a:r>
              <a:rPr lang="ar-SA" sz="2800" dirty="0" smtClean="0">
                <a:cs typeface="Akhbar MT" pitchFamily="2" charset="-78"/>
              </a:rPr>
              <a:t>إيمـــان إبراهيـم </a:t>
            </a:r>
            <a:r>
              <a:rPr lang="ar-SA" sz="2800" dirty="0" err="1" smtClean="0">
                <a:cs typeface="Akhbar MT" pitchFamily="2" charset="-78"/>
              </a:rPr>
              <a:t>المنشــاد</a:t>
            </a:r>
            <a:r>
              <a:rPr lang="ar-SA" sz="2800" dirty="0" smtClean="0">
                <a:cs typeface="Akhbar MT" pitchFamily="2" charset="-78"/>
              </a:rPr>
              <a:t> ,, هاشميه عمران الهــاشم</a:t>
            </a:r>
            <a:r>
              <a:rPr lang="ar-SA" sz="2800" dirty="0" smtClean="0"/>
              <a:t> </a:t>
            </a:r>
          </a:p>
        </p:txBody>
      </p:sp>
      <p:pic>
        <p:nvPicPr>
          <p:cNvPr id="7" name="صورة 6" descr="390972_1359221273.gif"/>
          <p:cNvPicPr>
            <a:picLocks noChangeAspect="1"/>
          </p:cNvPicPr>
          <p:nvPr/>
        </p:nvPicPr>
        <p:blipFill>
          <a:blip r:embed="rId3" cstate="print"/>
          <a:stretch>
            <a:fillRect/>
          </a:stretch>
        </p:blipFill>
        <p:spPr>
          <a:xfrm rot="20160181">
            <a:off x="536035" y="2207718"/>
            <a:ext cx="3214277" cy="1728192"/>
          </a:xfrm>
          <a:prstGeom prst="rect">
            <a:avLst/>
          </a:prstGeom>
        </p:spPr>
      </p:pic>
      <p:pic>
        <p:nvPicPr>
          <p:cNvPr id="8" name="صورة 7" descr="391797_1360497159.gif"/>
          <p:cNvPicPr>
            <a:picLocks noChangeAspect="1"/>
          </p:cNvPicPr>
          <p:nvPr/>
        </p:nvPicPr>
        <p:blipFill>
          <a:blip r:embed="rId4" cstate="print"/>
          <a:stretch>
            <a:fillRect/>
          </a:stretch>
        </p:blipFill>
        <p:spPr>
          <a:xfrm>
            <a:off x="251520" y="5301208"/>
            <a:ext cx="1584176" cy="1334043"/>
          </a:xfrm>
          <a:prstGeom prst="rect">
            <a:avLst/>
          </a:prstGeom>
        </p:spPr>
      </p:pic>
      <p:pic>
        <p:nvPicPr>
          <p:cNvPr id="10" name="صورة 9" descr="koko4-4b23807de9.gif"/>
          <p:cNvPicPr>
            <a:picLocks noChangeAspect="1"/>
          </p:cNvPicPr>
          <p:nvPr/>
        </p:nvPicPr>
        <p:blipFill>
          <a:blip r:embed="rId5" cstate="print"/>
          <a:stretch>
            <a:fillRect/>
          </a:stretch>
        </p:blipFill>
        <p:spPr>
          <a:xfrm>
            <a:off x="4788024" y="3429000"/>
            <a:ext cx="1574792" cy="127558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549</TotalTime>
  <Words>1363</Words>
  <Application>Microsoft Office PowerPoint</Application>
  <PresentationFormat>عرض على الشاشة (3:4)‏</PresentationFormat>
  <Paragraphs>140</Paragraphs>
  <Slides>24</Slides>
  <Notes>0</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سمة Office</vt:lpstr>
      <vt:lpstr>الشريحة 1</vt:lpstr>
      <vt:lpstr>المقدمة :  إن تطور الشخصية وتطور أفضل جوانبها دعت بوضوح إلى دراسة مسائل تتعلق بها وبالتالي تعريفها ، وإلى أي حد تكون فطرية ؟  و إلى أي مقدار هي مكتسبة؟  وما السبيل إلى تغييرها !؟  </vt:lpstr>
      <vt:lpstr>مفهوم الشخصية  الشخصية من أصعب الاصطلاحات فهماً وتفسيراً. وبإيجاز يعني مصطلح الشخصية " البناء الخاص بصفات الفرد وأنماط سلوكه الذي من شأنه أن يحدد لنا طريقته المتفردة في تكيفه مع بيئته، والذي يتنبأ باستجاباته".  للوراثة، والنضج، وأسلوب التنشئة خلال مرحلة الطفولة، والدوافع الاجتماعية التي تكتسب عن طريق التعلم مع الخبرات المكتسبة، دور كبير في تشكيل الشخصية حيث أن ما يصدر من قول أو فعل لا بد وأن يكون منسجما مع البناء الكلي للشخصية  فالشخصية إذاً لا تقتصر على المظهر الخارجي للفرد ولا على الصفات النفسية الداخلية أو التصرفات والسلوكيات المتنوعة التي يقوم بها وإنما هي نظام متكامل من هذه الأمور مجتمعة مع بعضها ويؤثر بعضها في بعض مما يعطي طابعاً محدداً للكيان المعنوي للشخص</vt:lpstr>
      <vt:lpstr>تعريف الشخصية : الإنطباع الظاهر الذي يتركه لدينا شخص معين ، وهي تتفاوت تفاوتا كبيرا حسب مايحمله صاحبه من سمات  * إن تقييم الشخصية يتفاوت تبعا للمستويات الأخلاقية المختلفة.   * جي ايزنك (1953) :  ” الشخصية هي النظام المستمر الثابت إلى حد ما ، وهي مايمكن أن يكون عليه شخص معين من خلق أو مزاج وفكر وتكوين جسمي يقرر تكيفه إلى البيئة تكيفا فرديا “  ينطوي هذا التعريف على :  1/ أن يتعين على الشخصية أن تنسجم مع مافي سلوك الشخص من أنماط ثابتة مع الأخذ بالحسبان أن الأنماط خاضعة إلى التغيير إلى حد ما  2/ يحدد أربعة مناحي من مناحي الموازنة في الوقت الذي يقر فيه بأن احتمال امتزاج العناصر هذه يتفاوت إلى حد يكفي بأن يجعل لكل فرد طابعا فريدا خاصا به </vt:lpstr>
      <vt:lpstr>الخلق : يمثل الجانب الأخلاقي جانب فعال من جوانب الشخصية . المزاج : يمثل الجانب الانفعالي الوجداني من الشخصية . الفكر : ينطوي على الجانب التعرفي العقلي من الشخصية . الجسم : يشمل الجانب الجسيم ويتضمن الجانب العصبي والغددي إلى جانب التكوين العظمي والعضلي .  أقدم مناحي بحث الشخصية وأكثرها ثباتا هو المنحى المتعلق بالطوبوغرافية : وهي محاولة تصنيف  الناس إلى عدد محدود من الأنماط وقد تمت المحاولة ضمن إطار الإختلافات الجسمية  فالإختلافات الجسمية المتباينة هي التي تحدد المزاج الذاتي  وإن الأنواع الأربعة من هذة الأمزجة هي: 1- الدموي        2- السوداوي 3- الصفراوي      4- البلغمي </vt:lpstr>
      <vt:lpstr>وهي التي تؤدي بالفرد إلى أن يكون متفائلاً بشوشاً ومتشائماً كئيباً وقلقاً وأن يكون منسجماً عديم الأكتراث.   *أحد رواد ربط المظاهر الجسمية بالخصائص النفسية (كرتشمر)أستخدم المصطلحات نحيف ورياضي ومكتنز.  *جهد يونغ في تطوير الاراء المتصله بالانبساط والانطواء وارتياد مناحي التشعب النفسي الخاص بهذين التعبيرين ومايتصل بهم من شخصيات منطلقة او منكمشه.  *الشخص الاجتماعي ظاهرياً لاتخلو شخصيتة من جانب حب الابتعاد والاختلاء مع نفسه .  *الشخص المنزوي ظاهرياً لاريب في انه يحن الى الاختلاط بالاخرين والى التفهم اجتماعياً. </vt:lpstr>
      <vt:lpstr>الشريحة 7</vt:lpstr>
      <vt:lpstr>الشريحة 8</vt:lpstr>
      <vt:lpstr>الشريحة 9</vt:lpstr>
      <vt:lpstr>الشريحة 10</vt:lpstr>
      <vt:lpstr>الشريحة 11</vt:lpstr>
      <vt:lpstr>الشريحة 12</vt:lpstr>
      <vt:lpstr>ابرز الاختبارات الاسقاطية</vt:lpstr>
      <vt:lpstr>الشريحة 14</vt:lpstr>
      <vt:lpstr>الشريحة 15</vt:lpstr>
      <vt:lpstr>يخبر الفاحص المفحوص ”سأريك عددا من بقع الحبر المطبوعة على بطاقات ، وعليك اخباري ماذا تشبه هذه البقعة ، وبماذا تفكر عند رؤيتك لها؟“مع التأكيدله بأنه لا توجد اجابات صح او خطأ.وتكون تفسيرات الاستجابات ذاتية وشخصية وعلى المحلل الفاحص التركيز على النقاط التالية :  </vt:lpstr>
      <vt:lpstr>الشريحة 17</vt:lpstr>
      <vt:lpstr>الشريحة 18</vt:lpstr>
      <vt:lpstr>الشريحة 19</vt:lpstr>
      <vt:lpstr>الشريحة 20</vt:lpstr>
      <vt:lpstr>الشريحة 21</vt:lpstr>
      <vt:lpstr>الشريحة 22</vt:lpstr>
      <vt:lpstr>الشريحة 23</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user</cp:lastModifiedBy>
  <cp:revision>133</cp:revision>
  <dcterms:created xsi:type="dcterms:W3CDTF">2013-03-29T00:07:57Z</dcterms:created>
  <dcterms:modified xsi:type="dcterms:W3CDTF">2013-04-02T09:04:13Z</dcterms:modified>
</cp:coreProperties>
</file>