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26CC6-A4D8-44C6-98F8-BBF37DD5699D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87AC1-290B-42B4-B042-318C72555B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26CC6-A4D8-44C6-98F8-BBF37DD5699D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87AC1-290B-42B4-B042-318C72555B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26CC6-A4D8-44C6-98F8-BBF37DD5699D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87AC1-290B-42B4-B042-318C72555B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26CC6-A4D8-44C6-98F8-BBF37DD5699D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87AC1-290B-42B4-B042-318C72555B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26CC6-A4D8-44C6-98F8-BBF37DD5699D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87AC1-290B-42B4-B042-318C72555B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26CC6-A4D8-44C6-98F8-BBF37DD5699D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87AC1-290B-42B4-B042-318C72555B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26CC6-A4D8-44C6-98F8-BBF37DD5699D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87AC1-290B-42B4-B042-318C72555B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26CC6-A4D8-44C6-98F8-BBF37DD5699D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87AC1-290B-42B4-B042-318C72555B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26CC6-A4D8-44C6-98F8-BBF37DD5699D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B387AC1-290B-42B4-B042-318C72555BA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26CC6-A4D8-44C6-98F8-BBF37DD5699D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87AC1-290B-42B4-B042-318C72555B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26CC6-A4D8-44C6-98F8-BBF37DD5699D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87AC1-290B-42B4-B042-318C72555B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0926CC6-A4D8-44C6-98F8-BBF37DD5699D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B387AC1-290B-42B4-B042-318C72555BA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 10 </a:t>
            </a:r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800" b="1" dirty="0" smtClean="0">
                <a:solidFill>
                  <a:srgbClr val="7030A0"/>
                </a:solidFill>
              </a:rPr>
              <a:t>MARKETING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endParaRPr 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r>
              <a:rPr lang="en-US" b="1" u="sng" dirty="0" smtClean="0">
                <a:solidFill>
                  <a:srgbClr val="00B050"/>
                </a:solidFill>
              </a:rPr>
              <a:t>MARKETING: </a:t>
            </a:r>
          </a:p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 is the process or techniques of promoting &amp; selling a product </a:t>
            </a:r>
            <a:b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en-US" b="1" u="sng" dirty="0" smtClean="0">
                <a:solidFill>
                  <a:srgbClr val="00B050"/>
                </a:solidFill>
              </a:rPr>
              <a:t>Projecting an Image </a:t>
            </a:r>
          </a:p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Discuss a company's image :  LOGO</a:t>
            </a:r>
          </a:p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Logo  is graphic mark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304800"/>
            <a:ext cx="8763000" cy="5821363"/>
          </a:xfrm>
        </p:spPr>
        <p:txBody>
          <a:bodyPr>
            <a:normAutofit lnSpcReduction="10000"/>
          </a:bodyPr>
          <a:lstStyle/>
          <a:p>
            <a:r>
              <a:rPr lang="en-US" sz="4000" b="1" u="sng" dirty="0" smtClean="0">
                <a:solidFill>
                  <a:srgbClr val="FF0000"/>
                </a:solidFill>
              </a:rPr>
              <a:t>A relative pronoun </a:t>
            </a:r>
          </a:p>
          <a:p>
            <a:r>
              <a:rPr lang="en-US" b="1" dirty="0" smtClean="0"/>
              <a:t>is a pronoun that introduces a relative clause. It is called a "relative" pronoun because it "relates" to the word that it modifies. </a:t>
            </a:r>
          </a:p>
          <a:p>
            <a:endParaRPr lang="en-US" b="1" dirty="0" smtClean="0"/>
          </a:p>
          <a:p>
            <a:r>
              <a:rPr lang="en-US" b="1" dirty="0" smtClean="0"/>
              <a:t>There are five relative </a:t>
            </a:r>
            <a:r>
              <a:rPr lang="en-US" b="1" dirty="0" smtClean="0">
                <a:solidFill>
                  <a:srgbClr val="FF0000"/>
                </a:solidFill>
              </a:rPr>
              <a:t>pronouns: who, whom, whose, which, that</a:t>
            </a: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Who</a:t>
            </a:r>
            <a:r>
              <a:rPr lang="en-US" b="1" dirty="0" smtClean="0"/>
              <a:t> is generally only for people. </a:t>
            </a:r>
          </a:p>
          <a:p>
            <a:endParaRPr lang="en-US" b="1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 Which</a:t>
            </a:r>
            <a:r>
              <a:rPr lang="en-US" b="1" dirty="0" smtClean="0"/>
              <a:t> is for things. </a:t>
            </a:r>
          </a:p>
          <a:p>
            <a:endParaRPr lang="en-US" b="1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That</a:t>
            </a:r>
            <a:r>
              <a:rPr lang="en-US" b="1" dirty="0" smtClean="0"/>
              <a:t> can be used for things </a:t>
            </a:r>
            <a:r>
              <a:rPr lang="en-US" b="1" i="1" dirty="0" smtClean="0"/>
              <a:t>and </a:t>
            </a:r>
            <a:r>
              <a:rPr lang="en-US" b="1" dirty="0" smtClean="0"/>
              <a:t>people**.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304800"/>
            <a:ext cx="9144000" cy="5821363"/>
          </a:xfrm>
        </p:spPr>
        <p:txBody>
          <a:bodyPr>
            <a:normAutofit/>
          </a:bodyPr>
          <a:lstStyle/>
          <a:p>
            <a:pPr marL="457200" lvl="0" indent="-457200">
              <a:spcBef>
                <a:spcPts val="1500"/>
              </a:spcBef>
              <a:buFont typeface="Wingdings" pitchFamily="2" charset="2"/>
              <a:buChar char=""/>
              <a:defRPr/>
            </a:pPr>
            <a:r>
              <a:rPr lang="en-US" b="1" u="sng" dirty="0">
                <a:solidFill>
                  <a:srgbClr val="8C246E"/>
                </a:solidFill>
              </a:rPr>
              <a:t>Relative Pronouns</a:t>
            </a:r>
          </a:p>
          <a:p>
            <a:pPr marL="457200" lvl="0" indent="-457200">
              <a:spcBef>
                <a:spcPts val="1500"/>
              </a:spcBef>
              <a:buFont typeface="Wingdings" pitchFamily="2" charset="2"/>
              <a:buChar char=""/>
              <a:defRPr/>
            </a:pPr>
            <a:r>
              <a:rPr lang="en-US" b="1" u="sng" dirty="0">
                <a:solidFill>
                  <a:srgbClr val="8C246E"/>
                </a:solidFill>
              </a:rPr>
              <a:t> </a:t>
            </a:r>
            <a:r>
              <a:rPr lang="en-US" b="1" u="sng" dirty="0" smtClean="0">
                <a:solidFill>
                  <a:srgbClr val="8C246E"/>
                </a:solidFill>
              </a:rPr>
              <a:t>who &amp; that </a:t>
            </a:r>
            <a:r>
              <a:rPr lang="en-US" b="1" u="sng" dirty="0">
                <a:solidFill>
                  <a:srgbClr val="8C246E"/>
                </a:solidFill>
              </a:rPr>
              <a:t>is used for people</a:t>
            </a:r>
          </a:p>
          <a:p>
            <a:pPr marL="457200" lvl="0" indent="-457200">
              <a:spcBef>
                <a:spcPts val="1500"/>
              </a:spcBef>
              <a:buNone/>
              <a:defRPr/>
            </a:pP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              </a:t>
            </a:r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  <a:p>
            <a:pPr marL="457200" lvl="0" indent="-457200">
              <a:spcBef>
                <a:spcPts val="1500"/>
              </a:spcBef>
              <a:buFont typeface="Wingdings" pitchFamily="2" charset="2"/>
              <a:buChar char=""/>
              <a:defRPr/>
            </a:pP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Omar is 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the 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student </a:t>
            </a:r>
            <a:r>
              <a:rPr lang="en-US" b="1" dirty="0" smtClean="0">
                <a:solidFill>
                  <a:srgbClr val="FF0000"/>
                </a:solidFill>
              </a:rPr>
              <a:t>who/that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won the prize.</a:t>
            </a:r>
          </a:p>
          <a:p>
            <a:pPr marL="457200" indent="-457200">
              <a:spcBef>
                <a:spcPts val="1500"/>
              </a:spcBef>
              <a:buFont typeface="Wingdings" pitchFamily="2" charset="2"/>
              <a:buChar char=""/>
              <a:defRPr/>
            </a:pP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The doctor is a person </a:t>
            </a:r>
            <a:r>
              <a:rPr lang="en-US" b="1" dirty="0" smtClean="0">
                <a:solidFill>
                  <a:srgbClr val="FF0000"/>
                </a:solidFill>
              </a:rPr>
              <a:t>who/that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treats the patients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  <a:p>
            <a:pPr marL="457200" indent="-457200">
              <a:spcBef>
                <a:spcPts val="1500"/>
              </a:spcBef>
              <a:buFont typeface="Wingdings" pitchFamily="2" charset="2"/>
              <a:buChar char=""/>
              <a:defRPr/>
            </a:pP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The person </a:t>
            </a:r>
            <a:r>
              <a:rPr lang="en-US" b="1" dirty="0" smtClean="0">
                <a:solidFill>
                  <a:srgbClr val="FF0000"/>
                </a:solidFill>
              </a:rPr>
              <a:t>who/that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 phoned me last night is my teacher 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89038"/>
          </a:xfrm>
        </p:spPr>
        <p:txBody>
          <a:bodyPr>
            <a:normAutofit fontScale="90000"/>
          </a:bodyPr>
          <a:lstStyle/>
          <a:p>
            <a:r>
              <a:rPr lang="en-US" b="1" u="sng" dirty="0" smtClean="0">
                <a:solidFill>
                  <a:srgbClr val="8C246E"/>
                </a:solidFill>
              </a:rPr>
              <a:t>Relative Pronoun</a:t>
            </a:r>
            <a:br>
              <a:rPr lang="en-US" b="1" u="sng" dirty="0" smtClean="0">
                <a:solidFill>
                  <a:srgbClr val="8C246E"/>
                </a:solidFill>
              </a:rPr>
            </a:br>
            <a:r>
              <a:rPr lang="en-US" b="1" u="sng" dirty="0" smtClean="0">
                <a:solidFill>
                  <a:srgbClr val="8C246E"/>
                </a:solidFill>
              </a:rPr>
              <a:t>which is used for people</a:t>
            </a:r>
            <a:br>
              <a:rPr lang="en-US" b="1" u="sng" dirty="0" smtClean="0">
                <a:solidFill>
                  <a:srgbClr val="8C246E"/>
                </a:solidFill>
              </a:rPr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The car </a:t>
            </a:r>
            <a:r>
              <a:rPr lang="en-US" b="1" dirty="0" smtClean="0">
                <a:solidFill>
                  <a:srgbClr val="FF0000"/>
                </a:solidFill>
              </a:rPr>
              <a:t>which/that</a:t>
            </a:r>
            <a:r>
              <a:rPr lang="en-US" b="1" dirty="0" smtClean="0"/>
              <a:t> I drive is old.</a:t>
            </a:r>
          </a:p>
          <a:p>
            <a:endParaRPr lang="en-US" b="1" dirty="0"/>
          </a:p>
          <a:p>
            <a:r>
              <a:rPr lang="en-US" b="1" dirty="0" smtClean="0"/>
              <a:t>Here is the letter </a:t>
            </a:r>
            <a:r>
              <a:rPr lang="en-US" b="1" dirty="0" smtClean="0">
                <a:solidFill>
                  <a:srgbClr val="FF0000"/>
                </a:solidFill>
              </a:rPr>
              <a:t>which/that</a:t>
            </a:r>
            <a:r>
              <a:rPr lang="en-US" b="1" dirty="0" smtClean="0"/>
              <a:t> I wrote</a:t>
            </a:r>
          </a:p>
          <a:p>
            <a:endParaRPr lang="en-US" b="1" dirty="0"/>
          </a:p>
          <a:p>
            <a:r>
              <a:rPr lang="en-US" b="1" dirty="0" smtClean="0">
                <a:solidFill>
                  <a:srgbClr val="0070C0"/>
                </a:solidFill>
              </a:rPr>
              <a:t>Page 55 exercise D : Vocabulary.</a:t>
            </a: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</TotalTime>
  <Words>100</Words>
  <Application>Microsoft Office PowerPoint</Application>
  <PresentationFormat>عرض على الشاشة (3:4)‏</PresentationFormat>
  <Paragraphs>28</Paragraphs>
  <Slides>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تدفق</vt:lpstr>
      <vt:lpstr>Unit 10 </vt:lpstr>
      <vt:lpstr>الشريحة 2</vt:lpstr>
      <vt:lpstr>الشريحة 3</vt:lpstr>
      <vt:lpstr>الشريحة 4</vt:lpstr>
      <vt:lpstr>Relative Pronoun which is used for people 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User</cp:lastModifiedBy>
  <cp:revision>4</cp:revision>
  <dcterms:created xsi:type="dcterms:W3CDTF">2013-04-18T14:25:11Z</dcterms:created>
  <dcterms:modified xsi:type="dcterms:W3CDTF">2013-04-18T14:57:52Z</dcterms:modified>
</cp:coreProperties>
</file>