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30"/>
  </p:notesMasterIdLst>
  <p:sldIdLst>
    <p:sldId id="256" r:id="rId3"/>
    <p:sldId id="257" r:id="rId4"/>
    <p:sldId id="258" r:id="rId5"/>
    <p:sldId id="259" r:id="rId6"/>
    <p:sldId id="266" r:id="rId7"/>
    <p:sldId id="260" r:id="rId8"/>
    <p:sldId id="261" r:id="rId9"/>
    <p:sldId id="262" r:id="rId10"/>
    <p:sldId id="263" r:id="rId11"/>
    <p:sldId id="264"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67" r:id="rId2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1B5"/>
    <a:srgbClr val="810948"/>
    <a:srgbClr val="FB65E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20" y="-2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15FD23-12AE-4DA9-8BCB-06CBA5D75E2D}" type="doc">
      <dgm:prSet loTypeId="urn:microsoft.com/office/officeart/2005/8/layout/radial6" loCatId="cycle" qsTypeId="urn:microsoft.com/office/officeart/2005/8/quickstyle/simple1" qsCatId="simple" csTypeId="urn:microsoft.com/office/officeart/2005/8/colors/accent1_2" csCatId="accent1" phldr="1"/>
      <dgm:spPr/>
      <dgm:t>
        <a:bodyPr/>
        <a:lstStyle/>
        <a:p>
          <a:pPr rtl="1"/>
          <a:endParaRPr lang="ar-SA"/>
        </a:p>
      </dgm:t>
    </dgm:pt>
    <dgm:pt modelId="{B7904B2C-4915-4BC1-826B-E9AB8AA39F7E}">
      <dgm:prSet phldrT="[نص]">
        <dgm:style>
          <a:lnRef idx="1">
            <a:schemeClr val="accent1"/>
          </a:lnRef>
          <a:fillRef idx="3">
            <a:schemeClr val="accent1"/>
          </a:fillRef>
          <a:effectRef idx="2">
            <a:schemeClr val="accent1"/>
          </a:effectRef>
          <a:fontRef idx="minor">
            <a:schemeClr val="lt1"/>
          </a:fontRef>
        </dgm:style>
      </dgm:prSet>
      <dgm:spPr>
        <a:solidFill>
          <a:srgbClr val="FF21B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dirty="0">
              <a:solidFill>
                <a:schemeClr val="tx1"/>
              </a:solidFill>
            </a:rPr>
            <a:t>المتخصص بعلم النفس الاجتماعي</a:t>
          </a:r>
        </a:p>
      </dgm:t>
    </dgm:pt>
    <dgm:pt modelId="{80EED084-B92B-4E21-83BB-16D6AAC6C44A}" type="parTrans" cxnId="{DA11D948-B3B7-43BF-8D75-D26E427555CA}">
      <dgm:prSet/>
      <dgm:spPr/>
      <dgm:t>
        <a:bodyPr/>
        <a:lstStyle/>
        <a:p>
          <a:pPr rtl="1"/>
          <a:endParaRPr lang="ar-SA"/>
        </a:p>
      </dgm:t>
    </dgm:pt>
    <dgm:pt modelId="{44D90F09-88F7-4B08-8F59-9E0744991122}" type="sibTrans" cxnId="{DA11D948-B3B7-43BF-8D75-D26E427555CA}">
      <dgm:prSet/>
      <dgm:spPr/>
      <dgm:t>
        <a:bodyPr/>
        <a:lstStyle/>
        <a:p>
          <a:pPr rtl="1"/>
          <a:endParaRPr lang="ar-SA"/>
        </a:p>
      </dgm:t>
    </dgm:pt>
    <dgm:pt modelId="{3BB3B5A2-AEA0-4688-980F-BB47E4701E31}">
      <dgm:prSet phldrT="[نص]" custT="1">
        <dgm:style>
          <a:lnRef idx="1">
            <a:schemeClr val="accent1"/>
          </a:lnRef>
          <a:fillRef idx="3">
            <a:schemeClr val="accent1"/>
          </a:fillRef>
          <a:effectRef idx="2">
            <a:schemeClr val="accent1"/>
          </a:effectRef>
          <a:fontRef idx="minor">
            <a:schemeClr val="lt1"/>
          </a:fontRef>
        </dgm:style>
      </dgm:prSet>
      <dgm:spPr>
        <a:solidFill>
          <a:srgbClr val="FF21B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sz="1200" dirty="0">
              <a:solidFill>
                <a:schemeClr val="tx1"/>
              </a:solidFill>
            </a:rPr>
            <a:t>ما نوع الجماعات التي يكونها الصغار عندما يتركون </a:t>
          </a:r>
          <a:r>
            <a:rPr lang="ar-SA" sz="1200" dirty="0" err="1">
              <a:solidFill>
                <a:schemeClr val="tx1"/>
              </a:solidFill>
            </a:rPr>
            <a:t>لوحدهم؟</a:t>
          </a:r>
          <a:endParaRPr lang="ar-SA" sz="1200" dirty="0">
            <a:solidFill>
              <a:schemeClr val="tx1"/>
            </a:solidFill>
          </a:endParaRPr>
        </a:p>
      </dgm:t>
    </dgm:pt>
    <dgm:pt modelId="{04214366-C399-4878-A910-90BAC1DAD448}" type="parTrans" cxnId="{9FB07059-B1C2-48B1-A1A9-EE93C98007D8}">
      <dgm:prSet/>
      <dgm:spPr/>
      <dgm:t>
        <a:bodyPr/>
        <a:lstStyle/>
        <a:p>
          <a:pPr rtl="1"/>
          <a:endParaRPr lang="ar-SA"/>
        </a:p>
      </dgm:t>
    </dgm:pt>
    <dgm:pt modelId="{31A0C07A-587A-469D-8FAA-9E431C521D8A}" type="sibTrans" cxnId="{9FB07059-B1C2-48B1-A1A9-EE93C98007D8}">
      <dgm:prSet/>
      <dgm:spPr>
        <a:solidFill>
          <a:srgbClr val="FB65E6"/>
        </a:solidFill>
        <a:ln>
          <a:solidFill>
            <a:srgbClr val="FB65E6"/>
          </a:solidFill>
        </a:ln>
      </dgm:spPr>
      <dgm:t>
        <a:bodyPr/>
        <a:lstStyle/>
        <a:p>
          <a:pPr rtl="1"/>
          <a:endParaRPr lang="ar-SA"/>
        </a:p>
      </dgm:t>
    </dgm:pt>
    <dgm:pt modelId="{C04C3411-87B5-4BC0-9520-DE3A42879BAC}">
      <dgm:prSet phldrT="[نص]" custT="1">
        <dgm:style>
          <a:lnRef idx="1">
            <a:schemeClr val="accent1"/>
          </a:lnRef>
          <a:fillRef idx="3">
            <a:schemeClr val="accent1"/>
          </a:fillRef>
          <a:effectRef idx="2">
            <a:schemeClr val="accent1"/>
          </a:effectRef>
          <a:fontRef idx="minor">
            <a:schemeClr val="lt1"/>
          </a:fontRef>
        </dgm:style>
      </dgm:prSet>
      <dgm:spPr>
        <a:solidFill>
          <a:srgbClr val="FF21B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sz="1200" dirty="0">
              <a:solidFill>
                <a:schemeClr val="tx1"/>
              </a:solidFill>
            </a:rPr>
            <a:t>ما الذي يجعل الطفل محبوبا وذا شعبية بين </a:t>
          </a:r>
          <a:r>
            <a:rPr lang="ar-SA" sz="1200" dirty="0" err="1">
              <a:solidFill>
                <a:schemeClr val="tx1"/>
              </a:solidFill>
            </a:rPr>
            <a:t>مجموعته؟</a:t>
          </a:r>
          <a:endParaRPr lang="ar-SA" sz="1200" dirty="0">
            <a:solidFill>
              <a:schemeClr val="tx1"/>
            </a:solidFill>
          </a:endParaRPr>
        </a:p>
      </dgm:t>
    </dgm:pt>
    <dgm:pt modelId="{CFE7FB7F-9C9A-4FC0-A7A9-36225ECADA8D}" type="parTrans" cxnId="{91A8C7E3-02F8-4D39-BC59-22D176ED07BC}">
      <dgm:prSet/>
      <dgm:spPr/>
      <dgm:t>
        <a:bodyPr/>
        <a:lstStyle/>
        <a:p>
          <a:pPr rtl="1"/>
          <a:endParaRPr lang="ar-SA"/>
        </a:p>
      </dgm:t>
    </dgm:pt>
    <dgm:pt modelId="{EBC6FF7E-26F5-4A81-8F07-FB16833AA566}" type="sibTrans" cxnId="{91A8C7E3-02F8-4D39-BC59-22D176ED07BC}">
      <dgm:prSet/>
      <dgm:spPr>
        <a:solidFill>
          <a:srgbClr val="FB65E6"/>
        </a:solidFill>
        <a:ln>
          <a:solidFill>
            <a:srgbClr val="FB65E6"/>
          </a:solidFill>
        </a:ln>
      </dgm:spPr>
      <dgm:t>
        <a:bodyPr/>
        <a:lstStyle/>
        <a:p>
          <a:pPr rtl="1"/>
          <a:endParaRPr lang="ar-SA"/>
        </a:p>
      </dgm:t>
    </dgm:pt>
    <dgm:pt modelId="{5BE5D256-55B0-435A-8F29-13EDB94310E6}">
      <dgm:prSet phldrT="[نص]" custT="1">
        <dgm:style>
          <a:lnRef idx="1">
            <a:schemeClr val="accent1"/>
          </a:lnRef>
          <a:fillRef idx="3">
            <a:schemeClr val="accent1"/>
          </a:fillRef>
          <a:effectRef idx="2">
            <a:schemeClr val="accent1"/>
          </a:effectRef>
          <a:fontRef idx="minor">
            <a:schemeClr val="lt1"/>
          </a:fontRef>
        </dgm:style>
      </dgm:prSet>
      <dgm:spPr>
        <a:solidFill>
          <a:srgbClr val="FF21B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sz="1200" dirty="0">
              <a:solidFill>
                <a:schemeClr val="tx1"/>
              </a:solidFill>
            </a:rPr>
            <a:t>ما تأثير حياة العصابة على الأولاد في اعمار </a:t>
          </a:r>
          <a:r>
            <a:rPr lang="ar-SA" sz="1200" dirty="0" err="1">
              <a:solidFill>
                <a:schemeClr val="tx1"/>
              </a:solidFill>
            </a:rPr>
            <a:t>معينه؟</a:t>
          </a:r>
          <a:endParaRPr lang="ar-SA" sz="1200" dirty="0">
            <a:solidFill>
              <a:schemeClr val="tx1"/>
            </a:solidFill>
          </a:endParaRPr>
        </a:p>
      </dgm:t>
    </dgm:pt>
    <dgm:pt modelId="{18FBDD51-CE8F-4DBC-A7FD-DAEAA442E829}" type="sibTrans" cxnId="{D41D43FE-4276-41DC-9935-D8F263B2C896}">
      <dgm:prSet/>
      <dgm:spPr>
        <a:solidFill>
          <a:srgbClr val="FB65E6"/>
        </a:solidFill>
        <a:ln>
          <a:solidFill>
            <a:srgbClr val="FB65E6"/>
          </a:solidFill>
        </a:ln>
      </dgm:spPr>
      <dgm:t>
        <a:bodyPr/>
        <a:lstStyle/>
        <a:p>
          <a:pPr rtl="1"/>
          <a:endParaRPr lang="ar-SA"/>
        </a:p>
      </dgm:t>
    </dgm:pt>
    <dgm:pt modelId="{D5157DC6-90EB-4B33-9B4B-24D53BC87C72}" type="parTrans" cxnId="{D41D43FE-4276-41DC-9935-D8F263B2C896}">
      <dgm:prSet/>
      <dgm:spPr/>
      <dgm:t>
        <a:bodyPr/>
        <a:lstStyle/>
        <a:p>
          <a:pPr rtl="1"/>
          <a:endParaRPr lang="ar-SA"/>
        </a:p>
      </dgm:t>
    </dgm:pt>
    <dgm:pt modelId="{6CF85EF9-3022-494C-A3F7-792318AD893D}">
      <dgm:prSet phldrT="[نص]" custT="1">
        <dgm:style>
          <a:lnRef idx="1">
            <a:schemeClr val="accent1"/>
          </a:lnRef>
          <a:fillRef idx="3">
            <a:schemeClr val="accent1"/>
          </a:fillRef>
          <a:effectRef idx="2">
            <a:schemeClr val="accent1"/>
          </a:effectRef>
          <a:fontRef idx="minor">
            <a:schemeClr val="lt1"/>
          </a:fontRef>
        </dgm:style>
      </dgm:prSet>
      <dgm:spPr>
        <a:solidFill>
          <a:srgbClr val="FF21B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sz="1200" dirty="0">
              <a:solidFill>
                <a:schemeClr val="tx1"/>
              </a:solidFill>
            </a:rPr>
            <a:t>من هم </a:t>
          </a:r>
          <a:r>
            <a:rPr lang="ar-SA" sz="1200" dirty="0" err="1">
              <a:solidFill>
                <a:schemeClr val="tx1"/>
              </a:solidFill>
            </a:rPr>
            <a:t>الاطفال</a:t>
          </a:r>
          <a:r>
            <a:rPr lang="ar-SA" sz="1200" dirty="0">
              <a:solidFill>
                <a:schemeClr val="tx1"/>
              </a:solidFill>
            </a:rPr>
            <a:t> الذين يظهرون كقادة من بين تلك المجموعات؟</a:t>
          </a:r>
        </a:p>
      </dgm:t>
    </dgm:pt>
    <dgm:pt modelId="{0562F75F-B6D9-446D-B08B-CAE2E92F7846}" type="sibTrans" cxnId="{BC5EA146-A0C6-4A0C-BB7C-200416E464DA}">
      <dgm:prSet/>
      <dgm:spPr>
        <a:solidFill>
          <a:srgbClr val="FB65E6"/>
        </a:solidFill>
        <a:ln>
          <a:solidFill>
            <a:srgbClr val="FB65E6"/>
          </a:solidFill>
        </a:ln>
      </dgm:spPr>
      <dgm:t>
        <a:bodyPr/>
        <a:lstStyle/>
        <a:p>
          <a:pPr rtl="1"/>
          <a:endParaRPr lang="ar-SA"/>
        </a:p>
      </dgm:t>
    </dgm:pt>
    <dgm:pt modelId="{162D9C73-1625-4FE2-8052-4B78B845FFFC}" type="parTrans" cxnId="{BC5EA146-A0C6-4A0C-BB7C-200416E464DA}">
      <dgm:prSet/>
      <dgm:spPr/>
      <dgm:t>
        <a:bodyPr/>
        <a:lstStyle/>
        <a:p>
          <a:pPr rtl="1"/>
          <a:endParaRPr lang="ar-SA"/>
        </a:p>
      </dgm:t>
    </dgm:pt>
    <dgm:pt modelId="{69ED04E2-E7CE-42FD-AE33-CC3F127CEAAD}" type="pres">
      <dgm:prSet presAssocID="{5D15FD23-12AE-4DA9-8BCB-06CBA5D75E2D}" presName="Name0" presStyleCnt="0">
        <dgm:presLayoutVars>
          <dgm:chMax val="1"/>
          <dgm:dir/>
          <dgm:animLvl val="ctr"/>
          <dgm:resizeHandles val="exact"/>
        </dgm:presLayoutVars>
      </dgm:prSet>
      <dgm:spPr/>
      <dgm:t>
        <a:bodyPr/>
        <a:lstStyle/>
        <a:p>
          <a:pPr rtl="1"/>
          <a:endParaRPr lang="ar-SA"/>
        </a:p>
      </dgm:t>
    </dgm:pt>
    <dgm:pt modelId="{537BCF72-4661-4075-A9C0-3475BD7BFF1E}" type="pres">
      <dgm:prSet presAssocID="{B7904B2C-4915-4BC1-826B-E9AB8AA39F7E}" presName="centerShape" presStyleLbl="node0" presStyleIdx="0" presStyleCnt="1"/>
      <dgm:spPr/>
      <dgm:t>
        <a:bodyPr/>
        <a:lstStyle/>
        <a:p>
          <a:pPr rtl="1"/>
          <a:endParaRPr lang="ar-SA"/>
        </a:p>
      </dgm:t>
    </dgm:pt>
    <dgm:pt modelId="{A63335A2-01E7-43F8-9950-9B1B5FDA8BA3}" type="pres">
      <dgm:prSet presAssocID="{3BB3B5A2-AEA0-4688-980F-BB47E4701E31}" presName="node" presStyleLbl="node1" presStyleIdx="0" presStyleCnt="4" custScaleX="107848" custScaleY="117422">
        <dgm:presLayoutVars>
          <dgm:bulletEnabled val="1"/>
        </dgm:presLayoutVars>
      </dgm:prSet>
      <dgm:spPr/>
      <dgm:t>
        <a:bodyPr/>
        <a:lstStyle/>
        <a:p>
          <a:pPr rtl="1"/>
          <a:endParaRPr lang="ar-SA"/>
        </a:p>
      </dgm:t>
    </dgm:pt>
    <dgm:pt modelId="{70A82DF6-FBE4-4358-91A3-18B9F271AD98}" type="pres">
      <dgm:prSet presAssocID="{3BB3B5A2-AEA0-4688-980F-BB47E4701E31}" presName="dummy" presStyleCnt="0"/>
      <dgm:spPr/>
    </dgm:pt>
    <dgm:pt modelId="{E05E85C3-7B1B-4A79-9AF1-7726C637B04D}" type="pres">
      <dgm:prSet presAssocID="{31A0C07A-587A-469D-8FAA-9E431C521D8A}" presName="sibTrans" presStyleLbl="sibTrans2D1" presStyleIdx="0" presStyleCnt="4"/>
      <dgm:spPr/>
      <dgm:t>
        <a:bodyPr/>
        <a:lstStyle/>
        <a:p>
          <a:pPr rtl="1"/>
          <a:endParaRPr lang="ar-SA"/>
        </a:p>
      </dgm:t>
    </dgm:pt>
    <dgm:pt modelId="{CF7CE18B-A568-495E-BA6B-C8F289C285C7}" type="pres">
      <dgm:prSet presAssocID="{C04C3411-87B5-4BC0-9520-DE3A42879BAC}" presName="node" presStyleLbl="node1" presStyleIdx="1" presStyleCnt="4" custScaleX="119296" custScaleY="107363">
        <dgm:presLayoutVars>
          <dgm:bulletEnabled val="1"/>
        </dgm:presLayoutVars>
      </dgm:prSet>
      <dgm:spPr/>
      <dgm:t>
        <a:bodyPr/>
        <a:lstStyle/>
        <a:p>
          <a:pPr rtl="1"/>
          <a:endParaRPr lang="ar-SA"/>
        </a:p>
      </dgm:t>
    </dgm:pt>
    <dgm:pt modelId="{E0079EBA-460D-4EEC-B20D-DB19A3804F01}" type="pres">
      <dgm:prSet presAssocID="{C04C3411-87B5-4BC0-9520-DE3A42879BAC}" presName="dummy" presStyleCnt="0"/>
      <dgm:spPr/>
    </dgm:pt>
    <dgm:pt modelId="{FDD9FBB1-0CC3-4167-B225-E7556883CE95}" type="pres">
      <dgm:prSet presAssocID="{EBC6FF7E-26F5-4A81-8F07-FB16833AA566}" presName="sibTrans" presStyleLbl="sibTrans2D1" presStyleIdx="1" presStyleCnt="4"/>
      <dgm:spPr/>
      <dgm:t>
        <a:bodyPr/>
        <a:lstStyle/>
        <a:p>
          <a:pPr rtl="1"/>
          <a:endParaRPr lang="ar-SA"/>
        </a:p>
      </dgm:t>
    </dgm:pt>
    <dgm:pt modelId="{DEFF87D4-E85F-45AD-8D15-E3D85A68B497}" type="pres">
      <dgm:prSet presAssocID="{6CF85EF9-3022-494C-A3F7-792318AD893D}" presName="node" presStyleLbl="node1" presStyleIdx="2" presStyleCnt="4" custScaleX="119070" custScaleY="118811">
        <dgm:presLayoutVars>
          <dgm:bulletEnabled val="1"/>
        </dgm:presLayoutVars>
      </dgm:prSet>
      <dgm:spPr/>
      <dgm:t>
        <a:bodyPr/>
        <a:lstStyle/>
        <a:p>
          <a:pPr rtl="1"/>
          <a:endParaRPr lang="ar-SA"/>
        </a:p>
      </dgm:t>
    </dgm:pt>
    <dgm:pt modelId="{6A0EC246-130F-4400-B477-70801667A8DC}" type="pres">
      <dgm:prSet presAssocID="{6CF85EF9-3022-494C-A3F7-792318AD893D}" presName="dummy" presStyleCnt="0"/>
      <dgm:spPr/>
    </dgm:pt>
    <dgm:pt modelId="{293699D8-32CA-471A-B8C5-1613B49A527C}" type="pres">
      <dgm:prSet presAssocID="{0562F75F-B6D9-446D-B08B-CAE2E92F7846}" presName="sibTrans" presStyleLbl="sibTrans2D1" presStyleIdx="2" presStyleCnt="4"/>
      <dgm:spPr/>
      <dgm:t>
        <a:bodyPr/>
        <a:lstStyle/>
        <a:p>
          <a:pPr rtl="1"/>
          <a:endParaRPr lang="ar-SA"/>
        </a:p>
      </dgm:t>
    </dgm:pt>
    <dgm:pt modelId="{B45912B8-16D6-493B-B8D8-294AE3171ADA}" type="pres">
      <dgm:prSet presAssocID="{5BE5D256-55B0-435A-8F29-13EDB94310E6}" presName="node" presStyleLbl="node1" presStyleIdx="3" presStyleCnt="4" custScaleX="118787" custScaleY="116502">
        <dgm:presLayoutVars>
          <dgm:bulletEnabled val="1"/>
        </dgm:presLayoutVars>
      </dgm:prSet>
      <dgm:spPr/>
      <dgm:t>
        <a:bodyPr/>
        <a:lstStyle/>
        <a:p>
          <a:pPr rtl="1"/>
          <a:endParaRPr lang="ar-SA"/>
        </a:p>
      </dgm:t>
    </dgm:pt>
    <dgm:pt modelId="{AD6831CC-AE12-4A91-8B4B-81EC74077C0B}" type="pres">
      <dgm:prSet presAssocID="{5BE5D256-55B0-435A-8F29-13EDB94310E6}" presName="dummy" presStyleCnt="0"/>
      <dgm:spPr/>
    </dgm:pt>
    <dgm:pt modelId="{40319C9F-E629-4D15-B9D9-E61F5CA24EFA}" type="pres">
      <dgm:prSet presAssocID="{18FBDD51-CE8F-4DBC-A7FD-DAEAA442E829}" presName="sibTrans" presStyleLbl="sibTrans2D1" presStyleIdx="3" presStyleCnt="4"/>
      <dgm:spPr/>
      <dgm:t>
        <a:bodyPr/>
        <a:lstStyle/>
        <a:p>
          <a:pPr rtl="1"/>
          <a:endParaRPr lang="ar-SA"/>
        </a:p>
      </dgm:t>
    </dgm:pt>
  </dgm:ptLst>
  <dgm:cxnLst>
    <dgm:cxn modelId="{D41D43FE-4276-41DC-9935-D8F263B2C896}" srcId="{B7904B2C-4915-4BC1-826B-E9AB8AA39F7E}" destId="{5BE5D256-55B0-435A-8F29-13EDB94310E6}" srcOrd="3" destOrd="0" parTransId="{D5157DC6-90EB-4B33-9B4B-24D53BC87C72}" sibTransId="{18FBDD51-CE8F-4DBC-A7FD-DAEAA442E829}"/>
    <dgm:cxn modelId="{CE9E4AAE-7143-4E63-98BD-92C6A3852D68}" type="presOf" srcId="{C04C3411-87B5-4BC0-9520-DE3A42879BAC}" destId="{CF7CE18B-A568-495E-BA6B-C8F289C285C7}" srcOrd="0" destOrd="0" presId="urn:microsoft.com/office/officeart/2005/8/layout/radial6"/>
    <dgm:cxn modelId="{845E5592-EF53-412B-873F-EA2E73CE5F1C}" type="presOf" srcId="{0562F75F-B6D9-446D-B08B-CAE2E92F7846}" destId="{293699D8-32CA-471A-B8C5-1613B49A527C}" srcOrd="0" destOrd="0" presId="urn:microsoft.com/office/officeart/2005/8/layout/radial6"/>
    <dgm:cxn modelId="{796B5863-7F94-4AAC-8BDB-F5F24B360CD4}" type="presOf" srcId="{EBC6FF7E-26F5-4A81-8F07-FB16833AA566}" destId="{FDD9FBB1-0CC3-4167-B225-E7556883CE95}" srcOrd="0" destOrd="0" presId="urn:microsoft.com/office/officeart/2005/8/layout/radial6"/>
    <dgm:cxn modelId="{A8EBACB9-6A6C-4F49-B851-ADB4C4C9172A}" type="presOf" srcId="{B7904B2C-4915-4BC1-826B-E9AB8AA39F7E}" destId="{537BCF72-4661-4075-A9C0-3475BD7BFF1E}" srcOrd="0" destOrd="0" presId="urn:microsoft.com/office/officeart/2005/8/layout/radial6"/>
    <dgm:cxn modelId="{DA11D948-B3B7-43BF-8D75-D26E427555CA}" srcId="{5D15FD23-12AE-4DA9-8BCB-06CBA5D75E2D}" destId="{B7904B2C-4915-4BC1-826B-E9AB8AA39F7E}" srcOrd="0" destOrd="0" parTransId="{80EED084-B92B-4E21-83BB-16D6AAC6C44A}" sibTransId="{44D90F09-88F7-4B08-8F59-9E0744991122}"/>
    <dgm:cxn modelId="{D341A5FB-C5F8-47A5-A060-76597B7C65AB}" type="presOf" srcId="{31A0C07A-587A-469D-8FAA-9E431C521D8A}" destId="{E05E85C3-7B1B-4A79-9AF1-7726C637B04D}" srcOrd="0" destOrd="0" presId="urn:microsoft.com/office/officeart/2005/8/layout/radial6"/>
    <dgm:cxn modelId="{91A8C7E3-02F8-4D39-BC59-22D176ED07BC}" srcId="{B7904B2C-4915-4BC1-826B-E9AB8AA39F7E}" destId="{C04C3411-87B5-4BC0-9520-DE3A42879BAC}" srcOrd="1" destOrd="0" parTransId="{CFE7FB7F-9C9A-4FC0-A7A9-36225ECADA8D}" sibTransId="{EBC6FF7E-26F5-4A81-8F07-FB16833AA566}"/>
    <dgm:cxn modelId="{BC5EA146-A0C6-4A0C-BB7C-200416E464DA}" srcId="{B7904B2C-4915-4BC1-826B-E9AB8AA39F7E}" destId="{6CF85EF9-3022-494C-A3F7-792318AD893D}" srcOrd="2" destOrd="0" parTransId="{162D9C73-1625-4FE2-8052-4B78B845FFFC}" sibTransId="{0562F75F-B6D9-446D-B08B-CAE2E92F7846}"/>
    <dgm:cxn modelId="{12374A40-CFF3-46DC-BAF6-4A3D1022968B}" type="presOf" srcId="{18FBDD51-CE8F-4DBC-A7FD-DAEAA442E829}" destId="{40319C9F-E629-4D15-B9D9-E61F5CA24EFA}" srcOrd="0" destOrd="0" presId="urn:microsoft.com/office/officeart/2005/8/layout/radial6"/>
    <dgm:cxn modelId="{1EF265AC-42CC-4E14-963B-7B889E9D7C93}" type="presOf" srcId="{5BE5D256-55B0-435A-8F29-13EDB94310E6}" destId="{B45912B8-16D6-493B-B8D8-294AE3171ADA}" srcOrd="0" destOrd="0" presId="urn:microsoft.com/office/officeart/2005/8/layout/radial6"/>
    <dgm:cxn modelId="{9FB07059-B1C2-48B1-A1A9-EE93C98007D8}" srcId="{B7904B2C-4915-4BC1-826B-E9AB8AA39F7E}" destId="{3BB3B5A2-AEA0-4688-980F-BB47E4701E31}" srcOrd="0" destOrd="0" parTransId="{04214366-C399-4878-A910-90BAC1DAD448}" sibTransId="{31A0C07A-587A-469D-8FAA-9E431C521D8A}"/>
    <dgm:cxn modelId="{D4104EF9-F16F-467B-8AC3-97E51B88F3A8}" type="presOf" srcId="{3BB3B5A2-AEA0-4688-980F-BB47E4701E31}" destId="{A63335A2-01E7-43F8-9950-9B1B5FDA8BA3}" srcOrd="0" destOrd="0" presId="urn:microsoft.com/office/officeart/2005/8/layout/radial6"/>
    <dgm:cxn modelId="{E2B7F25E-71A9-4D09-8735-140AD2440BAB}" type="presOf" srcId="{6CF85EF9-3022-494C-A3F7-792318AD893D}" destId="{DEFF87D4-E85F-45AD-8D15-E3D85A68B497}" srcOrd="0" destOrd="0" presId="urn:microsoft.com/office/officeart/2005/8/layout/radial6"/>
    <dgm:cxn modelId="{5612008C-2310-435D-9A34-DAC68B5719A3}" type="presOf" srcId="{5D15FD23-12AE-4DA9-8BCB-06CBA5D75E2D}" destId="{69ED04E2-E7CE-42FD-AE33-CC3F127CEAAD}" srcOrd="0" destOrd="0" presId="urn:microsoft.com/office/officeart/2005/8/layout/radial6"/>
    <dgm:cxn modelId="{9206F10C-9B19-4209-930E-023FD5C90585}" type="presParOf" srcId="{69ED04E2-E7CE-42FD-AE33-CC3F127CEAAD}" destId="{537BCF72-4661-4075-A9C0-3475BD7BFF1E}" srcOrd="0" destOrd="0" presId="urn:microsoft.com/office/officeart/2005/8/layout/radial6"/>
    <dgm:cxn modelId="{CDC41A12-4A2D-460F-BCA0-1EB0B7877D63}" type="presParOf" srcId="{69ED04E2-E7CE-42FD-AE33-CC3F127CEAAD}" destId="{A63335A2-01E7-43F8-9950-9B1B5FDA8BA3}" srcOrd="1" destOrd="0" presId="urn:microsoft.com/office/officeart/2005/8/layout/radial6"/>
    <dgm:cxn modelId="{21103A06-64C0-498B-B1C5-EB4CF09AEF3F}" type="presParOf" srcId="{69ED04E2-E7CE-42FD-AE33-CC3F127CEAAD}" destId="{70A82DF6-FBE4-4358-91A3-18B9F271AD98}" srcOrd="2" destOrd="0" presId="urn:microsoft.com/office/officeart/2005/8/layout/radial6"/>
    <dgm:cxn modelId="{BCAACA8B-2933-4F6E-977A-F85A8363CF45}" type="presParOf" srcId="{69ED04E2-E7CE-42FD-AE33-CC3F127CEAAD}" destId="{E05E85C3-7B1B-4A79-9AF1-7726C637B04D}" srcOrd="3" destOrd="0" presId="urn:microsoft.com/office/officeart/2005/8/layout/radial6"/>
    <dgm:cxn modelId="{47DB2561-6ED5-4697-A9F3-78B010E8F9DF}" type="presParOf" srcId="{69ED04E2-E7CE-42FD-AE33-CC3F127CEAAD}" destId="{CF7CE18B-A568-495E-BA6B-C8F289C285C7}" srcOrd="4" destOrd="0" presId="urn:microsoft.com/office/officeart/2005/8/layout/radial6"/>
    <dgm:cxn modelId="{2E6539F1-1496-4213-AE9A-9EE0E0808CBD}" type="presParOf" srcId="{69ED04E2-E7CE-42FD-AE33-CC3F127CEAAD}" destId="{E0079EBA-460D-4EEC-B20D-DB19A3804F01}" srcOrd="5" destOrd="0" presId="urn:microsoft.com/office/officeart/2005/8/layout/radial6"/>
    <dgm:cxn modelId="{8AC51046-97F3-482B-8E64-EB41F943A2A3}" type="presParOf" srcId="{69ED04E2-E7CE-42FD-AE33-CC3F127CEAAD}" destId="{FDD9FBB1-0CC3-4167-B225-E7556883CE95}" srcOrd="6" destOrd="0" presId="urn:microsoft.com/office/officeart/2005/8/layout/radial6"/>
    <dgm:cxn modelId="{335DD27F-C5D9-4A90-A77A-87E8832C7B1E}" type="presParOf" srcId="{69ED04E2-E7CE-42FD-AE33-CC3F127CEAAD}" destId="{DEFF87D4-E85F-45AD-8D15-E3D85A68B497}" srcOrd="7" destOrd="0" presId="urn:microsoft.com/office/officeart/2005/8/layout/radial6"/>
    <dgm:cxn modelId="{7C58BB32-6BD1-4B26-BD82-302FE981D277}" type="presParOf" srcId="{69ED04E2-E7CE-42FD-AE33-CC3F127CEAAD}" destId="{6A0EC246-130F-4400-B477-70801667A8DC}" srcOrd="8" destOrd="0" presId="urn:microsoft.com/office/officeart/2005/8/layout/radial6"/>
    <dgm:cxn modelId="{8479B2D7-B474-4C4F-8EF4-D311BB79D67E}" type="presParOf" srcId="{69ED04E2-E7CE-42FD-AE33-CC3F127CEAAD}" destId="{293699D8-32CA-471A-B8C5-1613B49A527C}" srcOrd="9" destOrd="0" presId="urn:microsoft.com/office/officeart/2005/8/layout/radial6"/>
    <dgm:cxn modelId="{C5E60B0D-ACE0-49DB-9230-2915DF452E7D}" type="presParOf" srcId="{69ED04E2-E7CE-42FD-AE33-CC3F127CEAAD}" destId="{B45912B8-16D6-493B-B8D8-294AE3171ADA}" srcOrd="10" destOrd="0" presId="urn:microsoft.com/office/officeart/2005/8/layout/radial6"/>
    <dgm:cxn modelId="{B2EF883F-1332-41FC-821D-2B14150DDE85}" type="presParOf" srcId="{69ED04E2-E7CE-42FD-AE33-CC3F127CEAAD}" destId="{AD6831CC-AE12-4A91-8B4B-81EC74077C0B}" srcOrd="11" destOrd="0" presId="urn:microsoft.com/office/officeart/2005/8/layout/radial6"/>
    <dgm:cxn modelId="{33E1BEEC-0827-4996-9962-333BB6A25CCA}" type="presParOf" srcId="{69ED04E2-E7CE-42FD-AE33-CC3F127CEAAD}" destId="{40319C9F-E629-4D15-B9D9-E61F5CA24EFA}"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22DA73-00BB-470C-85FD-72158C12C488}"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pPr rtl="1"/>
          <a:endParaRPr lang="ar-SA"/>
        </a:p>
      </dgm:t>
    </dgm:pt>
    <dgm:pt modelId="{20109566-7790-4D55-BB65-D3C6EC1A2FFD}">
      <dgm:prSet phldrT="[نص]">
        <dgm:style>
          <a:lnRef idx="1">
            <a:schemeClr val="accent1"/>
          </a:lnRef>
          <a:fillRef idx="3">
            <a:schemeClr val="accent1"/>
          </a:fillRef>
          <a:effectRef idx="2">
            <a:schemeClr val="accent1"/>
          </a:effectRef>
          <a:fontRef idx="minor">
            <a:schemeClr val="lt1"/>
          </a:fontRef>
        </dgm:style>
      </dgm:prSet>
      <dgm:spPr>
        <a:solidFill>
          <a:srgbClr val="FF21B5"/>
        </a:solidFill>
        <a:ln>
          <a:solidFill>
            <a:srgbClr val="FF21B5"/>
          </a:solidFill>
        </a:ln>
      </dgm:spPr>
      <dgm:t>
        <a:bodyPr/>
        <a:lstStyle/>
        <a:p>
          <a:pPr rtl="1"/>
          <a:r>
            <a:rPr lang="ar-SA" dirty="0">
              <a:solidFill>
                <a:schemeClr val="tx1"/>
              </a:solidFill>
            </a:rPr>
            <a:t>علم الاجتماع </a:t>
          </a:r>
        </a:p>
      </dgm:t>
    </dgm:pt>
    <dgm:pt modelId="{5B282AE7-7955-443D-AD9A-8C794C01A826}" type="parTrans" cxnId="{17FCA47A-B90F-4EC9-A69D-B0C2B2875273}">
      <dgm:prSet/>
      <dgm:spPr/>
      <dgm:t>
        <a:bodyPr/>
        <a:lstStyle/>
        <a:p>
          <a:pPr rtl="1"/>
          <a:endParaRPr lang="ar-SA"/>
        </a:p>
      </dgm:t>
    </dgm:pt>
    <dgm:pt modelId="{4318F8AB-8FC5-4848-AC65-3AA4225347C2}" type="sibTrans" cxnId="{17FCA47A-B90F-4EC9-A69D-B0C2B2875273}">
      <dgm:prSet/>
      <dgm:spPr/>
      <dgm:t>
        <a:bodyPr/>
        <a:lstStyle/>
        <a:p>
          <a:pPr rtl="1"/>
          <a:endParaRPr lang="ar-SA"/>
        </a:p>
      </dgm:t>
    </dgm:pt>
    <dgm:pt modelId="{F00CA2E5-0EE5-454D-A653-FC418DBD038F}">
      <dgm:prSet phldrT="[نص]" custT="1">
        <dgm:style>
          <a:lnRef idx="1">
            <a:schemeClr val="accent1"/>
          </a:lnRef>
          <a:fillRef idx="3">
            <a:schemeClr val="accent1"/>
          </a:fillRef>
          <a:effectRef idx="2">
            <a:schemeClr val="accent1"/>
          </a:effectRef>
          <a:fontRef idx="minor">
            <a:schemeClr val="lt1"/>
          </a:fontRef>
        </dgm:style>
      </dgm:prSet>
      <dgm:spPr>
        <a:solidFill>
          <a:srgbClr val="FF21B5"/>
        </a:solidFill>
        <a:ln>
          <a:solidFill>
            <a:srgbClr val="FF21B5"/>
          </a:solidFill>
        </a:ln>
      </dgm:spPr>
      <dgm:t>
        <a:bodyPr/>
        <a:lstStyle/>
        <a:p>
          <a:pPr rtl="1"/>
          <a:r>
            <a:rPr lang="ar-SA" sz="2400" dirty="0">
              <a:solidFill>
                <a:schemeClr val="tx1"/>
              </a:solidFill>
            </a:rPr>
            <a:t>إلى أي حد يستطيع المدرسون استغلال هذه المؤثرات من العمل </a:t>
          </a:r>
          <a:r>
            <a:rPr lang="ar-SA" sz="2400" dirty="0" smtClean="0">
              <a:solidFill>
                <a:schemeClr val="tx1"/>
              </a:solidFill>
            </a:rPr>
            <a:t>المدرسي </a:t>
          </a:r>
          <a:r>
            <a:rPr lang="ar-SA" sz="2400" dirty="0">
              <a:solidFill>
                <a:schemeClr val="tx1"/>
              </a:solidFill>
            </a:rPr>
            <a:t>وإلى اي مدى  يتقبل هؤلاء المدرسون العوائق وحدود القوة </a:t>
          </a:r>
          <a:r>
            <a:rPr lang="ar-SA" sz="2400" dirty="0" err="1">
              <a:solidFill>
                <a:schemeClr val="tx1"/>
              </a:solidFill>
            </a:rPr>
            <a:t>الكامنه</a:t>
          </a:r>
          <a:r>
            <a:rPr lang="ar-SA" sz="2400" dirty="0">
              <a:solidFill>
                <a:schemeClr val="tx1"/>
              </a:solidFill>
            </a:rPr>
            <a:t> في تلك </a:t>
          </a:r>
          <a:r>
            <a:rPr lang="ar-SA" sz="2400" dirty="0" err="1">
              <a:solidFill>
                <a:schemeClr val="tx1"/>
              </a:solidFill>
            </a:rPr>
            <a:t>المجتمعات؟</a:t>
          </a:r>
          <a:endParaRPr lang="ar-SA" sz="2400" dirty="0">
            <a:solidFill>
              <a:schemeClr val="tx1"/>
            </a:solidFill>
          </a:endParaRPr>
        </a:p>
      </dgm:t>
    </dgm:pt>
    <dgm:pt modelId="{E8145C13-F836-4FF4-849E-95672344B98D}" type="parTrans" cxnId="{806005A3-4939-4720-B4C9-280A8B107260}">
      <dgm:prSet/>
      <dgm:spPr>
        <a:solidFill>
          <a:srgbClr val="FB65E6"/>
        </a:solidFill>
        <a:ln>
          <a:solidFill>
            <a:srgbClr val="FB65E6"/>
          </a:solidFill>
        </a:ln>
      </dgm:spPr>
      <dgm:t>
        <a:bodyPr/>
        <a:lstStyle/>
        <a:p>
          <a:pPr rtl="1"/>
          <a:endParaRPr lang="ar-SA"/>
        </a:p>
      </dgm:t>
    </dgm:pt>
    <dgm:pt modelId="{FF415E83-D6C9-4A5F-BB1A-91111EACC6DC}" type="sibTrans" cxnId="{806005A3-4939-4720-B4C9-280A8B107260}">
      <dgm:prSet/>
      <dgm:spPr/>
      <dgm:t>
        <a:bodyPr/>
        <a:lstStyle/>
        <a:p>
          <a:pPr rtl="1"/>
          <a:endParaRPr lang="ar-SA"/>
        </a:p>
      </dgm:t>
    </dgm:pt>
    <dgm:pt modelId="{D96CD56B-A56E-40B2-B180-E2577ED9ED22}">
      <dgm:prSet phldrT="[نص]" custT="1">
        <dgm:style>
          <a:lnRef idx="1">
            <a:schemeClr val="accent1"/>
          </a:lnRef>
          <a:fillRef idx="3">
            <a:schemeClr val="accent1"/>
          </a:fillRef>
          <a:effectRef idx="2">
            <a:schemeClr val="accent1"/>
          </a:effectRef>
          <a:fontRef idx="minor">
            <a:schemeClr val="lt1"/>
          </a:fontRef>
        </dgm:style>
      </dgm:prSet>
      <dgm:spPr>
        <a:solidFill>
          <a:srgbClr val="FF21B5"/>
        </a:solidFill>
        <a:ln>
          <a:solidFill>
            <a:srgbClr val="FF21B5"/>
          </a:solidFill>
        </a:ln>
      </dgm:spPr>
      <dgm:t>
        <a:bodyPr/>
        <a:lstStyle/>
        <a:p>
          <a:pPr rtl="1"/>
          <a:r>
            <a:rPr lang="ar-SA" sz="2800" dirty="0" err="1">
              <a:solidFill>
                <a:schemeClr val="tx1"/>
              </a:solidFill>
            </a:rPr>
            <a:t>ماهي</a:t>
          </a:r>
          <a:r>
            <a:rPr lang="ar-SA" sz="2800" dirty="0">
              <a:solidFill>
                <a:schemeClr val="tx1"/>
              </a:solidFill>
            </a:rPr>
            <a:t> التحديثات او التأثيرات التربوية التي تكمن في المجتمعات التي ينشا فيها </a:t>
          </a:r>
          <a:r>
            <a:rPr lang="ar-SA" sz="2800" dirty="0" err="1">
              <a:solidFill>
                <a:schemeClr val="tx1"/>
              </a:solidFill>
            </a:rPr>
            <a:t>الاطفال؟</a:t>
          </a:r>
          <a:endParaRPr lang="ar-SA" sz="2800" dirty="0">
            <a:solidFill>
              <a:schemeClr val="tx1"/>
            </a:solidFill>
          </a:endParaRPr>
        </a:p>
      </dgm:t>
    </dgm:pt>
    <dgm:pt modelId="{B98AB573-40FD-4B54-A5CD-287E48AB6B0E}" type="parTrans" cxnId="{94221A80-0798-445B-9D49-3603C5B774C2}">
      <dgm:prSet/>
      <dgm:spPr>
        <a:solidFill>
          <a:srgbClr val="FB65E6"/>
        </a:solidFill>
        <a:ln>
          <a:solidFill>
            <a:srgbClr val="FB65E6"/>
          </a:solidFill>
        </a:ln>
      </dgm:spPr>
      <dgm:t>
        <a:bodyPr/>
        <a:lstStyle/>
        <a:p>
          <a:pPr rtl="1"/>
          <a:endParaRPr lang="ar-SA"/>
        </a:p>
      </dgm:t>
    </dgm:pt>
    <dgm:pt modelId="{217A44B0-1F98-482E-8C22-1E460272E8BA}" type="sibTrans" cxnId="{94221A80-0798-445B-9D49-3603C5B774C2}">
      <dgm:prSet/>
      <dgm:spPr/>
      <dgm:t>
        <a:bodyPr/>
        <a:lstStyle/>
        <a:p>
          <a:pPr rtl="1"/>
          <a:endParaRPr lang="ar-SA"/>
        </a:p>
      </dgm:t>
    </dgm:pt>
    <dgm:pt modelId="{6ADAA6EC-8E52-486C-B60C-84CBD2E02FA1}" type="pres">
      <dgm:prSet presAssocID="{6022DA73-00BB-470C-85FD-72158C12C488}" presName="cycle" presStyleCnt="0">
        <dgm:presLayoutVars>
          <dgm:chMax val="1"/>
          <dgm:dir/>
          <dgm:animLvl val="ctr"/>
          <dgm:resizeHandles val="exact"/>
        </dgm:presLayoutVars>
      </dgm:prSet>
      <dgm:spPr/>
      <dgm:t>
        <a:bodyPr/>
        <a:lstStyle/>
        <a:p>
          <a:pPr rtl="1"/>
          <a:endParaRPr lang="ar-SA"/>
        </a:p>
      </dgm:t>
    </dgm:pt>
    <dgm:pt modelId="{5B7369D3-0AAA-46FB-8368-375CBB412314}" type="pres">
      <dgm:prSet presAssocID="{20109566-7790-4D55-BB65-D3C6EC1A2FFD}" presName="centerShape" presStyleLbl="node0" presStyleIdx="0" presStyleCnt="1" custScaleX="92425" custScaleY="83845"/>
      <dgm:spPr/>
      <dgm:t>
        <a:bodyPr/>
        <a:lstStyle/>
        <a:p>
          <a:pPr rtl="1"/>
          <a:endParaRPr lang="ar-SA"/>
        </a:p>
      </dgm:t>
    </dgm:pt>
    <dgm:pt modelId="{4CFF1F6A-0140-4C32-8A63-922226286E38}" type="pres">
      <dgm:prSet presAssocID="{E8145C13-F836-4FF4-849E-95672344B98D}" presName="parTrans" presStyleLbl="bgSibTrans2D1" presStyleIdx="0" presStyleCnt="2" custAng="1155720" custLinFactNeighborX="37997" custLinFactNeighborY="-58179"/>
      <dgm:spPr/>
      <dgm:t>
        <a:bodyPr/>
        <a:lstStyle/>
        <a:p>
          <a:pPr rtl="1"/>
          <a:endParaRPr lang="ar-SA"/>
        </a:p>
      </dgm:t>
    </dgm:pt>
    <dgm:pt modelId="{180B8CEB-C118-473C-AE72-B894954D2853}" type="pres">
      <dgm:prSet presAssocID="{F00CA2E5-0EE5-454D-A653-FC418DBD038F}" presName="node" presStyleLbl="node1" presStyleIdx="0" presStyleCnt="2" custScaleX="119362" custScaleY="148664" custRadScaleRad="113617" custRadScaleInc="5226">
        <dgm:presLayoutVars>
          <dgm:bulletEnabled val="1"/>
        </dgm:presLayoutVars>
      </dgm:prSet>
      <dgm:spPr/>
      <dgm:t>
        <a:bodyPr/>
        <a:lstStyle/>
        <a:p>
          <a:pPr rtl="1"/>
          <a:endParaRPr lang="ar-SA"/>
        </a:p>
      </dgm:t>
    </dgm:pt>
    <dgm:pt modelId="{F607AA34-82B9-43D5-B894-120597262E15}" type="pres">
      <dgm:prSet presAssocID="{B98AB573-40FD-4B54-A5CD-287E48AB6B0E}" presName="parTrans" presStyleLbl="bgSibTrans2D1" presStyleIdx="1" presStyleCnt="2" custAng="20537994" custLinFactNeighborX="-41497" custLinFactNeighborY="-54167"/>
      <dgm:spPr/>
      <dgm:t>
        <a:bodyPr/>
        <a:lstStyle/>
        <a:p>
          <a:pPr rtl="1"/>
          <a:endParaRPr lang="ar-SA"/>
        </a:p>
      </dgm:t>
    </dgm:pt>
    <dgm:pt modelId="{54010212-DD25-479D-BDE7-8FB906C4980B}" type="pres">
      <dgm:prSet presAssocID="{D96CD56B-A56E-40B2-B180-E2577ED9ED22}" presName="node" presStyleLbl="node1" presStyleIdx="1" presStyleCnt="2" custScaleX="111545" custScaleY="134460" custRadScaleRad="95803" custRadScaleInc="-2326">
        <dgm:presLayoutVars>
          <dgm:bulletEnabled val="1"/>
        </dgm:presLayoutVars>
      </dgm:prSet>
      <dgm:spPr/>
      <dgm:t>
        <a:bodyPr/>
        <a:lstStyle/>
        <a:p>
          <a:pPr rtl="1"/>
          <a:endParaRPr lang="ar-SA"/>
        </a:p>
      </dgm:t>
    </dgm:pt>
  </dgm:ptLst>
  <dgm:cxnLst>
    <dgm:cxn modelId="{94221A80-0798-445B-9D49-3603C5B774C2}" srcId="{20109566-7790-4D55-BB65-D3C6EC1A2FFD}" destId="{D96CD56B-A56E-40B2-B180-E2577ED9ED22}" srcOrd="1" destOrd="0" parTransId="{B98AB573-40FD-4B54-A5CD-287E48AB6B0E}" sibTransId="{217A44B0-1F98-482E-8C22-1E460272E8BA}"/>
    <dgm:cxn modelId="{3DDC68B2-F85D-4DA1-B688-3EE93F121EEB}" type="presOf" srcId="{20109566-7790-4D55-BB65-D3C6EC1A2FFD}" destId="{5B7369D3-0AAA-46FB-8368-375CBB412314}" srcOrd="0" destOrd="0" presId="urn:microsoft.com/office/officeart/2005/8/layout/radial4"/>
    <dgm:cxn modelId="{22C71B2C-4BA9-4659-94AC-B65CAA4A57B5}" type="presOf" srcId="{E8145C13-F836-4FF4-849E-95672344B98D}" destId="{4CFF1F6A-0140-4C32-8A63-922226286E38}" srcOrd="0" destOrd="0" presId="urn:microsoft.com/office/officeart/2005/8/layout/radial4"/>
    <dgm:cxn modelId="{17FCA47A-B90F-4EC9-A69D-B0C2B2875273}" srcId="{6022DA73-00BB-470C-85FD-72158C12C488}" destId="{20109566-7790-4D55-BB65-D3C6EC1A2FFD}" srcOrd="0" destOrd="0" parTransId="{5B282AE7-7955-443D-AD9A-8C794C01A826}" sibTransId="{4318F8AB-8FC5-4848-AC65-3AA4225347C2}"/>
    <dgm:cxn modelId="{7F65D053-73C4-49D7-A688-9698B32E660E}" type="presOf" srcId="{F00CA2E5-0EE5-454D-A653-FC418DBD038F}" destId="{180B8CEB-C118-473C-AE72-B894954D2853}" srcOrd="0" destOrd="0" presId="urn:microsoft.com/office/officeart/2005/8/layout/radial4"/>
    <dgm:cxn modelId="{6CA5DAB1-1C00-4D9A-97D1-6A73560E0990}" type="presOf" srcId="{B98AB573-40FD-4B54-A5CD-287E48AB6B0E}" destId="{F607AA34-82B9-43D5-B894-120597262E15}" srcOrd="0" destOrd="0" presId="urn:microsoft.com/office/officeart/2005/8/layout/radial4"/>
    <dgm:cxn modelId="{6AA3A820-2AA8-46EA-88C7-58CA7836FBCA}" type="presOf" srcId="{D96CD56B-A56E-40B2-B180-E2577ED9ED22}" destId="{54010212-DD25-479D-BDE7-8FB906C4980B}" srcOrd="0" destOrd="0" presId="urn:microsoft.com/office/officeart/2005/8/layout/radial4"/>
    <dgm:cxn modelId="{806005A3-4939-4720-B4C9-280A8B107260}" srcId="{20109566-7790-4D55-BB65-D3C6EC1A2FFD}" destId="{F00CA2E5-0EE5-454D-A653-FC418DBD038F}" srcOrd="0" destOrd="0" parTransId="{E8145C13-F836-4FF4-849E-95672344B98D}" sibTransId="{FF415E83-D6C9-4A5F-BB1A-91111EACC6DC}"/>
    <dgm:cxn modelId="{618FDA51-1A04-4166-9AE7-81E6E0278B42}" type="presOf" srcId="{6022DA73-00BB-470C-85FD-72158C12C488}" destId="{6ADAA6EC-8E52-486C-B60C-84CBD2E02FA1}" srcOrd="0" destOrd="0" presId="urn:microsoft.com/office/officeart/2005/8/layout/radial4"/>
    <dgm:cxn modelId="{402B3D64-2882-443A-966C-14923B6174CD}" type="presParOf" srcId="{6ADAA6EC-8E52-486C-B60C-84CBD2E02FA1}" destId="{5B7369D3-0AAA-46FB-8368-375CBB412314}" srcOrd="0" destOrd="0" presId="urn:microsoft.com/office/officeart/2005/8/layout/radial4"/>
    <dgm:cxn modelId="{3C948A32-617F-41AF-BE12-0660A64EDBB3}" type="presParOf" srcId="{6ADAA6EC-8E52-486C-B60C-84CBD2E02FA1}" destId="{4CFF1F6A-0140-4C32-8A63-922226286E38}" srcOrd="1" destOrd="0" presId="urn:microsoft.com/office/officeart/2005/8/layout/radial4"/>
    <dgm:cxn modelId="{14774385-1E10-48BE-B797-6F9FECE04805}" type="presParOf" srcId="{6ADAA6EC-8E52-486C-B60C-84CBD2E02FA1}" destId="{180B8CEB-C118-473C-AE72-B894954D2853}" srcOrd="2" destOrd="0" presId="urn:microsoft.com/office/officeart/2005/8/layout/radial4"/>
    <dgm:cxn modelId="{0FE0F2A7-6BF9-4D84-A6CE-2B535B08536B}" type="presParOf" srcId="{6ADAA6EC-8E52-486C-B60C-84CBD2E02FA1}" destId="{F607AA34-82B9-43D5-B894-120597262E15}" srcOrd="3" destOrd="0" presId="urn:microsoft.com/office/officeart/2005/8/layout/radial4"/>
    <dgm:cxn modelId="{4EFD61F3-8253-40EF-B7ED-12736AE51266}" type="presParOf" srcId="{6ADAA6EC-8E52-486C-B60C-84CBD2E02FA1}" destId="{54010212-DD25-479D-BDE7-8FB906C4980B}" srcOrd="4"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0319C9F-E629-4D15-B9D9-E61F5CA24EFA}">
      <dsp:nvSpPr>
        <dsp:cNvPr id="0" name=""/>
        <dsp:cNvSpPr/>
      </dsp:nvSpPr>
      <dsp:spPr>
        <a:xfrm>
          <a:off x="1529024" y="560257"/>
          <a:ext cx="3779616" cy="3779616"/>
        </a:xfrm>
        <a:prstGeom prst="blockArc">
          <a:avLst>
            <a:gd name="adj1" fmla="val 10800000"/>
            <a:gd name="adj2" fmla="val 16200000"/>
            <a:gd name="adj3" fmla="val 4632"/>
          </a:avLst>
        </a:prstGeom>
        <a:solidFill>
          <a:srgbClr val="FB65E6"/>
        </a:solidFill>
        <a:ln>
          <a:solidFill>
            <a:srgbClr val="FB65E6"/>
          </a:solidFill>
        </a:ln>
        <a:effectLst/>
      </dsp:spPr>
      <dsp:style>
        <a:lnRef idx="0">
          <a:scrgbClr r="0" g="0" b="0"/>
        </a:lnRef>
        <a:fillRef idx="1">
          <a:scrgbClr r="0" g="0" b="0"/>
        </a:fillRef>
        <a:effectRef idx="0">
          <a:scrgbClr r="0" g="0" b="0"/>
        </a:effectRef>
        <a:fontRef idx="minor">
          <a:schemeClr val="lt1"/>
        </a:fontRef>
      </dsp:style>
    </dsp:sp>
    <dsp:sp modelId="{293699D8-32CA-471A-B8C5-1613B49A527C}">
      <dsp:nvSpPr>
        <dsp:cNvPr id="0" name=""/>
        <dsp:cNvSpPr/>
      </dsp:nvSpPr>
      <dsp:spPr>
        <a:xfrm>
          <a:off x="1529024" y="560257"/>
          <a:ext cx="3779616" cy="3779616"/>
        </a:xfrm>
        <a:prstGeom prst="blockArc">
          <a:avLst>
            <a:gd name="adj1" fmla="val 5400000"/>
            <a:gd name="adj2" fmla="val 10800000"/>
            <a:gd name="adj3" fmla="val 4632"/>
          </a:avLst>
        </a:prstGeom>
        <a:solidFill>
          <a:srgbClr val="FB65E6"/>
        </a:solidFill>
        <a:ln>
          <a:solidFill>
            <a:srgbClr val="FB65E6"/>
          </a:solidFill>
        </a:ln>
        <a:effectLst/>
      </dsp:spPr>
      <dsp:style>
        <a:lnRef idx="0">
          <a:scrgbClr r="0" g="0" b="0"/>
        </a:lnRef>
        <a:fillRef idx="1">
          <a:scrgbClr r="0" g="0" b="0"/>
        </a:fillRef>
        <a:effectRef idx="0">
          <a:scrgbClr r="0" g="0" b="0"/>
        </a:effectRef>
        <a:fontRef idx="minor">
          <a:schemeClr val="lt1"/>
        </a:fontRef>
      </dsp:style>
    </dsp:sp>
    <dsp:sp modelId="{FDD9FBB1-0CC3-4167-B225-E7556883CE95}">
      <dsp:nvSpPr>
        <dsp:cNvPr id="0" name=""/>
        <dsp:cNvSpPr/>
      </dsp:nvSpPr>
      <dsp:spPr>
        <a:xfrm>
          <a:off x="1529024" y="560257"/>
          <a:ext cx="3779616" cy="3779616"/>
        </a:xfrm>
        <a:prstGeom prst="blockArc">
          <a:avLst>
            <a:gd name="adj1" fmla="val 0"/>
            <a:gd name="adj2" fmla="val 5400000"/>
            <a:gd name="adj3" fmla="val 4632"/>
          </a:avLst>
        </a:prstGeom>
        <a:solidFill>
          <a:srgbClr val="FB65E6"/>
        </a:solidFill>
        <a:ln>
          <a:solidFill>
            <a:srgbClr val="FB65E6"/>
          </a:solidFill>
        </a:ln>
        <a:effectLst/>
      </dsp:spPr>
      <dsp:style>
        <a:lnRef idx="0">
          <a:scrgbClr r="0" g="0" b="0"/>
        </a:lnRef>
        <a:fillRef idx="1">
          <a:scrgbClr r="0" g="0" b="0"/>
        </a:fillRef>
        <a:effectRef idx="0">
          <a:scrgbClr r="0" g="0" b="0"/>
        </a:effectRef>
        <a:fontRef idx="minor">
          <a:schemeClr val="lt1"/>
        </a:fontRef>
      </dsp:style>
    </dsp:sp>
    <dsp:sp modelId="{E05E85C3-7B1B-4A79-9AF1-7726C637B04D}">
      <dsp:nvSpPr>
        <dsp:cNvPr id="0" name=""/>
        <dsp:cNvSpPr/>
      </dsp:nvSpPr>
      <dsp:spPr>
        <a:xfrm>
          <a:off x="1529024" y="560257"/>
          <a:ext cx="3779616" cy="3779616"/>
        </a:xfrm>
        <a:prstGeom prst="blockArc">
          <a:avLst>
            <a:gd name="adj1" fmla="val 16200000"/>
            <a:gd name="adj2" fmla="val 0"/>
            <a:gd name="adj3" fmla="val 4632"/>
          </a:avLst>
        </a:prstGeom>
        <a:solidFill>
          <a:srgbClr val="FB65E6"/>
        </a:solidFill>
        <a:ln>
          <a:solidFill>
            <a:srgbClr val="FB65E6"/>
          </a:solidFill>
        </a:ln>
        <a:effectLst/>
      </dsp:spPr>
      <dsp:style>
        <a:lnRef idx="0">
          <a:scrgbClr r="0" g="0" b="0"/>
        </a:lnRef>
        <a:fillRef idx="1">
          <a:scrgbClr r="0" g="0" b="0"/>
        </a:fillRef>
        <a:effectRef idx="0">
          <a:scrgbClr r="0" g="0" b="0"/>
        </a:effectRef>
        <a:fontRef idx="minor">
          <a:schemeClr val="lt1"/>
        </a:fontRef>
      </dsp:style>
    </dsp:sp>
    <dsp:sp modelId="{537BCF72-4661-4075-A9C0-3475BD7BFF1E}">
      <dsp:nvSpPr>
        <dsp:cNvPr id="0" name=""/>
        <dsp:cNvSpPr/>
      </dsp:nvSpPr>
      <dsp:spPr>
        <a:xfrm>
          <a:off x="2550376" y="1581609"/>
          <a:ext cx="1736911" cy="1736911"/>
        </a:xfrm>
        <a:prstGeom prst="ellipse">
          <a:avLst/>
        </a:prstGeom>
        <a:solidFill>
          <a:srgbClr val="FF21B5"/>
        </a:soli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31750" tIns="31750" rIns="31750" bIns="31750" numCol="1" spcCol="1270" anchor="ctr" anchorCtr="0">
          <a:noAutofit/>
        </a:bodyPr>
        <a:lstStyle/>
        <a:p>
          <a:pPr lvl="0" algn="ctr" defTabSz="1111250" rtl="1">
            <a:lnSpc>
              <a:spcPct val="90000"/>
            </a:lnSpc>
            <a:spcBef>
              <a:spcPct val="0"/>
            </a:spcBef>
            <a:spcAft>
              <a:spcPct val="35000"/>
            </a:spcAft>
          </a:pPr>
          <a:r>
            <a:rPr lang="ar-SA" sz="2500" kern="1200" dirty="0">
              <a:solidFill>
                <a:schemeClr val="tx1"/>
              </a:solidFill>
            </a:rPr>
            <a:t>المتخصص بعلم النفس الاجتماعي</a:t>
          </a:r>
        </a:p>
      </dsp:txBody>
      <dsp:txXfrm>
        <a:off x="2550376" y="1581609"/>
        <a:ext cx="1736911" cy="1736911"/>
      </dsp:txXfrm>
    </dsp:sp>
    <dsp:sp modelId="{A63335A2-01E7-43F8-9950-9B1B5FDA8BA3}">
      <dsp:nvSpPr>
        <dsp:cNvPr id="0" name=""/>
        <dsp:cNvSpPr/>
      </dsp:nvSpPr>
      <dsp:spPr>
        <a:xfrm>
          <a:off x="2763204" y="-109803"/>
          <a:ext cx="1311257" cy="1427661"/>
        </a:xfrm>
        <a:prstGeom prst="ellipse">
          <a:avLst/>
        </a:prstGeom>
        <a:solidFill>
          <a:srgbClr val="FF21B5"/>
        </a:soli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ar-SA" sz="1200" kern="1200" dirty="0">
              <a:solidFill>
                <a:schemeClr val="tx1"/>
              </a:solidFill>
            </a:rPr>
            <a:t>ما نوع الجماعات التي يكونها الصغار عندما يتركون </a:t>
          </a:r>
          <a:r>
            <a:rPr lang="ar-SA" sz="1200" kern="1200" dirty="0" err="1">
              <a:solidFill>
                <a:schemeClr val="tx1"/>
              </a:solidFill>
            </a:rPr>
            <a:t>لوحدهم؟</a:t>
          </a:r>
          <a:endParaRPr lang="ar-SA" sz="1200" kern="1200" dirty="0">
            <a:solidFill>
              <a:schemeClr val="tx1"/>
            </a:solidFill>
          </a:endParaRPr>
        </a:p>
      </dsp:txBody>
      <dsp:txXfrm>
        <a:off x="2763204" y="-109803"/>
        <a:ext cx="1311257" cy="1427661"/>
      </dsp:txXfrm>
    </dsp:sp>
    <dsp:sp modelId="{CF7CE18B-A568-495E-BA6B-C8F289C285C7}">
      <dsp:nvSpPr>
        <dsp:cNvPr id="0" name=""/>
        <dsp:cNvSpPr/>
      </dsp:nvSpPr>
      <dsp:spPr>
        <a:xfrm>
          <a:off x="4539647" y="1797385"/>
          <a:ext cx="1450446" cy="1305360"/>
        </a:xfrm>
        <a:prstGeom prst="ellipse">
          <a:avLst/>
        </a:prstGeom>
        <a:solidFill>
          <a:srgbClr val="FF21B5"/>
        </a:soli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ar-SA" sz="1200" kern="1200" dirty="0">
              <a:solidFill>
                <a:schemeClr val="tx1"/>
              </a:solidFill>
            </a:rPr>
            <a:t>ما الذي يجعل الطفل محبوبا وذا شعبية بين </a:t>
          </a:r>
          <a:r>
            <a:rPr lang="ar-SA" sz="1200" kern="1200" dirty="0" err="1">
              <a:solidFill>
                <a:schemeClr val="tx1"/>
              </a:solidFill>
            </a:rPr>
            <a:t>مجموعته؟</a:t>
          </a:r>
          <a:endParaRPr lang="ar-SA" sz="1200" kern="1200" dirty="0">
            <a:solidFill>
              <a:schemeClr val="tx1"/>
            </a:solidFill>
          </a:endParaRPr>
        </a:p>
      </dsp:txBody>
      <dsp:txXfrm>
        <a:off x="4539647" y="1797385"/>
        <a:ext cx="1450446" cy="1305360"/>
      </dsp:txXfrm>
    </dsp:sp>
    <dsp:sp modelId="{DEFF87D4-E85F-45AD-8D15-E3D85A68B497}">
      <dsp:nvSpPr>
        <dsp:cNvPr id="0" name=""/>
        <dsp:cNvSpPr/>
      </dsp:nvSpPr>
      <dsp:spPr>
        <a:xfrm>
          <a:off x="2694983" y="3573828"/>
          <a:ext cx="1447698" cy="1444549"/>
        </a:xfrm>
        <a:prstGeom prst="ellipse">
          <a:avLst/>
        </a:prstGeom>
        <a:solidFill>
          <a:srgbClr val="FF21B5"/>
        </a:soli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ar-SA" sz="1200" kern="1200" dirty="0">
              <a:solidFill>
                <a:schemeClr val="tx1"/>
              </a:solidFill>
            </a:rPr>
            <a:t>من هم </a:t>
          </a:r>
          <a:r>
            <a:rPr lang="ar-SA" sz="1200" kern="1200" dirty="0" err="1">
              <a:solidFill>
                <a:schemeClr val="tx1"/>
              </a:solidFill>
            </a:rPr>
            <a:t>الاطفال</a:t>
          </a:r>
          <a:r>
            <a:rPr lang="ar-SA" sz="1200" kern="1200" dirty="0">
              <a:solidFill>
                <a:schemeClr val="tx1"/>
              </a:solidFill>
            </a:rPr>
            <a:t> الذين يظهرون كقادة من بين تلك المجموعات؟</a:t>
          </a:r>
        </a:p>
      </dsp:txBody>
      <dsp:txXfrm>
        <a:off x="2694983" y="3573828"/>
        <a:ext cx="1447698" cy="1444549"/>
      </dsp:txXfrm>
    </dsp:sp>
    <dsp:sp modelId="{B45912B8-16D6-493B-B8D8-294AE3171ADA}">
      <dsp:nvSpPr>
        <dsp:cNvPr id="0" name=""/>
        <dsp:cNvSpPr/>
      </dsp:nvSpPr>
      <dsp:spPr>
        <a:xfrm>
          <a:off x="850665" y="1741827"/>
          <a:ext cx="1444257" cy="1416475"/>
        </a:xfrm>
        <a:prstGeom prst="ellipse">
          <a:avLst/>
        </a:prstGeom>
        <a:solidFill>
          <a:srgbClr val="FF21B5"/>
        </a:soli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ar-SA" sz="1200" kern="1200" dirty="0">
              <a:solidFill>
                <a:schemeClr val="tx1"/>
              </a:solidFill>
            </a:rPr>
            <a:t>ما تأثير حياة العصابة على الأولاد في اعمار </a:t>
          </a:r>
          <a:r>
            <a:rPr lang="ar-SA" sz="1200" kern="1200" dirty="0" err="1">
              <a:solidFill>
                <a:schemeClr val="tx1"/>
              </a:solidFill>
            </a:rPr>
            <a:t>معينه؟</a:t>
          </a:r>
          <a:endParaRPr lang="ar-SA" sz="1200" kern="1200" dirty="0">
            <a:solidFill>
              <a:schemeClr val="tx1"/>
            </a:solidFill>
          </a:endParaRPr>
        </a:p>
      </dsp:txBody>
      <dsp:txXfrm>
        <a:off x="850665" y="1741827"/>
        <a:ext cx="1444257" cy="141647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B7369D3-0AAA-46FB-8368-375CBB412314}">
      <dsp:nvSpPr>
        <dsp:cNvPr id="0" name=""/>
        <dsp:cNvSpPr/>
      </dsp:nvSpPr>
      <dsp:spPr>
        <a:xfrm>
          <a:off x="2962668" y="2319538"/>
          <a:ext cx="2400709" cy="2177846"/>
        </a:xfrm>
        <a:prstGeom prst="ellipse">
          <a:avLst/>
        </a:prstGeom>
        <a:solidFill>
          <a:srgbClr val="FF21B5"/>
        </a:solidFill>
        <a:ln w="9525" cap="flat" cmpd="sng" algn="ctr">
          <a:solidFill>
            <a:srgbClr val="FF21B5"/>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29845" tIns="29845" rIns="29845" bIns="29845" numCol="1" spcCol="1270" anchor="ctr" anchorCtr="0">
          <a:noAutofit/>
        </a:bodyPr>
        <a:lstStyle/>
        <a:p>
          <a:pPr lvl="0" algn="ctr" defTabSz="2089150" rtl="1">
            <a:lnSpc>
              <a:spcPct val="90000"/>
            </a:lnSpc>
            <a:spcBef>
              <a:spcPct val="0"/>
            </a:spcBef>
            <a:spcAft>
              <a:spcPct val="35000"/>
            </a:spcAft>
          </a:pPr>
          <a:r>
            <a:rPr lang="ar-SA" sz="4700" kern="1200" dirty="0">
              <a:solidFill>
                <a:schemeClr val="tx1"/>
              </a:solidFill>
            </a:rPr>
            <a:t>علم الاجتماع </a:t>
          </a:r>
        </a:p>
      </dsp:txBody>
      <dsp:txXfrm>
        <a:off x="2962668" y="2319538"/>
        <a:ext cx="2400709" cy="2177846"/>
      </dsp:txXfrm>
    </dsp:sp>
    <dsp:sp modelId="{4CFF1F6A-0140-4C32-8A63-922226286E38}">
      <dsp:nvSpPr>
        <dsp:cNvPr id="0" name=""/>
        <dsp:cNvSpPr/>
      </dsp:nvSpPr>
      <dsp:spPr>
        <a:xfrm rot="14055720">
          <a:off x="1930931" y="1231335"/>
          <a:ext cx="2220530" cy="740278"/>
        </a:xfrm>
        <a:prstGeom prst="leftArrow">
          <a:avLst>
            <a:gd name="adj1" fmla="val 60000"/>
            <a:gd name="adj2" fmla="val 50000"/>
          </a:avLst>
        </a:prstGeom>
        <a:solidFill>
          <a:srgbClr val="FB65E6"/>
        </a:solidFill>
        <a:ln>
          <a:solidFill>
            <a:srgbClr val="FB65E6"/>
          </a:solidFill>
        </a:ln>
        <a:effectLst/>
      </dsp:spPr>
      <dsp:style>
        <a:lnRef idx="0">
          <a:scrgbClr r="0" g="0" b="0"/>
        </a:lnRef>
        <a:fillRef idx="1">
          <a:scrgbClr r="0" g="0" b="0"/>
        </a:fillRef>
        <a:effectRef idx="0">
          <a:scrgbClr r="0" g="0" b="0"/>
        </a:effectRef>
        <a:fontRef idx="minor">
          <a:schemeClr val="lt1"/>
        </a:fontRef>
      </dsp:style>
    </dsp:sp>
    <dsp:sp modelId="{180B8CEB-C118-473C-AE72-B894954D2853}">
      <dsp:nvSpPr>
        <dsp:cNvPr id="0" name=""/>
        <dsp:cNvSpPr/>
      </dsp:nvSpPr>
      <dsp:spPr>
        <a:xfrm>
          <a:off x="-184699" y="-72030"/>
          <a:ext cx="2945369" cy="2934739"/>
        </a:xfrm>
        <a:prstGeom prst="roundRect">
          <a:avLst>
            <a:gd name="adj" fmla="val 10000"/>
          </a:avLst>
        </a:prstGeom>
        <a:solidFill>
          <a:srgbClr val="FF21B5"/>
        </a:solidFill>
        <a:ln w="9525" cap="flat" cmpd="sng" algn="ctr">
          <a:solidFill>
            <a:srgbClr val="FF21B5"/>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45720" tIns="45720" rIns="45720" bIns="45720" numCol="1" spcCol="1270" anchor="ctr" anchorCtr="0">
          <a:noAutofit/>
        </a:bodyPr>
        <a:lstStyle/>
        <a:p>
          <a:pPr lvl="0" algn="ctr" defTabSz="1066800" rtl="1">
            <a:lnSpc>
              <a:spcPct val="90000"/>
            </a:lnSpc>
            <a:spcBef>
              <a:spcPct val="0"/>
            </a:spcBef>
            <a:spcAft>
              <a:spcPct val="35000"/>
            </a:spcAft>
          </a:pPr>
          <a:r>
            <a:rPr lang="ar-SA" sz="2400" kern="1200" dirty="0">
              <a:solidFill>
                <a:schemeClr val="tx1"/>
              </a:solidFill>
            </a:rPr>
            <a:t>إلى أي حد يستطيع المدرسون استغلال هذه المؤثرات من العمل </a:t>
          </a:r>
          <a:r>
            <a:rPr lang="ar-SA" sz="2400" kern="1200" dirty="0" smtClean="0">
              <a:solidFill>
                <a:schemeClr val="tx1"/>
              </a:solidFill>
            </a:rPr>
            <a:t>المدرسي </a:t>
          </a:r>
          <a:r>
            <a:rPr lang="ar-SA" sz="2400" kern="1200" dirty="0">
              <a:solidFill>
                <a:schemeClr val="tx1"/>
              </a:solidFill>
            </a:rPr>
            <a:t>وإلى اي مدى  يتقبل هؤلاء المدرسون العوائق وحدود القوة </a:t>
          </a:r>
          <a:r>
            <a:rPr lang="ar-SA" sz="2400" kern="1200" dirty="0" err="1">
              <a:solidFill>
                <a:schemeClr val="tx1"/>
              </a:solidFill>
            </a:rPr>
            <a:t>الكامنه</a:t>
          </a:r>
          <a:r>
            <a:rPr lang="ar-SA" sz="2400" kern="1200" dirty="0">
              <a:solidFill>
                <a:schemeClr val="tx1"/>
              </a:solidFill>
            </a:rPr>
            <a:t> في تلك </a:t>
          </a:r>
          <a:r>
            <a:rPr lang="ar-SA" sz="2400" kern="1200" dirty="0" err="1">
              <a:solidFill>
                <a:schemeClr val="tx1"/>
              </a:solidFill>
            </a:rPr>
            <a:t>المجتمعات؟</a:t>
          </a:r>
          <a:endParaRPr lang="ar-SA" sz="2400" kern="1200" dirty="0">
            <a:solidFill>
              <a:schemeClr val="tx1"/>
            </a:solidFill>
          </a:endParaRPr>
        </a:p>
      </dsp:txBody>
      <dsp:txXfrm>
        <a:off x="-184699" y="-72030"/>
        <a:ext cx="2945369" cy="2934739"/>
      </dsp:txXfrm>
    </dsp:sp>
    <dsp:sp modelId="{F607AA34-82B9-43D5-B894-120597262E15}">
      <dsp:nvSpPr>
        <dsp:cNvPr id="0" name=""/>
        <dsp:cNvSpPr/>
      </dsp:nvSpPr>
      <dsp:spPr>
        <a:xfrm rot="18312390">
          <a:off x="4105663" y="1238167"/>
          <a:ext cx="2085134" cy="740278"/>
        </a:xfrm>
        <a:prstGeom prst="leftArrow">
          <a:avLst>
            <a:gd name="adj1" fmla="val 60000"/>
            <a:gd name="adj2" fmla="val 50000"/>
          </a:avLst>
        </a:prstGeom>
        <a:solidFill>
          <a:srgbClr val="FB65E6"/>
        </a:solidFill>
        <a:ln>
          <a:solidFill>
            <a:srgbClr val="FB65E6"/>
          </a:solidFill>
        </a:ln>
        <a:effectLst/>
      </dsp:spPr>
      <dsp:style>
        <a:lnRef idx="0">
          <a:scrgbClr r="0" g="0" b="0"/>
        </a:lnRef>
        <a:fillRef idx="1">
          <a:scrgbClr r="0" g="0" b="0"/>
        </a:fillRef>
        <a:effectRef idx="0">
          <a:scrgbClr r="0" g="0" b="0"/>
        </a:effectRef>
        <a:fontRef idx="minor">
          <a:schemeClr val="lt1"/>
        </a:fontRef>
      </dsp:style>
    </dsp:sp>
    <dsp:sp modelId="{54010212-DD25-479D-BDE7-8FB906C4980B}">
      <dsp:nvSpPr>
        <dsp:cNvPr id="0" name=""/>
        <dsp:cNvSpPr/>
      </dsp:nvSpPr>
      <dsp:spPr>
        <a:xfrm>
          <a:off x="5468867" y="53332"/>
          <a:ext cx="2752477" cy="2654341"/>
        </a:xfrm>
        <a:prstGeom prst="roundRect">
          <a:avLst>
            <a:gd name="adj" fmla="val 10000"/>
          </a:avLst>
        </a:prstGeom>
        <a:solidFill>
          <a:srgbClr val="FF21B5"/>
        </a:solidFill>
        <a:ln w="9525" cap="flat" cmpd="sng" algn="ctr">
          <a:solidFill>
            <a:srgbClr val="FF21B5"/>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53340" tIns="53340" rIns="53340" bIns="53340" numCol="1" spcCol="1270" anchor="ctr" anchorCtr="0">
          <a:noAutofit/>
        </a:bodyPr>
        <a:lstStyle/>
        <a:p>
          <a:pPr lvl="0" algn="ctr" defTabSz="1244600" rtl="1">
            <a:lnSpc>
              <a:spcPct val="90000"/>
            </a:lnSpc>
            <a:spcBef>
              <a:spcPct val="0"/>
            </a:spcBef>
            <a:spcAft>
              <a:spcPct val="35000"/>
            </a:spcAft>
          </a:pPr>
          <a:r>
            <a:rPr lang="ar-SA" sz="2800" kern="1200" dirty="0" err="1">
              <a:solidFill>
                <a:schemeClr val="tx1"/>
              </a:solidFill>
            </a:rPr>
            <a:t>ماهي</a:t>
          </a:r>
          <a:r>
            <a:rPr lang="ar-SA" sz="2800" kern="1200" dirty="0">
              <a:solidFill>
                <a:schemeClr val="tx1"/>
              </a:solidFill>
            </a:rPr>
            <a:t> التحديثات او التأثيرات التربوية التي تكمن في المجتمعات التي ينشا فيها </a:t>
          </a:r>
          <a:r>
            <a:rPr lang="ar-SA" sz="2800" kern="1200" dirty="0" err="1">
              <a:solidFill>
                <a:schemeClr val="tx1"/>
              </a:solidFill>
            </a:rPr>
            <a:t>الاطفال؟</a:t>
          </a:r>
          <a:endParaRPr lang="ar-SA" sz="2800" kern="1200" dirty="0">
            <a:solidFill>
              <a:schemeClr val="tx1"/>
            </a:solidFill>
          </a:endParaRPr>
        </a:p>
      </dsp:txBody>
      <dsp:txXfrm>
        <a:off x="5468867" y="53332"/>
        <a:ext cx="2752477" cy="265434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F87E21A-AC9F-4150-AF88-3096C3147503}" type="datetimeFigureOut">
              <a:rPr lang="ar-SA" smtClean="0"/>
              <a:pPr/>
              <a:t>29/05/1434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5BDB575-D1B9-47D7-9A26-CF8065979FAD}"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5BDB575-D1B9-47D7-9A26-CF8065979FAD}" type="slidenum">
              <a:rPr lang="ar-SA" smtClean="0"/>
              <a:pPr/>
              <a:t>9</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15AACD-D458-47D6-8360-F5110A8399C4}"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BA15AACD-D458-47D6-8360-F5110A8399C4}"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A15AACD-D458-47D6-8360-F5110A8399C4}"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A15AACD-D458-47D6-8360-F5110A8399C4}"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BA15AACD-D458-47D6-8360-F5110A8399C4}"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BA15AACD-D458-47D6-8360-F5110A8399C4}"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BA15AACD-D458-47D6-8360-F5110A8399C4}"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BA15AACD-D458-47D6-8360-F5110A8399C4}"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BA15AACD-D458-47D6-8360-F5110A8399C4}"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BA15AACD-D458-47D6-8360-F5110A8399C4}"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A15AACD-D458-47D6-8360-F5110A8399C4}"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A15AACD-D458-47D6-8360-F5110A8399C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34000" b="-34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14CB231-2ACB-44DF-9018-43FE7C9B247F}" type="datetimeFigureOut">
              <a:rPr lang="ar-SA" smtClean="0"/>
              <a:pPr/>
              <a:t>29/05/1434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A15AACD-D458-47D6-8360-F5110A8399C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14CB231-2ACB-44DF-9018-43FE7C9B247F}" type="datetimeFigureOut">
              <a:rPr lang="ar-SA" smtClean="0"/>
              <a:pPr/>
              <a:t>29/05/1434</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A15AACD-D458-47D6-8360-F5110A8399C4}"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Layout" Target="../diagrams/layout2.xml"/><Relationship Id="rId7" Type="http://schemas.openxmlformats.org/officeDocument/2006/relationships/image" Target="../media/image9.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8.xml"/><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4000" b="-44000"/>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323528" y="332656"/>
            <a:ext cx="7772400" cy="1470025"/>
          </a:xfrm>
        </p:spPr>
        <p:txBody>
          <a:bodyPr>
            <a:scene3d>
              <a:camera prst="orthographicFront"/>
              <a:lightRig rig="threePt" dir="t"/>
            </a:scene3d>
            <a:sp3d extrusionH="57150">
              <a:bevelT w="38100" h="38100" prst="relaxedInset"/>
            </a:sp3d>
          </a:bodyPr>
          <a:lstStyle/>
          <a:p>
            <a:r>
              <a:rPr lang="ar-SA" b="1" dirty="0" smtClean="0">
                <a:ln>
                  <a:solidFill>
                    <a:schemeClr val="tx2">
                      <a:lumMod val="60000"/>
                      <a:lumOff val="40000"/>
                    </a:schemeClr>
                  </a:solidFill>
                </a:ln>
                <a:solidFill>
                  <a:schemeClr val="accent1">
                    <a:lumMod val="75000"/>
                  </a:schemeClr>
                </a:solidFill>
                <a:effectLst>
                  <a:glow rad="101600">
                    <a:schemeClr val="accent1">
                      <a:satMod val="175000"/>
                      <a:alpha val="40000"/>
                    </a:schemeClr>
                  </a:glow>
                </a:effectLst>
                <a:latin typeface="Microsoft Tai Le" pitchFamily="34" charset="0"/>
                <a:cs typeface="Old Antic Outline Shaded" pitchFamily="2" charset="-78"/>
              </a:rPr>
              <a:t>النظره الاجتماعية إلى الانسان</a:t>
            </a:r>
            <a:r>
              <a:rPr lang="ar-SA" b="1" dirty="0" smtClean="0">
                <a:ln>
                  <a:solidFill>
                    <a:schemeClr val="tx2">
                      <a:lumMod val="60000"/>
                      <a:lumOff val="40000"/>
                    </a:schemeClr>
                  </a:solidFill>
                </a:ln>
                <a:solidFill>
                  <a:schemeClr val="accent1">
                    <a:lumMod val="75000"/>
                  </a:schemeClr>
                </a:solidFill>
                <a:latin typeface="Microsoft Tai Le" pitchFamily="34" charset="0"/>
                <a:cs typeface="Old Antic Outline Shaded" pitchFamily="2" charset="-78"/>
              </a:rPr>
              <a:t>	</a:t>
            </a:r>
            <a:endParaRPr lang="ar-SA" b="1" dirty="0">
              <a:ln>
                <a:solidFill>
                  <a:schemeClr val="tx2">
                    <a:lumMod val="60000"/>
                    <a:lumOff val="40000"/>
                  </a:schemeClr>
                </a:solidFill>
              </a:ln>
              <a:solidFill>
                <a:schemeClr val="accent1">
                  <a:lumMod val="75000"/>
                </a:schemeClr>
              </a:solidFill>
              <a:latin typeface="Microsoft Tai Le" pitchFamily="34" charset="0"/>
              <a:cs typeface="Old Antic Outline Shaded" pitchFamily="2" charset="-78"/>
            </a:endParaRPr>
          </a:p>
        </p:txBody>
      </p:sp>
      <p:sp>
        <p:nvSpPr>
          <p:cNvPr id="3" name="عنوان فرعي 2"/>
          <p:cNvSpPr>
            <a:spLocks noGrp="1"/>
          </p:cNvSpPr>
          <p:nvPr>
            <p:ph type="subTitle" idx="1"/>
          </p:nvPr>
        </p:nvSpPr>
        <p:spPr>
          <a:xfrm>
            <a:off x="1475656" y="3356992"/>
            <a:ext cx="6400800" cy="1752600"/>
          </a:xfrm>
        </p:spPr>
        <p:txBody>
          <a:bodyPr/>
          <a:lstStyle/>
          <a:p>
            <a:r>
              <a:rPr lang="ar-SA" b="1" dirty="0" smtClean="0">
                <a:solidFill>
                  <a:schemeClr val="accent5">
                    <a:lumMod val="50000"/>
                  </a:schemeClr>
                </a:solidFill>
                <a:effectLst>
                  <a:glow rad="228600">
                    <a:schemeClr val="accent5">
                      <a:satMod val="175000"/>
                      <a:alpha val="40000"/>
                    </a:schemeClr>
                  </a:glow>
                </a:effectLst>
              </a:rPr>
              <a:t>عمل </a:t>
            </a:r>
            <a:r>
              <a:rPr lang="ar-SA" b="1" dirty="0" err="1" smtClean="0">
                <a:solidFill>
                  <a:schemeClr val="accent5">
                    <a:lumMod val="50000"/>
                  </a:schemeClr>
                </a:solidFill>
                <a:effectLst>
                  <a:glow rad="228600">
                    <a:schemeClr val="accent5">
                      <a:satMod val="175000"/>
                      <a:alpha val="40000"/>
                    </a:schemeClr>
                  </a:glow>
                </a:effectLst>
              </a:rPr>
              <a:t>الطالبات:</a:t>
            </a:r>
            <a:endParaRPr lang="ar-SA" b="1" dirty="0" smtClean="0">
              <a:solidFill>
                <a:schemeClr val="accent5">
                  <a:lumMod val="50000"/>
                </a:schemeClr>
              </a:solidFill>
              <a:effectLst>
                <a:glow rad="228600">
                  <a:schemeClr val="accent5">
                    <a:satMod val="175000"/>
                    <a:alpha val="40000"/>
                  </a:schemeClr>
                </a:glow>
              </a:effectLst>
            </a:endParaRPr>
          </a:p>
          <a:p>
            <a:r>
              <a:rPr lang="ar-SA" b="1" dirty="0" smtClean="0">
                <a:solidFill>
                  <a:schemeClr val="accent5">
                    <a:lumMod val="50000"/>
                  </a:schemeClr>
                </a:solidFill>
                <a:effectLst>
                  <a:glow rad="228600">
                    <a:schemeClr val="accent5">
                      <a:satMod val="175000"/>
                      <a:alpha val="40000"/>
                    </a:schemeClr>
                  </a:glow>
                </a:effectLst>
              </a:rPr>
              <a:t>زهراء الشافعي, سكينه آل زرع,</a:t>
            </a:r>
            <a:r>
              <a:rPr lang="ar-SA" b="1" dirty="0">
                <a:solidFill>
                  <a:schemeClr val="accent5">
                    <a:lumMod val="50000"/>
                  </a:schemeClr>
                </a:solidFill>
                <a:effectLst>
                  <a:glow rad="228600">
                    <a:schemeClr val="accent5">
                      <a:satMod val="175000"/>
                      <a:alpha val="40000"/>
                    </a:schemeClr>
                  </a:glow>
                </a:effectLst>
              </a:rPr>
              <a:t> </a:t>
            </a:r>
            <a:r>
              <a:rPr lang="ar-SA" b="1" dirty="0" smtClean="0">
                <a:solidFill>
                  <a:schemeClr val="accent5">
                    <a:lumMod val="50000"/>
                  </a:schemeClr>
                </a:solidFill>
                <a:effectLst>
                  <a:glow rad="228600">
                    <a:schemeClr val="accent5">
                      <a:satMod val="175000"/>
                      <a:alpha val="40000"/>
                    </a:schemeClr>
                  </a:glow>
                </a:effectLst>
              </a:rPr>
              <a:t>فاطمة السادة, مريم المزعل, زينب </a:t>
            </a:r>
            <a:r>
              <a:rPr lang="ar-SA" b="1" dirty="0" err="1" smtClean="0">
                <a:solidFill>
                  <a:schemeClr val="accent5">
                    <a:lumMod val="50000"/>
                  </a:schemeClr>
                </a:solidFill>
                <a:effectLst>
                  <a:glow rad="228600">
                    <a:schemeClr val="accent5">
                      <a:satMod val="175000"/>
                      <a:alpha val="40000"/>
                    </a:schemeClr>
                  </a:glow>
                </a:effectLst>
              </a:rPr>
              <a:t>الصددي.</a:t>
            </a:r>
            <a:r>
              <a:rPr lang="ar-SA" b="1" dirty="0" smtClean="0">
                <a:solidFill>
                  <a:schemeClr val="accent5">
                    <a:lumMod val="50000"/>
                  </a:schemeClr>
                </a:solidFill>
                <a:effectLst>
                  <a:glow rad="228600">
                    <a:schemeClr val="accent5">
                      <a:satMod val="175000"/>
                      <a:alpha val="40000"/>
                    </a:schemeClr>
                  </a:glow>
                </a:effectLst>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211960" y="764704"/>
            <a:ext cx="4464496" cy="4832092"/>
          </a:xfrm>
          <a:prstGeom prst="rect">
            <a:avLst/>
          </a:prstGeom>
          <a:noFill/>
        </p:spPr>
        <p:txBody>
          <a:bodyPr wrap="square" rtlCol="1">
            <a:spAutoFit/>
          </a:bodyPr>
          <a:lstStyle/>
          <a:p>
            <a:pPr marR="14400"/>
            <a:r>
              <a:rPr lang="ar-SA" sz="2800" b="1" dirty="0" smtClean="0">
                <a:solidFill>
                  <a:schemeClr val="accent2">
                    <a:lumMod val="75000"/>
                  </a:schemeClr>
                </a:solidFill>
                <a:latin typeface="Arial"/>
              </a:rPr>
              <a:t>المتخصص بعلم النفس الاجتماعي يحاول من خلال ملاحظاته </a:t>
            </a:r>
            <a:r>
              <a:rPr lang="ar-SA" sz="2800" b="1" dirty="0" err="1" smtClean="0">
                <a:solidFill>
                  <a:schemeClr val="accent2">
                    <a:lumMod val="75000"/>
                  </a:schemeClr>
                </a:solidFill>
                <a:latin typeface="Arial"/>
              </a:rPr>
              <a:t>ان</a:t>
            </a:r>
            <a:r>
              <a:rPr lang="ar-SA" sz="2800" b="1" dirty="0" smtClean="0">
                <a:solidFill>
                  <a:schemeClr val="accent2">
                    <a:lumMod val="75000"/>
                  </a:schemeClr>
                </a:solidFill>
                <a:latin typeface="Arial"/>
              </a:rPr>
              <a:t> يرى مدى تأثر علم النفس الفردي بظاهرة الانتماء </a:t>
            </a:r>
            <a:r>
              <a:rPr lang="ar-SA" sz="2800" b="1" dirty="0" err="1" smtClean="0">
                <a:solidFill>
                  <a:schemeClr val="accent2">
                    <a:lumMod val="75000"/>
                  </a:schemeClr>
                </a:solidFill>
                <a:latin typeface="Arial"/>
              </a:rPr>
              <a:t>الى</a:t>
            </a:r>
            <a:r>
              <a:rPr lang="ar-SA" sz="2800" b="1" dirty="0" smtClean="0">
                <a:solidFill>
                  <a:schemeClr val="accent2">
                    <a:lumMod val="75000"/>
                  </a:schemeClr>
                </a:solidFill>
                <a:latin typeface="Arial"/>
              </a:rPr>
              <a:t> المجموعات .</a:t>
            </a:r>
          </a:p>
          <a:p>
            <a:pPr marR="14400"/>
            <a:r>
              <a:rPr lang="ar-SA" sz="2800" b="1" dirty="0" smtClean="0">
                <a:latin typeface="Arial"/>
              </a:rPr>
              <a:t>* أما المتخصص بعلم الاجتماع فتثيره اهتمامات متشابهة بالإضافة </a:t>
            </a:r>
            <a:r>
              <a:rPr lang="ar-SA" sz="2800" b="1" dirty="0" err="1" smtClean="0">
                <a:latin typeface="Arial"/>
              </a:rPr>
              <a:t>الى</a:t>
            </a:r>
            <a:r>
              <a:rPr lang="ar-SA" sz="2800" b="1" dirty="0" smtClean="0">
                <a:latin typeface="Arial"/>
              </a:rPr>
              <a:t> التنظيمات الاجتماعية </a:t>
            </a:r>
            <a:r>
              <a:rPr lang="ar-SA" sz="2800" b="1" dirty="0" err="1" smtClean="0">
                <a:latin typeface="Arial"/>
              </a:rPr>
              <a:t>و</a:t>
            </a:r>
            <a:r>
              <a:rPr lang="ar-SA" sz="2800" b="1" dirty="0" smtClean="0">
                <a:latin typeface="Arial"/>
              </a:rPr>
              <a:t> تأثرها العميق بالعوامل الاقتصادية </a:t>
            </a:r>
            <a:r>
              <a:rPr lang="ar-SA" sz="2800" b="1" dirty="0" err="1" smtClean="0">
                <a:latin typeface="Arial"/>
              </a:rPr>
              <a:t>و</a:t>
            </a:r>
            <a:r>
              <a:rPr lang="ar-SA" sz="2800" b="1" dirty="0" smtClean="0">
                <a:latin typeface="Arial"/>
              </a:rPr>
              <a:t> الاجتماعية </a:t>
            </a:r>
            <a:r>
              <a:rPr lang="ar-SA" sz="2800" b="1" dirty="0" err="1" smtClean="0">
                <a:latin typeface="Arial"/>
              </a:rPr>
              <a:t>و</a:t>
            </a:r>
            <a:r>
              <a:rPr lang="ar-SA" sz="2800" b="1" dirty="0" smtClean="0">
                <a:latin typeface="Arial"/>
              </a:rPr>
              <a:t> هذه المجالات تعكس آثارها على أعمال المدرسين </a:t>
            </a:r>
            <a:r>
              <a:rPr lang="ar-SA" sz="2800" b="1" dirty="0" err="1" smtClean="0">
                <a:latin typeface="Arial"/>
              </a:rPr>
              <a:t>و</a:t>
            </a:r>
            <a:r>
              <a:rPr lang="ar-SA" sz="2800" b="1" dirty="0" smtClean="0">
                <a:latin typeface="Arial"/>
              </a:rPr>
              <a:t> عملية تنشئة الصغار.</a:t>
            </a:r>
            <a:endParaRPr lang="en-US" sz="2800" b="1" dirty="0" smtClean="0">
              <a:latin typeface="Arial"/>
              <a:cs typeface="Arial"/>
            </a:endParaRPr>
          </a:p>
        </p:txBody>
      </p:sp>
      <p:pic>
        <p:nvPicPr>
          <p:cNvPr id="3" name="صورة 2" descr="physic.jpg"/>
          <p:cNvPicPr>
            <a:picLocks noChangeAspect="1"/>
          </p:cNvPicPr>
          <p:nvPr/>
        </p:nvPicPr>
        <p:blipFill>
          <a:blip r:embed="rId2" cstate="print"/>
          <a:stretch>
            <a:fillRect/>
          </a:stretch>
        </p:blipFill>
        <p:spPr>
          <a:xfrm>
            <a:off x="0" y="0"/>
            <a:ext cx="3923928"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332656"/>
            <a:ext cx="8229600" cy="4525963"/>
          </a:xfrm>
        </p:spPr>
        <p:txBody>
          <a:bodyPr>
            <a:normAutofit lnSpcReduction="10000"/>
          </a:bodyPr>
          <a:lstStyle/>
          <a:p>
            <a:pPr>
              <a:buNone/>
            </a:pPr>
            <a:endParaRPr lang="ar-SA" b="1" dirty="0" smtClean="0">
              <a:solidFill>
                <a:srgbClr val="810948"/>
              </a:solidFill>
            </a:endParaRPr>
          </a:p>
          <a:p>
            <a:pPr>
              <a:buNone/>
            </a:pPr>
            <a:endParaRPr lang="ar-SA" b="1" dirty="0" smtClean="0">
              <a:solidFill>
                <a:srgbClr val="810948"/>
              </a:solidFill>
            </a:endParaRPr>
          </a:p>
          <a:p>
            <a:pPr>
              <a:buNone/>
            </a:pPr>
            <a:r>
              <a:rPr lang="ar-SA" b="1" dirty="0" smtClean="0">
                <a:solidFill>
                  <a:srgbClr val="810948"/>
                </a:solidFill>
              </a:rPr>
              <a:t>المتخصص </a:t>
            </a:r>
            <a:r>
              <a:rPr lang="ar-SA" b="1" dirty="0">
                <a:solidFill>
                  <a:srgbClr val="810948"/>
                </a:solidFill>
              </a:rPr>
              <a:t>بعلم النفس الاجتماعي يحاول من خلال ملاحظاته ان يرى كيف يتأثر علم النفس الفردي بظاهرة الانتماء إلى المجموعات</a:t>
            </a:r>
            <a:r>
              <a:rPr lang="ar-SA" b="1" dirty="0" smtClean="0">
                <a:solidFill>
                  <a:srgbClr val="810948"/>
                </a:solidFill>
              </a:rPr>
              <a:t>.</a:t>
            </a:r>
          </a:p>
          <a:p>
            <a:pPr>
              <a:buNone/>
            </a:pPr>
            <a:r>
              <a:rPr lang="ar-SA" b="1" dirty="0">
                <a:solidFill>
                  <a:srgbClr val="810948"/>
                </a:solidFill>
              </a:rPr>
              <a:t>اما المختص بعلم الاجتماع تثيره اهتمامات مثل المختص بعلم النفس الاجتماعي بالإضافة  إلى اهتمامه بالتنظيمات الاجتماعية وتأثرها العميق بالعوامل </a:t>
            </a:r>
            <a:r>
              <a:rPr lang="ar-SA" b="1" dirty="0" smtClean="0">
                <a:solidFill>
                  <a:srgbClr val="810948"/>
                </a:solidFill>
              </a:rPr>
              <a:t>الاقتصادية  </a:t>
            </a:r>
            <a:r>
              <a:rPr lang="ar-SA" b="1" dirty="0" err="1" smtClean="0">
                <a:solidFill>
                  <a:srgbClr val="810948"/>
                </a:solidFill>
              </a:rPr>
              <a:t>والاجتماعية.</a:t>
            </a:r>
            <a:r>
              <a:rPr lang="ar-SA" b="1" dirty="0" smtClean="0">
                <a:solidFill>
                  <a:srgbClr val="810948"/>
                </a:solidFill>
              </a:rPr>
              <a:t> </a:t>
            </a:r>
            <a:endParaRPr lang="en-US" b="1" dirty="0">
              <a:solidFill>
                <a:srgbClr val="810948"/>
              </a:solidFill>
            </a:endParaRPr>
          </a:p>
          <a:p>
            <a:pPr>
              <a:buNone/>
            </a:pPr>
            <a:endParaRPr lang="ar-SA" b="1" dirty="0">
              <a:solidFill>
                <a:srgbClr val="810948"/>
              </a:solidFill>
            </a:endParaRPr>
          </a:p>
        </p:txBody>
      </p:sp>
      <p:pic>
        <p:nvPicPr>
          <p:cNvPr id="4" name="صورة 3" descr="notas_imagenes_74407_87088.jpg"/>
          <p:cNvPicPr>
            <a:picLocks noChangeAspect="1"/>
          </p:cNvPicPr>
          <p:nvPr/>
        </p:nvPicPr>
        <p:blipFill>
          <a:blip r:embed="rId2" cstate="print"/>
          <a:stretch>
            <a:fillRect/>
          </a:stretch>
        </p:blipFill>
        <p:spPr>
          <a:xfrm>
            <a:off x="395536" y="4437112"/>
            <a:ext cx="3672408" cy="217589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هناك </a:t>
            </a:r>
            <a:r>
              <a:rPr lang="ar-SA" dirty="0" err="1" smtClean="0"/>
              <a:t>اسئله</a:t>
            </a:r>
            <a:r>
              <a:rPr lang="ar-SA" dirty="0" smtClean="0"/>
              <a:t> ترد على المتخصصين في علم النفس الاجتماعي وعلم الاجتماع </a:t>
            </a:r>
            <a:r>
              <a:rPr lang="ar-SA" dirty="0" err="1" smtClean="0"/>
              <a:t>منها...</a:t>
            </a:r>
            <a:endParaRPr lang="ar-SA" dirty="0"/>
          </a:p>
        </p:txBody>
      </p:sp>
      <p:graphicFrame>
        <p:nvGraphicFramePr>
          <p:cNvPr id="6" name="رسم تخطيطي 5"/>
          <p:cNvGraphicFramePr/>
          <p:nvPr/>
        </p:nvGraphicFramePr>
        <p:xfrm>
          <a:off x="1403648" y="1556792"/>
          <a:ext cx="6840760" cy="4908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صورة 4" descr="258ce8da50bde37c860d21715e5e964a.jpg"/>
          <p:cNvPicPr>
            <a:picLocks noChangeAspect="1"/>
          </p:cNvPicPr>
          <p:nvPr/>
        </p:nvPicPr>
        <p:blipFill>
          <a:blip r:embed="rId7" cstate="print"/>
          <a:stretch>
            <a:fillRect/>
          </a:stretch>
        </p:blipFill>
        <p:spPr>
          <a:xfrm>
            <a:off x="6622896" y="4733136"/>
            <a:ext cx="2365792" cy="1774344"/>
          </a:xfrm>
          <a:prstGeom prst="rect">
            <a:avLst/>
          </a:prstGeom>
          <a:ln>
            <a:noFill/>
          </a:ln>
          <a:effectLst>
            <a:softEdge rad="112500"/>
          </a:effectLst>
        </p:spPr>
      </p:pic>
      <p:pic>
        <p:nvPicPr>
          <p:cNvPr id="8" name="صورة 7" descr="179954987e59.jpg"/>
          <p:cNvPicPr>
            <a:picLocks noChangeAspect="1"/>
          </p:cNvPicPr>
          <p:nvPr/>
        </p:nvPicPr>
        <p:blipFill>
          <a:blip r:embed="rId8" cstate="print"/>
          <a:stretch>
            <a:fillRect/>
          </a:stretch>
        </p:blipFill>
        <p:spPr>
          <a:xfrm>
            <a:off x="395536" y="1340768"/>
            <a:ext cx="2117342" cy="2304256"/>
          </a:xfrm>
          <a:prstGeom prst="rect">
            <a:avLst/>
          </a:prstGeom>
          <a:ln>
            <a:noFill/>
          </a:ln>
          <a:effectLst>
            <a:softEdge rad="112500"/>
          </a:effectLst>
        </p:spPr>
      </p:pic>
      <p:pic>
        <p:nvPicPr>
          <p:cNvPr id="9" name="صورة 8" descr="enfant-apprendre-a-apprendre1-300x199.jpg"/>
          <p:cNvPicPr>
            <a:picLocks noChangeAspect="1"/>
          </p:cNvPicPr>
          <p:nvPr/>
        </p:nvPicPr>
        <p:blipFill>
          <a:blip r:embed="rId9" cstate="print"/>
          <a:stretch>
            <a:fillRect/>
          </a:stretch>
        </p:blipFill>
        <p:spPr>
          <a:xfrm>
            <a:off x="467544" y="4941168"/>
            <a:ext cx="2496760" cy="165618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هناك </a:t>
            </a:r>
            <a:r>
              <a:rPr lang="ar-SA" dirty="0" err="1" smtClean="0"/>
              <a:t>اسئله</a:t>
            </a:r>
            <a:r>
              <a:rPr lang="ar-SA" dirty="0" smtClean="0"/>
              <a:t> ترد على المتخصصين في علم النفس الاجتماعي وعلم الاجتماع </a:t>
            </a:r>
            <a:r>
              <a:rPr lang="ar-SA" dirty="0" err="1" smtClean="0"/>
              <a:t>منها...</a:t>
            </a:r>
            <a:endParaRPr lang="ar-SA" dirty="0"/>
          </a:p>
        </p:txBody>
      </p:sp>
      <p:graphicFrame>
        <p:nvGraphicFramePr>
          <p:cNvPr id="4" name="عنصر نائب للمحتوى 3"/>
          <p:cNvGraphicFramePr>
            <a:graphicFrameLocks noGrp="1"/>
          </p:cNvGraphicFramePr>
          <p:nvPr>
            <p:ph idx="1"/>
          </p:nvPr>
        </p:nvGraphicFramePr>
        <p:xfrm>
          <a:off x="457200" y="1700808"/>
          <a:ext cx="8229600" cy="4425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صورة 4" descr="imgid139245.jpg"/>
          <p:cNvPicPr>
            <a:picLocks noChangeAspect="1"/>
          </p:cNvPicPr>
          <p:nvPr/>
        </p:nvPicPr>
        <p:blipFill>
          <a:blip r:embed="rId7" cstate="print"/>
          <a:stretch>
            <a:fillRect/>
          </a:stretch>
        </p:blipFill>
        <p:spPr>
          <a:xfrm>
            <a:off x="6012160" y="4653136"/>
            <a:ext cx="2554422" cy="1916832"/>
          </a:xfrm>
          <a:prstGeom prst="rect">
            <a:avLst/>
          </a:prstGeom>
          <a:ln>
            <a:noFill/>
          </a:ln>
          <a:effectLst>
            <a:softEdge rad="112500"/>
          </a:effectLst>
        </p:spPr>
      </p:pic>
      <p:pic>
        <p:nvPicPr>
          <p:cNvPr id="6" name="صورة 5" descr="math-teacher.jpg"/>
          <p:cNvPicPr>
            <a:picLocks noChangeAspect="1"/>
          </p:cNvPicPr>
          <p:nvPr/>
        </p:nvPicPr>
        <p:blipFill>
          <a:blip r:embed="rId8" cstate="print"/>
          <a:stretch>
            <a:fillRect/>
          </a:stretch>
        </p:blipFill>
        <p:spPr>
          <a:xfrm>
            <a:off x="251520" y="4653136"/>
            <a:ext cx="2857500" cy="189738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كتاب مقدمة في  علم النفس الاجتماعي</a:t>
            </a:r>
            <a:br>
              <a:rPr lang="ar-SA" dirty="0" smtClean="0"/>
            </a:br>
            <a:r>
              <a:rPr lang="ar-SA" dirty="0" smtClean="0"/>
              <a:t>مكدوجل</a:t>
            </a:r>
            <a:endParaRPr lang="ar-SA" dirty="0"/>
          </a:p>
        </p:txBody>
      </p:sp>
      <p:sp>
        <p:nvSpPr>
          <p:cNvPr id="3" name="عنصر نائب للمحتوى 2"/>
          <p:cNvSpPr>
            <a:spLocks noGrp="1"/>
          </p:cNvSpPr>
          <p:nvPr>
            <p:ph idx="1"/>
          </p:nvPr>
        </p:nvSpPr>
        <p:spPr>
          <a:xfrm>
            <a:off x="518864" y="1600200"/>
            <a:ext cx="8229600" cy="4525963"/>
          </a:xfrm>
        </p:spPr>
        <p:txBody>
          <a:bodyPr/>
          <a:lstStyle/>
          <a:p>
            <a:pPr>
              <a:buNone/>
            </a:pPr>
            <a:r>
              <a:rPr lang="ar-SA" b="1" dirty="0" smtClean="0">
                <a:solidFill>
                  <a:srgbClr val="810948"/>
                </a:solidFill>
              </a:rPr>
              <a:t>نشر الكتاب عام 1908 </a:t>
            </a:r>
            <a:endParaRPr lang="ar-SA" b="1" dirty="0">
              <a:solidFill>
                <a:srgbClr val="810948"/>
              </a:solidFill>
            </a:endParaRPr>
          </a:p>
          <a:p>
            <a:pPr>
              <a:buNone/>
            </a:pPr>
            <a:r>
              <a:rPr lang="ar-SA" b="1" dirty="0" smtClean="0">
                <a:solidFill>
                  <a:srgbClr val="810948"/>
                </a:solidFill>
              </a:rPr>
              <a:t>الغرائز هي استعداد فسجلي نفسي مورث او فطري يحدد طبيعة ما يلاحظ الفرد ويقرر نوعية ادراكه  لما يحيط به من اشياء محدودة معينة ترافقه استثاره انفعالية ذات خصائص خاصة ومن ثم ينشط للعمل على نحو معين أو انه يستشعر دافعا للنشاط </a:t>
            </a:r>
          </a:p>
        </p:txBody>
      </p:sp>
      <p:pic>
        <p:nvPicPr>
          <p:cNvPr id="4" name="صورة 3" descr="images.jpg"/>
          <p:cNvPicPr>
            <a:picLocks noChangeAspect="1"/>
          </p:cNvPicPr>
          <p:nvPr/>
        </p:nvPicPr>
        <p:blipFill>
          <a:blip r:embed="rId2" cstate="print"/>
          <a:stretch>
            <a:fillRect/>
          </a:stretch>
        </p:blipFill>
        <p:spPr>
          <a:xfrm rot="20280911">
            <a:off x="940300" y="4415262"/>
            <a:ext cx="1432560" cy="2034540"/>
          </a:xfrm>
          <a:prstGeom prst="rect">
            <a:avLst/>
          </a:prstGeom>
          <a:ln>
            <a:noFill/>
          </a:ln>
          <a:effectLst>
            <a:softEdge rad="112500"/>
          </a:effectLst>
        </p:spPr>
      </p:pic>
      <p:pic>
        <p:nvPicPr>
          <p:cNvPr id="5" name="صورة 4" descr="ma3louma.jpg"/>
          <p:cNvPicPr>
            <a:picLocks noChangeAspect="1"/>
          </p:cNvPicPr>
          <p:nvPr/>
        </p:nvPicPr>
        <p:blipFill>
          <a:blip r:embed="rId3" cstate="print"/>
          <a:stretch>
            <a:fillRect/>
          </a:stretch>
        </p:blipFill>
        <p:spPr>
          <a:xfrm>
            <a:off x="3275856" y="4725144"/>
            <a:ext cx="4248472" cy="162308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90066"/>
          </a:xfrm>
        </p:spPr>
        <p:txBody>
          <a:bodyPr>
            <a:normAutofit fontScale="90000"/>
          </a:bodyPr>
          <a:lstStyle/>
          <a:p>
            <a:r>
              <a:rPr lang="ar-SA" dirty="0" smtClean="0"/>
              <a:t>الغرائز </a:t>
            </a:r>
            <a:r>
              <a:rPr lang="ar-SA" dirty="0" smtClean="0"/>
              <a:t>الاساسية وما يرافقها من انفعالات</a:t>
            </a:r>
            <a:endParaRPr lang="ar-SA" dirty="0"/>
          </a:p>
        </p:txBody>
      </p:sp>
      <p:sp>
        <p:nvSpPr>
          <p:cNvPr id="3" name="عنصر نائب للمحتوى 2"/>
          <p:cNvSpPr>
            <a:spLocks noGrp="1"/>
          </p:cNvSpPr>
          <p:nvPr>
            <p:ph idx="1"/>
          </p:nvPr>
        </p:nvSpPr>
        <p:spPr>
          <a:xfrm>
            <a:off x="457200" y="1412776"/>
            <a:ext cx="8229600" cy="4713387"/>
          </a:xfrm>
        </p:spPr>
        <p:txBody>
          <a:bodyPr>
            <a:normAutofit fontScale="92500" lnSpcReduction="20000"/>
          </a:bodyPr>
          <a:lstStyle/>
          <a:p>
            <a:r>
              <a:rPr lang="ar-SA" b="1" dirty="0" smtClean="0">
                <a:solidFill>
                  <a:srgbClr val="810948"/>
                </a:solidFill>
              </a:rPr>
              <a:t>الهروب(الخوف</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النفور(الاشمئزاز</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حب الاستطلاع(التعجب</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الاعتداء(الغضب</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الاستسلام(الخضوع</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تأكيد الذات(السيطرة</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الوالديه(الحنان</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التكاثر(الجنسية</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التجميع(حب التملك</a:t>
            </a:r>
            <a:r>
              <a:rPr lang="ar-SA" b="1" dirty="0" err="1" smtClean="0">
                <a:solidFill>
                  <a:srgbClr val="810948"/>
                </a:solidFill>
              </a:rPr>
              <a:t>)</a:t>
            </a:r>
            <a:endParaRPr lang="ar-SA" b="1" dirty="0" smtClean="0">
              <a:solidFill>
                <a:srgbClr val="810948"/>
              </a:solidFill>
            </a:endParaRPr>
          </a:p>
          <a:p>
            <a:r>
              <a:rPr lang="ar-SA" b="1" dirty="0" smtClean="0">
                <a:solidFill>
                  <a:srgbClr val="810948"/>
                </a:solidFill>
              </a:rPr>
              <a:t>التركيب(الرغبة في الابتكار</a:t>
            </a:r>
            <a:r>
              <a:rPr lang="ar-SA" b="1" dirty="0" err="1" smtClean="0">
                <a:solidFill>
                  <a:srgbClr val="810948"/>
                </a:solidFill>
              </a:rPr>
              <a:t>)</a:t>
            </a:r>
            <a:endParaRPr lang="ar-SA" b="1" dirty="0" smtClean="0">
              <a:solidFill>
                <a:srgbClr val="810948"/>
              </a:solidFill>
            </a:endParaRPr>
          </a:p>
          <a:p>
            <a:endParaRPr lang="ar-SA" b="1" dirty="0"/>
          </a:p>
        </p:txBody>
      </p:sp>
      <p:pic>
        <p:nvPicPr>
          <p:cNvPr id="5" name="صورة 4" descr="1620451091.jpg"/>
          <p:cNvPicPr>
            <a:picLocks noChangeAspect="1"/>
          </p:cNvPicPr>
          <p:nvPr/>
        </p:nvPicPr>
        <p:blipFill>
          <a:blip r:embed="rId2" cstate="print"/>
          <a:stretch>
            <a:fillRect/>
          </a:stretch>
        </p:blipFill>
        <p:spPr>
          <a:xfrm rot="19815256" flipH="1">
            <a:off x="2299512" y="1790292"/>
            <a:ext cx="2234941" cy="1592396"/>
          </a:xfrm>
          <a:prstGeom prst="rect">
            <a:avLst/>
          </a:prstGeom>
          <a:ln>
            <a:noFill/>
          </a:ln>
          <a:effectLst>
            <a:softEdge rad="112500"/>
          </a:effectLst>
        </p:spPr>
      </p:pic>
      <p:pic>
        <p:nvPicPr>
          <p:cNvPr id="6" name="صورة 5" descr="child_201210813141.jpg"/>
          <p:cNvPicPr>
            <a:picLocks noChangeAspect="1"/>
          </p:cNvPicPr>
          <p:nvPr/>
        </p:nvPicPr>
        <p:blipFill>
          <a:blip r:embed="rId3" cstate="print"/>
          <a:stretch>
            <a:fillRect/>
          </a:stretch>
        </p:blipFill>
        <p:spPr>
          <a:xfrm rot="19503850">
            <a:off x="3054981" y="3763555"/>
            <a:ext cx="2009242" cy="1872766"/>
          </a:xfrm>
          <a:prstGeom prst="rect">
            <a:avLst/>
          </a:prstGeom>
          <a:ln>
            <a:noFill/>
          </a:ln>
          <a:effectLst>
            <a:softEdge rad="112500"/>
          </a:effectLst>
        </p:spPr>
      </p:pic>
      <p:pic>
        <p:nvPicPr>
          <p:cNvPr id="7" name="صورة 6" descr="images45.jpg"/>
          <p:cNvPicPr>
            <a:picLocks noChangeAspect="1"/>
          </p:cNvPicPr>
          <p:nvPr/>
        </p:nvPicPr>
        <p:blipFill>
          <a:blip r:embed="rId4" cstate="print"/>
          <a:srcRect l="24701" r="21870"/>
          <a:stretch>
            <a:fillRect/>
          </a:stretch>
        </p:blipFill>
        <p:spPr>
          <a:xfrm rot="19491624">
            <a:off x="551565" y="1458615"/>
            <a:ext cx="1038182" cy="1508760"/>
          </a:xfrm>
          <a:prstGeom prst="rect">
            <a:avLst/>
          </a:prstGeom>
          <a:ln>
            <a:noFill/>
          </a:ln>
          <a:effectLst>
            <a:softEdge rad="112500"/>
          </a:effectLst>
        </p:spPr>
      </p:pic>
      <p:pic>
        <p:nvPicPr>
          <p:cNvPr id="8" name="صورة 7" descr="images124.jpg"/>
          <p:cNvPicPr>
            <a:picLocks noChangeAspect="1"/>
          </p:cNvPicPr>
          <p:nvPr/>
        </p:nvPicPr>
        <p:blipFill>
          <a:blip r:embed="rId5" cstate="print"/>
          <a:stretch>
            <a:fillRect/>
          </a:stretch>
        </p:blipFill>
        <p:spPr>
          <a:xfrm rot="20026647">
            <a:off x="238074" y="3331939"/>
            <a:ext cx="1524000" cy="1432560"/>
          </a:xfrm>
          <a:prstGeom prst="rect">
            <a:avLst/>
          </a:prstGeom>
          <a:ln>
            <a:noFill/>
          </a:ln>
          <a:effectLst>
            <a:softEdge rad="112500"/>
          </a:effectLst>
        </p:spPr>
      </p:pic>
      <p:pic>
        <p:nvPicPr>
          <p:cNvPr id="9" name="صورة 8" descr="timthumb.php.jpg"/>
          <p:cNvPicPr>
            <a:picLocks noChangeAspect="1"/>
          </p:cNvPicPr>
          <p:nvPr/>
        </p:nvPicPr>
        <p:blipFill>
          <a:blip r:embed="rId6" cstate="print"/>
          <a:stretch>
            <a:fillRect/>
          </a:stretch>
        </p:blipFill>
        <p:spPr>
          <a:xfrm rot="19587676">
            <a:off x="515066" y="4789869"/>
            <a:ext cx="2160240" cy="160496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pPr>
              <a:buNone/>
            </a:pPr>
            <a:endParaRPr lang="ar-SA" b="1" dirty="0" smtClean="0">
              <a:solidFill>
                <a:srgbClr val="810948"/>
              </a:solidFill>
            </a:endParaRPr>
          </a:p>
          <a:p>
            <a:pPr>
              <a:buNone/>
            </a:pPr>
            <a:r>
              <a:rPr lang="ar-SA" b="1" dirty="0" smtClean="0">
                <a:solidFill>
                  <a:srgbClr val="810948"/>
                </a:solidFill>
              </a:rPr>
              <a:t>الحافز هو الذي يثير غريزة ما  والاستجابة الناتجة عن هذه الاثاره تتباين بشكل واسع لدى البشر, كما إن غرائز البشر الرئيسية تتداخل لتكون عواطف مركبة.</a:t>
            </a:r>
          </a:p>
          <a:p>
            <a:pPr>
              <a:buNone/>
            </a:pPr>
            <a:r>
              <a:rPr lang="ar-SA" b="1" dirty="0" err="1" smtClean="0">
                <a:solidFill>
                  <a:srgbClr val="810948"/>
                </a:solidFill>
              </a:rPr>
              <a:t>مثلا</a:t>
            </a:r>
            <a:r>
              <a:rPr lang="ar-SA" b="1" dirty="0" err="1">
                <a:solidFill>
                  <a:srgbClr val="810948"/>
                </a:solidFill>
              </a:rPr>
              <a:t> </a:t>
            </a:r>
            <a:r>
              <a:rPr lang="ar-SA" b="1" dirty="0" err="1" smtClean="0">
                <a:solidFill>
                  <a:srgbClr val="810948"/>
                </a:solidFill>
              </a:rPr>
              <a:t>..</a:t>
            </a:r>
            <a:r>
              <a:rPr lang="ar-SA" b="1" dirty="0" smtClean="0">
                <a:solidFill>
                  <a:srgbClr val="810948"/>
                </a:solidFill>
              </a:rPr>
              <a:t> </a:t>
            </a:r>
          </a:p>
          <a:p>
            <a:pPr>
              <a:buNone/>
            </a:pPr>
            <a:r>
              <a:rPr lang="ar-SA" b="1" dirty="0" err="1" smtClean="0">
                <a:solidFill>
                  <a:srgbClr val="810948"/>
                </a:solidFill>
              </a:rPr>
              <a:t>اذا</a:t>
            </a:r>
            <a:r>
              <a:rPr lang="ar-SA" b="1" dirty="0" smtClean="0">
                <a:solidFill>
                  <a:srgbClr val="810948"/>
                </a:solidFill>
              </a:rPr>
              <a:t> </a:t>
            </a:r>
            <a:r>
              <a:rPr lang="ar-SA" b="1" dirty="0" smtClean="0">
                <a:solidFill>
                  <a:srgbClr val="810948"/>
                </a:solidFill>
              </a:rPr>
              <a:t>امتزج الخضوع مع الخوف والتعجب والعطف تظهر عاطفة واحده هي </a:t>
            </a:r>
            <a:r>
              <a:rPr lang="ar-SA" b="1" dirty="0" err="1" smtClean="0">
                <a:solidFill>
                  <a:srgbClr val="810948"/>
                </a:solidFill>
              </a:rPr>
              <a:t>التبجل</a:t>
            </a:r>
            <a:r>
              <a:rPr lang="ar-SA" b="1" dirty="0">
                <a:solidFill>
                  <a:srgbClr val="810948"/>
                </a:solidFill>
              </a:rPr>
              <a:t>.</a:t>
            </a:r>
          </a:p>
        </p:txBody>
      </p:sp>
      <p:pic>
        <p:nvPicPr>
          <p:cNvPr id="4" name="صورة 3" descr="95b5b2e1ab4ae5b44b6214e9af6967e4.jpg"/>
          <p:cNvPicPr>
            <a:picLocks noChangeAspect="1"/>
          </p:cNvPicPr>
          <p:nvPr/>
        </p:nvPicPr>
        <p:blipFill>
          <a:blip r:embed="rId2" cstate="print"/>
          <a:stretch>
            <a:fillRect/>
          </a:stretch>
        </p:blipFill>
        <p:spPr>
          <a:xfrm>
            <a:off x="1547664" y="4365104"/>
            <a:ext cx="2880320" cy="2132856"/>
          </a:xfrm>
          <a:prstGeom prst="rect">
            <a:avLst/>
          </a:prstGeom>
          <a:ln>
            <a:noFill/>
          </a:ln>
          <a:effectLst>
            <a:softEdge rad="112500"/>
          </a:effectLst>
        </p:spPr>
      </p:pic>
      <p:pic>
        <p:nvPicPr>
          <p:cNvPr id="5" name="صورة 4" descr="2331B.jpg"/>
          <p:cNvPicPr>
            <a:picLocks noChangeAspect="1"/>
          </p:cNvPicPr>
          <p:nvPr/>
        </p:nvPicPr>
        <p:blipFill>
          <a:blip r:embed="rId3" cstate="print"/>
          <a:stretch>
            <a:fillRect/>
          </a:stretch>
        </p:blipFill>
        <p:spPr>
          <a:xfrm>
            <a:off x="5572132" y="5143512"/>
            <a:ext cx="2160240" cy="146553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lnSpcReduction="10000"/>
          </a:bodyPr>
          <a:lstStyle/>
          <a:p>
            <a:pPr>
              <a:buNone/>
            </a:pPr>
            <a:r>
              <a:rPr lang="ar-SA" b="1" dirty="0" smtClean="0">
                <a:solidFill>
                  <a:srgbClr val="810948"/>
                </a:solidFill>
              </a:rPr>
              <a:t>تعرضت نظرية الغرائز إلى </a:t>
            </a:r>
            <a:r>
              <a:rPr lang="ar-SA" b="1" dirty="0" smtClean="0">
                <a:solidFill>
                  <a:schemeClr val="bg2"/>
                </a:solidFill>
              </a:rPr>
              <a:t>النقد وانصب </a:t>
            </a:r>
            <a:r>
              <a:rPr lang="ar-SA" b="1" dirty="0" smtClean="0">
                <a:solidFill>
                  <a:srgbClr val="810948"/>
                </a:solidFill>
              </a:rPr>
              <a:t>نقد العلماء على عدم توفر أساس ع</a:t>
            </a:r>
            <a:r>
              <a:rPr lang="ar-SA" b="1" dirty="0">
                <a:solidFill>
                  <a:srgbClr val="810948"/>
                </a:solidFill>
              </a:rPr>
              <a:t>ض</a:t>
            </a:r>
            <a:r>
              <a:rPr lang="ar-SA" b="1" dirty="0" smtClean="0">
                <a:solidFill>
                  <a:srgbClr val="810948"/>
                </a:solidFill>
              </a:rPr>
              <a:t>وي دقيق لهذه القوى فالسلوك البشري يمكن ان يصنف إلى منظومات نفسية جسديه مختلفة يحددها الذوق الشخصي.</a:t>
            </a:r>
          </a:p>
          <a:p>
            <a:pPr>
              <a:buNone/>
            </a:pPr>
            <a:r>
              <a:rPr lang="ar-SA" b="1" dirty="0" smtClean="0">
                <a:solidFill>
                  <a:srgbClr val="810948"/>
                </a:solidFill>
              </a:rPr>
              <a:t>وكان رد مكدوجل على النقد ان أي بحث أو إضافة يوسع المعرفة بتركيبات الجسم البشري ولكن هذه السعه فالمعرفة وعمقها لا يمكن ان تغير الحقائق التالية:</a:t>
            </a:r>
          </a:p>
          <a:p>
            <a:pPr marL="514350" indent="-514350">
              <a:buFont typeface="+mj-cs"/>
              <a:buAutoNum type="arabic1Minus"/>
            </a:pPr>
            <a:r>
              <a:rPr lang="ar-SA" b="1" dirty="0" smtClean="0">
                <a:solidFill>
                  <a:srgbClr val="810948"/>
                </a:solidFill>
              </a:rPr>
              <a:t>من طبيعة الانسان الكفاح للوصول إلى اهدافه</a:t>
            </a:r>
          </a:p>
          <a:p>
            <a:pPr marL="514350" indent="-514350">
              <a:buFont typeface="+mj-cs"/>
              <a:buAutoNum type="arabic1Minus"/>
            </a:pPr>
            <a:r>
              <a:rPr lang="ar-SA" b="1" dirty="0" smtClean="0">
                <a:solidFill>
                  <a:srgbClr val="810948"/>
                </a:solidFill>
              </a:rPr>
              <a:t>عملية ادراك هذه الاهداف واستبدال السبل الملائمة للحصول عليها هي عملية عقلية معرفية مهما كانت مبهمة </a:t>
            </a:r>
            <a:endParaRPr lang="ar-SA" b="1" dirty="0">
              <a:solidFill>
                <a:srgbClr val="810948"/>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
            </a:r>
            <a:br>
              <a:rPr lang="ar-SA" dirty="0" smtClean="0"/>
            </a:br>
            <a:r>
              <a:rPr lang="ar-SA" dirty="0" smtClean="0"/>
              <a:t/>
            </a:r>
            <a:br>
              <a:rPr lang="ar-SA" dirty="0" smtClean="0"/>
            </a:br>
            <a:r>
              <a:rPr lang="ar-SA" dirty="0" smtClean="0"/>
              <a:t/>
            </a:r>
            <a:br>
              <a:rPr lang="ar-SA" dirty="0" smtClean="0"/>
            </a:br>
            <a:r>
              <a:rPr lang="ar-SA" dirty="0" smtClean="0"/>
              <a:t>لماذا </a:t>
            </a:r>
            <a:r>
              <a:rPr lang="ar-SA" dirty="0" smtClean="0"/>
              <a:t>اطلق مكدوجل على نظريته  اسم (الهورمية)</a:t>
            </a:r>
            <a:endParaRPr lang="ar-SA" dirty="0"/>
          </a:p>
        </p:txBody>
      </p:sp>
      <p:sp>
        <p:nvSpPr>
          <p:cNvPr id="3" name="عنصر نائب للمحتوى 2"/>
          <p:cNvSpPr>
            <a:spLocks noGrp="1"/>
          </p:cNvSpPr>
          <p:nvPr>
            <p:ph idx="1"/>
          </p:nvPr>
        </p:nvSpPr>
        <p:spPr>
          <a:xfrm>
            <a:off x="971600" y="2420888"/>
            <a:ext cx="7427168" cy="2908919"/>
          </a:xfrm>
        </p:spPr>
        <p:txBody>
          <a:bodyPr/>
          <a:lstStyle/>
          <a:p>
            <a:pPr marL="0"/>
            <a:r>
              <a:rPr lang="ar-SA" b="1" dirty="0" smtClean="0">
                <a:solidFill>
                  <a:srgbClr val="810948"/>
                </a:solidFill>
              </a:rPr>
              <a:t>لأنها </a:t>
            </a:r>
            <a:r>
              <a:rPr lang="ar-SA" b="1" dirty="0" smtClean="0">
                <a:solidFill>
                  <a:srgbClr val="810948"/>
                </a:solidFill>
              </a:rPr>
              <a:t>تفسر السلوك البشري على اساس انه موجه دائما نحو قصد أو غرض</a:t>
            </a:r>
          </a:p>
          <a:p>
            <a:pPr marL="0"/>
            <a:r>
              <a:rPr lang="ar-SA" b="1" dirty="0" smtClean="0">
                <a:solidFill>
                  <a:srgbClr val="810948"/>
                </a:solidFill>
              </a:rPr>
              <a:t>وجود اغراض عامة يناضل من اجلها البشر </a:t>
            </a:r>
            <a:endParaRPr lang="ar-SA" b="1" dirty="0">
              <a:solidFill>
                <a:srgbClr val="810948"/>
              </a:solidFill>
            </a:endParaRPr>
          </a:p>
        </p:txBody>
      </p:sp>
      <p:pic>
        <p:nvPicPr>
          <p:cNvPr id="4" name="صورة 3" descr="Ab.jpg"/>
          <p:cNvPicPr>
            <a:picLocks noChangeAspect="1"/>
          </p:cNvPicPr>
          <p:nvPr/>
        </p:nvPicPr>
        <p:blipFill>
          <a:blip r:embed="rId2" cstate="print"/>
          <a:stretch>
            <a:fillRect/>
          </a:stretch>
        </p:blipFill>
        <p:spPr>
          <a:xfrm>
            <a:off x="1115616" y="4293096"/>
            <a:ext cx="3528392" cy="237626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115616" y="188640"/>
            <a:ext cx="7776864" cy="6192688"/>
          </a:xfrm>
        </p:spPr>
        <p:txBody>
          <a:bodyPr>
            <a:noAutofit/>
          </a:bodyPr>
          <a:lstStyle/>
          <a:p>
            <a:pPr algn="r"/>
            <a:r>
              <a:rPr lang="ar-SA" sz="3200" b="1" dirty="0" smtClean="0">
                <a:solidFill>
                  <a:schemeClr val="tx1"/>
                </a:solidFill>
              </a:rPr>
              <a:t>وضع نن تفسيرا تربويا لنظرية مكدوجل وهي:</a:t>
            </a:r>
            <a:endParaRPr lang="ar-SA" sz="3200" dirty="0" smtClean="0"/>
          </a:p>
          <a:p>
            <a:pPr algn="r"/>
            <a:r>
              <a:rPr lang="ar-SA" sz="3200" dirty="0" smtClean="0">
                <a:solidFill>
                  <a:schemeClr val="tx1"/>
                </a:solidFill>
              </a:rPr>
              <a:t>في كل سلوك نقوم </a:t>
            </a:r>
            <a:r>
              <a:rPr lang="ar-SA" sz="3200" dirty="0" err="1" smtClean="0">
                <a:solidFill>
                  <a:schemeClr val="tx1"/>
                </a:solidFill>
              </a:rPr>
              <a:t>به</a:t>
            </a:r>
            <a:r>
              <a:rPr lang="ar-SA" sz="3200" dirty="0" smtClean="0">
                <a:solidFill>
                  <a:schemeClr val="tx1"/>
                </a:solidFill>
              </a:rPr>
              <a:t> نقول للعالم جهرا او بشكل صامت:انا هنا وهذا امر ثابت أسير ان شئت وبأي اتجاه </a:t>
            </a:r>
            <a:r>
              <a:rPr lang="ar-SA" sz="3200" dirty="0" err="1" smtClean="0">
                <a:solidFill>
                  <a:schemeClr val="tx1"/>
                </a:solidFill>
              </a:rPr>
              <a:t>أختاره.</a:t>
            </a:r>
            <a:r>
              <a:rPr lang="ar-SA" sz="3200" dirty="0" smtClean="0">
                <a:solidFill>
                  <a:schemeClr val="tx1"/>
                </a:solidFill>
              </a:rPr>
              <a:t> أجسادنا تقول الشيء نفسه ولكن بتعبير اخر ويغلب هذا النمط السلوكي طول فترة حياة الكائنات الحية ابتداء من </a:t>
            </a:r>
            <a:r>
              <a:rPr lang="ar-SA" sz="3200" dirty="0" err="1" smtClean="0">
                <a:solidFill>
                  <a:schemeClr val="tx1"/>
                </a:solidFill>
              </a:rPr>
              <a:t>ألاميبا</a:t>
            </a:r>
            <a:r>
              <a:rPr lang="ar-SA" sz="3200" dirty="0" smtClean="0">
                <a:solidFill>
                  <a:schemeClr val="tx1"/>
                </a:solidFill>
              </a:rPr>
              <a:t> التي تحركها رغبة لاشعورية مجردة في البقاء,وانتهاء </a:t>
            </a:r>
            <a:r>
              <a:rPr lang="ar-SA" sz="3200" dirty="0" err="1" smtClean="0">
                <a:solidFill>
                  <a:schemeClr val="tx1"/>
                </a:solidFill>
              </a:rPr>
              <a:t>بالانسان</a:t>
            </a:r>
            <a:r>
              <a:rPr lang="ar-SA" sz="3200" dirty="0" smtClean="0">
                <a:solidFill>
                  <a:schemeClr val="tx1"/>
                </a:solidFill>
              </a:rPr>
              <a:t> </a:t>
            </a:r>
            <a:r>
              <a:rPr lang="ar-SA" sz="3200" dirty="0" err="1" smtClean="0">
                <a:solidFill>
                  <a:schemeClr val="tx1"/>
                </a:solidFill>
              </a:rPr>
              <a:t>الدي</a:t>
            </a:r>
            <a:r>
              <a:rPr lang="ar-SA" sz="3200" dirty="0" smtClean="0">
                <a:solidFill>
                  <a:schemeClr val="tx1"/>
                </a:solidFill>
              </a:rPr>
              <a:t> يدعي قدرته على المساهمة في تقرير مصيره </a:t>
            </a:r>
          </a:p>
          <a:p>
            <a:pPr algn="r"/>
            <a:endParaRPr lang="ar-SA" sz="3200" dirty="0" smtClean="0">
              <a:solidFill>
                <a:schemeClr val="tx1"/>
              </a:solidFill>
            </a:endParaRPr>
          </a:p>
          <a:p>
            <a:pPr algn="r"/>
            <a:r>
              <a:rPr lang="ar-SA" sz="3200" dirty="0" smtClean="0"/>
              <a:t>وقد ادخل مكدوجل غريزة (التجمع) إلا أنه لم يستطيع ربطها بانفعال يناسبها وهذه الغريزة تعتمد على وجود مايسمى (الشعور بالنوع) مما يدفع الناس بالاقتراب بعضهم ببعض.</a:t>
            </a:r>
            <a:r>
              <a:rPr lang="ar-SA" sz="3200" dirty="0" smtClean="0">
                <a:solidFill>
                  <a:schemeClr val="tx1"/>
                </a:solidFill>
              </a:rPr>
              <a:t>  </a:t>
            </a:r>
            <a:endParaRPr lang="ar-SA" sz="3200"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74638"/>
            <a:ext cx="7715200" cy="6394722"/>
          </a:xfrm>
        </p:spPr>
        <p:txBody>
          <a:bodyPr>
            <a:noAutofit/>
          </a:bodyPr>
          <a:lstStyle/>
          <a:p>
            <a:pPr algn="r"/>
            <a:r>
              <a:rPr lang="ar-SA" sz="3200" dirty="0" smtClean="0"/>
              <a:t>وهناك في علم النفس الحديث تفسيرات اعمق لرغبة الانسان في التجمع </a:t>
            </a:r>
            <a:br>
              <a:rPr lang="ar-SA" sz="3200" dirty="0" smtClean="0"/>
            </a:br>
            <a:r>
              <a:rPr lang="ar-SA" sz="3200" dirty="0" smtClean="0"/>
              <a:t>إذ يحدثنا </a:t>
            </a:r>
            <a:r>
              <a:rPr lang="ar-SA" sz="3200" dirty="0" err="1" smtClean="0"/>
              <a:t>هاردنك</a:t>
            </a:r>
            <a:r>
              <a:rPr lang="ar-SA" sz="3200" dirty="0" smtClean="0"/>
              <a:t> عن </a:t>
            </a:r>
            <a:r>
              <a:rPr lang="ar-SA" sz="3200" b="1" dirty="0" smtClean="0"/>
              <a:t>ثلاث سمات واضحة في سلوك الإنسان </a:t>
            </a:r>
            <a:r>
              <a:rPr lang="ar-SA" sz="3200" b="1" dirty="0" err="1" smtClean="0"/>
              <a:t>الإجتماعي</a:t>
            </a:r>
            <a:r>
              <a:rPr lang="ar-SA" sz="3200" b="1" dirty="0" smtClean="0"/>
              <a:t> </a:t>
            </a:r>
            <a:r>
              <a:rPr lang="ar-SA" sz="3200" b="1" dirty="0" err="1" smtClean="0"/>
              <a:t>وهي:</a:t>
            </a:r>
            <a:r>
              <a:rPr lang="ar-SA" sz="3200" dirty="0" smtClean="0"/>
              <a:t/>
            </a:r>
            <a:br>
              <a:rPr lang="ar-SA" sz="3200" dirty="0" smtClean="0"/>
            </a:br>
            <a:r>
              <a:rPr lang="ar-SA" sz="3200" dirty="0" smtClean="0"/>
              <a:t>1- فعاليات فردية</a:t>
            </a:r>
            <a:br>
              <a:rPr lang="ar-SA" sz="3200" dirty="0" smtClean="0"/>
            </a:br>
            <a:r>
              <a:rPr lang="ar-SA" sz="3200" dirty="0" smtClean="0"/>
              <a:t/>
            </a:r>
            <a:br>
              <a:rPr lang="ar-SA" sz="3200" dirty="0" smtClean="0"/>
            </a:br>
            <a:r>
              <a:rPr lang="ar-SA" sz="3200" dirty="0" smtClean="0"/>
              <a:t/>
            </a:r>
            <a:br>
              <a:rPr lang="ar-SA" sz="3200" dirty="0" smtClean="0"/>
            </a:br>
            <a:r>
              <a:rPr lang="ar-SA" sz="3200" dirty="0" smtClean="0"/>
              <a:t/>
            </a:r>
            <a:br>
              <a:rPr lang="ar-SA" sz="3200" dirty="0" smtClean="0"/>
            </a:br>
            <a:r>
              <a:rPr lang="ar-SA" sz="3200" dirty="0" smtClean="0"/>
              <a:t>2- اهتمامات وميول مشتركة مع الآخرين</a:t>
            </a:r>
            <a:br>
              <a:rPr lang="ar-SA" sz="3200" dirty="0" smtClean="0"/>
            </a:br>
            <a:r>
              <a:rPr lang="ar-SA" sz="3200" dirty="0" smtClean="0"/>
              <a:t/>
            </a:r>
            <a:br>
              <a:rPr lang="ar-SA" sz="3200" dirty="0" smtClean="0"/>
            </a:br>
            <a:r>
              <a:rPr lang="ar-SA" sz="3200" dirty="0" smtClean="0"/>
              <a:t/>
            </a:r>
            <a:br>
              <a:rPr lang="ar-SA" sz="3200" dirty="0" smtClean="0"/>
            </a:br>
            <a:r>
              <a:rPr lang="ar-SA" sz="3200" dirty="0" smtClean="0"/>
              <a:t/>
            </a:r>
            <a:br>
              <a:rPr lang="ar-SA" sz="3200" dirty="0" smtClean="0"/>
            </a:br>
            <a:r>
              <a:rPr lang="ar-SA" sz="3200" dirty="0" smtClean="0"/>
              <a:t>3- ظرف مكاني يجمع هذه الشبكة من العلاقات الاجتماعية</a:t>
            </a:r>
            <a:br>
              <a:rPr lang="ar-SA" sz="3200" dirty="0" smtClean="0"/>
            </a:br>
            <a:endParaRPr lang="ar-SA" sz="3200" dirty="0"/>
          </a:p>
        </p:txBody>
      </p:sp>
      <p:pic>
        <p:nvPicPr>
          <p:cNvPr id="1026" name="Picture 2" descr="C:\Users\علي خضر\Desktop\353377300016.jpg"/>
          <p:cNvPicPr>
            <a:picLocks noChangeAspect="1" noChangeArrowheads="1"/>
          </p:cNvPicPr>
          <p:nvPr/>
        </p:nvPicPr>
        <p:blipFill>
          <a:blip r:embed="rId2" cstate="print"/>
          <a:srcRect/>
          <a:stretch>
            <a:fillRect/>
          </a:stretch>
        </p:blipFill>
        <p:spPr bwMode="auto">
          <a:xfrm>
            <a:off x="2339752" y="1988840"/>
            <a:ext cx="1898509" cy="1890537"/>
          </a:xfrm>
          <a:prstGeom prst="rect">
            <a:avLst/>
          </a:prstGeom>
          <a:noFill/>
        </p:spPr>
      </p:pic>
      <p:pic>
        <p:nvPicPr>
          <p:cNvPr id="1027" name="Picture 3" descr="C:\Users\علي خضر\Desktop\412576women.jpg"/>
          <p:cNvPicPr>
            <a:picLocks noChangeAspect="1" noChangeArrowheads="1"/>
          </p:cNvPicPr>
          <p:nvPr/>
        </p:nvPicPr>
        <p:blipFill>
          <a:blip r:embed="rId3" cstate="print"/>
          <a:srcRect/>
          <a:stretch>
            <a:fillRect/>
          </a:stretch>
        </p:blipFill>
        <p:spPr bwMode="auto">
          <a:xfrm rot="153765">
            <a:off x="1307710" y="4276852"/>
            <a:ext cx="2025144" cy="134787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1" name="Picture 13" descr="C:\Users\علي خضر\Desktop\13472300041.jpg"/>
          <p:cNvPicPr>
            <a:picLocks noChangeAspect="1" noChangeArrowheads="1"/>
          </p:cNvPicPr>
          <p:nvPr/>
        </p:nvPicPr>
        <p:blipFill>
          <a:blip r:embed="rId2" cstate="print"/>
          <a:srcRect/>
          <a:stretch>
            <a:fillRect/>
          </a:stretch>
        </p:blipFill>
        <p:spPr bwMode="auto">
          <a:xfrm>
            <a:off x="4644008" y="548680"/>
            <a:ext cx="4283968" cy="2682137"/>
          </a:xfrm>
          <a:prstGeom prst="rect">
            <a:avLst/>
          </a:prstGeom>
          <a:noFill/>
        </p:spPr>
      </p:pic>
      <p:pic>
        <p:nvPicPr>
          <p:cNvPr id="2063" name="Picture 15" descr="C:\Users\علي خضر\Desktop\0405251839321hpim4082a.jpg"/>
          <p:cNvPicPr>
            <a:picLocks noChangeAspect="1" noChangeArrowheads="1"/>
          </p:cNvPicPr>
          <p:nvPr/>
        </p:nvPicPr>
        <p:blipFill>
          <a:blip r:embed="rId3" cstate="print"/>
          <a:srcRect/>
          <a:stretch>
            <a:fillRect/>
          </a:stretch>
        </p:blipFill>
        <p:spPr bwMode="auto">
          <a:xfrm>
            <a:off x="4644008" y="3645024"/>
            <a:ext cx="4032448" cy="3024336"/>
          </a:xfrm>
          <a:prstGeom prst="rect">
            <a:avLst/>
          </a:prstGeom>
          <a:noFill/>
        </p:spPr>
      </p:pic>
      <p:pic>
        <p:nvPicPr>
          <p:cNvPr id="2064" name="Picture 16" descr="C:\Users\علي خضر\Desktop\197c04270425756bbe8364c429736a22.jpg"/>
          <p:cNvPicPr>
            <a:picLocks noChangeAspect="1" noChangeArrowheads="1"/>
          </p:cNvPicPr>
          <p:nvPr/>
        </p:nvPicPr>
        <p:blipFill>
          <a:blip r:embed="rId4" cstate="print"/>
          <a:srcRect/>
          <a:stretch>
            <a:fillRect/>
          </a:stretch>
        </p:blipFill>
        <p:spPr bwMode="auto">
          <a:xfrm>
            <a:off x="1331640" y="2564904"/>
            <a:ext cx="2880320" cy="3981243"/>
          </a:xfrm>
          <a:prstGeom prst="rect">
            <a:avLst/>
          </a:prstGeom>
          <a:noFill/>
        </p:spPr>
      </p:pic>
      <p:pic>
        <p:nvPicPr>
          <p:cNvPr id="2065" name="Picture 17" descr="C:\Users\علي خضر\Desktop\down-syndrome-girl-drawing.jpg"/>
          <p:cNvPicPr>
            <a:picLocks noChangeAspect="1" noChangeArrowheads="1"/>
          </p:cNvPicPr>
          <p:nvPr/>
        </p:nvPicPr>
        <p:blipFill>
          <a:blip r:embed="rId5" cstate="print"/>
          <a:srcRect/>
          <a:stretch>
            <a:fillRect/>
          </a:stretch>
        </p:blipFill>
        <p:spPr bwMode="auto">
          <a:xfrm>
            <a:off x="1115616" y="188640"/>
            <a:ext cx="3344019" cy="216972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274638"/>
            <a:ext cx="7776864" cy="6178698"/>
          </a:xfrm>
        </p:spPr>
        <p:txBody>
          <a:bodyPr>
            <a:noAutofit/>
          </a:bodyPr>
          <a:lstStyle/>
          <a:p>
            <a:pPr algn="r"/>
            <a:r>
              <a:rPr lang="ar-SA" sz="3100" b="1" dirty="0" smtClean="0"/>
              <a:t>دوافع </a:t>
            </a:r>
            <a:r>
              <a:rPr lang="ar-SA" sz="3100" b="1" dirty="0" err="1" smtClean="0"/>
              <a:t>كلايبنرغ</a:t>
            </a:r>
            <a:r>
              <a:rPr lang="ar-SA" sz="3100" b="1" dirty="0" smtClean="0"/>
              <a:t>:</a:t>
            </a:r>
            <a:r>
              <a:rPr lang="ar-SA" sz="3100" dirty="0" smtClean="0"/>
              <a:t/>
            </a:r>
            <a:br>
              <a:rPr lang="ar-SA" sz="3100" dirty="0" smtClean="0"/>
            </a:br>
            <a:r>
              <a:rPr lang="ar-SA" sz="3100" dirty="0" smtClean="0"/>
              <a:t>1- الدوافع الفسيولوجية كالجوع</a:t>
            </a:r>
            <a:br>
              <a:rPr lang="ar-SA" sz="3100" dirty="0" smtClean="0"/>
            </a:br>
            <a:r>
              <a:rPr lang="ar-SA" sz="3100" dirty="0" smtClean="0"/>
              <a:t>2- الدوافع العضوية كالرغبة الجنسية</a:t>
            </a:r>
            <a:br>
              <a:rPr lang="ar-SA" sz="3100" dirty="0" smtClean="0"/>
            </a:br>
            <a:r>
              <a:rPr lang="ar-SA" sz="3100" dirty="0" smtClean="0"/>
              <a:t>3- الدوافع التي تتعلق بوظائف الجهاز العصبي </a:t>
            </a:r>
            <a:r>
              <a:rPr lang="ar-SA" sz="3100" dirty="0" err="1" smtClean="0"/>
              <a:t>الا</a:t>
            </a:r>
            <a:r>
              <a:rPr lang="ar-SA" sz="3100" dirty="0" smtClean="0"/>
              <a:t> إرادي والغدد الصم كالخوف والغضب</a:t>
            </a:r>
            <a:br>
              <a:rPr lang="ar-SA" sz="3100" dirty="0" smtClean="0"/>
            </a:br>
            <a:r>
              <a:rPr lang="ar-SA" sz="3100" dirty="0" smtClean="0"/>
              <a:t>4- الدوافع التي يتكرر حدوثها </a:t>
            </a:r>
            <a:r>
              <a:rPr lang="ar-SA" sz="3100" dirty="0" smtClean="0"/>
              <a:t>كالرغبة </a:t>
            </a:r>
            <a:r>
              <a:rPr lang="ar-SA" sz="3100" dirty="0" smtClean="0"/>
              <a:t>بالحصول على </a:t>
            </a:r>
            <a:r>
              <a:rPr lang="ar-SA" sz="3100" dirty="0" smtClean="0"/>
              <a:t>مركز</a:t>
            </a:r>
            <a:r>
              <a:rPr lang="ar-SA" sz="3100" dirty="0"/>
              <a:t/>
            </a:r>
            <a:br>
              <a:rPr lang="ar-SA" sz="3100" dirty="0"/>
            </a:br>
            <a:r>
              <a:rPr lang="ar-SA" sz="3100" b="1" dirty="0" smtClean="0"/>
              <a:t>وتعتبر الحاجات العضوية </a:t>
            </a:r>
            <a:r>
              <a:rPr lang="ar-SA" sz="3100" b="1" dirty="0" smtClean="0"/>
              <a:t>أساسية </a:t>
            </a:r>
            <a:r>
              <a:rPr lang="ar-SA" sz="3100" b="1" dirty="0" smtClean="0"/>
              <a:t>,عللي؟؟</a:t>
            </a:r>
            <a:r>
              <a:rPr lang="ar-SA" sz="3100" dirty="0" smtClean="0"/>
              <a:t/>
            </a:r>
            <a:br>
              <a:rPr lang="ar-SA" sz="3100" dirty="0" smtClean="0"/>
            </a:br>
            <a:r>
              <a:rPr lang="ar-SA" sz="3100" dirty="0" smtClean="0"/>
              <a:t>1- وجودها يسبق وجود غيرها</a:t>
            </a:r>
            <a:br>
              <a:rPr lang="ar-SA" sz="3100" dirty="0" smtClean="0"/>
            </a:br>
            <a:r>
              <a:rPr lang="ar-SA" sz="3100" dirty="0" smtClean="0"/>
              <a:t>2- في حالات خاصة وحادة تثبت هذه الحاجات وتقاوم اكثر من غيرها</a:t>
            </a:r>
            <a:br>
              <a:rPr lang="ar-SA" sz="3100" dirty="0" smtClean="0"/>
            </a:br>
            <a:r>
              <a:rPr lang="ar-SA" sz="3100" dirty="0" smtClean="0"/>
              <a:t>3- لاتتباين من بيئة الى بيئة اخرى</a:t>
            </a:r>
            <a:br>
              <a:rPr lang="ar-SA" sz="3100" dirty="0" smtClean="0"/>
            </a:br>
            <a:r>
              <a:rPr lang="ar-SA" sz="3100" dirty="0" smtClean="0"/>
              <a:t>4- تظهر في سلوك الحيوان بشكل مبكر</a:t>
            </a:r>
            <a:endParaRPr lang="ar-SA" sz="31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548680"/>
            <a:ext cx="7715200" cy="5746650"/>
          </a:xfrm>
        </p:spPr>
        <p:txBody>
          <a:bodyPr>
            <a:normAutofit fontScale="90000"/>
          </a:bodyPr>
          <a:lstStyle/>
          <a:p>
            <a:pPr algn="r"/>
            <a:r>
              <a:rPr lang="ar-SA" sz="3200" dirty="0" smtClean="0"/>
              <a:t>الدوافع الاجتماعية تحوي قوة محركة خاصة </a:t>
            </a:r>
            <a:r>
              <a:rPr lang="ar-SA" sz="3200" dirty="0" err="1" smtClean="0"/>
              <a:t>بها</a:t>
            </a:r>
            <a:r>
              <a:rPr lang="ar-SA" sz="3200" dirty="0" smtClean="0"/>
              <a:t> قد تفوق الحاجات البيولوجية بالرغم من انطلاقها منها كحوادث الفداء والتضحية في سبيل فكرة او مبدأ </a:t>
            </a:r>
            <a:br>
              <a:rPr lang="ar-SA" sz="3200" dirty="0" smtClean="0"/>
            </a:br>
            <a:r>
              <a:rPr lang="ar-SA" sz="3200" dirty="0" smtClean="0"/>
              <a:t> </a:t>
            </a:r>
            <a:br>
              <a:rPr lang="ar-SA" sz="3200" dirty="0" smtClean="0"/>
            </a:br>
            <a:r>
              <a:rPr lang="ar-SA" sz="3200" dirty="0" smtClean="0"/>
              <a:t>وقد اطلق </a:t>
            </a:r>
            <a:r>
              <a:rPr lang="ar-SA" sz="3200" dirty="0" err="1" smtClean="0"/>
              <a:t>اولبرت</a:t>
            </a:r>
            <a:r>
              <a:rPr lang="ar-SA" sz="3200" dirty="0" smtClean="0"/>
              <a:t> </a:t>
            </a:r>
            <a:r>
              <a:rPr lang="ar-SA" sz="3200" dirty="0" err="1" smtClean="0"/>
              <a:t>اسم </a:t>
            </a:r>
            <a:r>
              <a:rPr lang="ar-SA" sz="3200" dirty="0" smtClean="0"/>
              <a:t>(الاستقلال الوظيفي</a:t>
            </a:r>
            <a:r>
              <a:rPr lang="ar-SA" sz="3200" dirty="0" err="1" smtClean="0"/>
              <a:t>):</a:t>
            </a:r>
            <a:r>
              <a:rPr lang="ar-SA" sz="3200" dirty="0" smtClean="0"/>
              <a:t/>
            </a:r>
            <a:br>
              <a:rPr lang="ar-SA" sz="3200" dirty="0" smtClean="0"/>
            </a:br>
            <a:r>
              <a:rPr lang="ar-SA" sz="3200" dirty="0" smtClean="0"/>
              <a:t>بعض انماط السلوك تبدأ كوسيلة بالوصول الى غاية الى انها تصبح هي </a:t>
            </a:r>
            <a:r>
              <a:rPr lang="ar-SA" sz="3200" dirty="0" err="1" smtClean="0"/>
              <a:t>الغايه</a:t>
            </a:r>
            <a:r>
              <a:rPr lang="ar-SA" sz="3200" dirty="0" smtClean="0"/>
              <a:t> نفسها </a:t>
            </a:r>
            <a:br>
              <a:rPr lang="ar-SA" sz="3200" dirty="0" smtClean="0"/>
            </a:br>
            <a:r>
              <a:rPr lang="ar-SA" sz="3200" dirty="0" smtClean="0"/>
              <a:t/>
            </a:r>
            <a:br>
              <a:rPr lang="ar-SA" sz="3200" dirty="0" smtClean="0"/>
            </a:br>
            <a:r>
              <a:rPr lang="ar-SA" sz="3200" dirty="0" smtClean="0"/>
              <a:t>اطلق الفيلسوف الامريكي جون </a:t>
            </a:r>
            <a:r>
              <a:rPr lang="ar-SA" sz="3200" dirty="0" err="1" smtClean="0"/>
              <a:t>ديوي</a:t>
            </a:r>
            <a:r>
              <a:rPr lang="ar-SA" sz="3200" dirty="0" smtClean="0"/>
              <a:t> </a:t>
            </a:r>
            <a:r>
              <a:rPr lang="ar-SA" sz="3200" dirty="0" err="1" smtClean="0"/>
              <a:t>اسم </a:t>
            </a:r>
            <a:r>
              <a:rPr lang="ar-SA" sz="3200" dirty="0" smtClean="0"/>
              <a:t>(التعاون الجماعي): وهي قيام الاطفال بتربية احدهما الاخر عن طريق التعاون </a:t>
            </a:r>
            <a:br>
              <a:rPr lang="ar-SA" sz="3200" dirty="0" smtClean="0"/>
            </a:br>
            <a:r>
              <a:rPr lang="ar-SA" sz="3200" dirty="0" smtClean="0"/>
              <a:t/>
            </a:r>
            <a:br>
              <a:rPr lang="ar-SA" sz="3200" dirty="0" smtClean="0"/>
            </a:br>
            <a:r>
              <a:rPr lang="ar-SA" sz="3200" dirty="0" smtClean="0"/>
              <a:t/>
            </a:r>
            <a:br>
              <a:rPr lang="ar-SA" sz="3200" dirty="0" smtClean="0"/>
            </a:br>
            <a:endParaRPr lang="ar-SA"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dirty="0"/>
          </a:p>
        </p:txBody>
      </p:sp>
      <p:sp>
        <p:nvSpPr>
          <p:cNvPr id="3" name="Subtitle 2"/>
          <p:cNvSpPr>
            <a:spLocks noGrp="1"/>
          </p:cNvSpPr>
          <p:nvPr>
            <p:ph type="subTitle" idx="1"/>
          </p:nvPr>
        </p:nvSpPr>
        <p:spPr/>
        <p:txBody>
          <a:bodyPr/>
          <a:lstStyle/>
          <a:p>
            <a:endParaRPr lang="ar-SA" dirty="0"/>
          </a:p>
        </p:txBody>
      </p:sp>
      <p:pic>
        <p:nvPicPr>
          <p:cNvPr id="5" name="Picture 4" descr="عع.jpg"/>
          <p:cNvPicPr>
            <a:picLocks noChangeAspect="1"/>
          </p:cNvPicPr>
          <p:nvPr/>
        </p:nvPicPr>
        <p:blipFill>
          <a:blip r:embed="rId2" cstate="print"/>
          <a:stretch>
            <a:fillRect/>
          </a:stretch>
        </p:blipFill>
        <p:spPr>
          <a:xfrm>
            <a:off x="-1" y="0"/>
            <a:ext cx="9144001" cy="6858000"/>
          </a:xfrm>
          <a:prstGeom prst="rect">
            <a:avLst/>
          </a:prstGeom>
        </p:spPr>
      </p:pic>
      <p:pic>
        <p:nvPicPr>
          <p:cNvPr id="8" name="Picture 7" descr="تعاون1.jpg"/>
          <p:cNvPicPr>
            <a:picLocks noChangeAspect="1"/>
          </p:cNvPicPr>
          <p:nvPr/>
        </p:nvPicPr>
        <p:blipFill>
          <a:blip r:embed="rId3" cstate="print"/>
          <a:stretch>
            <a:fillRect/>
          </a:stretch>
        </p:blipFill>
        <p:spPr>
          <a:xfrm>
            <a:off x="3923928" y="260648"/>
            <a:ext cx="4154398" cy="2880320"/>
          </a:xfrm>
          <a:prstGeom prst="rect">
            <a:avLst/>
          </a:prstGeom>
        </p:spPr>
      </p:pic>
      <p:pic>
        <p:nvPicPr>
          <p:cNvPr id="9" name="Picture 8" descr="تعاون.jpg"/>
          <p:cNvPicPr>
            <a:picLocks noChangeAspect="1"/>
          </p:cNvPicPr>
          <p:nvPr/>
        </p:nvPicPr>
        <p:blipFill>
          <a:blip r:embed="rId4" cstate="print"/>
          <a:stretch>
            <a:fillRect/>
          </a:stretch>
        </p:blipFill>
        <p:spPr>
          <a:xfrm>
            <a:off x="539552" y="3284984"/>
            <a:ext cx="4011090" cy="32403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dirty="0"/>
          </a:p>
        </p:txBody>
      </p:sp>
      <p:sp>
        <p:nvSpPr>
          <p:cNvPr id="3" name="Subtitle 2"/>
          <p:cNvSpPr>
            <a:spLocks noGrp="1"/>
          </p:cNvSpPr>
          <p:nvPr>
            <p:ph type="subTitle" idx="1"/>
          </p:nvPr>
        </p:nvSpPr>
        <p:spPr/>
        <p:txBody>
          <a:bodyPr/>
          <a:lstStyle/>
          <a:p>
            <a:endParaRPr lang="ar-SA" dirty="0"/>
          </a:p>
        </p:txBody>
      </p:sp>
      <p:pic>
        <p:nvPicPr>
          <p:cNvPr id="5" name="Picture 4" descr="عع.jpg"/>
          <p:cNvPicPr>
            <a:picLocks noChangeAspect="1"/>
          </p:cNvPicPr>
          <p:nvPr/>
        </p:nvPicPr>
        <p:blipFill>
          <a:blip r:embed="rId2" cstate="print"/>
          <a:stretch>
            <a:fillRect/>
          </a:stretch>
        </p:blipFill>
        <p:spPr>
          <a:xfrm>
            <a:off x="-1" y="0"/>
            <a:ext cx="9144001" cy="6858000"/>
          </a:xfrm>
          <a:prstGeom prst="rect">
            <a:avLst/>
          </a:prstGeom>
        </p:spPr>
      </p:pic>
      <p:sp>
        <p:nvSpPr>
          <p:cNvPr id="11265" name="Rectangle 1"/>
          <p:cNvSpPr>
            <a:spLocks noChangeArrowheads="1"/>
          </p:cNvSpPr>
          <p:nvPr/>
        </p:nvSpPr>
        <p:spPr bwMode="auto">
          <a:xfrm>
            <a:off x="251520" y="260649"/>
            <a:ext cx="7344816" cy="61687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لقد استمر المربون على اختلاف ألوانهم ولعقود من السنين في كل من اميركا وكندا على استخدام </a:t>
            </a:r>
            <a:r>
              <a:rPr kumimoji="0" lang="ar-SA" sz="2400" b="0" i="0" u="none" strike="noStrike" cap="none" normalizeH="0" baseline="0" dirty="0" smtClean="0">
                <a:ln>
                  <a:noFill/>
                </a:ln>
                <a:solidFill>
                  <a:srgbClr val="CC0066"/>
                </a:solidFill>
                <a:effectLst/>
                <a:latin typeface="Tahoma" pitchFamily="34" charset="0"/>
                <a:ea typeface="Calibri" pitchFamily="34" charset="0"/>
                <a:cs typeface="Tahoma" pitchFamily="34" charset="0"/>
              </a:rPr>
              <a:t>طريقة المشروع</a:t>
            </a: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والتي تحتم على الأطفال اتباع سبيل التعاون في عملية التعلم وبمجرد مراقبة الأطفال في لعبهم أو حتى الكبار عندما يشتركون في القيام بفعالية ما توضح قوة الدوافع الاجتماعيه ,</a:t>
            </a:r>
            <a:endParaRPr kumimoji="0" lang="en-US"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كما ان تنمية القدرة على التعاون مع الاخرين يحمل في طياته قيما لا يمكن انكارها</a:t>
            </a:r>
            <a:endParaRPr kumimoji="0" lang="en-US"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إلآ اننا يجب الا نتغاضى عن عيوب طريقة التعلم (</a:t>
            </a:r>
            <a:r>
              <a:rPr kumimoji="0" lang="ar-SA" sz="2400" b="0" i="0" u="none" strike="noStrike" cap="none" normalizeH="0" baseline="0" dirty="0" smtClean="0">
                <a:ln>
                  <a:noFill/>
                </a:ln>
                <a:solidFill>
                  <a:srgbClr val="CC0066"/>
                </a:solidFill>
                <a:effectLst/>
                <a:latin typeface="Tahoma" pitchFamily="34" charset="0"/>
                <a:ea typeface="Calibri" pitchFamily="34" charset="0"/>
                <a:cs typeface="Tahoma" pitchFamily="34" charset="0"/>
              </a:rPr>
              <a:t>الجمعي</a:t>
            </a: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a:t>
            </a:r>
            <a:endParaRPr kumimoji="0" lang="en-US"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فالاطفال الصغار يتمتعون  بالمنافسه والتعاون والاشتراك مع الاخرين </a:t>
            </a:r>
            <a:endParaRPr kumimoji="0" lang="en-US"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لذا يفضل عدم منعهم من ممارسة المنافسة اذا لم تكن مؤذيه </a:t>
            </a:r>
            <a:endParaRPr kumimoji="0" lang="en-US"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تحتل </a:t>
            </a:r>
            <a:r>
              <a:rPr kumimoji="0" lang="ar-SA" sz="2400" b="0" i="0" u="none" strike="noStrike" cap="none" normalizeH="0" baseline="0" dirty="0" smtClean="0">
                <a:ln>
                  <a:noFill/>
                </a:ln>
                <a:solidFill>
                  <a:srgbClr val="CC0066"/>
                </a:solidFill>
                <a:effectLst/>
                <a:latin typeface="Tahoma" pitchFamily="34" charset="0"/>
                <a:ea typeface="Calibri" pitchFamily="34" charset="0"/>
                <a:cs typeface="Tahoma" pitchFamily="34" charset="0"/>
              </a:rPr>
              <a:t>ظاهرة القيادة </a:t>
            </a:r>
            <a:r>
              <a:rPr kumimoji="0" lang="ar-SA" sz="2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مجالآ خاصآ في التربية اليوم لما لها من اهمية وهذا ماحدا بعلماء النفس الاجتماعي  إلى محاولات عديدة لتحليلها .</a:t>
            </a:r>
            <a:endParaRPr kumimoji="0" lang="ar-SA" sz="4000" b="0" i="0" u="none" strike="noStrike" cap="none" normalizeH="0" baseline="0" dirty="0" smtClean="0">
              <a:ln>
                <a:noFill/>
              </a:ln>
              <a:solidFill>
                <a:schemeClr val="tx1"/>
              </a:solidFill>
              <a:effectLst/>
              <a:latin typeface="Tahoma" pitchFamily="34" charset="0"/>
              <a:cs typeface="Tahoma"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dirty="0"/>
          </a:p>
        </p:txBody>
      </p:sp>
      <p:sp>
        <p:nvSpPr>
          <p:cNvPr id="3" name="Subtitle 2"/>
          <p:cNvSpPr>
            <a:spLocks noGrp="1"/>
          </p:cNvSpPr>
          <p:nvPr>
            <p:ph type="subTitle" idx="1"/>
          </p:nvPr>
        </p:nvSpPr>
        <p:spPr/>
        <p:txBody>
          <a:bodyPr/>
          <a:lstStyle/>
          <a:p>
            <a:endParaRPr lang="ar-SA" dirty="0"/>
          </a:p>
        </p:txBody>
      </p:sp>
      <p:pic>
        <p:nvPicPr>
          <p:cNvPr id="5" name="Picture 4" descr="عع.jpg"/>
          <p:cNvPicPr>
            <a:picLocks noChangeAspect="1"/>
          </p:cNvPicPr>
          <p:nvPr/>
        </p:nvPicPr>
        <p:blipFill>
          <a:blip r:embed="rId2" cstate="print"/>
          <a:stretch>
            <a:fillRect/>
          </a:stretch>
        </p:blipFill>
        <p:spPr>
          <a:xfrm>
            <a:off x="-1" y="0"/>
            <a:ext cx="9144001" cy="6858000"/>
          </a:xfrm>
          <a:prstGeom prst="rect">
            <a:avLst/>
          </a:prstGeom>
        </p:spPr>
      </p:pic>
      <p:sp>
        <p:nvSpPr>
          <p:cNvPr id="6" name="TextBox 5"/>
          <p:cNvSpPr txBox="1"/>
          <p:nvPr/>
        </p:nvSpPr>
        <p:spPr>
          <a:xfrm>
            <a:off x="683568" y="620688"/>
            <a:ext cx="6984776" cy="5262979"/>
          </a:xfrm>
          <a:prstGeom prst="rect">
            <a:avLst/>
          </a:prstGeom>
          <a:noFill/>
        </p:spPr>
        <p:txBody>
          <a:bodyPr wrap="square" rtlCol="1">
            <a:spAutoFit/>
          </a:bodyPr>
          <a:lstStyle/>
          <a:p>
            <a:r>
              <a:rPr lang="ar-SA" sz="2000" dirty="0">
                <a:latin typeface="Tahoma" pitchFamily="34" charset="0"/>
                <a:cs typeface="Tahoma" pitchFamily="34" charset="0"/>
              </a:rPr>
              <a:t>يقول وول في </a:t>
            </a:r>
            <a:r>
              <a:rPr lang="ar-SA" sz="2000" dirty="0">
                <a:solidFill>
                  <a:srgbClr val="CC0066"/>
                </a:solidFill>
                <a:latin typeface="Tahoma" pitchFamily="34" charset="0"/>
                <a:cs typeface="Tahoma" pitchFamily="34" charset="0"/>
              </a:rPr>
              <a:t>تحليلة للقيادة </a:t>
            </a:r>
            <a:r>
              <a:rPr lang="ar-SA" sz="2000" dirty="0">
                <a:latin typeface="Tahoma" pitchFamily="34" charset="0"/>
                <a:cs typeface="Tahoma" pitchFamily="34" charset="0"/>
              </a:rPr>
              <a:t>:</a:t>
            </a:r>
            <a:endParaRPr lang="en-US" sz="2000" dirty="0">
              <a:latin typeface="Tahoma" pitchFamily="34" charset="0"/>
              <a:cs typeface="Tahoma" pitchFamily="34" charset="0"/>
            </a:endParaRPr>
          </a:p>
          <a:p>
            <a:r>
              <a:rPr lang="ar-SA" sz="2000" dirty="0">
                <a:latin typeface="Tahoma" pitchFamily="34" charset="0"/>
                <a:cs typeface="Tahoma" pitchFamily="34" charset="0"/>
              </a:rPr>
              <a:t>"القيادة تمنح عادة لهؤلاء الذين يمتلكون في نظر أفراد مجموعتهم سمات واضحة محدودة , سمات تتجاوب مع قيم وأهداف ومخاوف الجماعة التي تطالب بشكل واع وتقرر وجودها عناصر لاواعية"</a:t>
            </a:r>
            <a:endParaRPr lang="en-US" sz="2000" dirty="0">
              <a:latin typeface="Tahoma" pitchFamily="34" charset="0"/>
              <a:cs typeface="Tahoma" pitchFamily="34" charset="0"/>
            </a:endParaRPr>
          </a:p>
          <a:p>
            <a:r>
              <a:rPr lang="ar-SA" sz="2000" dirty="0">
                <a:latin typeface="Tahoma" pitchFamily="34" charset="0"/>
                <a:cs typeface="Tahoma" pitchFamily="34" charset="0"/>
              </a:rPr>
              <a:t>يعطينا </a:t>
            </a:r>
            <a:r>
              <a:rPr lang="ar-SA" sz="2000" dirty="0">
                <a:solidFill>
                  <a:srgbClr val="CC0066"/>
                </a:solidFill>
                <a:latin typeface="Tahoma" pitchFamily="34" charset="0"/>
                <a:cs typeface="Tahoma" pitchFamily="34" charset="0"/>
              </a:rPr>
              <a:t>هاريس</a:t>
            </a:r>
            <a:r>
              <a:rPr lang="ar-SA" sz="2000" dirty="0">
                <a:latin typeface="Tahoma" pitchFamily="34" charset="0"/>
                <a:cs typeface="Tahoma" pitchFamily="34" charset="0"/>
              </a:rPr>
              <a:t> بيانا مفصلا مشوقا يستعرض فيه الاساليب التي تستخدم لانتخاب الضباط وقد جمعناها بشكل مختصر في خمسة عشر معيارا توضح لنا مدى الصعوبة التي تتعرض لها عملية اختيار القادة العسكريين , </a:t>
            </a:r>
            <a:r>
              <a:rPr lang="ar-SA" sz="2000" dirty="0">
                <a:solidFill>
                  <a:srgbClr val="CC0066"/>
                </a:solidFill>
                <a:latin typeface="Tahoma" pitchFamily="34" charset="0"/>
                <a:cs typeface="Tahoma" pitchFamily="34" charset="0"/>
              </a:rPr>
              <a:t>هذه المقاييس هي </a:t>
            </a:r>
            <a:r>
              <a:rPr lang="ar-SA" sz="2000" dirty="0">
                <a:latin typeface="Tahoma" pitchFamily="34" charset="0"/>
                <a:cs typeface="Tahoma" pitchFamily="34" charset="0"/>
              </a:rPr>
              <a:t>:</a:t>
            </a:r>
            <a:endParaRPr lang="en-US" sz="2000" dirty="0">
              <a:latin typeface="Tahoma" pitchFamily="34" charset="0"/>
              <a:cs typeface="Tahoma" pitchFamily="34" charset="0"/>
            </a:endParaRPr>
          </a:p>
          <a:p>
            <a:r>
              <a:rPr lang="ar-SA" sz="2000" dirty="0">
                <a:solidFill>
                  <a:srgbClr val="CC0066"/>
                </a:solidFill>
                <a:latin typeface="Tahoma" pitchFamily="34" charset="0"/>
                <a:cs typeface="Tahoma" pitchFamily="34" charset="0"/>
              </a:rPr>
              <a:t>1-</a:t>
            </a:r>
            <a:r>
              <a:rPr lang="ar-SA" sz="2000" dirty="0">
                <a:latin typeface="Tahoma" pitchFamily="34" charset="0"/>
                <a:cs typeface="Tahoma" pitchFamily="34" charset="0"/>
              </a:rPr>
              <a:t> سجل يحوي الفعاليات والمسؤوليات الاجتماعية</a:t>
            </a:r>
            <a:endParaRPr lang="en-US" sz="2000" dirty="0">
              <a:latin typeface="Tahoma" pitchFamily="34" charset="0"/>
              <a:cs typeface="Tahoma" pitchFamily="34" charset="0"/>
            </a:endParaRPr>
          </a:p>
          <a:p>
            <a:r>
              <a:rPr lang="ar-SA" sz="2000" dirty="0" smtClean="0">
                <a:solidFill>
                  <a:srgbClr val="CC0066"/>
                </a:solidFill>
                <a:latin typeface="Tahoma" pitchFamily="34" charset="0"/>
                <a:cs typeface="Tahoma" pitchFamily="34" charset="0"/>
              </a:rPr>
              <a:t>2- </a:t>
            </a:r>
            <a:r>
              <a:rPr lang="ar-SA" sz="2000" dirty="0" smtClean="0">
                <a:latin typeface="Tahoma" pitchFamily="34" charset="0"/>
                <a:cs typeface="Tahoma" pitchFamily="34" charset="0"/>
              </a:rPr>
              <a:t>تقرير </a:t>
            </a:r>
            <a:r>
              <a:rPr lang="ar-SA" sz="2000" dirty="0">
                <a:latin typeface="Tahoma" pitchFamily="34" charset="0"/>
                <a:cs typeface="Tahoma" pitchFamily="34" charset="0"/>
              </a:rPr>
              <a:t>حول كفاءة المرشح وميوله وشخصيتة</a:t>
            </a:r>
            <a:endParaRPr lang="en-US" sz="2000" dirty="0">
              <a:latin typeface="Tahoma" pitchFamily="34" charset="0"/>
              <a:cs typeface="Tahoma" pitchFamily="34" charset="0"/>
            </a:endParaRPr>
          </a:p>
          <a:p>
            <a:r>
              <a:rPr lang="ar-SA" sz="2000" dirty="0">
                <a:solidFill>
                  <a:srgbClr val="CC0066"/>
                </a:solidFill>
                <a:latin typeface="Tahoma" pitchFamily="34" charset="0"/>
                <a:cs typeface="Tahoma" pitchFamily="34" charset="0"/>
              </a:rPr>
              <a:t>3-</a:t>
            </a:r>
            <a:r>
              <a:rPr lang="ar-SA" sz="2000" dirty="0">
                <a:latin typeface="Tahoma" pitchFamily="34" charset="0"/>
                <a:cs typeface="Tahoma" pitchFamily="34" charset="0"/>
              </a:rPr>
              <a:t> مستوى ذكاء معين يتكافأ مع نوع القيادة المطلوبه</a:t>
            </a:r>
            <a:endParaRPr lang="en-US" sz="2000" dirty="0">
              <a:latin typeface="Tahoma" pitchFamily="34" charset="0"/>
              <a:cs typeface="Tahoma" pitchFamily="34" charset="0"/>
            </a:endParaRPr>
          </a:p>
          <a:p>
            <a:r>
              <a:rPr lang="ar-SA" sz="2000" dirty="0">
                <a:solidFill>
                  <a:srgbClr val="CC0066"/>
                </a:solidFill>
                <a:latin typeface="Tahoma" pitchFamily="34" charset="0"/>
                <a:cs typeface="Tahoma" pitchFamily="34" charset="0"/>
              </a:rPr>
              <a:t>4-</a:t>
            </a:r>
            <a:r>
              <a:rPr lang="ar-SA" sz="2000" dirty="0">
                <a:latin typeface="Tahoma" pitchFamily="34" charset="0"/>
                <a:cs typeface="Tahoma" pitchFamily="34" charset="0"/>
              </a:rPr>
              <a:t> مستوى ثقافي معين يتلاءم مع نوع القياده المطلوبة </a:t>
            </a:r>
            <a:endParaRPr lang="en-US" sz="2000" dirty="0">
              <a:latin typeface="Tahoma" pitchFamily="34" charset="0"/>
              <a:cs typeface="Tahoma" pitchFamily="34" charset="0"/>
            </a:endParaRPr>
          </a:p>
          <a:p>
            <a:r>
              <a:rPr lang="ar-SA" sz="2000" dirty="0">
                <a:solidFill>
                  <a:srgbClr val="CC0066"/>
                </a:solidFill>
                <a:latin typeface="Tahoma" pitchFamily="34" charset="0"/>
                <a:cs typeface="Tahoma" pitchFamily="34" charset="0"/>
              </a:rPr>
              <a:t>5-</a:t>
            </a:r>
            <a:r>
              <a:rPr lang="ar-SA" sz="2000" dirty="0">
                <a:latin typeface="Tahoma" pitchFamily="34" charset="0"/>
                <a:cs typeface="Tahoma" pitchFamily="34" charset="0"/>
              </a:rPr>
              <a:t> مستوى معين للطموح والاهداف</a:t>
            </a:r>
            <a:endParaRPr lang="en-US" sz="2000" dirty="0">
              <a:latin typeface="Tahoma" pitchFamily="34" charset="0"/>
              <a:cs typeface="Tahoma" pitchFamily="34" charset="0"/>
            </a:endParaRPr>
          </a:p>
          <a:p>
            <a:r>
              <a:rPr lang="ar-SA" sz="2000" dirty="0">
                <a:solidFill>
                  <a:srgbClr val="CC0066"/>
                </a:solidFill>
                <a:latin typeface="Tahoma" pitchFamily="34" charset="0"/>
                <a:cs typeface="Tahoma" pitchFamily="34" charset="0"/>
              </a:rPr>
              <a:t>6-</a:t>
            </a:r>
            <a:r>
              <a:rPr lang="ar-SA" sz="2000" dirty="0">
                <a:latin typeface="Tahoma" pitchFamily="34" charset="0"/>
                <a:cs typeface="Tahoma" pitchFamily="34" charset="0"/>
              </a:rPr>
              <a:t> درجة من الفعالية العملية تتلاءم مع مستوى الطموح</a:t>
            </a:r>
            <a:endParaRPr lang="en-US" sz="2000" dirty="0">
              <a:latin typeface="Tahoma" pitchFamily="34" charset="0"/>
              <a:cs typeface="Tahoma" pitchFamily="34" charset="0"/>
            </a:endParaRPr>
          </a:p>
          <a:p>
            <a:r>
              <a:rPr lang="ar-SA" sz="2000" dirty="0">
                <a:solidFill>
                  <a:srgbClr val="CC0066"/>
                </a:solidFill>
                <a:latin typeface="Tahoma" pitchFamily="34" charset="0"/>
                <a:cs typeface="Tahoma" pitchFamily="34" charset="0"/>
              </a:rPr>
              <a:t>7-</a:t>
            </a:r>
            <a:r>
              <a:rPr lang="ar-SA" sz="2000" dirty="0">
                <a:latin typeface="Tahoma" pitchFamily="34" charset="0"/>
                <a:cs typeface="Tahoma" pitchFamily="34" charset="0"/>
              </a:rPr>
              <a:t> شعور الشخص بالانتماء او الاندماج</a:t>
            </a:r>
            <a:endParaRPr lang="en-US" sz="2000" dirty="0">
              <a:latin typeface="Tahoma" pitchFamily="34" charset="0"/>
              <a:cs typeface="Tahoma" pitchFamily="34" charset="0"/>
            </a:endParaRPr>
          </a:p>
          <a:p>
            <a:r>
              <a:rPr lang="ar-SA" sz="2000" dirty="0">
                <a:solidFill>
                  <a:srgbClr val="CC0066"/>
                </a:solidFill>
                <a:latin typeface="Tahoma" pitchFamily="34" charset="0"/>
                <a:cs typeface="Tahoma" pitchFamily="34" charset="0"/>
              </a:rPr>
              <a:t>8-</a:t>
            </a:r>
            <a:r>
              <a:rPr lang="ar-SA" sz="2000" dirty="0">
                <a:latin typeface="Tahoma" pitchFamily="34" charset="0"/>
                <a:cs typeface="Tahoma" pitchFamily="34" charset="0"/>
              </a:rPr>
              <a:t> القدره ع التخطيط</a:t>
            </a:r>
            <a:endParaRPr lang="en-US" sz="2000" dirty="0">
              <a:latin typeface="Tahoma" pitchFamily="34" charset="0"/>
              <a:cs typeface="Tahoma" pitchFamily="34" charset="0"/>
            </a:endParaRPr>
          </a:p>
          <a:p>
            <a:endParaRPr lang="ar-SA"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dirty="0"/>
          </a:p>
        </p:txBody>
      </p:sp>
      <p:sp>
        <p:nvSpPr>
          <p:cNvPr id="3" name="Subtitle 2"/>
          <p:cNvSpPr>
            <a:spLocks noGrp="1"/>
          </p:cNvSpPr>
          <p:nvPr>
            <p:ph type="subTitle" idx="1"/>
          </p:nvPr>
        </p:nvSpPr>
        <p:spPr/>
        <p:txBody>
          <a:bodyPr/>
          <a:lstStyle/>
          <a:p>
            <a:endParaRPr lang="ar-SA" dirty="0"/>
          </a:p>
        </p:txBody>
      </p:sp>
      <p:pic>
        <p:nvPicPr>
          <p:cNvPr id="5" name="Picture 4" descr="عع.jpg"/>
          <p:cNvPicPr>
            <a:picLocks noChangeAspect="1"/>
          </p:cNvPicPr>
          <p:nvPr/>
        </p:nvPicPr>
        <p:blipFill>
          <a:blip r:embed="rId2" cstate="print"/>
          <a:stretch>
            <a:fillRect/>
          </a:stretch>
        </p:blipFill>
        <p:spPr>
          <a:xfrm>
            <a:off x="0" y="0"/>
            <a:ext cx="9144001" cy="6858000"/>
          </a:xfrm>
          <a:prstGeom prst="rect">
            <a:avLst/>
          </a:prstGeom>
        </p:spPr>
      </p:pic>
      <p:sp>
        <p:nvSpPr>
          <p:cNvPr id="7" name="TextBox 6"/>
          <p:cNvSpPr txBox="1"/>
          <p:nvPr/>
        </p:nvSpPr>
        <p:spPr>
          <a:xfrm>
            <a:off x="971600" y="980728"/>
            <a:ext cx="6336704" cy="4708981"/>
          </a:xfrm>
          <a:prstGeom prst="rect">
            <a:avLst/>
          </a:prstGeom>
          <a:noFill/>
        </p:spPr>
        <p:txBody>
          <a:bodyPr wrap="square" rtlCol="1">
            <a:spAutoFit/>
          </a:bodyPr>
          <a:lstStyle/>
          <a:p>
            <a:r>
              <a:rPr lang="ar-SA" sz="2400" dirty="0" smtClean="0">
                <a:solidFill>
                  <a:srgbClr val="CC0066"/>
                </a:solidFill>
                <a:latin typeface="Tahoma" pitchFamily="34" charset="0"/>
                <a:cs typeface="Tahoma" pitchFamily="34" charset="0"/>
              </a:rPr>
              <a:t>9- </a:t>
            </a:r>
            <a:r>
              <a:rPr lang="ar-SA" sz="2400" dirty="0">
                <a:latin typeface="Tahoma" pitchFamily="34" charset="0"/>
                <a:cs typeface="Tahoma" pitchFamily="34" charset="0"/>
              </a:rPr>
              <a:t>سعة في </a:t>
            </a:r>
            <a:r>
              <a:rPr lang="ar-SA" sz="2400" dirty="0" smtClean="0">
                <a:latin typeface="Tahoma" pitchFamily="34" charset="0"/>
                <a:cs typeface="Tahoma" pitchFamily="34" charset="0"/>
              </a:rPr>
              <a:t>الاهتمامات</a:t>
            </a:r>
            <a:endParaRPr lang="ar-SA" sz="2400" dirty="0">
              <a:latin typeface="Tahoma" pitchFamily="34" charset="0"/>
              <a:cs typeface="Tahoma" pitchFamily="34" charset="0"/>
            </a:endParaRPr>
          </a:p>
          <a:p>
            <a:r>
              <a:rPr lang="ar-SA" sz="2400" dirty="0" smtClean="0">
                <a:solidFill>
                  <a:srgbClr val="CC0066"/>
                </a:solidFill>
                <a:latin typeface="Tahoma" pitchFamily="34" charset="0"/>
                <a:cs typeface="Tahoma" pitchFamily="34" charset="0"/>
              </a:rPr>
              <a:t>10-</a:t>
            </a:r>
            <a:r>
              <a:rPr lang="ar-SA" sz="2400" dirty="0" smtClean="0">
                <a:latin typeface="Tahoma" pitchFamily="34" charset="0"/>
                <a:cs typeface="Tahoma" pitchFamily="34" charset="0"/>
              </a:rPr>
              <a:t> </a:t>
            </a:r>
            <a:r>
              <a:rPr lang="ar-SA" sz="2400" dirty="0">
                <a:latin typeface="Tahoma" pitchFamily="34" charset="0"/>
                <a:cs typeface="Tahoma" pitchFamily="34" charset="0"/>
              </a:rPr>
              <a:t>تلقائية متجدده في السلوك</a:t>
            </a:r>
            <a:endParaRPr lang="en-US" sz="2400" dirty="0">
              <a:latin typeface="Tahoma" pitchFamily="34" charset="0"/>
              <a:cs typeface="Tahoma" pitchFamily="34" charset="0"/>
            </a:endParaRPr>
          </a:p>
          <a:p>
            <a:r>
              <a:rPr lang="ar-SA" sz="2400" dirty="0">
                <a:solidFill>
                  <a:srgbClr val="CC0066"/>
                </a:solidFill>
                <a:latin typeface="Tahoma" pitchFamily="34" charset="0"/>
                <a:cs typeface="Tahoma" pitchFamily="34" charset="0"/>
              </a:rPr>
              <a:t>11-</a:t>
            </a:r>
            <a:r>
              <a:rPr lang="ar-SA" sz="2400" dirty="0">
                <a:latin typeface="Tahoma" pitchFamily="34" charset="0"/>
                <a:cs typeface="Tahoma" pitchFamily="34" charset="0"/>
              </a:rPr>
              <a:t> الموضوعية في النظرة العامه </a:t>
            </a:r>
            <a:endParaRPr lang="en-US" sz="2400" dirty="0">
              <a:latin typeface="Tahoma" pitchFamily="34" charset="0"/>
              <a:cs typeface="Tahoma" pitchFamily="34" charset="0"/>
            </a:endParaRPr>
          </a:p>
          <a:p>
            <a:r>
              <a:rPr lang="ar-SA" sz="2400" dirty="0">
                <a:solidFill>
                  <a:srgbClr val="CC0066"/>
                </a:solidFill>
                <a:latin typeface="Tahoma" pitchFamily="34" charset="0"/>
                <a:cs typeface="Tahoma" pitchFamily="34" charset="0"/>
              </a:rPr>
              <a:t>12-</a:t>
            </a:r>
            <a:r>
              <a:rPr lang="ar-SA" sz="2400" dirty="0">
                <a:latin typeface="Tahoma" pitchFamily="34" charset="0"/>
                <a:cs typeface="Tahoma" pitchFamily="34" charset="0"/>
              </a:rPr>
              <a:t> القدرة على الثبات</a:t>
            </a:r>
            <a:endParaRPr lang="en-US" sz="2400" dirty="0">
              <a:latin typeface="Tahoma" pitchFamily="34" charset="0"/>
              <a:cs typeface="Tahoma" pitchFamily="34" charset="0"/>
            </a:endParaRPr>
          </a:p>
          <a:p>
            <a:r>
              <a:rPr lang="ar-SA" sz="2400" dirty="0">
                <a:solidFill>
                  <a:srgbClr val="CC0066"/>
                </a:solidFill>
                <a:latin typeface="Tahoma" pitchFamily="34" charset="0"/>
                <a:cs typeface="Tahoma" pitchFamily="34" charset="0"/>
              </a:rPr>
              <a:t>13-</a:t>
            </a:r>
            <a:r>
              <a:rPr lang="ar-SA" sz="2400" dirty="0">
                <a:latin typeface="Tahoma" pitchFamily="34" charset="0"/>
                <a:cs typeface="Tahoma" pitchFamily="34" charset="0"/>
              </a:rPr>
              <a:t> اللياقة </a:t>
            </a:r>
            <a:endParaRPr lang="en-US" sz="2400" dirty="0">
              <a:latin typeface="Tahoma" pitchFamily="34" charset="0"/>
              <a:cs typeface="Tahoma" pitchFamily="34" charset="0"/>
            </a:endParaRPr>
          </a:p>
          <a:p>
            <a:r>
              <a:rPr lang="ar-SA" sz="2400" dirty="0">
                <a:solidFill>
                  <a:srgbClr val="CC0066"/>
                </a:solidFill>
                <a:latin typeface="Tahoma" pitchFamily="34" charset="0"/>
                <a:cs typeface="Tahoma" pitchFamily="34" charset="0"/>
              </a:rPr>
              <a:t>14- </a:t>
            </a:r>
            <a:r>
              <a:rPr lang="ar-SA" sz="2400" dirty="0">
                <a:latin typeface="Tahoma" pitchFamily="34" charset="0"/>
                <a:cs typeface="Tahoma" pitchFamily="34" charset="0"/>
              </a:rPr>
              <a:t>القدرة على جذب الآخرين الى موقع المشكله</a:t>
            </a:r>
            <a:endParaRPr lang="en-US" sz="2400" dirty="0">
              <a:latin typeface="Tahoma" pitchFamily="34" charset="0"/>
              <a:cs typeface="Tahoma" pitchFamily="34" charset="0"/>
            </a:endParaRPr>
          </a:p>
          <a:p>
            <a:r>
              <a:rPr lang="ar-SA" sz="2400" dirty="0">
                <a:solidFill>
                  <a:srgbClr val="CC0066"/>
                </a:solidFill>
                <a:latin typeface="Tahoma" pitchFamily="34" charset="0"/>
                <a:cs typeface="Tahoma" pitchFamily="34" charset="0"/>
              </a:rPr>
              <a:t>15-</a:t>
            </a:r>
            <a:r>
              <a:rPr lang="ar-SA" sz="2400" dirty="0">
                <a:latin typeface="Tahoma" pitchFamily="34" charset="0"/>
                <a:cs typeface="Tahoma" pitchFamily="34" charset="0"/>
              </a:rPr>
              <a:t> الاستقرار في الشخصية </a:t>
            </a:r>
            <a:endParaRPr lang="ar-SA" sz="2400" dirty="0" smtClean="0">
              <a:latin typeface="Tahoma" pitchFamily="34" charset="0"/>
              <a:cs typeface="Tahoma" pitchFamily="34" charset="0"/>
            </a:endParaRPr>
          </a:p>
          <a:p>
            <a:endParaRPr lang="en-US" sz="2400" dirty="0">
              <a:latin typeface="Tahoma" pitchFamily="34" charset="0"/>
              <a:cs typeface="Tahoma" pitchFamily="34" charset="0"/>
            </a:endParaRPr>
          </a:p>
          <a:p>
            <a:r>
              <a:rPr lang="ar-SA" sz="2400" dirty="0">
                <a:latin typeface="Tahoma" pitchFamily="34" charset="0"/>
                <a:cs typeface="Tahoma" pitchFamily="34" charset="0"/>
              </a:rPr>
              <a:t>تتميز هذه العناصر بعدم استقلالها الواحد عن الاخر وهي في الحقيقة تتداخل وتتلازم الواحدة مع الاخرى الى حد </a:t>
            </a:r>
            <a:r>
              <a:rPr lang="ar-SA" sz="2400" dirty="0" smtClean="0">
                <a:latin typeface="Tahoma" pitchFamily="34" charset="0"/>
                <a:cs typeface="Tahoma" pitchFamily="34" charset="0"/>
              </a:rPr>
              <a:t>بعيد</a:t>
            </a:r>
          </a:p>
          <a:p>
            <a:endParaRPr lang="en-US" sz="2000" dirty="0">
              <a:latin typeface="Tahoma" pitchFamily="34" charset="0"/>
              <a:cs typeface="Tahoma" pitchFamily="34" charset="0"/>
            </a:endParaRPr>
          </a:p>
          <a:p>
            <a:endParaRPr lang="ar-SA"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dirty="0"/>
          </a:p>
        </p:txBody>
      </p:sp>
      <p:sp>
        <p:nvSpPr>
          <p:cNvPr id="3" name="Subtitle 2"/>
          <p:cNvSpPr>
            <a:spLocks noGrp="1"/>
          </p:cNvSpPr>
          <p:nvPr>
            <p:ph type="subTitle" idx="1"/>
          </p:nvPr>
        </p:nvSpPr>
        <p:spPr/>
        <p:txBody>
          <a:bodyPr/>
          <a:lstStyle/>
          <a:p>
            <a:endParaRPr lang="ar-SA" dirty="0"/>
          </a:p>
        </p:txBody>
      </p:sp>
      <p:pic>
        <p:nvPicPr>
          <p:cNvPr id="5" name="Picture 4" descr="عع.jpg"/>
          <p:cNvPicPr>
            <a:picLocks noChangeAspect="1"/>
          </p:cNvPicPr>
          <p:nvPr/>
        </p:nvPicPr>
        <p:blipFill>
          <a:blip r:embed="rId2" cstate="print"/>
          <a:stretch>
            <a:fillRect/>
          </a:stretch>
        </p:blipFill>
        <p:spPr>
          <a:xfrm>
            <a:off x="0" y="0"/>
            <a:ext cx="9144001" cy="6858000"/>
          </a:xfrm>
          <a:prstGeom prst="rect">
            <a:avLst/>
          </a:prstGeom>
        </p:spPr>
      </p:pic>
      <p:sp>
        <p:nvSpPr>
          <p:cNvPr id="6" name="TextBox 5"/>
          <p:cNvSpPr txBox="1"/>
          <p:nvPr/>
        </p:nvSpPr>
        <p:spPr>
          <a:xfrm>
            <a:off x="1259632" y="1052736"/>
            <a:ext cx="5873363" cy="4893647"/>
          </a:xfrm>
          <a:prstGeom prst="rect">
            <a:avLst/>
          </a:prstGeom>
          <a:noFill/>
        </p:spPr>
        <p:txBody>
          <a:bodyPr wrap="square" rtlCol="1">
            <a:spAutoFit/>
          </a:bodyPr>
          <a:lstStyle/>
          <a:p>
            <a:r>
              <a:rPr lang="ar-SA" sz="2400" dirty="0" smtClean="0">
                <a:latin typeface="Tahoma" pitchFamily="34" charset="0"/>
                <a:cs typeface="Tahoma" pitchFamily="34" charset="0"/>
              </a:rPr>
              <a:t>في محاولات </a:t>
            </a:r>
            <a:r>
              <a:rPr lang="ar-SA" sz="2400" dirty="0" smtClean="0">
                <a:solidFill>
                  <a:srgbClr val="CC0066"/>
                </a:solidFill>
                <a:latin typeface="Tahoma" pitchFamily="34" charset="0"/>
                <a:cs typeface="Tahoma" pitchFamily="34" charset="0"/>
              </a:rPr>
              <a:t>مورينو</a:t>
            </a:r>
            <a:r>
              <a:rPr lang="ar-SA" sz="2400" dirty="0" smtClean="0">
                <a:latin typeface="Tahoma" pitchFamily="34" charset="0"/>
                <a:cs typeface="Tahoma" pitchFamily="34" charset="0"/>
              </a:rPr>
              <a:t> لوصف طبيعة التركيب الاحتماعي والنمط الثابت لشخصية البشر الاجتماعي نجد وصفا لطرق قياس التركيب الاجتماعي وكيفيه تحسينه . احد هذه الطرق هي طريقة </a:t>
            </a:r>
            <a:r>
              <a:rPr lang="ar-SA" sz="2400" dirty="0" smtClean="0">
                <a:solidFill>
                  <a:srgbClr val="CC0066"/>
                </a:solidFill>
                <a:latin typeface="Tahoma" pitchFamily="34" charset="0"/>
                <a:cs typeface="Tahoma" pitchFamily="34" charset="0"/>
              </a:rPr>
              <a:t>القياس الاجتماعي </a:t>
            </a:r>
            <a:r>
              <a:rPr lang="ar-SA" sz="2400" dirty="0" smtClean="0">
                <a:latin typeface="Tahoma" pitchFamily="34" charset="0"/>
                <a:cs typeface="Tahoma" pitchFamily="34" charset="0"/>
              </a:rPr>
              <a:t>والتي تهدف الى معرفة الشخص المفضل عن مجموعه من الافراد في موقف اجتماعي معين .</a:t>
            </a:r>
            <a:endParaRPr lang="en-US" sz="2400" dirty="0" smtClean="0">
              <a:latin typeface="Tahoma" pitchFamily="34" charset="0"/>
              <a:cs typeface="Tahoma" pitchFamily="34" charset="0"/>
            </a:endParaRPr>
          </a:p>
          <a:p>
            <a:r>
              <a:rPr lang="ar-SA" sz="2400" dirty="0" smtClean="0">
                <a:latin typeface="Tahoma" pitchFamily="34" charset="0"/>
                <a:cs typeface="Tahoma" pitchFamily="34" charset="0"/>
              </a:rPr>
              <a:t>ويضيف مورينو حقيقة أخرى لهذا القياس وهي ان الشخص الذي يحصل على اكبر كمية  من الاختيار كالذي يحصل على اكبر كمية من الرفض لاتتغير مواقعهما بالنسبة للمجموعه حتى اذا اعطي افرادها مجالا اخر للاختيار.</a:t>
            </a:r>
            <a:endParaRPr lang="en-US" sz="2400" dirty="0" smtClean="0">
              <a:latin typeface="Tahoma" pitchFamily="34" charset="0"/>
              <a:cs typeface="Tahoma" pitchFamily="34" charset="0"/>
            </a:endParaRPr>
          </a:p>
          <a:p>
            <a:r>
              <a:rPr lang="ar-SA" sz="2400" dirty="0" smtClean="0">
                <a:latin typeface="Tahoma" pitchFamily="34" charset="0"/>
                <a:cs typeface="Tahoma" pitchFamily="34" charset="0"/>
              </a:rPr>
              <a:t> </a:t>
            </a:r>
            <a:endParaRPr lang="ar-SA" sz="2400" dirty="0">
              <a:latin typeface="Tahoma" pitchFamily="34" charset="0"/>
              <a:cs typeface="Tahoma"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832648"/>
          </a:xfrm>
        </p:spPr>
        <p:txBody>
          <a:bodyPr>
            <a:normAutofit fontScale="92500" lnSpcReduction="20000"/>
          </a:bodyPr>
          <a:lstStyle/>
          <a:p>
            <a:pPr>
              <a:lnSpc>
                <a:spcPct val="150000"/>
              </a:lnSpc>
              <a:buNone/>
            </a:pPr>
            <a:r>
              <a:rPr lang="ar-SA" dirty="0" smtClean="0"/>
              <a:t>  </a:t>
            </a:r>
            <a:r>
              <a:rPr lang="ar-SA" u="sng" dirty="0" smtClean="0"/>
              <a:t>البحوث والدراسات الاجتماعية</a:t>
            </a:r>
            <a:endParaRPr lang="ar-SA" dirty="0" smtClean="0"/>
          </a:p>
          <a:p>
            <a:pPr>
              <a:lnSpc>
                <a:spcPct val="150000"/>
              </a:lnSpc>
              <a:buNone/>
            </a:pPr>
            <a:r>
              <a:rPr lang="ar-SA" dirty="0" smtClean="0"/>
              <a:t> </a:t>
            </a:r>
            <a:r>
              <a:rPr lang="ar-SA" sz="2400" dirty="0" smtClean="0"/>
              <a:t>هنالك ادعاء بأن البحوث الاجتماعية لا تبرهن إلا على ما هو بديهي ومعلوم، ولكن هذا ليس بصحيح. فالبحث المذكور سابقاً أتاح لنا مجموعة من الحقائق الدقيقة البعيدة عن التعميمات ، إذ إنه يشير إلى الحاجة لتفسير الاعتقاد الشائع حول وجود علاقة طردية بين كبر حجم العائلة والنمو الصحيح لأفرادها.</a:t>
            </a:r>
          </a:p>
          <a:p>
            <a:pPr>
              <a:lnSpc>
                <a:spcPct val="150000"/>
              </a:lnSpc>
              <a:buNone/>
            </a:pPr>
            <a:r>
              <a:rPr lang="ar-SA" sz="2400" dirty="0" smtClean="0"/>
              <a:t>     كما أن البحث يدحض ما يقال عن عدم وجود ترابط بين مستوى الذكاء والصحة الجسمية ويؤكد ترابطهما بشكل إيجابي.</a:t>
            </a:r>
          </a:p>
          <a:p>
            <a:pPr>
              <a:lnSpc>
                <a:spcPct val="150000"/>
              </a:lnSpc>
              <a:buNone/>
            </a:pPr>
            <a:r>
              <a:rPr lang="ar-SA" sz="2400" dirty="0" smtClean="0"/>
              <a:t>     وتوضح هذه الدراسة أيضاً وجود علاقة وترابط ليس فقط بين حجم العائلة وطول القامة والوزن والذكاء فحسب بل تثبت وجود الرابطة حتى داخل الطبقات المهنية وداخل المستوى المعيشي في البيت.</a:t>
            </a:r>
          </a:p>
          <a:p>
            <a:pPr>
              <a:buNone/>
            </a:pPr>
            <a:endParaRPr lang="ar-SA" sz="2800" dirty="0" smtClean="0"/>
          </a:p>
          <a:p>
            <a:pPr>
              <a:buNone/>
            </a:pPr>
            <a:r>
              <a:rPr lang="ar-SA" sz="2800" dirty="0"/>
              <a:t> </a:t>
            </a:r>
            <a:r>
              <a:rPr lang="ar-SA" sz="2800" dirty="0" smtClean="0"/>
              <a:t>  </a:t>
            </a:r>
            <a:endParaRPr lang="ar-SA"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404664"/>
            <a:ext cx="8229600" cy="5832648"/>
          </a:xfrm>
        </p:spPr>
        <p:txBody>
          <a:bodyPr>
            <a:normAutofit/>
          </a:bodyPr>
          <a:lstStyle/>
          <a:p>
            <a:pPr>
              <a:lnSpc>
                <a:spcPct val="150000"/>
              </a:lnSpc>
              <a:buNone/>
            </a:pPr>
            <a:r>
              <a:rPr lang="ar-SA" sz="2400" dirty="0" smtClean="0">
                <a:solidFill>
                  <a:srgbClr val="C00000"/>
                </a:solidFill>
              </a:rPr>
              <a:t>لقد ظهرت عدة دراسات اجتماعية أوسع وأشمل من الدراسة المحدودة التي ذكرناها سابقاً. فعلماء الأنثروبولوجيا قاموا بتحليل الأنماط الحياتية لمجتمعات قديمة تميزت بتأثرها النسبي بالعالم الغربي الحديث كما أن لعلماء الاجتماع محاولات لدراسة المجتمعات الغربية الحديثة عن طريق استخدام نفس الطرق مما أدى إلى بزوغ ما يسمى بمدرسة النمط الحضاري كمجال من مجالات علم النفس.  </a:t>
            </a:r>
          </a:p>
          <a:p>
            <a:pPr>
              <a:lnSpc>
                <a:spcPct val="150000"/>
              </a:lnSpc>
              <a:buNone/>
            </a:pPr>
            <a:r>
              <a:rPr lang="ar-SA" sz="2400" dirty="0" smtClean="0">
                <a:solidFill>
                  <a:srgbClr val="C00000"/>
                </a:solidFill>
              </a:rPr>
              <a:t> بالنسبة إلى هذه النظرة الجديدة تتشكل شخصية الفرد بموجب ما هو سائد من تقاليد وأعراف وأساليب تربوية في ذلك المجتمع الذي يلد فيه.وكلما كان المجتمع معزولاً ومحافظاً كان من الأسهل تكون النمط الحضاري ذي الاستقلال الوظيفي الخاص به. ولكن التقدم العلمي والتطور في وسائل الاتصال من شأنه أن يمزق الأنماط الحضارية الموجودة.</a:t>
            </a:r>
          </a:p>
          <a:p>
            <a:pPr>
              <a:buNone/>
            </a:pPr>
            <a:endParaRPr lang="ar-SA" sz="2800"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28592"/>
          </a:xfrm>
        </p:spPr>
        <p:txBody>
          <a:bodyPr>
            <a:normAutofit fontScale="85000" lnSpcReduction="10000"/>
          </a:bodyPr>
          <a:lstStyle/>
          <a:p>
            <a:pPr>
              <a:lnSpc>
                <a:spcPct val="150000"/>
              </a:lnSpc>
              <a:buNone/>
            </a:pPr>
            <a:r>
              <a:rPr lang="ar-SA" sz="2400" b="1" dirty="0" smtClean="0">
                <a:solidFill>
                  <a:srgbClr val="C00000"/>
                </a:solidFill>
              </a:rPr>
              <a:t>إن تأثير علم الاجتماع على حقل التربية أمر لا يمكن تجاهله في المستقبل القريب فلقد صوّرت لنا مرغريت ميد علم الاجتماع على أنه مصدر يساعد  الأميركان على اتباع الفلسفة الذرائعية التي تميز مجتمعهم. </a:t>
            </a:r>
          </a:p>
          <a:p>
            <a:pPr>
              <a:lnSpc>
                <a:spcPct val="150000"/>
              </a:lnSpc>
              <a:buNone/>
            </a:pPr>
            <a:r>
              <a:rPr lang="ar-SA" sz="2400" b="1" dirty="0" smtClean="0">
                <a:solidFill>
                  <a:srgbClr val="C00000"/>
                </a:solidFill>
              </a:rPr>
              <a:t> كما أن ونر وجماعته دعوا إلى اتباع سياسة تربوية تستمد مقوماتها من حقائق علم الاجتماع. وفي إحدى المناقشات كان الجدل منصباً حول قلة وجود فرص ومجالات التقدم الاقتصادي مما يفرض وضع مقاييس تربوية يتفادى المجتمع الأميركي بوجودها تضخم عدد المختصين. هذه المقاييس تحوي مناهج تربوية عامة مخصصة لسنين الدراسة الست أو الثماني الأولى بالاضافة إلى مناهج عامة أخرى تشمل ثلث الدراسات الثانوية العامة وتسمّى ”التربية العامة المركزة ”</a:t>
            </a:r>
          </a:p>
          <a:p>
            <a:pPr>
              <a:lnSpc>
                <a:spcPct val="150000"/>
              </a:lnSpc>
              <a:buNone/>
            </a:pPr>
            <a:r>
              <a:rPr lang="ar-SA" sz="2400" b="1" dirty="0" smtClean="0">
                <a:solidFill>
                  <a:srgbClr val="C00000"/>
                </a:solidFill>
              </a:rPr>
              <a:t>بالاضافة إلى تشجيع التدريب المهني في المدارس الثانوية وتحسين نظرة المجتمع والطالب إلى تلك الحصص اللامنهجية التي أعدّت خصيصاً لهؤلاء الذين كانوا أقل حظاً في تحصيلهم الأكاديمي.</a:t>
            </a:r>
          </a:p>
          <a:p>
            <a:pPr>
              <a:buNone/>
            </a:pPr>
            <a:endParaRPr lang="ar-SA" sz="2800" dirty="0" smtClean="0">
              <a:solidFill>
                <a:srgbClr val="C00000"/>
              </a:solidFill>
            </a:endParaRPr>
          </a:p>
          <a:p>
            <a:pPr>
              <a:buNone/>
            </a:pPr>
            <a:endParaRPr lang="ar-SA"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476672"/>
            <a:ext cx="8496944" cy="5904656"/>
          </a:xfrm>
        </p:spPr>
        <p:txBody>
          <a:bodyPr>
            <a:normAutofit fontScale="85000" lnSpcReduction="20000"/>
          </a:bodyPr>
          <a:lstStyle/>
          <a:p>
            <a:pPr>
              <a:lnSpc>
                <a:spcPct val="170000"/>
              </a:lnSpc>
              <a:buNone/>
            </a:pPr>
            <a:endParaRPr lang="ar-SA" sz="2400" dirty="0" smtClean="0"/>
          </a:p>
          <a:p>
            <a:pPr>
              <a:lnSpc>
                <a:spcPct val="170000"/>
              </a:lnSpc>
              <a:buNone/>
            </a:pPr>
            <a:r>
              <a:rPr lang="ar-SA" sz="2400" dirty="0" smtClean="0"/>
              <a:t>وقد </a:t>
            </a:r>
            <a:r>
              <a:rPr lang="ar-SA" sz="2400" dirty="0" smtClean="0"/>
              <a:t>تكون هذه الآراء موضع نقد وإعادة نظر إلا أن هذا لا يقلل من ضرورة تطبيق حقائق علم الاجتماع الحديثة في النظريات التربوية.</a:t>
            </a:r>
          </a:p>
          <a:p>
            <a:pPr>
              <a:lnSpc>
                <a:spcPct val="170000"/>
              </a:lnSpc>
              <a:buNone/>
            </a:pPr>
            <a:r>
              <a:rPr lang="ar-SA" sz="2400" dirty="0" smtClean="0"/>
              <a:t>إن الدراسة التي ظهرت في التقرير الانكليزي (1945)(الانصراف المبكر)</a:t>
            </a:r>
          </a:p>
          <a:p>
            <a:pPr>
              <a:lnSpc>
                <a:spcPct val="170000"/>
              </a:lnSpc>
              <a:buNone/>
            </a:pPr>
            <a:r>
              <a:rPr lang="ar-SA" sz="2400" dirty="0" smtClean="0"/>
              <a:t>أكدت على أن التحصيل الدراسي في المرحلة الثانوية يتأثر بشكل واضح بالانتماء المهني لآباء الطلاب. فأولاد المديرين والاختصاصيين كانوا أميل إلى قضاء وقت أطول في المدرسة كما كانوا أنجح من أقرانهم ممن ينتمي آباؤهم إلى طبقات مهنية أخرى، وهذه الظاهره تثبت دائماً مهما كان مستوى نجاح الطلاب قبل دخولهم المرحلة الثانوية. وقد أوصى التقرير باعطاء مساعدة مالية للطلاب ذوي القدرات العالية والذين يستمرون في دراساتهم الذين يستمرون في دراساتهم إلى ما بعد سن الخامسة عشرة. إن الأسباب الخفية لاستنتاجات هذا التقرير غير واضحة تماماً، إلا أن أهمية البيئة والمحيط العاطفي الملائم للدراسة لا يمكن إنكارها في العملية التربوية التي يتعرض لها الأطفال. </a:t>
            </a:r>
          </a:p>
          <a:p>
            <a:pPr>
              <a:lnSpc>
                <a:spcPct val="170000"/>
              </a:lnSpc>
              <a:buNone/>
            </a:pPr>
            <a:r>
              <a:rPr lang="ar-SA" sz="2400" dirty="0" smtClean="0"/>
              <a:t> </a:t>
            </a:r>
            <a:endParaRPr lang="ar-SA"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04656"/>
          </a:xfrm>
        </p:spPr>
        <p:txBody>
          <a:bodyPr>
            <a:normAutofit/>
          </a:bodyPr>
          <a:lstStyle/>
          <a:p>
            <a:pPr>
              <a:buNone/>
            </a:pPr>
            <a:r>
              <a:rPr lang="ar-SA" sz="2400" dirty="0" smtClean="0"/>
              <a:t>إن المؤثرات الاجتماعية التي يجب أن تكون موضع الانتباه هي الراديو والتلفاز والأفلام السينمائية والصحف والاعلانات لأنها تساعد على بلورة الأفكار والمطامح التي تسود المجتمعات الحديثة وتوجهها نحو كل ما هو ماديّ وتافه ورديء. ومن جهة ثانية فإن التغير الذي لا يرغب فيه الكبار هو ذلك التغيير الذي لا يعرف صغارهم سواه.</a:t>
            </a:r>
          </a:p>
          <a:p>
            <a:pPr>
              <a:buNone/>
            </a:pPr>
            <a:r>
              <a:rPr lang="ar-SA" sz="2400" dirty="0" smtClean="0"/>
              <a:t> ووسائل الاعلام المذكورة لا تشجب الا عندما توحي بتغير الفضائل والرذائل السائدة في مجتمع ما خشية استمرار توسع نطاقها، فهي تيّسر انتشار الخير والشر معاً. والفرضيات المتعلقة بتأثير الأفلام السينمائية على ظاهرة التشرد من جهة ةتأثير التلفاز على  ظاهرة التخلف الدراسي من جهة أخرى كانت تتعرض للتغيير عندما تجري دراسات دقيقة حولها. </a:t>
            </a:r>
          </a:p>
          <a:p>
            <a:pPr>
              <a:buNone/>
            </a:pPr>
            <a:r>
              <a:rPr lang="ar-SA" sz="2400" dirty="0" smtClean="0"/>
              <a:t>وبنفس الطريقة التي يكتسب بها من يتعرض لمرض ما مناعة ضده في المستقبل، فإن وسائل الإعلام تخلق نوعاً من المناعة ضد تأثيرها هي. </a:t>
            </a:r>
          </a:p>
          <a:p>
            <a:pPr>
              <a:buNone/>
            </a:pPr>
            <a:r>
              <a:rPr lang="ar-SA" sz="2400" dirty="0" smtClean="0"/>
              <a:t>وقد استمالت الوسائل الترويحية إياها على الوسائل الأخرى التي لم تحظَ باستحسانهم </a:t>
            </a:r>
          </a:p>
          <a:p>
            <a:pPr>
              <a:buNone/>
            </a:pPr>
            <a:r>
              <a:rPr lang="ar-SA" sz="2400" dirty="0" smtClean="0"/>
              <a:t>لما فيها من سلبية.</a:t>
            </a:r>
            <a:endParaRPr lang="ar-SA"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a:bodyPr>
          <a:lstStyle/>
          <a:p>
            <a:pPr>
              <a:buNone/>
            </a:pPr>
            <a:endParaRPr lang="ar-SA" sz="2400" dirty="0" smtClean="0"/>
          </a:p>
          <a:p>
            <a:pPr>
              <a:buNone/>
            </a:pPr>
            <a:endParaRPr lang="ar-SA" sz="2400" smtClean="0"/>
          </a:p>
          <a:p>
            <a:pPr>
              <a:buNone/>
            </a:pPr>
            <a:r>
              <a:rPr lang="ar-SA" sz="2400" smtClean="0"/>
              <a:t>إن </a:t>
            </a:r>
            <a:r>
              <a:rPr lang="ar-SA" sz="2400" dirty="0" smtClean="0"/>
              <a:t>اعتبار الانسان صنيعة مجتمعه يعتبر إنكاراً لقدرته على الابداع الفردي إلا أن لعلم النفس الاجتماعي وعلم الاجتماع تأثيراً على تربية الانسان لا يمكن تجاهله إذا ما أحسن تفسيرها. </a:t>
            </a:r>
            <a:endParaRPr lang="ar-SA"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4000" b="-44000"/>
          </a:stretch>
        </a:blipFill>
        <a:effectLst/>
      </p:bgPr>
    </p:bg>
    <p:spTree>
      <p:nvGrpSpPr>
        <p:cNvPr id="1" name=""/>
        <p:cNvGrpSpPr/>
        <p:nvPr/>
      </p:nvGrpSpPr>
      <p:grpSpPr>
        <a:xfrm>
          <a:off x="0" y="0"/>
          <a:ext cx="0" cy="0"/>
          <a:chOff x="0" y="0"/>
          <a:chExt cx="0" cy="0"/>
        </a:xfrm>
      </p:grpSpPr>
      <p:sp>
        <p:nvSpPr>
          <p:cNvPr id="4" name="مربع نص 3"/>
          <p:cNvSpPr txBox="1"/>
          <p:nvPr/>
        </p:nvSpPr>
        <p:spPr>
          <a:xfrm>
            <a:off x="2699792" y="2348880"/>
            <a:ext cx="1944216" cy="584775"/>
          </a:xfrm>
          <a:prstGeom prst="rect">
            <a:avLst/>
          </a:prstGeom>
          <a:noFill/>
        </p:spPr>
        <p:txBody>
          <a:bodyPr wrap="square" rtlCol="1">
            <a:spAutoFit/>
          </a:bodyPr>
          <a:lstStyle/>
          <a:p>
            <a:pPr algn="ctr">
              <a:buNone/>
            </a:pPr>
            <a:r>
              <a:rPr lang="ar-SA" sz="3200" b="1" i="1" dirty="0" smtClean="0">
                <a:solidFill>
                  <a:srgbClr val="FF21B5"/>
                </a:solidFill>
                <a:cs typeface="Farsi Simple Bold" pitchFamily="2" charset="-78"/>
              </a:rPr>
              <a:t>زهراء الشافعي</a:t>
            </a:r>
          </a:p>
        </p:txBody>
      </p:sp>
      <p:sp>
        <p:nvSpPr>
          <p:cNvPr id="5" name="مربع نص 4"/>
          <p:cNvSpPr txBox="1"/>
          <p:nvPr/>
        </p:nvSpPr>
        <p:spPr>
          <a:xfrm>
            <a:off x="2771800" y="3068960"/>
            <a:ext cx="2016224" cy="861774"/>
          </a:xfrm>
          <a:prstGeom prst="rect">
            <a:avLst/>
          </a:prstGeom>
          <a:noFill/>
        </p:spPr>
        <p:txBody>
          <a:bodyPr wrap="square" rtlCol="1">
            <a:spAutoFit/>
          </a:bodyPr>
          <a:lstStyle/>
          <a:p>
            <a:pPr algn="ctr"/>
            <a:r>
              <a:rPr lang="ar-SA" sz="3200" b="1" i="1" dirty="0" smtClean="0">
                <a:solidFill>
                  <a:srgbClr val="FF21B5"/>
                </a:solidFill>
                <a:cs typeface="Farsi Simple Bold" pitchFamily="2" charset="-78"/>
              </a:rPr>
              <a:t>فاطمة السادة</a:t>
            </a:r>
          </a:p>
          <a:p>
            <a:endParaRPr lang="ar-SA" dirty="0"/>
          </a:p>
        </p:txBody>
      </p:sp>
      <p:sp>
        <p:nvSpPr>
          <p:cNvPr id="6" name="مربع نص 5"/>
          <p:cNvSpPr txBox="1"/>
          <p:nvPr/>
        </p:nvSpPr>
        <p:spPr>
          <a:xfrm>
            <a:off x="2411760" y="3789040"/>
            <a:ext cx="2160240" cy="861774"/>
          </a:xfrm>
          <a:prstGeom prst="rect">
            <a:avLst/>
          </a:prstGeom>
          <a:noFill/>
        </p:spPr>
        <p:txBody>
          <a:bodyPr wrap="square" rtlCol="1">
            <a:spAutoFit/>
          </a:bodyPr>
          <a:lstStyle/>
          <a:p>
            <a:r>
              <a:rPr lang="ar-SA" sz="3200" b="1" i="1" dirty="0" smtClean="0">
                <a:solidFill>
                  <a:srgbClr val="FF21B5"/>
                </a:solidFill>
                <a:cs typeface="Farsi Simple Bold" pitchFamily="2" charset="-78"/>
              </a:rPr>
              <a:t>سكينه آل زرع</a:t>
            </a:r>
          </a:p>
          <a:p>
            <a:endParaRPr lang="ar-SA" dirty="0"/>
          </a:p>
        </p:txBody>
      </p:sp>
      <p:sp>
        <p:nvSpPr>
          <p:cNvPr id="7" name="مربع نص 6"/>
          <p:cNvSpPr txBox="1"/>
          <p:nvPr/>
        </p:nvSpPr>
        <p:spPr>
          <a:xfrm>
            <a:off x="2339752" y="4509120"/>
            <a:ext cx="2232248" cy="861774"/>
          </a:xfrm>
          <a:prstGeom prst="rect">
            <a:avLst/>
          </a:prstGeom>
          <a:noFill/>
        </p:spPr>
        <p:txBody>
          <a:bodyPr wrap="square" rtlCol="1">
            <a:spAutoFit/>
          </a:bodyPr>
          <a:lstStyle/>
          <a:p>
            <a:r>
              <a:rPr lang="ar-SA" sz="3200" b="1" i="1" dirty="0" smtClean="0">
                <a:solidFill>
                  <a:srgbClr val="FF21B5"/>
                </a:solidFill>
                <a:cs typeface="Farsi Simple Bold" pitchFamily="2" charset="-78"/>
              </a:rPr>
              <a:t>زينب الصددي</a:t>
            </a:r>
          </a:p>
          <a:p>
            <a:endParaRPr lang="ar-SA" dirty="0"/>
          </a:p>
        </p:txBody>
      </p:sp>
      <p:sp>
        <p:nvSpPr>
          <p:cNvPr id="8" name="مربع نص 7"/>
          <p:cNvSpPr txBox="1"/>
          <p:nvPr/>
        </p:nvSpPr>
        <p:spPr>
          <a:xfrm>
            <a:off x="2195736" y="5229200"/>
            <a:ext cx="2304256" cy="1077218"/>
          </a:xfrm>
          <a:prstGeom prst="rect">
            <a:avLst/>
          </a:prstGeom>
          <a:noFill/>
        </p:spPr>
        <p:txBody>
          <a:bodyPr wrap="square" rtlCol="1">
            <a:spAutoFit/>
          </a:bodyPr>
          <a:lstStyle/>
          <a:p>
            <a:r>
              <a:rPr lang="ar-SA" sz="3200" b="1" i="1" dirty="0" smtClean="0">
                <a:solidFill>
                  <a:srgbClr val="FF21B5"/>
                </a:solidFill>
                <a:cs typeface="Farsi Simple Bold" pitchFamily="2" charset="-78"/>
              </a:rPr>
              <a:t>مريم المزعل</a:t>
            </a:r>
          </a:p>
          <a:p>
            <a:endParaRPr lang="ar-SA" sz="3200" dirty="0"/>
          </a:p>
        </p:txBody>
      </p:sp>
      <p:sp>
        <p:nvSpPr>
          <p:cNvPr id="9" name="مربع نص 8"/>
          <p:cNvSpPr txBox="1"/>
          <p:nvPr/>
        </p:nvSpPr>
        <p:spPr>
          <a:xfrm>
            <a:off x="4427984" y="1268760"/>
            <a:ext cx="3312368" cy="1384995"/>
          </a:xfrm>
          <a:prstGeom prst="rect">
            <a:avLst/>
          </a:prstGeom>
          <a:noFill/>
        </p:spPr>
        <p:txBody>
          <a:bodyPr wrap="square" rtlCol="1">
            <a:spAutoFit/>
          </a:bodyPr>
          <a:lstStyle/>
          <a:p>
            <a:r>
              <a:rPr lang="ar-SA" sz="6600" b="1" dirty="0" err="1" smtClean="0">
                <a:solidFill>
                  <a:srgbClr val="810948"/>
                </a:solidFill>
                <a:cs typeface="DecoType Naskh" pitchFamily="2" charset="-78"/>
              </a:rPr>
              <a:t>الطالبات /</a:t>
            </a:r>
            <a:endParaRPr lang="ar-SA" sz="6600" b="1" dirty="0" smtClean="0">
              <a:solidFill>
                <a:srgbClr val="810948"/>
              </a:solidFill>
              <a:cs typeface="DecoType Naskh" pitchFamily="2" charset="-78"/>
            </a:endParaRP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anim calcmode="lin" valueType="num">
                                      <p:cBhvr>
                                        <p:cTn id="18" dur="2000" fill="hold"/>
                                        <p:tgtEl>
                                          <p:spTgt spid="6"/>
                                        </p:tgtEl>
                                        <p:attrNameLst>
                                          <p:attrName>ppt_w</p:attrName>
                                        </p:attrNameLst>
                                      </p:cBhvr>
                                      <p:tavLst>
                                        <p:tav tm="0" fmla="#ppt_w*sin(2.5*pi*$)">
                                          <p:val>
                                            <p:fltVal val="0"/>
                                          </p:val>
                                        </p:tav>
                                        <p:tav tm="100000">
                                          <p:val>
                                            <p:fltVal val="1"/>
                                          </p:val>
                                        </p:tav>
                                      </p:tavLst>
                                    </p:anim>
                                    <p:anim calcmode="lin" valueType="num">
                                      <p:cBhvr>
                                        <p:cTn id="19" dur="2000" fill="hold"/>
                                        <p:tgtEl>
                                          <p:spTgt spid="6"/>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anim calcmode="lin" valueType="num">
                                      <p:cBhvr>
                                        <p:cTn id="28" dur="2000" fill="hold"/>
                                        <p:tgtEl>
                                          <p:spTgt spid="8"/>
                                        </p:tgtEl>
                                        <p:attrNameLst>
                                          <p:attrName>ppt_w</p:attrName>
                                        </p:attrNameLst>
                                      </p:cBhvr>
                                      <p:tavLst>
                                        <p:tav tm="0" fmla="#ppt_w*sin(2.5*pi*$)">
                                          <p:val>
                                            <p:fltVal val="0"/>
                                          </p:val>
                                        </p:tav>
                                        <p:tav tm="100000">
                                          <p:val>
                                            <p:fltVal val="1"/>
                                          </p:val>
                                        </p:tav>
                                      </p:tavLst>
                                    </p:anim>
                                    <p:anim calcmode="lin" valueType="num">
                                      <p:cBhvr>
                                        <p:cTn id="2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Writing close-up design template</Template>
  <TotalTime>733</TotalTime>
  <Words>1658</Words>
  <Application>Microsoft Office PowerPoint</Application>
  <PresentationFormat>عرض على الشاشة (3:4)‏</PresentationFormat>
  <Paragraphs>111</Paragraphs>
  <Slides>27</Slides>
  <Notes>1</Notes>
  <HiddenSlides>0</HiddenSlides>
  <MMClips>0</MMClips>
  <ScaleCrop>false</ScaleCrop>
  <HeadingPairs>
    <vt:vector size="4" baseType="variant">
      <vt:variant>
        <vt:lpstr>سمة</vt:lpstr>
      </vt:variant>
      <vt:variant>
        <vt:i4>2</vt:i4>
      </vt:variant>
      <vt:variant>
        <vt:lpstr>عناوين الشرائح</vt:lpstr>
      </vt:variant>
      <vt:variant>
        <vt:i4>27</vt:i4>
      </vt:variant>
    </vt:vector>
  </HeadingPairs>
  <TitlesOfParts>
    <vt:vector size="29" baseType="lpstr">
      <vt:lpstr>سمة Office</vt:lpstr>
      <vt:lpstr>انقلاب</vt:lpstr>
      <vt:lpstr>النظره الاجتماعية إلى الانسان </vt:lpstr>
      <vt:lpstr>الشريحة 2</vt:lpstr>
      <vt:lpstr>الشريحة 3</vt:lpstr>
      <vt:lpstr>هناك اسئله ترد على المتخصصين في علم النفس الاجتماعي وعلم الاجتماع منها...</vt:lpstr>
      <vt:lpstr>هناك اسئله ترد على المتخصصين في علم النفس الاجتماعي وعلم الاجتماع منها...</vt:lpstr>
      <vt:lpstr>كتاب مقدمة في  علم النفس الاجتماعي مكدوجل</vt:lpstr>
      <vt:lpstr>الغرائز الاساسية وما يرافقها من انفعالات</vt:lpstr>
      <vt:lpstr>الشريحة 8</vt:lpstr>
      <vt:lpstr>الشريحة 9</vt:lpstr>
      <vt:lpstr>   لماذا اطلق مكدوجل على نظريته  اسم (الهورمية)</vt:lpstr>
      <vt:lpstr>الشريحة 11</vt:lpstr>
      <vt:lpstr>وهناك في علم النفس الحديث تفسيرات اعمق لرغبة الانسان في التجمع  إذ يحدثنا هاردنك عن ثلاث سمات واضحة في سلوك الإنسان الإجتماعي وهي: 1- فعاليات فردية    2- اهتمامات وميول مشتركة مع الآخرين    3- ظرف مكاني يجمع هذه الشبكة من العلاقات الاجتماعية </vt:lpstr>
      <vt:lpstr>الشريحة 13</vt:lpstr>
      <vt:lpstr>دوافع كلايبنرغ: 1- الدوافع الفسيولوجية كالجوع 2- الدوافع العضوية كالرغبة الجنسية 3- الدوافع التي تتعلق بوظائف الجهاز العصبي الا إرادي والغدد الصم كالخوف والغضب 4- الدوافع التي يتكرر حدوثها كالرغبة بالحصول على مركز وتعتبر الحاجات العضوية أساسية ,عللي؟؟ 1- وجودها يسبق وجود غيرها 2- في حالات خاصة وحادة تثبت هذه الحاجات وتقاوم اكثر من غيرها 3- لاتتباين من بيئة الى بيئة اخرى 4- تظهر في سلوك الحيوان بشكل مبكر</vt:lpstr>
      <vt:lpstr>الدوافع الاجتماعية تحوي قوة محركة خاصة بها قد تفوق الحاجات البيولوجية بالرغم من انطلاقها منها كحوادث الفداء والتضحية في سبيل فكرة او مبدأ    وقد اطلق اولبرت اسم (الاستقلال الوظيفي): بعض انماط السلوك تبدأ كوسيلة بالوصول الى غاية الى انها تصبح هي الغايه نفسها   اطلق الفيلسوف الامريكي جون ديوي اسم (التعاون الجماعي): وهي قيام الاطفال بتربية احدهما الاخر عن طريق التعاون    </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vector>
  </TitlesOfParts>
  <Company>BLACK EDITION - tum0r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النظره الاجتماعية إلى الانسان </dc:title>
  <dc:creator>Zahra</dc:creator>
  <cp:lastModifiedBy>user</cp:lastModifiedBy>
  <cp:revision>19</cp:revision>
  <dcterms:created xsi:type="dcterms:W3CDTF">2013-04-05T07:04:46Z</dcterms:created>
  <dcterms:modified xsi:type="dcterms:W3CDTF">2013-04-09T07:43:49Z</dcterms:modified>
</cp:coreProperties>
</file>