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7"/>
  </p:notesMasterIdLst>
  <p:sldIdLst>
    <p:sldId id="284" r:id="rId2"/>
    <p:sldId id="297" r:id="rId3"/>
    <p:sldId id="295" r:id="rId4"/>
    <p:sldId id="274" r:id="rId5"/>
    <p:sldId id="298" r:id="rId6"/>
    <p:sldId id="296" r:id="rId7"/>
    <p:sldId id="275" r:id="rId8"/>
    <p:sldId id="285" r:id="rId9"/>
    <p:sldId id="286" r:id="rId10"/>
    <p:sldId id="287" r:id="rId11"/>
    <p:sldId id="288" r:id="rId12"/>
    <p:sldId id="289" r:id="rId13"/>
    <p:sldId id="291" r:id="rId14"/>
    <p:sldId id="292" r:id="rId15"/>
    <p:sldId id="299" r:id="rId16"/>
  </p:sldIdLst>
  <p:sldSz cx="9144000" cy="6858000" type="screen4x3"/>
  <p:notesSz cx="6946900" cy="92837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r" defTabSz="914400" rtl="1" eaLnBrk="1" latinLnBrk="0" hangingPunct="1">
      <a:defRPr kumimoji="1" sz="2400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r" defTabSz="914400" rtl="1" eaLnBrk="1" latinLnBrk="0" hangingPunct="1">
      <a:defRPr kumimoji="1" sz="2400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r" defTabSz="914400" rtl="1" eaLnBrk="1" latinLnBrk="0" hangingPunct="1">
      <a:defRPr kumimoji="1" sz="2400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r" defTabSz="914400" rtl="1" eaLnBrk="1" latinLnBrk="0" hangingPunct="1">
      <a:defRPr kumimoji="1" sz="2400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  <p:clrMru>
    <a:srgbClr val="000000"/>
    <a:srgbClr val="0066FF"/>
    <a:srgbClr val="0099FF"/>
    <a:srgbClr val="99CCFF"/>
    <a:srgbClr val="3366CC"/>
    <a:srgbClr val="CCECFF"/>
    <a:srgbClr val="0033CC"/>
    <a:srgbClr val="6699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2122" autoAdjust="0"/>
    <p:restoredTop sz="94670" autoAdjust="0"/>
  </p:normalViewPr>
  <p:slideViewPr>
    <p:cSldViewPr>
      <p:cViewPr varScale="1">
        <p:scale>
          <a:sx n="47" d="100"/>
          <a:sy n="47" d="100"/>
        </p:scale>
        <p:origin x="-11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9900" cy="4635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738" tIns="46369" rIns="92738" bIns="46369" numCol="1" anchor="t" anchorCtr="0" compatLnSpc="1">
            <a:prstTxWarp prst="textNoShape">
              <a:avLst/>
            </a:prstTxWarp>
          </a:bodyPr>
          <a:lstStyle>
            <a:lvl1pPr defTabSz="927100">
              <a:defRPr kumimoji="0"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37000" y="0"/>
            <a:ext cx="3009900" cy="4635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738" tIns="46369" rIns="92738" bIns="46369" numCol="1" anchor="t" anchorCtr="0" compatLnSpc="1">
            <a:prstTxWarp prst="textNoShape">
              <a:avLst/>
            </a:prstTxWarp>
          </a:bodyPr>
          <a:lstStyle>
            <a:lvl1pPr algn="r" defTabSz="927100">
              <a:defRPr kumimoji="0"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52525" y="696913"/>
            <a:ext cx="4641850" cy="3481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35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5513" y="4410075"/>
            <a:ext cx="5095875" cy="417671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738" tIns="46369" rIns="92738" bIns="4636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35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0150"/>
            <a:ext cx="3009900" cy="4635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738" tIns="46369" rIns="92738" bIns="46369" numCol="1" anchor="b" anchorCtr="0" compatLnSpc="1">
            <a:prstTxWarp prst="textNoShape">
              <a:avLst/>
            </a:prstTxWarp>
          </a:bodyPr>
          <a:lstStyle>
            <a:lvl1pPr defTabSz="927100">
              <a:defRPr kumimoji="0"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235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37000" y="8820150"/>
            <a:ext cx="3009900" cy="4635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738" tIns="46369" rIns="92738" bIns="46369" numCol="1" anchor="b" anchorCtr="0" compatLnSpc="1">
            <a:prstTxWarp prst="textNoShape">
              <a:avLst/>
            </a:prstTxWarp>
          </a:bodyPr>
          <a:lstStyle>
            <a:lvl1pPr algn="r" defTabSz="927100">
              <a:defRPr kumimoji="0" sz="1200">
                <a:latin typeface="Times New Roman" pitchFamily="18" charset="0"/>
              </a:defRPr>
            </a:lvl1pPr>
          </a:lstStyle>
          <a:p>
            <a:fld id="{8265F43B-0E2E-431B-A453-A753C21B085C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658C3AB-74D4-4467-8EC6-6A51C18DC34E}" type="slidenum">
              <a:rPr lang="en-US">
                <a:latin typeface="Arial" pitchFamily="34" charset="0"/>
                <a:cs typeface="Arial" pitchFamily="34" charset="0"/>
              </a:rPr>
              <a:pPr/>
              <a:t>2</a:t>
            </a:fld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843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ar-SA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EF931-6498-447A-9F72-F589487877AC}" type="slidenum">
              <a:rPr lang="ar-SA" smtClean="0"/>
              <a:pPr/>
              <a:t>3</a:t>
            </a:fld>
            <a:endParaRPr lang="ar-SA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EF931-6498-447A-9F72-F589487877AC}" type="slidenum">
              <a:rPr lang="ar-SA" smtClean="0"/>
              <a:pPr/>
              <a:t>4</a:t>
            </a:fld>
            <a:endParaRPr lang="ar-S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EF931-6498-447A-9F72-F589487877AC}" type="slidenum">
              <a:rPr lang="ar-SA" smtClean="0"/>
              <a:pPr/>
              <a:t>7</a:t>
            </a:fld>
            <a:endParaRPr lang="ar-S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44128FB-7295-4775-A064-3099A262CF9E}" type="slidenum">
              <a:rPr lang="en-US">
                <a:latin typeface="Arial" pitchFamily="34" charset="0"/>
                <a:cs typeface="Arial" pitchFamily="34" charset="0"/>
              </a:rPr>
              <a:pPr/>
              <a:t>15</a:t>
            </a:fld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3277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ar-SA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7"/>
          <p:cNvSpPr>
            <a:spLocks noGrp="1" noChangeArrowheads="1"/>
          </p:cNvSpPr>
          <p:nvPr>
            <p:ph type="ctrTitle" sz="quarter"/>
          </p:nvPr>
        </p:nvSpPr>
        <p:spPr>
          <a:xfrm>
            <a:off x="1828800" y="2173288"/>
            <a:ext cx="4954588" cy="1219200"/>
          </a:xfrm>
        </p:spPr>
        <p:txBody>
          <a:bodyPr/>
          <a:lstStyle>
            <a:lvl1pPr>
              <a:defRPr sz="4000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429000"/>
            <a:ext cx="4953000" cy="1868488"/>
          </a:xfrm>
        </p:spPr>
        <p:txBody>
          <a:bodyPr/>
          <a:lstStyle>
            <a:lvl1pPr marL="0" indent="0">
              <a:buFontTx/>
              <a:buNone/>
              <a:defRPr sz="2800"/>
            </a:lvl1pPr>
          </a:lstStyle>
          <a:p>
            <a:r>
              <a:rPr lang="ar-SA" smtClean="0"/>
              <a:t>انقر لتحرير نمط العنوان الثانوي الرئيسي</a:t>
            </a:r>
            <a:endParaRPr lang="en-US"/>
          </a:p>
        </p:txBody>
      </p:sp>
      <p:sp>
        <p:nvSpPr>
          <p:cNvPr id="3081" name="Rectangle 9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82" name="Rectangle 10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0856ADD4-614C-4491-8C76-70C2EA582AF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09DAA3-78E8-4815-8D7D-94431BABCAE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65D07D-35B6-4808-8724-783A78133FC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1371600" y="1676400"/>
            <a:ext cx="33528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876800" y="1676400"/>
            <a:ext cx="33528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045EA7-92E9-4BEE-9544-0AD1FA18FF2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2D23E5-FF6D-4F7C-A332-49A7F385A82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136E67-6B45-4855-A9C4-C0DAB53C61C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BE00F4-416C-43DD-A383-F9D2B7ED959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5DD105-41C3-4CF5-A5A0-48DE98FE7A9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 smtClean="0"/>
              <a:t>انقر فوق الرمز لإضافة صورة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48101C-B457-424D-A6B9-6B51259B8C2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055030-4036-463A-AC7B-89D38F14019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515100" y="381000"/>
            <a:ext cx="1714500" cy="5562600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1370013" y="381000"/>
            <a:ext cx="4992687" cy="5562600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4A23E1-C0F9-4821-906B-785DEA399E3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1370013" y="381000"/>
            <a:ext cx="685958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نمط العنوان الرئيسي</a:t>
            </a:r>
            <a:endParaRPr lang="en-US" smtClean="0"/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71600" y="1676400"/>
            <a:ext cx="68580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smtClean="0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228600" y="6326188"/>
            <a:ext cx="1905000" cy="379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eaLnBrk="1" hangingPunct="1">
              <a:defRPr kumimoji="0" sz="1200"/>
            </a:lvl1pPr>
          </a:lstStyle>
          <a:p>
            <a:endParaRPr lang="en-US"/>
          </a:p>
        </p:txBody>
      </p:sp>
      <p:sp>
        <p:nvSpPr>
          <p:cNvPr id="1037" name="Rectangle 1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86000" y="6324600"/>
            <a:ext cx="2895600" cy="37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kumimoji="0" sz="1200"/>
            </a:lvl1pPr>
          </a:lstStyle>
          <a:p>
            <a:endParaRPr lang="en-US"/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410200" y="6324600"/>
            <a:ext cx="1905000" cy="37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 b="1"/>
            </a:lvl1pPr>
          </a:lstStyle>
          <a:p>
            <a:fld id="{6A28DB5B-7B51-41AD-AFF4-996488C002C7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1" eaLnBrk="1" fontAlgn="base" hangingPunct="1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+mj-lt"/>
          <a:ea typeface="+mj-ea"/>
          <a:cs typeface="+mj-cs"/>
        </a:defRPr>
      </a:lvl1pPr>
      <a:lvl2pPr algn="l" rtl="1" eaLnBrk="1" fontAlgn="base" hangingPunct="1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Tahoma" pitchFamily="34" charset="0"/>
        </a:defRPr>
      </a:lvl2pPr>
      <a:lvl3pPr algn="l" rtl="1" eaLnBrk="1" fontAlgn="base" hangingPunct="1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Tahoma" pitchFamily="34" charset="0"/>
        </a:defRPr>
      </a:lvl3pPr>
      <a:lvl4pPr algn="l" rtl="1" eaLnBrk="1" fontAlgn="base" hangingPunct="1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Tahoma" pitchFamily="34" charset="0"/>
        </a:defRPr>
      </a:lvl4pPr>
      <a:lvl5pPr algn="l" rtl="1" eaLnBrk="1" fontAlgn="base" hangingPunct="1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Tahoma" pitchFamily="34" charset="0"/>
        </a:defRPr>
      </a:lvl5pPr>
      <a:lvl6pPr marL="457200" algn="l" rtl="1" eaLnBrk="1" fontAlgn="base" hangingPunct="1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Tahoma" pitchFamily="34" charset="0"/>
        </a:defRPr>
      </a:lvl6pPr>
      <a:lvl7pPr marL="914400" algn="l" rtl="1" eaLnBrk="1" fontAlgn="base" hangingPunct="1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Tahoma" pitchFamily="34" charset="0"/>
        </a:defRPr>
      </a:lvl7pPr>
      <a:lvl8pPr marL="1371600" algn="l" rtl="1" eaLnBrk="1" fontAlgn="base" hangingPunct="1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Tahoma" pitchFamily="34" charset="0"/>
        </a:defRPr>
      </a:lvl8pPr>
      <a:lvl9pPr marL="1828800" algn="l" rtl="1" eaLnBrk="1" fontAlgn="base" hangingPunct="1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Tahoma" pitchFamily="34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Char char="–"/>
        <a:defRPr sz="2200">
          <a:solidFill>
            <a:srgbClr val="000000"/>
          </a:solidFill>
          <a:latin typeface="+mn-lt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rgbClr val="000000"/>
          </a:solidFill>
          <a:latin typeface="+mn-lt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rgbClr val="000000"/>
          </a:solidFill>
          <a:latin typeface="+mn-lt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rgbClr val="000000"/>
          </a:solidFill>
          <a:latin typeface="+mn-lt"/>
        </a:defRPr>
      </a:lvl5pPr>
      <a:lvl6pPr marL="2514600" indent="-228600" algn="r" rtl="1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rgbClr val="000000"/>
          </a:solidFill>
          <a:latin typeface="+mn-lt"/>
        </a:defRPr>
      </a:lvl6pPr>
      <a:lvl7pPr marL="2971800" indent="-228600" algn="r" rtl="1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rgbClr val="000000"/>
          </a:solidFill>
          <a:latin typeface="+mn-lt"/>
        </a:defRPr>
      </a:lvl7pPr>
      <a:lvl8pPr marL="3429000" indent="-228600" algn="r" rtl="1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rgbClr val="000000"/>
          </a:solidFill>
          <a:latin typeface="+mn-lt"/>
        </a:defRPr>
      </a:lvl8pPr>
      <a:lvl9pPr marL="3886200" indent="-228600" algn="r" rtl="1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rgbClr val="000000"/>
          </a:solidFill>
          <a:latin typeface="+mn-lt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WordArt 6"/>
          <p:cNvSpPr>
            <a:spLocks noChangeArrowheads="1" noChangeShapeType="1" noTextEdit="1"/>
          </p:cNvSpPr>
          <p:nvPr/>
        </p:nvSpPr>
        <p:spPr bwMode="auto">
          <a:xfrm>
            <a:off x="1676400" y="1752600"/>
            <a:ext cx="5761038" cy="1851025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9991"/>
              </a:avLst>
            </a:prstTxWarp>
          </a:bodyPr>
          <a:lstStyle/>
          <a:p>
            <a:pPr algn="ctr"/>
            <a:r>
              <a:rPr lang="ar-SA" sz="3600" kern="10" dirty="0">
                <a:ln w="12700">
                  <a:solidFill>
                    <a:srgbClr val="B2B2B2"/>
                  </a:solidFill>
                  <a:round/>
                  <a:headEnd/>
                  <a:tailEnd/>
                </a:ln>
                <a:solidFill>
                  <a:schemeClr val="tx2">
                    <a:lumMod val="75000"/>
                  </a:schemeClr>
                </a:solidFill>
                <a:effectLst>
                  <a:outerShdw dist="35921" dir="2700000" sy="50000" rotWithShape="0">
                    <a:schemeClr val="tx1">
                      <a:alpha val="70000"/>
                    </a:schemeClr>
                  </a:outerShdw>
                </a:effectLst>
                <a:cs typeface="Old Antic Decorative"/>
              </a:rPr>
              <a:t>إدارة وصيانة بيئة  </a:t>
            </a:r>
          </a:p>
        </p:txBody>
      </p:sp>
      <p:sp>
        <p:nvSpPr>
          <p:cNvPr id="2055" name="WordArt 7"/>
          <p:cNvSpPr>
            <a:spLocks noChangeArrowheads="1" noChangeShapeType="1" noTextEdit="1"/>
          </p:cNvSpPr>
          <p:nvPr/>
        </p:nvSpPr>
        <p:spPr bwMode="auto">
          <a:xfrm>
            <a:off x="685800" y="3810000"/>
            <a:ext cx="7847013" cy="2498724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9991"/>
              </a:avLst>
            </a:prstTxWarp>
          </a:bodyPr>
          <a:lstStyle/>
          <a:p>
            <a:pPr algn="ctr" rtl="0"/>
            <a:r>
              <a:rPr lang="en-US" sz="3600" kern="10" dirty="0">
                <a:ln w="12700">
                  <a:solidFill>
                    <a:srgbClr val="B2B2B2"/>
                  </a:solidFill>
                  <a:round/>
                  <a:headEnd/>
                  <a:tailEnd/>
                </a:ln>
                <a:solidFill>
                  <a:schemeClr val="tx2">
                    <a:lumMod val="75000"/>
                  </a:schemeClr>
                </a:solidFill>
                <a:effectLst>
                  <a:outerShdw dist="107763" dir="8100000" algn="ctr" rotWithShape="0">
                    <a:srgbClr val="FFFF00">
                      <a:alpha val="50000"/>
                    </a:srgbClr>
                  </a:outerShdw>
                </a:effectLst>
                <a:latin typeface="Arial Black"/>
              </a:rPr>
              <a:t>Microsoft</a:t>
            </a:r>
          </a:p>
          <a:p>
            <a:pPr algn="ctr" rtl="0"/>
            <a:r>
              <a:rPr lang="en-US" sz="3600" kern="10" dirty="0">
                <a:ln w="12700">
                  <a:solidFill>
                    <a:srgbClr val="B2B2B2"/>
                  </a:solidFill>
                  <a:round/>
                  <a:headEnd/>
                  <a:tailEnd/>
                </a:ln>
                <a:solidFill>
                  <a:schemeClr val="tx2">
                    <a:lumMod val="75000"/>
                  </a:schemeClr>
                </a:solidFill>
                <a:effectLst>
                  <a:outerShdw dist="107763" dir="8100000" algn="ctr" rotWithShape="0">
                    <a:srgbClr val="FFFF00">
                      <a:alpha val="50000"/>
                    </a:srgbClr>
                  </a:outerShdw>
                </a:effectLst>
                <a:latin typeface="Arial Black"/>
              </a:rPr>
              <a:t> WINDOWS SERVER 2003</a:t>
            </a:r>
            <a:endParaRPr lang="ar-SA" sz="3600" kern="10" dirty="0">
              <a:ln w="12700">
                <a:solidFill>
                  <a:srgbClr val="B2B2B2"/>
                </a:solidFill>
                <a:round/>
                <a:headEnd/>
                <a:tailEnd/>
              </a:ln>
              <a:solidFill>
                <a:schemeClr val="tx2">
                  <a:lumMod val="75000"/>
                </a:schemeClr>
              </a:solidFill>
              <a:effectLst>
                <a:outerShdw dist="107763" dir="8100000" algn="ctr" rotWithShape="0">
                  <a:srgbClr val="FFFF00">
                    <a:alpha val="50000"/>
                  </a:srgbClr>
                </a:outerShdw>
              </a:effectLst>
              <a:latin typeface="Arial Black"/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2286000" y="304800"/>
            <a:ext cx="47244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4400" b="1" cap="all" dirty="0" smtClean="0">
                <a:ln w="0"/>
                <a:solidFill>
                  <a:srgbClr val="0000CC"/>
                </a:solidFill>
                <a:effectLst>
                  <a:reflection blurRad="12700" stA="50000" endPos="50000" dist="5000" dir="5400000" sy="-100000" rotWithShape="0"/>
                </a:effectLst>
                <a:latin typeface="+mj-lt"/>
                <a:ea typeface="+mj-ea"/>
                <a:cs typeface="Diwani Letter" pitchFamily="2" charset="-78"/>
              </a:rPr>
              <a:t>بسم الله الرحمن الرحيم </a:t>
            </a:r>
          </a:p>
          <a:p>
            <a:pPr algn="ctr"/>
            <a:r>
              <a:rPr lang="ar-SA" altLang="en-US" sz="4400" b="1" cap="all" dirty="0" smtClean="0">
                <a:ln w="0"/>
                <a:solidFill>
                  <a:srgbClr val="0000CC"/>
                </a:solidFill>
                <a:effectLst>
                  <a:reflection blurRad="12700" stA="50000" endPos="50000" dist="5000" dir="5400000" sy="-100000" rotWithShape="0"/>
                </a:effectLst>
                <a:latin typeface="+mj-lt"/>
                <a:ea typeface="+mj-ea"/>
                <a:cs typeface="+mj-cs"/>
              </a:rPr>
              <a:t>مادة</a:t>
            </a:r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4" grpId="0" animBg="1"/>
      <p:bldP spid="205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ar-SA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ar-SA" smtClean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600200"/>
            <a:ext cx="8839200" cy="4343400"/>
          </a:xfrm>
        </p:spPr>
        <p:txBody>
          <a:bodyPr>
            <a:noAutofit/>
          </a:bodyPr>
          <a:lstStyle/>
          <a:p>
            <a:r>
              <a:rPr lang="ar-SA" sz="4000" b="1" dirty="0" smtClean="0">
                <a:solidFill>
                  <a:srgbClr val="0000CC"/>
                </a:solidFill>
              </a:rPr>
              <a:t>المادة : </a:t>
            </a:r>
            <a:r>
              <a:rPr lang="ar-SA" sz="4000" b="1" dirty="0" smtClean="0"/>
              <a:t>إدارة الشبكات </a:t>
            </a:r>
            <a:r>
              <a:rPr lang="ar-SA" sz="4000" b="1" dirty="0" smtClean="0">
                <a:solidFill>
                  <a:schemeClr val="tx1"/>
                </a:solidFill>
              </a:rPr>
              <a:t> </a:t>
            </a:r>
          </a:p>
          <a:p>
            <a:r>
              <a:rPr lang="ar-SA" sz="4000" b="1" dirty="0" smtClean="0">
                <a:solidFill>
                  <a:srgbClr val="0000CC"/>
                </a:solidFill>
              </a:rPr>
              <a:t>الأستاذة : </a:t>
            </a:r>
            <a:r>
              <a:rPr lang="ar-SA" sz="4000" b="1" dirty="0" smtClean="0"/>
              <a:t>م. نهلة عثمان </a:t>
            </a:r>
          </a:p>
          <a:p>
            <a:r>
              <a:rPr lang="ar-SA" sz="4000" b="1" dirty="0" smtClean="0">
                <a:solidFill>
                  <a:srgbClr val="0000CC"/>
                </a:solidFill>
              </a:rPr>
              <a:t>الاميل:</a:t>
            </a:r>
            <a:r>
              <a:rPr lang="en-US" sz="4800" b="1" dirty="0" smtClean="0"/>
              <a:t>n</a:t>
            </a:r>
            <a:r>
              <a:rPr lang="en-US" sz="3600" b="1" dirty="0" smtClean="0"/>
              <a:t>ahlaschool2004@hotmail.com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ar-SA" sz="4000" b="1" dirty="0" smtClean="0">
                <a:solidFill>
                  <a:srgbClr val="0000CC"/>
                </a:solidFill>
              </a:rPr>
              <a:t>المكتب :</a:t>
            </a:r>
            <a:r>
              <a:rPr lang="ar-SA" sz="4000" b="1" dirty="0" smtClean="0"/>
              <a:t> مكتب هيئة التدريس 3</a:t>
            </a:r>
          </a:p>
          <a:p>
            <a:r>
              <a:rPr lang="ar-SA" sz="4000" b="1" dirty="0" smtClean="0">
                <a:solidFill>
                  <a:srgbClr val="0000CC"/>
                </a:solidFill>
              </a:rPr>
              <a:t>الساعات المكتبية : </a:t>
            </a:r>
            <a:r>
              <a:rPr lang="ar-SA" sz="3600" b="1" dirty="0" smtClean="0"/>
              <a:t>الثلاثاء الأولى + السبت الثالثة</a:t>
            </a:r>
          </a:p>
          <a:p>
            <a:r>
              <a:rPr lang="ar-SA" sz="3600" b="1" dirty="0" smtClean="0">
                <a:solidFill>
                  <a:srgbClr val="0000CC"/>
                </a:solidFill>
              </a:rPr>
              <a:t>المجموعات :</a:t>
            </a:r>
            <a:r>
              <a:rPr lang="ar-SA" sz="3600" b="1" dirty="0" smtClean="0"/>
              <a:t> 8+9+10 (المستوى الثالث )</a:t>
            </a:r>
          </a:p>
          <a:p>
            <a:endParaRPr lang="ar-SA" sz="3600" b="1" dirty="0" smtClean="0"/>
          </a:p>
          <a:p>
            <a:endParaRPr lang="ar-SA" sz="4800" b="1" dirty="0"/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3429000" y="548680"/>
            <a:ext cx="5275312" cy="79208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r"/>
            <a:r>
              <a:rPr lang="ar-SA" altLang="en-US" sz="4800" b="1" cap="all" dirty="0" smtClean="0">
                <a:ln w="0"/>
                <a:solidFill>
                  <a:schemeClr val="tx2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بيانات عامة عن الأستاذة</a:t>
            </a:r>
            <a:endParaRPr lang="ar-SA" sz="4800" b="1" cap="all" dirty="0" smtClean="0">
              <a:ln w="0"/>
              <a:solidFill>
                <a:schemeClr val="tx2">
                  <a:lumMod val="75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ransition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76672"/>
            <a:ext cx="8610600" cy="5390728"/>
          </a:xfrm>
        </p:spPr>
        <p:txBody>
          <a:bodyPr>
            <a:noAutofit/>
            <a:scene3d>
              <a:camera prst="isometricOffAxis1Righ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lvl="0" algn="r"/>
            <a:r>
              <a:rPr lang="ar-SA" sz="60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   </a:t>
            </a:r>
          </a:p>
          <a:p>
            <a:pPr lvl="0" algn="r"/>
            <a:r>
              <a:rPr lang="ar-SA" sz="60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</a:t>
            </a:r>
            <a:r>
              <a:rPr lang="ar-SA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الفصل الأول</a:t>
            </a:r>
          </a:p>
          <a:p>
            <a:pPr algn="ctr"/>
            <a:r>
              <a:rPr lang="ar-SA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ar-SA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ar-SA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مقدمة إلى مايكروسوفت ويندوز سرفر 2003</a:t>
            </a:r>
          </a:p>
          <a:p>
            <a:pPr lvl="0" algn="r"/>
            <a:endParaRPr lang="en-US" sz="5400" b="1" dirty="0" smtClean="0">
              <a:ln w="11430"/>
              <a:solidFill>
                <a:schemeClr val="tx2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algn="ctr"/>
            <a:endParaRPr lang="ar-SA" sz="4800" b="1" dirty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76400"/>
            <a:ext cx="8001000" cy="4267200"/>
          </a:xfrm>
        </p:spPr>
        <p:txBody>
          <a:bodyPr/>
          <a:lstStyle/>
          <a:p>
            <a:pPr>
              <a:lnSpc>
                <a:spcPct val="80000"/>
              </a:lnSpc>
              <a:buClr>
                <a:schemeClr val="tx2"/>
              </a:buClr>
              <a:buSzPct val="70000"/>
              <a:buFont typeface="Wingdings 2" pitchFamily="18" charset="2"/>
              <a:buChar char="¥"/>
            </a:pPr>
            <a:r>
              <a:rPr lang="ar-SA" sz="4400" b="1" kern="12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التعرف على عائلة ويندوز </a:t>
            </a:r>
            <a:r>
              <a:rPr lang="ar-SA" sz="4400" b="1" kern="12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سرفر </a:t>
            </a:r>
            <a:r>
              <a:rPr lang="ar-SA" sz="4400" b="1" kern="12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2003</a:t>
            </a:r>
          </a:p>
          <a:p>
            <a:pPr>
              <a:lnSpc>
                <a:spcPct val="80000"/>
              </a:lnSpc>
              <a:buClr>
                <a:schemeClr val="tx2"/>
              </a:buClr>
              <a:buSzPct val="70000"/>
              <a:buNone/>
            </a:pPr>
            <a:r>
              <a:rPr lang="ar-SA" sz="3600" b="1" kern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3600" b="1" kern="1200" dirty="0" smtClean="0">
                <a:latin typeface="Times New Roman" pitchFamily="18" charset="0"/>
                <a:cs typeface="Times New Roman" pitchFamily="18" charset="0"/>
              </a:rPr>
              <a:t> الإصدارات والطبعات </a:t>
            </a:r>
            <a:r>
              <a:rPr lang="ar-SA" sz="3600" b="1" kern="1200" dirty="0" smtClean="0">
                <a:latin typeface="Times New Roman" pitchFamily="18" charset="0"/>
                <a:cs typeface="Times New Roman" pitchFamily="18" charset="0"/>
              </a:rPr>
              <a:t>العديدة لويندوز </a:t>
            </a:r>
            <a:r>
              <a:rPr lang="ar-SA" sz="3600" b="1" kern="1200" dirty="0" smtClean="0">
                <a:latin typeface="Times New Roman" pitchFamily="18" charset="0"/>
                <a:cs typeface="Times New Roman" pitchFamily="18" charset="0"/>
              </a:rPr>
              <a:t>سرفر 2003 والاختلافات </a:t>
            </a:r>
            <a:r>
              <a:rPr lang="ar-SA" sz="3600" b="1" kern="1200" dirty="0" smtClean="0">
                <a:latin typeface="Times New Roman" pitchFamily="18" charset="0"/>
                <a:cs typeface="Times New Roman" pitchFamily="18" charset="0"/>
              </a:rPr>
              <a:t>الرئيسية بينها </a:t>
            </a:r>
            <a:r>
              <a:rPr lang="ar-SA" sz="3600" b="1" kern="1200" dirty="0" smtClean="0">
                <a:latin typeface="Times New Roman" pitchFamily="18" charset="0"/>
                <a:cs typeface="Times New Roman" pitchFamily="18" charset="0"/>
              </a:rPr>
              <a:t>وتحديد </a:t>
            </a:r>
            <a:r>
              <a:rPr lang="ar-SA" sz="3600" b="1" kern="1200" dirty="0" smtClean="0">
                <a:latin typeface="Times New Roman" pitchFamily="18" charset="0"/>
                <a:cs typeface="Times New Roman" pitchFamily="18" charset="0"/>
              </a:rPr>
              <a:t>خليط الإصدارات التي تستوفي احتياجات مؤسستك بفعالية أكبر.</a:t>
            </a:r>
          </a:p>
          <a:p>
            <a:pPr>
              <a:lnSpc>
                <a:spcPct val="80000"/>
              </a:lnSpc>
              <a:buClr>
                <a:schemeClr val="tx2"/>
              </a:buClr>
              <a:buSzPct val="70000"/>
              <a:buFont typeface="Wingdings 2" pitchFamily="18" charset="2"/>
              <a:buChar char="¥"/>
            </a:pPr>
            <a:r>
              <a:rPr lang="ar-SA" sz="4400" b="1" kern="12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تثبيت وتكوين ويندوز سرفر 2003</a:t>
            </a:r>
          </a:p>
          <a:p>
            <a:pPr>
              <a:lnSpc>
                <a:spcPct val="80000"/>
              </a:lnSpc>
              <a:buClr>
                <a:schemeClr val="tx2"/>
              </a:buClr>
              <a:buSzPct val="70000"/>
              <a:buNone/>
            </a:pPr>
            <a:r>
              <a:rPr lang="ar-SA" sz="3600" b="1" kern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3600" b="1" kern="1200" dirty="0" smtClean="0">
                <a:latin typeface="Times New Roman" pitchFamily="18" charset="0"/>
                <a:cs typeface="Times New Roman" pitchFamily="18" charset="0"/>
              </a:rPr>
              <a:t> بحيث </a:t>
            </a:r>
            <a:r>
              <a:rPr lang="ar-SA" sz="3600" b="1" kern="1200" dirty="0" smtClean="0">
                <a:latin typeface="Times New Roman" pitchFamily="18" charset="0"/>
                <a:cs typeface="Times New Roman" pitchFamily="18" charset="0"/>
              </a:rPr>
              <a:t>أن يعمل كمتحكم ميدان في ميدان </a:t>
            </a:r>
            <a:r>
              <a:rPr lang="en-US" sz="3600" b="1" kern="1200" dirty="0" smtClean="0">
                <a:latin typeface="Times New Roman" pitchFamily="18" charset="0"/>
                <a:cs typeface="Times New Roman" pitchFamily="18" charset="0"/>
              </a:rPr>
              <a:t>Active Directory</a:t>
            </a:r>
            <a:r>
              <a:rPr lang="ar-SA" sz="3600" b="1" kern="1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ar-SA" dirty="0"/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3733800" y="548680"/>
            <a:ext cx="4970512" cy="79208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r"/>
            <a:r>
              <a:rPr lang="ar-SA" sz="5400" b="1" cap="all" dirty="0" smtClean="0">
                <a:ln w="0"/>
                <a:solidFill>
                  <a:schemeClr val="tx2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لماذا هذا الفصل مهم</a:t>
            </a:r>
            <a:endParaRPr lang="ar-SA" sz="5400" b="1" cap="all" dirty="0">
              <a:ln w="0"/>
              <a:solidFill>
                <a:schemeClr val="tx2">
                  <a:lumMod val="75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00200"/>
            <a:ext cx="8305800" cy="4038600"/>
          </a:xfrm>
        </p:spPr>
        <p:txBody>
          <a:bodyPr/>
          <a:lstStyle/>
          <a:p>
            <a:pPr>
              <a:lnSpc>
                <a:spcPct val="80000"/>
              </a:lnSpc>
              <a:buClr>
                <a:schemeClr val="tx2"/>
              </a:buClr>
              <a:buSzPct val="70000"/>
              <a:buNone/>
            </a:pPr>
            <a:endParaRPr lang="ar-SA" sz="3600" b="1" kern="1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buClr>
                <a:schemeClr val="tx2"/>
              </a:buClr>
              <a:buSzPct val="70000"/>
              <a:buFont typeface="Wingdings 2" pitchFamily="18" charset="2"/>
              <a:buChar char="¥"/>
            </a:pPr>
            <a:r>
              <a:rPr lang="ar-SA" sz="4400" b="1" kern="12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الدرس الأول : </a:t>
            </a:r>
            <a:r>
              <a:rPr lang="ar-SA" sz="4000" b="1" kern="1200" dirty="0" smtClean="0">
                <a:latin typeface="Times New Roman" pitchFamily="18" charset="0"/>
                <a:cs typeface="Times New Roman" pitchFamily="18" charset="0"/>
              </a:rPr>
              <a:t>عائلة ويندوز سيرفر 2003</a:t>
            </a:r>
          </a:p>
          <a:p>
            <a:pPr>
              <a:lnSpc>
                <a:spcPct val="80000"/>
              </a:lnSpc>
              <a:buClr>
                <a:schemeClr val="tx2"/>
              </a:buClr>
              <a:buSzPct val="70000"/>
              <a:buNone/>
            </a:pPr>
            <a:endParaRPr lang="ar-SA" sz="3600" b="1" kern="1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buClr>
                <a:schemeClr val="tx2"/>
              </a:buClr>
              <a:buSzPct val="70000"/>
              <a:buFont typeface="Wingdings 2" pitchFamily="18" charset="2"/>
              <a:buChar char="¥"/>
            </a:pPr>
            <a:r>
              <a:rPr lang="ar-SA" sz="4400" b="1" kern="12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الدرس الثاني : </a:t>
            </a:r>
            <a:r>
              <a:rPr lang="ar-SA" sz="4000" b="1" kern="1200" dirty="0" smtClean="0">
                <a:latin typeface="Times New Roman" pitchFamily="18" charset="0"/>
                <a:cs typeface="Times New Roman" pitchFamily="18" charset="0"/>
              </a:rPr>
              <a:t>تثبيت و تكوين و يندوز سرفر 2003 و </a:t>
            </a:r>
            <a:r>
              <a:rPr lang="en-US" sz="4000" b="1" kern="1200" dirty="0" smtClean="0">
                <a:latin typeface="Times New Roman" pitchFamily="18" charset="0"/>
                <a:cs typeface="Times New Roman" pitchFamily="18" charset="0"/>
              </a:rPr>
              <a:t>Active Directory</a:t>
            </a:r>
            <a:r>
              <a:rPr lang="ar-SA" sz="4000" b="1" kern="1200" dirty="0" smtClean="0">
                <a:latin typeface="Times New Roman" pitchFamily="18" charset="0"/>
                <a:cs typeface="Times New Roman" pitchFamily="18" charset="0"/>
              </a:rPr>
              <a:t> .</a:t>
            </a:r>
          </a:p>
          <a:p>
            <a:endParaRPr lang="ar-SA" dirty="0"/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3124200" y="548680"/>
            <a:ext cx="5580112" cy="79208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r"/>
            <a:r>
              <a:rPr lang="ar-SA" sz="5400" b="1" cap="all" dirty="0" smtClean="0">
                <a:ln w="0"/>
                <a:solidFill>
                  <a:schemeClr val="tx2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الدروس في هذا الفصل</a:t>
            </a:r>
            <a:endParaRPr lang="ar-SA" sz="5400" b="1" cap="all" dirty="0">
              <a:ln w="0"/>
              <a:solidFill>
                <a:schemeClr val="tx2">
                  <a:lumMod val="75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8382000" cy="5562600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200000"/>
              </a:lnSpc>
              <a:buClr>
                <a:schemeClr val="accent1">
                  <a:lumMod val="75000"/>
                </a:schemeClr>
              </a:buClr>
              <a:buBlip>
                <a:blip r:embed="rId3"/>
              </a:buBlip>
            </a:pPr>
            <a:r>
              <a:rPr lang="ar-SA" sz="5100" b="1" dirty="0" smtClean="0">
                <a:latin typeface="Times New Roman" pitchFamily="18" charset="0"/>
                <a:cs typeface="Times New Roman" pitchFamily="18" charset="0"/>
              </a:rPr>
              <a:t>عائلة ويندوز سرفر 2003 .</a:t>
            </a:r>
          </a:p>
          <a:p>
            <a:pPr>
              <a:lnSpc>
                <a:spcPct val="200000"/>
              </a:lnSpc>
              <a:buClr>
                <a:schemeClr val="accent1">
                  <a:lumMod val="75000"/>
                </a:schemeClr>
              </a:buClr>
              <a:buBlip>
                <a:blip r:embed="rId3"/>
              </a:buBlip>
            </a:pPr>
            <a:r>
              <a:rPr lang="ar-SA" sz="5100" b="1" dirty="0" smtClean="0">
                <a:latin typeface="Times New Roman" pitchFamily="18" charset="0"/>
                <a:cs typeface="Times New Roman" pitchFamily="18" charset="0"/>
              </a:rPr>
              <a:t>طبعات ويندوز سرفر 2003 .</a:t>
            </a:r>
          </a:p>
          <a:p>
            <a:pPr lvl="1">
              <a:lnSpc>
                <a:spcPct val="200000"/>
              </a:lnSpc>
              <a:buClr>
                <a:schemeClr val="accent1">
                  <a:lumMod val="75000"/>
                </a:schemeClr>
              </a:buClr>
              <a:buBlip>
                <a:blip r:embed="rId3"/>
              </a:buBlip>
            </a:pPr>
            <a:r>
              <a:rPr lang="ar-SA" sz="4300" b="1" dirty="0" smtClean="0">
                <a:latin typeface="Times New Roman" pitchFamily="18" charset="0"/>
                <a:cs typeface="Times New Roman" pitchFamily="18" charset="0"/>
              </a:rPr>
              <a:t>الطبعة </a:t>
            </a:r>
            <a:r>
              <a:rPr lang="en-US" sz="4300" b="1" dirty="0" smtClean="0">
                <a:latin typeface="Times New Roman" pitchFamily="18" charset="0"/>
                <a:cs typeface="Times New Roman" pitchFamily="18" charset="0"/>
              </a:rPr>
              <a:t>Web Edition</a:t>
            </a:r>
            <a:r>
              <a:rPr lang="ar-SA" sz="43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1">
              <a:lnSpc>
                <a:spcPct val="200000"/>
              </a:lnSpc>
              <a:buClr>
                <a:schemeClr val="accent1">
                  <a:lumMod val="75000"/>
                </a:schemeClr>
              </a:buClr>
              <a:buBlip>
                <a:blip r:embed="rId3"/>
              </a:buBlip>
            </a:pPr>
            <a:r>
              <a:rPr lang="ar-SA" sz="4500" b="1" dirty="0" smtClean="0">
                <a:latin typeface="Times New Roman" pitchFamily="18" charset="0"/>
                <a:cs typeface="Times New Roman" pitchFamily="18" charset="0"/>
              </a:rPr>
              <a:t>الطبعة </a:t>
            </a:r>
            <a:r>
              <a:rPr lang="en-US" sz="4500" b="1" dirty="0" smtClean="0">
                <a:latin typeface="Times New Roman" pitchFamily="18" charset="0"/>
                <a:cs typeface="Times New Roman" pitchFamily="18" charset="0"/>
              </a:rPr>
              <a:t>Standard Edition</a:t>
            </a:r>
            <a:r>
              <a:rPr lang="ar-SA" sz="4500" b="1" dirty="0" smtClean="0">
                <a:latin typeface="Times New Roman" pitchFamily="18" charset="0"/>
                <a:cs typeface="Times New Roman" pitchFamily="18" charset="0"/>
              </a:rPr>
              <a:t> .</a:t>
            </a:r>
          </a:p>
          <a:p>
            <a:pPr lvl="1">
              <a:lnSpc>
                <a:spcPct val="200000"/>
              </a:lnSpc>
              <a:buClr>
                <a:schemeClr val="accent1">
                  <a:lumMod val="75000"/>
                </a:schemeClr>
              </a:buClr>
              <a:buBlip>
                <a:blip r:embed="rId3"/>
              </a:buBlip>
            </a:pPr>
            <a:r>
              <a:rPr lang="ar-SA" sz="4500" b="1" dirty="0" smtClean="0">
                <a:latin typeface="Times New Roman" pitchFamily="18" charset="0"/>
                <a:cs typeface="Times New Roman" pitchFamily="18" charset="0"/>
              </a:rPr>
              <a:t>الطبعة </a:t>
            </a:r>
            <a:r>
              <a:rPr lang="en-US" sz="4500" b="1" dirty="0" smtClean="0">
                <a:latin typeface="Times New Roman" pitchFamily="18" charset="0"/>
                <a:cs typeface="Times New Roman" pitchFamily="18" charset="0"/>
              </a:rPr>
              <a:t>Enterprise Edition</a:t>
            </a:r>
            <a:r>
              <a:rPr lang="ar-SA" sz="4500" b="1" dirty="0" smtClean="0">
                <a:latin typeface="Times New Roman" pitchFamily="18" charset="0"/>
                <a:cs typeface="Times New Roman" pitchFamily="18" charset="0"/>
              </a:rPr>
              <a:t> .</a:t>
            </a:r>
          </a:p>
          <a:p>
            <a:pPr lvl="1">
              <a:lnSpc>
                <a:spcPct val="200000"/>
              </a:lnSpc>
              <a:buClr>
                <a:schemeClr val="accent1">
                  <a:lumMod val="75000"/>
                </a:schemeClr>
              </a:buClr>
              <a:buBlip>
                <a:blip r:embed="rId3"/>
              </a:buBlip>
            </a:pPr>
            <a:r>
              <a:rPr lang="ar-SA" sz="4500" b="1" dirty="0" smtClean="0">
                <a:latin typeface="Times New Roman" pitchFamily="18" charset="0"/>
                <a:cs typeface="Times New Roman" pitchFamily="18" charset="0"/>
              </a:rPr>
              <a:t> الطبعة </a:t>
            </a:r>
            <a:r>
              <a:rPr lang="en-US" sz="4500" b="1" dirty="0" smtClean="0">
                <a:latin typeface="Times New Roman" pitchFamily="18" charset="0"/>
                <a:cs typeface="Times New Roman" pitchFamily="18" charset="0"/>
              </a:rPr>
              <a:t>Datacenter Edition</a:t>
            </a:r>
            <a:r>
              <a:rPr lang="ar-SA" sz="4500" b="1" dirty="0" smtClean="0">
                <a:latin typeface="Times New Roman" pitchFamily="18" charset="0"/>
                <a:cs typeface="Times New Roman" pitchFamily="18" charset="0"/>
              </a:rPr>
              <a:t> .</a:t>
            </a:r>
          </a:p>
          <a:p>
            <a:pPr lvl="1">
              <a:lnSpc>
                <a:spcPct val="200000"/>
              </a:lnSpc>
              <a:buClr>
                <a:schemeClr val="accent1">
                  <a:lumMod val="75000"/>
                </a:schemeClr>
              </a:buClr>
              <a:buBlip>
                <a:blip r:embed="rId3"/>
              </a:buBlip>
            </a:pPr>
            <a:r>
              <a:rPr lang="ar-SA" sz="4500" b="1" dirty="0" smtClean="0">
                <a:latin typeface="Times New Roman" pitchFamily="18" charset="0"/>
                <a:cs typeface="Times New Roman" pitchFamily="18" charset="0"/>
              </a:rPr>
              <a:t>الطبعات 64 بت</a:t>
            </a:r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5029200" y="548680"/>
            <a:ext cx="3675112" cy="79208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r"/>
            <a:r>
              <a:rPr lang="ar-SA" sz="5400" b="1" cap="all" dirty="0" smtClean="0">
                <a:ln w="0"/>
                <a:solidFill>
                  <a:schemeClr val="tx2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عناصر الدرس</a:t>
            </a:r>
            <a:endParaRPr lang="ar-SA" sz="5400" b="1" cap="all" dirty="0">
              <a:ln w="0"/>
              <a:solidFill>
                <a:schemeClr val="tx2">
                  <a:lumMod val="75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676400"/>
            <a:ext cx="8458200" cy="4572000"/>
          </a:xfrm>
        </p:spPr>
        <p:txBody>
          <a:bodyPr/>
          <a:lstStyle/>
          <a:p>
            <a:pPr>
              <a:lnSpc>
                <a:spcPct val="80000"/>
              </a:lnSpc>
              <a:buClr>
                <a:schemeClr val="tx2"/>
              </a:buClr>
              <a:buSzPct val="70000"/>
              <a:buFont typeface="Wingdings 2" pitchFamily="18" charset="2"/>
              <a:buChar char="¥"/>
            </a:pPr>
            <a:r>
              <a:rPr lang="ar-SA" sz="3600" b="1" kern="1200" dirty="0" smtClean="0">
                <a:latin typeface="Times New Roman" pitchFamily="18" charset="0"/>
                <a:cs typeface="Times New Roman" pitchFamily="18" charset="0"/>
              </a:rPr>
              <a:t>وينـــــدوز سرفر 2003  أكثر أمانا وثقة وتوفيرية وأسهل للإدارة من أي إصدار لويندوز.</a:t>
            </a:r>
          </a:p>
          <a:p>
            <a:pPr>
              <a:lnSpc>
                <a:spcPct val="80000"/>
              </a:lnSpc>
              <a:buClr>
                <a:schemeClr val="tx2"/>
              </a:buClr>
              <a:buSzPct val="70000"/>
              <a:buFont typeface="Wingdings 2" pitchFamily="18" charset="2"/>
              <a:buChar char="¥"/>
            </a:pPr>
            <a:r>
              <a:rPr lang="ar-SA" sz="3600" b="1" kern="1200" dirty="0" smtClean="0">
                <a:latin typeface="Times New Roman" pitchFamily="18" charset="0"/>
                <a:cs typeface="Times New Roman" pitchFamily="18" charset="0"/>
              </a:rPr>
              <a:t>وينـــــدوز سرفر 2003 هو تحديث تزايدي للمنصة والتقنيات المقدمة في ويندوز 2000.</a:t>
            </a:r>
          </a:p>
          <a:p>
            <a:pPr>
              <a:lnSpc>
                <a:spcPct val="80000"/>
              </a:lnSpc>
              <a:buClr>
                <a:schemeClr val="tx2"/>
              </a:buClr>
              <a:buSzPct val="70000"/>
              <a:buFont typeface="Wingdings 2" pitchFamily="18" charset="2"/>
              <a:buChar char="¥"/>
            </a:pPr>
            <a:r>
              <a:rPr lang="ar-SA" sz="3600" b="1" kern="1200" dirty="0" smtClean="0">
                <a:latin typeface="Times New Roman" pitchFamily="18" charset="0"/>
                <a:cs typeface="Times New Roman" pitchFamily="18" charset="0"/>
              </a:rPr>
              <a:t>وينـــــدوز سرفر 2003 متوفر في عدة نكهات من بينها :</a:t>
            </a:r>
          </a:p>
          <a:p>
            <a:pPr lvl="1">
              <a:lnSpc>
                <a:spcPct val="80000"/>
              </a:lnSpc>
              <a:buClr>
                <a:schemeClr val="tx2"/>
              </a:buClr>
              <a:buSzPct val="70000"/>
              <a:buFont typeface="Wingdings 2" pitchFamily="18" charset="2"/>
              <a:buChar char="¥"/>
            </a:pPr>
            <a:r>
              <a:rPr lang="ar-SA" sz="3600" b="1" kern="1200" dirty="0" smtClean="0">
                <a:latin typeface="Times New Roman" pitchFamily="18" charset="0"/>
                <a:ea typeface="+mn-ea"/>
                <a:cs typeface="Times New Roman" pitchFamily="18" charset="0"/>
              </a:rPr>
              <a:t>32 بت </a:t>
            </a:r>
          </a:p>
          <a:p>
            <a:pPr lvl="1">
              <a:lnSpc>
                <a:spcPct val="80000"/>
              </a:lnSpc>
              <a:buClr>
                <a:schemeClr val="tx2"/>
              </a:buClr>
              <a:buSzPct val="70000"/>
              <a:buFont typeface="Wingdings 2" pitchFamily="18" charset="2"/>
              <a:buChar char="¥"/>
            </a:pPr>
            <a:r>
              <a:rPr lang="ar-SA" sz="3600" b="1" kern="1200" dirty="0" smtClean="0">
                <a:latin typeface="Times New Roman" pitchFamily="18" charset="0"/>
                <a:ea typeface="+mn-ea"/>
                <a:cs typeface="Times New Roman" pitchFamily="18" charset="0"/>
              </a:rPr>
              <a:t>64 بت </a:t>
            </a:r>
          </a:p>
          <a:p>
            <a:pPr lvl="1">
              <a:lnSpc>
                <a:spcPct val="80000"/>
              </a:lnSpc>
              <a:buClr>
                <a:schemeClr val="tx2"/>
              </a:buClr>
              <a:buSzPct val="70000"/>
              <a:buFont typeface="Wingdings 2" pitchFamily="18" charset="2"/>
              <a:buChar char="¥"/>
            </a:pPr>
            <a:r>
              <a:rPr lang="ar-SA" sz="3600" b="1" kern="1200" dirty="0" smtClean="0">
                <a:latin typeface="Times New Roman" pitchFamily="18" charset="0"/>
                <a:ea typeface="+mn-ea"/>
                <a:cs typeface="Times New Roman" pitchFamily="18" charset="0"/>
              </a:rPr>
              <a:t>إصدارات مضمنة </a:t>
            </a:r>
            <a:endParaRPr lang="en-US" sz="3600" b="1" kern="1200" dirty="0" smtClean="0"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1524000" y="457200"/>
            <a:ext cx="7315200" cy="9906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r">
              <a:lnSpc>
                <a:spcPct val="80000"/>
              </a:lnSpc>
              <a:buFont typeface="Wingdings" pitchFamily="2" charset="2"/>
              <a:buNone/>
            </a:pPr>
            <a:r>
              <a:rPr lang="ar-SA" sz="5000" b="1" cap="all" dirty="0" smtClean="0">
                <a:ln w="0"/>
                <a:solidFill>
                  <a:schemeClr val="tx2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مميزات وينـــــدوز سرفر 2003 </a:t>
            </a:r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3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0" fill="hold"/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0" fill="hold"/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76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76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>
          <a:xfrm>
            <a:off x="215900" y="484188"/>
            <a:ext cx="8820150" cy="1431925"/>
          </a:xfrm>
        </p:spPr>
        <p:txBody>
          <a:bodyPr/>
          <a:lstStyle/>
          <a:p>
            <a:pPr algn="r"/>
            <a:r>
              <a:rPr kumimoji="1" lang="ar-SA" sz="4800" kern="1200" cap="all" dirty="0" smtClean="0">
                <a:ln w="0"/>
                <a:solidFill>
                  <a:schemeClr val="tx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ترتيب الطبعات في وينـــــدوز سرفر 2003 حسب الميزات المتوفرة والوظائفية والسعر:</a:t>
            </a:r>
            <a:endParaRPr kumimoji="1" lang="en-US" sz="4800" kern="1200" cap="all" dirty="0" smtClean="0">
              <a:ln w="0"/>
              <a:solidFill>
                <a:schemeClr val="tx2">
                  <a:lumMod val="50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" y="2209800"/>
            <a:ext cx="8610600" cy="4176712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2"/>
              </a:buClr>
              <a:buSzPct val="70000"/>
              <a:buFont typeface="Wingdings 2" pitchFamily="18" charset="2"/>
              <a:buChar char="¥"/>
            </a:pPr>
            <a:r>
              <a:rPr lang="ar-SA" sz="3800" b="1" kern="1200" dirty="0" smtClean="0">
                <a:latin typeface="Times New Roman" pitchFamily="18" charset="0"/>
                <a:cs typeface="Times New Roman" pitchFamily="18" charset="0"/>
              </a:rPr>
              <a:t>وينـــــدوز سرفر 2003 </a:t>
            </a:r>
            <a:r>
              <a:rPr lang="en-US" sz="3800" b="1" kern="1200" dirty="0" smtClean="0">
                <a:latin typeface="Times New Roman" pitchFamily="18" charset="0"/>
                <a:cs typeface="Times New Roman" pitchFamily="18" charset="0"/>
              </a:rPr>
              <a:t>Web Edition</a:t>
            </a:r>
          </a:p>
          <a:p>
            <a:pPr>
              <a:lnSpc>
                <a:spcPct val="150000"/>
              </a:lnSpc>
              <a:buClr>
                <a:schemeClr val="tx2"/>
              </a:buClr>
              <a:buSzPct val="70000"/>
              <a:buFont typeface="Wingdings 2" pitchFamily="18" charset="2"/>
              <a:buChar char="¥"/>
            </a:pPr>
            <a:r>
              <a:rPr lang="ar-SA" sz="3800" b="1" kern="1200" dirty="0" smtClean="0">
                <a:latin typeface="Times New Roman" pitchFamily="18" charset="0"/>
                <a:cs typeface="Times New Roman" pitchFamily="18" charset="0"/>
              </a:rPr>
              <a:t>وينـــــدوز سرفر 2003 </a:t>
            </a:r>
            <a:r>
              <a:rPr lang="en-US" sz="3800" b="1" kern="1200" dirty="0" smtClean="0">
                <a:latin typeface="Times New Roman" pitchFamily="18" charset="0"/>
                <a:cs typeface="Times New Roman" pitchFamily="18" charset="0"/>
              </a:rPr>
              <a:t> Standard Edition</a:t>
            </a:r>
          </a:p>
          <a:p>
            <a:pPr>
              <a:lnSpc>
                <a:spcPct val="150000"/>
              </a:lnSpc>
              <a:buClr>
                <a:schemeClr val="tx2"/>
              </a:buClr>
              <a:buSzPct val="70000"/>
              <a:buFont typeface="Wingdings 2" pitchFamily="18" charset="2"/>
              <a:buChar char="¥"/>
            </a:pPr>
            <a:r>
              <a:rPr lang="ar-SA" sz="3800" b="1" kern="1200" dirty="0" smtClean="0">
                <a:latin typeface="Times New Roman" pitchFamily="18" charset="0"/>
                <a:cs typeface="Times New Roman" pitchFamily="18" charset="0"/>
              </a:rPr>
              <a:t>وينـــــدوز سرفر 2003</a:t>
            </a:r>
            <a:r>
              <a:rPr lang="en-US" sz="3800" b="1" kern="1200" dirty="0" smtClean="0">
                <a:latin typeface="Times New Roman" pitchFamily="18" charset="0"/>
                <a:cs typeface="Times New Roman" pitchFamily="18" charset="0"/>
              </a:rPr>
              <a:t>  Enterprise Edition </a:t>
            </a:r>
          </a:p>
          <a:p>
            <a:pPr>
              <a:lnSpc>
                <a:spcPct val="150000"/>
              </a:lnSpc>
              <a:buClr>
                <a:schemeClr val="tx2"/>
              </a:buClr>
              <a:buSzPct val="70000"/>
              <a:buFont typeface="Wingdings 2" pitchFamily="18" charset="2"/>
              <a:buChar char="¥"/>
            </a:pPr>
            <a:r>
              <a:rPr lang="ar-SA" sz="3800" b="1" kern="1200" dirty="0" smtClean="0">
                <a:latin typeface="Times New Roman" pitchFamily="18" charset="0"/>
                <a:cs typeface="Times New Roman" pitchFamily="18" charset="0"/>
              </a:rPr>
              <a:t>وينـــــدوز سرفر 2003</a:t>
            </a:r>
            <a:r>
              <a:rPr lang="en-US" sz="3800" b="1" kern="1200" dirty="0" smtClean="0">
                <a:latin typeface="Times New Roman" pitchFamily="18" charset="0"/>
                <a:cs typeface="Times New Roman" pitchFamily="18" charset="0"/>
              </a:rPr>
              <a:t>Datacenter Edition</a:t>
            </a:r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0"/>
                                        <p:tgtEl>
                                          <p:spTgt spid="79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79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79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0"/>
                                        <p:tgtEl>
                                          <p:spTgt spid="79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0" fill="hold"/>
                                        <p:tgtEl>
                                          <p:spTgt spid="79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0" fill="hold"/>
                                        <p:tgtEl>
                                          <p:spTgt spid="79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0"/>
                                        <p:tgtEl>
                                          <p:spTgt spid="798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0" fill="hold"/>
                                        <p:tgtEl>
                                          <p:spTgt spid="798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0" fill="hold"/>
                                        <p:tgtEl>
                                          <p:spTgt spid="798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" y="1295401"/>
            <a:ext cx="8458200" cy="5410200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80000"/>
              </a:lnSpc>
              <a:buNone/>
            </a:pPr>
            <a:r>
              <a:rPr lang="ar-SA" sz="5100" b="1" dirty="0" smtClean="0">
                <a:solidFill>
                  <a:srgbClr val="0000FF"/>
                </a:solidFill>
              </a:rPr>
              <a:t>المهمة:</a:t>
            </a:r>
            <a:r>
              <a:rPr lang="ar-SA" sz="2800" b="1" dirty="0" smtClean="0">
                <a:solidFill>
                  <a:srgbClr val="0000FF"/>
                </a:solidFill>
              </a:rPr>
              <a:t> </a:t>
            </a:r>
            <a:r>
              <a:rPr lang="ar-SA" sz="4500" b="1" dirty="0" smtClean="0"/>
              <a:t>نشر صفحات الوب و مواقع </a:t>
            </a:r>
            <a:r>
              <a:rPr lang="ar-SA" sz="4500" b="1" dirty="0" smtClean="0"/>
              <a:t>وبرامج وخدمات </a:t>
            </a:r>
            <a:r>
              <a:rPr lang="ar-SA" sz="4500" b="1" dirty="0" smtClean="0"/>
              <a:t>الوب.</a:t>
            </a:r>
          </a:p>
          <a:p>
            <a:pPr>
              <a:lnSpc>
                <a:spcPct val="80000"/>
              </a:lnSpc>
              <a:buNone/>
            </a:pPr>
            <a:r>
              <a:rPr lang="ar-SA" sz="4200" b="1" dirty="0" smtClean="0">
                <a:solidFill>
                  <a:srgbClr val="0000FF"/>
                </a:solidFill>
              </a:rPr>
              <a:t>√</a:t>
            </a:r>
            <a:r>
              <a:rPr lang="en-US" sz="4200" b="1" dirty="0" smtClean="0">
                <a:solidFill>
                  <a:srgbClr val="0000FF"/>
                </a:solidFill>
              </a:rPr>
              <a:t> </a:t>
            </a:r>
            <a:r>
              <a:rPr lang="ar-SA" sz="4200" b="1" dirty="0" smtClean="0">
                <a:solidFill>
                  <a:srgbClr val="0000FF"/>
                </a:solidFill>
              </a:rPr>
              <a:t>تدعم:</a:t>
            </a:r>
            <a:endParaRPr lang="en-US" sz="4200" b="1" dirty="0" smtClean="0">
              <a:solidFill>
                <a:srgbClr val="0000FF"/>
              </a:solidFill>
            </a:endParaRPr>
          </a:p>
          <a:p>
            <a:pPr>
              <a:buClr>
                <a:schemeClr val="tx2"/>
              </a:buClr>
              <a:buSzPct val="70000"/>
              <a:buFont typeface="Wingdings 2" pitchFamily="18" charset="2"/>
              <a:buChar char="¥"/>
            </a:pPr>
            <a:r>
              <a:rPr lang="en-US" sz="3800" b="1" dirty="0" smtClean="0"/>
              <a:t>2GB </a:t>
            </a:r>
            <a:r>
              <a:rPr lang="en-US" sz="3800" b="1" kern="1200" dirty="0" smtClean="0">
                <a:latin typeface="Times New Roman" pitchFamily="18" charset="0"/>
                <a:cs typeface="Times New Roman" pitchFamily="18" charset="0"/>
              </a:rPr>
              <a:t>RAM </a:t>
            </a:r>
            <a:r>
              <a:rPr lang="ar-SA" sz="3800" b="1" kern="1200" dirty="0" smtClean="0">
                <a:latin typeface="Times New Roman" pitchFamily="18" charset="0"/>
                <a:cs typeface="Times New Roman" pitchFamily="18" charset="0"/>
              </a:rPr>
              <a:t> .</a:t>
            </a:r>
          </a:p>
          <a:p>
            <a:pPr>
              <a:buClr>
                <a:schemeClr val="tx2"/>
              </a:buClr>
              <a:buSzPct val="70000"/>
              <a:buFont typeface="Wingdings 2" pitchFamily="18" charset="2"/>
              <a:buChar char="¥"/>
            </a:pPr>
            <a:r>
              <a:rPr lang="en-US" sz="3800" b="1" kern="1200" dirty="0" smtClean="0">
                <a:latin typeface="Times New Roman" pitchFamily="18" charset="0"/>
                <a:cs typeface="Times New Roman" pitchFamily="18" charset="0"/>
              </a:rPr>
              <a:t>SMP</a:t>
            </a:r>
            <a:r>
              <a:rPr lang="ar-SA" sz="3800" b="1" kern="1200" dirty="0" smtClean="0">
                <a:latin typeface="Times New Roman" pitchFamily="18" charset="0"/>
                <a:cs typeface="Times New Roman" pitchFamily="18" charset="0"/>
              </a:rPr>
              <a:t> معالج متعدد متماثل ثنائي الاتجاه.</a:t>
            </a:r>
          </a:p>
          <a:p>
            <a:pPr>
              <a:buClr>
                <a:schemeClr val="tx2"/>
              </a:buClr>
              <a:buSzPct val="70000"/>
              <a:buFont typeface="Wingdings 2" pitchFamily="18" charset="2"/>
              <a:buChar char="¥"/>
            </a:pPr>
            <a:r>
              <a:rPr lang="ar-SA" sz="3800" b="1" kern="1200" dirty="0" smtClean="0">
                <a:latin typeface="Times New Roman" pitchFamily="18" charset="0"/>
                <a:cs typeface="Times New Roman" pitchFamily="18" charset="0"/>
              </a:rPr>
              <a:t>تزود اتصالات وب مجهولة غير محدودة – فقط 10 اتصالات كتلة رسائل ملقم </a:t>
            </a:r>
            <a:r>
              <a:rPr lang="en-US" sz="3800" b="1" kern="1200" dirty="0" smtClean="0">
                <a:latin typeface="Times New Roman" pitchFamily="18" charset="0"/>
                <a:cs typeface="Times New Roman" pitchFamily="18" charset="0"/>
              </a:rPr>
              <a:t>SMB</a:t>
            </a:r>
            <a:r>
              <a:rPr lang="ar-SA" sz="3800" b="1" kern="1200" dirty="0" smtClean="0">
                <a:latin typeface="Times New Roman" pitchFamily="18" charset="0"/>
                <a:cs typeface="Times New Roman" pitchFamily="18" charset="0"/>
              </a:rPr>
              <a:t> واردة .</a:t>
            </a:r>
          </a:p>
          <a:p>
            <a:pPr>
              <a:buClr>
                <a:schemeClr val="tx2"/>
              </a:buClr>
              <a:buSzPct val="70000"/>
              <a:buFont typeface="Wingdings 2" pitchFamily="18" charset="2"/>
              <a:buChar char="¥"/>
            </a:pPr>
            <a:r>
              <a:rPr lang="ar-SA" sz="3800" b="1" kern="1200" dirty="0" smtClean="0">
                <a:latin typeface="Times New Roman" pitchFamily="18" charset="0"/>
                <a:cs typeface="Times New Roman" pitchFamily="18" charset="0"/>
              </a:rPr>
              <a:t>يمكن إدارة الملقم عن بعد بواسطة </a:t>
            </a:r>
            <a:r>
              <a:rPr lang="en-US" sz="3800" b="1" kern="1200" dirty="0" smtClean="0">
                <a:latin typeface="Times New Roman" pitchFamily="18" charset="0"/>
                <a:cs typeface="Times New Roman" pitchFamily="18" charset="0"/>
              </a:rPr>
              <a:t>Remote Desktop </a:t>
            </a:r>
            <a:r>
              <a:rPr lang="ar-SA" sz="3800" b="1" kern="1200" dirty="0" smtClean="0">
                <a:latin typeface="Times New Roman" pitchFamily="18" charset="0"/>
                <a:cs typeface="Times New Roman" pitchFamily="18" charset="0"/>
              </a:rPr>
              <a:t> .</a:t>
            </a:r>
          </a:p>
          <a:p>
            <a:pPr>
              <a:buClr>
                <a:schemeClr val="tx2"/>
              </a:buClr>
              <a:buSzPct val="70000"/>
              <a:buFont typeface="Wingdings 2" pitchFamily="18" charset="2"/>
              <a:buChar char="¥"/>
            </a:pPr>
            <a:r>
              <a:rPr lang="ar-SA" sz="3800" b="1" kern="1200" dirty="0" smtClean="0">
                <a:latin typeface="Times New Roman" pitchFamily="18" charset="0"/>
                <a:cs typeface="Times New Roman" pitchFamily="18" charset="0"/>
              </a:rPr>
              <a:t>يمكن أن ينتمي الملقم إلى ميدان.</a:t>
            </a:r>
          </a:p>
          <a:p>
            <a:pPr>
              <a:buClr>
                <a:schemeClr val="tx2"/>
              </a:buClr>
              <a:buSzPct val="70000"/>
              <a:buFont typeface="Wingdings 2" pitchFamily="18" charset="2"/>
              <a:buChar char="¥"/>
            </a:pPr>
            <a:r>
              <a:rPr lang="ar-SA" sz="3800" b="1" kern="1200" dirty="0" smtClean="0">
                <a:latin typeface="Times New Roman" pitchFamily="18" charset="0"/>
                <a:cs typeface="Times New Roman" pitchFamily="18" charset="0"/>
              </a:rPr>
              <a:t>قواعد بيانات مايكروسوفت يمكنه أن يدعم ما أقصاه 25 اتصالا </a:t>
            </a:r>
            <a:r>
              <a:rPr lang="ar-SA" sz="3800" b="1" kern="1200" dirty="0" err="1" smtClean="0">
                <a:latin typeface="Times New Roman" pitchFamily="18" charset="0"/>
                <a:cs typeface="Times New Roman" pitchFamily="18" charset="0"/>
              </a:rPr>
              <a:t>ً</a:t>
            </a:r>
            <a:r>
              <a:rPr lang="ar-SA" sz="3800" b="1" kern="1200" dirty="0" smtClean="0">
                <a:latin typeface="Times New Roman" pitchFamily="18" charset="0"/>
                <a:cs typeface="Times New Roman" pitchFamily="18" charset="0"/>
              </a:rPr>
              <a:t> متزامنا </a:t>
            </a:r>
            <a:r>
              <a:rPr lang="ar-SA" sz="3800" b="1" kern="1200" dirty="0" err="1" smtClean="0">
                <a:latin typeface="Times New Roman" pitchFamily="18" charset="0"/>
                <a:cs typeface="Times New Roman" pitchFamily="18" charset="0"/>
              </a:rPr>
              <a:t>ً</a:t>
            </a:r>
            <a:r>
              <a:rPr lang="ar-SA" sz="3800" b="1" kern="1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80000"/>
              </a:lnSpc>
              <a:buNone/>
            </a:pPr>
            <a:r>
              <a:rPr lang="en-US" sz="4200" b="1" dirty="0" smtClean="0">
                <a:solidFill>
                  <a:srgbClr val="0000FF"/>
                </a:solidFill>
              </a:rPr>
              <a:t> x</a:t>
            </a:r>
            <a:r>
              <a:rPr lang="ar-SA" sz="4200" b="1" dirty="0" smtClean="0">
                <a:solidFill>
                  <a:srgbClr val="0000FF"/>
                </a:solidFill>
              </a:rPr>
              <a:t>لا تدعم:</a:t>
            </a:r>
          </a:p>
          <a:p>
            <a:pPr>
              <a:buClr>
                <a:schemeClr val="tx2"/>
              </a:buClr>
              <a:buSzPct val="70000"/>
              <a:buFont typeface="Wingdings 2" pitchFamily="18" charset="2"/>
              <a:buChar char="¥"/>
            </a:pPr>
            <a:r>
              <a:rPr lang="ar-SA" sz="3800" b="1" dirty="0" smtClean="0">
                <a:solidFill>
                  <a:srgbClr val="0000FF"/>
                </a:solidFill>
              </a:rPr>
              <a:t> </a:t>
            </a:r>
            <a:r>
              <a:rPr lang="ar-SA" sz="3800" b="1" kern="1200" dirty="0" smtClean="0">
                <a:latin typeface="Times New Roman" pitchFamily="18" charset="0"/>
                <a:cs typeface="Times New Roman" pitchFamily="18" charset="0"/>
              </a:rPr>
              <a:t>لا يمكن أن يكون عبارة انترنت </a:t>
            </a:r>
            <a:r>
              <a:rPr lang="en-US" sz="3800" b="1" kern="1200" dirty="0" smtClean="0">
                <a:latin typeface="Times New Roman" pitchFamily="18" charset="0"/>
                <a:cs typeface="Times New Roman" pitchFamily="18" charset="0"/>
              </a:rPr>
              <a:t>Internet Gateway</a:t>
            </a:r>
            <a:r>
              <a:rPr lang="ar-SA" sz="3800" b="1" kern="1200" dirty="0" smtClean="0">
                <a:latin typeface="Times New Roman" pitchFamily="18" charset="0"/>
                <a:cs typeface="Times New Roman" pitchFamily="18" charset="0"/>
              </a:rPr>
              <a:t> .</a:t>
            </a:r>
          </a:p>
          <a:p>
            <a:pPr>
              <a:buClr>
                <a:schemeClr val="tx2"/>
              </a:buClr>
              <a:buSzPct val="70000"/>
              <a:buFont typeface="Wingdings 2" pitchFamily="18" charset="2"/>
              <a:buChar char="¥"/>
            </a:pPr>
            <a:r>
              <a:rPr lang="ar-SA" sz="3800" b="1" kern="1200" dirty="0" smtClean="0">
                <a:latin typeface="Times New Roman" pitchFamily="18" charset="0"/>
                <a:cs typeface="Times New Roman" pitchFamily="18" charset="0"/>
              </a:rPr>
              <a:t>لا يمكن أن يكون ملقم </a:t>
            </a:r>
            <a:r>
              <a:rPr lang="en-US" sz="3800" b="1" kern="1200" dirty="0" smtClean="0">
                <a:latin typeface="Times New Roman" pitchFamily="18" charset="0"/>
                <a:cs typeface="Times New Roman" pitchFamily="18" charset="0"/>
              </a:rPr>
              <a:t>DHCP</a:t>
            </a:r>
            <a:r>
              <a:rPr lang="ar-SA" sz="3800" b="1" kern="1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Clr>
                <a:schemeClr val="tx2"/>
              </a:buClr>
              <a:buSzPct val="70000"/>
              <a:buFont typeface="Wingdings 2" pitchFamily="18" charset="2"/>
              <a:buChar char="¥"/>
            </a:pPr>
            <a:r>
              <a:rPr lang="ar-SA" sz="3800" b="1" kern="1200" dirty="0" smtClean="0">
                <a:latin typeface="Times New Roman" pitchFamily="18" charset="0"/>
                <a:cs typeface="Times New Roman" pitchFamily="18" charset="0"/>
              </a:rPr>
              <a:t>لا يمكن أن يكون ملقم فاكسات.</a:t>
            </a:r>
          </a:p>
          <a:p>
            <a:pPr>
              <a:buClr>
                <a:schemeClr val="tx2"/>
              </a:buClr>
              <a:buSzPct val="70000"/>
              <a:buFont typeface="Wingdings 2" pitchFamily="18" charset="2"/>
              <a:buChar char="¥"/>
            </a:pPr>
            <a:r>
              <a:rPr lang="ar-SA" sz="3800" b="1" kern="1200" dirty="0" smtClean="0">
                <a:latin typeface="Times New Roman" pitchFamily="18" charset="0"/>
                <a:cs typeface="Times New Roman" pitchFamily="18" charset="0"/>
              </a:rPr>
              <a:t>لا يمكن أن يكون الملقم ملقم محطة طرفية.</a:t>
            </a:r>
          </a:p>
          <a:p>
            <a:pPr>
              <a:buClr>
                <a:schemeClr val="tx2"/>
              </a:buClr>
              <a:buSzPct val="70000"/>
              <a:buFont typeface="Wingdings 2" pitchFamily="18" charset="2"/>
              <a:buChar char="¥"/>
            </a:pPr>
            <a:r>
              <a:rPr lang="ar-SA" sz="3800" b="1" kern="1200" dirty="0" smtClean="0">
                <a:latin typeface="Times New Roman" pitchFamily="18" charset="0"/>
                <a:cs typeface="Times New Roman" pitchFamily="18" charset="0"/>
              </a:rPr>
              <a:t>لا يمكن أن يكون متحكم ميدان.</a:t>
            </a:r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2649488" y="274712"/>
            <a:ext cx="6265912" cy="79208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r"/>
            <a:r>
              <a:rPr lang="en-US" sz="5000" b="1" cap="all" dirty="0" smtClean="0">
                <a:ln w="0"/>
                <a:solidFill>
                  <a:schemeClr val="tx2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Web Edition </a:t>
            </a:r>
            <a:r>
              <a:rPr lang="ar-SA" sz="5000" b="1" cap="all" dirty="0" smtClean="0">
                <a:ln w="0"/>
                <a:solidFill>
                  <a:schemeClr val="tx2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الطبعة</a:t>
            </a:r>
            <a:r>
              <a:rPr lang="en-US" sz="5000" b="1" cap="all" dirty="0" smtClean="0">
                <a:ln w="0"/>
                <a:solidFill>
                  <a:schemeClr val="tx2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ar-SA" sz="5000" b="1" cap="all" dirty="0">
              <a:ln w="0"/>
              <a:solidFill>
                <a:schemeClr val="tx2">
                  <a:lumMod val="75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2" cstate="print"/>
          <a:srcRect l="27000" t="12968" r="50322" b="64000"/>
          <a:stretch>
            <a:fillRect/>
          </a:stretch>
        </p:blipFill>
        <p:spPr bwMode="auto">
          <a:xfrm>
            <a:off x="228600" y="4424838"/>
            <a:ext cx="3048000" cy="220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8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8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8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0" fill="hold"/>
                                        <p:tgtEl>
                                          <p:spTgt spid="8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0"/>
                                        <p:tgtEl>
                                          <p:spTgt spid="8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8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0" fill="hold"/>
                                        <p:tgtEl>
                                          <p:spTgt spid="8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0" fill="hold"/>
                                        <p:tgtEl>
                                          <p:spTgt spid="8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0" fill="hold"/>
                                        <p:tgtEl>
                                          <p:spTgt spid="8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0"/>
                                        <p:tgtEl>
                                          <p:spTgt spid="8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0" fill="hold"/>
                                        <p:tgtEl>
                                          <p:spTgt spid="80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0" fill="hold"/>
                                        <p:tgtEl>
                                          <p:spTgt spid="80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0" fill="hold"/>
                                        <p:tgtEl>
                                          <p:spTgt spid="80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0" fill="hold"/>
                                        <p:tgtEl>
                                          <p:spTgt spid="80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0"/>
                                        <p:tgtEl>
                                          <p:spTgt spid="80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0"/>
                            </p:stCondLst>
                            <p:childTnLst>
                              <p:par>
                                <p:cTn id="29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0" fill="hold"/>
                                        <p:tgtEl>
                                          <p:spTgt spid="80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0" fill="hold"/>
                                        <p:tgtEl>
                                          <p:spTgt spid="80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0" fill="hold"/>
                                        <p:tgtEl>
                                          <p:spTgt spid="80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0" fill="hold"/>
                                        <p:tgtEl>
                                          <p:spTgt spid="80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0"/>
                                        <p:tgtEl>
                                          <p:spTgt spid="80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0"/>
                            </p:stCondLst>
                            <p:childTnLst>
                              <p:par>
                                <p:cTn id="37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0" fill="hold"/>
                                        <p:tgtEl>
                                          <p:spTgt spid="808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0" fill="hold"/>
                                        <p:tgtEl>
                                          <p:spTgt spid="808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0" fill="hold"/>
                                        <p:tgtEl>
                                          <p:spTgt spid="808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0" fill="hold"/>
                                        <p:tgtEl>
                                          <p:spTgt spid="808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0"/>
                                        <p:tgtEl>
                                          <p:spTgt spid="808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0"/>
                            </p:stCondLst>
                            <p:childTnLst>
                              <p:par>
                                <p:cTn id="45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0" fill="hold"/>
                                        <p:tgtEl>
                                          <p:spTgt spid="808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0" fill="hold"/>
                                        <p:tgtEl>
                                          <p:spTgt spid="808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0" fill="hold"/>
                                        <p:tgtEl>
                                          <p:spTgt spid="808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0" fill="hold"/>
                                        <p:tgtEl>
                                          <p:spTgt spid="808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0"/>
                                        <p:tgtEl>
                                          <p:spTgt spid="808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0"/>
                            </p:stCondLst>
                            <p:childTnLst>
                              <p:par>
                                <p:cTn id="53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0" fill="hold"/>
                                        <p:tgtEl>
                                          <p:spTgt spid="808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0" fill="hold"/>
                                        <p:tgtEl>
                                          <p:spTgt spid="808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0" fill="hold"/>
                                        <p:tgtEl>
                                          <p:spTgt spid="808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0" fill="hold"/>
                                        <p:tgtEl>
                                          <p:spTgt spid="808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0"/>
                                        <p:tgtEl>
                                          <p:spTgt spid="808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0"/>
                            </p:stCondLst>
                            <p:childTnLst>
                              <p:par>
                                <p:cTn id="61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0" fill="hold"/>
                                        <p:tgtEl>
                                          <p:spTgt spid="808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0" fill="hold"/>
                                        <p:tgtEl>
                                          <p:spTgt spid="808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0" fill="hold"/>
                                        <p:tgtEl>
                                          <p:spTgt spid="808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0" fill="hold"/>
                                        <p:tgtEl>
                                          <p:spTgt spid="808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0"/>
                                        <p:tgtEl>
                                          <p:spTgt spid="808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0000"/>
                            </p:stCondLst>
                            <p:childTnLst>
                              <p:par>
                                <p:cTn id="69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0" fill="hold"/>
                                        <p:tgtEl>
                                          <p:spTgt spid="808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0" fill="hold"/>
                                        <p:tgtEl>
                                          <p:spTgt spid="808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0" fill="hold"/>
                                        <p:tgtEl>
                                          <p:spTgt spid="808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0" fill="hold"/>
                                        <p:tgtEl>
                                          <p:spTgt spid="808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0"/>
                                        <p:tgtEl>
                                          <p:spTgt spid="808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5000"/>
                            </p:stCondLst>
                            <p:childTnLst>
                              <p:par>
                                <p:cTn id="77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0" fill="hold"/>
                                        <p:tgtEl>
                                          <p:spTgt spid="808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0" fill="hold"/>
                                        <p:tgtEl>
                                          <p:spTgt spid="808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0" fill="hold"/>
                                        <p:tgtEl>
                                          <p:spTgt spid="808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0" fill="hold"/>
                                        <p:tgtEl>
                                          <p:spTgt spid="808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0"/>
                                        <p:tgtEl>
                                          <p:spTgt spid="808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00"/>
                            </p:stCondLst>
                            <p:childTnLst>
                              <p:par>
                                <p:cTn id="85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0" fill="hold"/>
                                        <p:tgtEl>
                                          <p:spTgt spid="808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0" fill="hold"/>
                                        <p:tgtEl>
                                          <p:spTgt spid="808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0" fill="hold"/>
                                        <p:tgtEl>
                                          <p:spTgt spid="808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0" fill="hold"/>
                                        <p:tgtEl>
                                          <p:spTgt spid="808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0"/>
                                        <p:tgtEl>
                                          <p:spTgt spid="808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5000"/>
                            </p:stCondLst>
                            <p:childTnLst>
                              <p:par>
                                <p:cTn id="93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0" fill="hold"/>
                                        <p:tgtEl>
                                          <p:spTgt spid="808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0" fill="hold"/>
                                        <p:tgtEl>
                                          <p:spTgt spid="808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0" fill="hold"/>
                                        <p:tgtEl>
                                          <p:spTgt spid="808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0" fill="hold"/>
                                        <p:tgtEl>
                                          <p:spTgt spid="808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0"/>
                                        <p:tgtEl>
                                          <p:spTgt spid="808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60000"/>
                            </p:stCondLst>
                            <p:childTnLst>
                              <p:par>
                                <p:cTn id="101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0" fill="hold"/>
                                        <p:tgtEl>
                                          <p:spTgt spid="8089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0" fill="hold"/>
                                        <p:tgtEl>
                                          <p:spTgt spid="8089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0" fill="hold"/>
                                        <p:tgtEl>
                                          <p:spTgt spid="8089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0" fill="hold"/>
                                        <p:tgtEl>
                                          <p:spTgt spid="8089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0"/>
                                        <p:tgtEl>
                                          <p:spTgt spid="8089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65000"/>
                            </p:stCondLst>
                            <p:childTnLst>
                              <p:par>
                                <p:cTn id="109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0" fill="hold"/>
                                        <p:tgtEl>
                                          <p:spTgt spid="8089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0" fill="hold"/>
                                        <p:tgtEl>
                                          <p:spTgt spid="8089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0" fill="hold"/>
                                        <p:tgtEl>
                                          <p:spTgt spid="8089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0" fill="hold"/>
                                        <p:tgtEl>
                                          <p:spTgt spid="8089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0"/>
                                        <p:tgtEl>
                                          <p:spTgt spid="8089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899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مستدير الزوايا 3"/>
          <p:cNvSpPr/>
          <p:nvPr/>
        </p:nvSpPr>
        <p:spPr>
          <a:xfrm>
            <a:off x="1125488" y="350912"/>
            <a:ext cx="7789912" cy="79208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r"/>
            <a:r>
              <a:rPr lang="en-US" sz="4600" b="1" cap="all" dirty="0" smtClean="0">
                <a:ln w="0"/>
                <a:solidFill>
                  <a:schemeClr val="tx2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Standard Edition </a:t>
            </a:r>
            <a:r>
              <a:rPr lang="ar-SA" sz="5000" b="1" cap="all" dirty="0" smtClean="0">
                <a:ln w="0"/>
                <a:solidFill>
                  <a:schemeClr val="tx2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الطبعة</a:t>
            </a:r>
            <a:r>
              <a:rPr lang="en-US" sz="5400" dirty="0" smtClean="0">
                <a:solidFill>
                  <a:srgbClr val="FFFF00"/>
                </a:solidFill>
                <a:cs typeface="Monotype Koufi" pitchFamily="2" charset="-78"/>
              </a:rPr>
              <a:t> </a:t>
            </a:r>
            <a:r>
              <a:rPr lang="en-US" sz="5400" dirty="0" smtClean="0"/>
              <a:t> </a:t>
            </a:r>
            <a:endParaRPr lang="ar-SA" sz="5000" b="1" cap="all" dirty="0">
              <a:ln w="0"/>
              <a:solidFill>
                <a:schemeClr val="tx2">
                  <a:lumMod val="75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>
          <a:xfrm>
            <a:off x="381000" y="1524000"/>
            <a:ext cx="8305800" cy="4800600"/>
          </a:xfrm>
        </p:spPr>
        <p:txBody>
          <a:bodyPr/>
          <a:lstStyle/>
          <a:p>
            <a:pPr>
              <a:lnSpc>
                <a:spcPct val="80000"/>
              </a:lnSpc>
              <a:buNone/>
            </a:pPr>
            <a:r>
              <a:rPr lang="ar-SA" sz="3200" b="1" dirty="0" smtClean="0">
                <a:solidFill>
                  <a:srgbClr val="0000FF"/>
                </a:solidFill>
              </a:rPr>
              <a:t>المهمة : </a:t>
            </a:r>
            <a:r>
              <a:rPr lang="ar-SA" sz="2800" b="1" dirty="0" smtClean="0"/>
              <a:t>ملقم متعدد الأهداف قادر على تزويد خدمات دليل و ملفات و طباعة و برامج ووسائط متعددة و خدمات وب</a:t>
            </a:r>
            <a:r>
              <a:rPr lang="ar-SA" sz="2800" b="1" dirty="0" smtClean="0">
                <a:solidFill>
                  <a:srgbClr val="0000FF"/>
                </a:solidFill>
              </a:rPr>
              <a:t> للشراكات الصغيرة إلى متوسطة الحجم .</a:t>
            </a:r>
            <a:r>
              <a:rPr lang="ar-SA" sz="2800" b="1" dirty="0" smtClean="0"/>
              <a:t> </a:t>
            </a:r>
          </a:p>
          <a:p>
            <a:pPr>
              <a:lnSpc>
                <a:spcPct val="80000"/>
              </a:lnSpc>
              <a:buNone/>
            </a:pPr>
            <a:r>
              <a:rPr lang="ar-SA" sz="3200" b="1" dirty="0" smtClean="0">
                <a:solidFill>
                  <a:srgbClr val="0000FF"/>
                </a:solidFill>
              </a:rPr>
              <a:t>√</a:t>
            </a:r>
            <a:r>
              <a:rPr lang="en-US" sz="3200" b="1" dirty="0" smtClean="0">
                <a:solidFill>
                  <a:srgbClr val="0000FF"/>
                </a:solidFill>
              </a:rPr>
              <a:t> </a:t>
            </a:r>
            <a:r>
              <a:rPr lang="ar-SA" sz="3200" b="1" dirty="0" smtClean="0">
                <a:solidFill>
                  <a:srgbClr val="0000FF"/>
                </a:solidFill>
              </a:rPr>
              <a:t>تدعم :</a:t>
            </a:r>
            <a:endParaRPr lang="ar-SA" sz="3200" b="1" dirty="0" smtClean="0">
              <a:solidFill>
                <a:srgbClr val="0000FF"/>
              </a:solidFill>
            </a:endParaRPr>
          </a:p>
          <a:p>
            <a:pPr>
              <a:lnSpc>
                <a:spcPct val="80000"/>
              </a:lnSpc>
              <a:buClr>
                <a:schemeClr val="tx2"/>
              </a:buClr>
              <a:buSzPct val="70000"/>
              <a:buFont typeface="Wingdings 2" pitchFamily="18" charset="2"/>
              <a:buChar char="¥"/>
            </a:pPr>
            <a:r>
              <a:rPr lang="en-US" sz="2800" dirty="0" smtClean="0"/>
              <a:t>4GB </a:t>
            </a:r>
            <a:r>
              <a:rPr lang="en-US" sz="2800" b="1" kern="1200" dirty="0" smtClean="0">
                <a:latin typeface="Times New Roman" pitchFamily="18" charset="0"/>
                <a:cs typeface="Times New Roman" pitchFamily="18" charset="0"/>
              </a:rPr>
              <a:t>RAM</a:t>
            </a:r>
            <a:r>
              <a:rPr lang="ar-SA" sz="2800" b="1" kern="1200" dirty="0" smtClean="0">
                <a:latin typeface="Times New Roman" pitchFamily="18" charset="0"/>
                <a:cs typeface="Times New Roman" pitchFamily="18" charset="0"/>
              </a:rPr>
              <a:t> .</a:t>
            </a:r>
          </a:p>
          <a:p>
            <a:pPr>
              <a:lnSpc>
                <a:spcPct val="80000"/>
              </a:lnSpc>
              <a:buClr>
                <a:schemeClr val="tx2"/>
              </a:buClr>
              <a:buSzPct val="70000"/>
              <a:buFont typeface="Wingdings 2" pitchFamily="18" charset="2"/>
              <a:buChar char="¥"/>
            </a:pPr>
            <a:r>
              <a:rPr lang="en-US" sz="2800" b="1" kern="1200" dirty="0" smtClean="0">
                <a:latin typeface="Times New Roman" pitchFamily="18" charset="0"/>
                <a:cs typeface="Times New Roman" pitchFamily="18" charset="0"/>
              </a:rPr>
              <a:t>SMP </a:t>
            </a:r>
            <a:r>
              <a:rPr lang="ar-SA" sz="2800" b="1" kern="1200" dirty="0" smtClean="0">
                <a:latin typeface="Times New Roman" pitchFamily="18" charset="0"/>
                <a:cs typeface="Times New Roman" pitchFamily="18" charset="0"/>
              </a:rPr>
              <a:t> رباعي </a:t>
            </a:r>
            <a:r>
              <a:rPr lang="ar-SA" sz="2800" b="1" kern="1200" dirty="0" err="1" smtClean="0">
                <a:latin typeface="Times New Roman" pitchFamily="18" charset="0"/>
                <a:cs typeface="Times New Roman" pitchFamily="18" charset="0"/>
              </a:rPr>
              <a:t>الإتجاه</a:t>
            </a:r>
            <a:r>
              <a:rPr lang="ar-SA" sz="2800" b="1" kern="1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800" b="1" kern="1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buClr>
                <a:schemeClr val="tx2"/>
              </a:buClr>
              <a:buSzPct val="70000"/>
              <a:buFont typeface="Wingdings 2" pitchFamily="18" charset="2"/>
              <a:buChar char="¥"/>
            </a:pPr>
            <a:r>
              <a:rPr lang="ar-SA" sz="2800" b="1" kern="1200" dirty="0" smtClean="0">
                <a:latin typeface="Times New Roman" pitchFamily="18" charset="0"/>
                <a:cs typeface="Times New Roman" pitchFamily="18" charset="0"/>
              </a:rPr>
              <a:t>خمسة اتصالات متزامنة بقواعد بيانات يصل حجمها إلى 2</a:t>
            </a:r>
            <a:r>
              <a:rPr lang="en-US" sz="2800" b="1" kern="1200" dirty="0" smtClean="0">
                <a:latin typeface="Times New Roman" pitchFamily="18" charset="0"/>
                <a:cs typeface="Times New Roman" pitchFamily="18" charset="0"/>
              </a:rPr>
              <a:t>GB</a:t>
            </a:r>
            <a:r>
              <a:rPr lang="ar-SA" sz="2800" b="1" kern="1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80000"/>
              </a:lnSpc>
              <a:buClr>
                <a:schemeClr val="tx2"/>
              </a:buClr>
              <a:buSzPct val="70000"/>
              <a:buFont typeface="Wingdings 2" pitchFamily="18" charset="2"/>
              <a:buChar char="¥"/>
            </a:pPr>
            <a:r>
              <a:rPr lang="en-US" sz="2800" b="1" kern="1200" dirty="0" smtClean="0">
                <a:latin typeface="Times New Roman" pitchFamily="18" charset="0"/>
                <a:cs typeface="Times New Roman" pitchFamily="18" charset="0"/>
              </a:rPr>
              <a:t>POP3</a:t>
            </a:r>
            <a:r>
              <a:rPr lang="ar-SA" sz="2800" b="1" kern="1200" dirty="0" smtClean="0">
                <a:latin typeface="Times New Roman" pitchFamily="18" charset="0"/>
                <a:cs typeface="Times New Roman" pitchFamily="18" charset="0"/>
              </a:rPr>
              <a:t>  برتوكول مكتب البريد.</a:t>
            </a:r>
          </a:p>
          <a:p>
            <a:pPr>
              <a:lnSpc>
                <a:spcPct val="80000"/>
              </a:lnSpc>
              <a:buClr>
                <a:schemeClr val="tx2"/>
              </a:buClr>
              <a:buSzPct val="70000"/>
              <a:buFont typeface="Wingdings 2" pitchFamily="18" charset="2"/>
              <a:buChar char="¥"/>
            </a:pPr>
            <a:r>
              <a:rPr lang="en-US" sz="2800" b="1" kern="1200" dirty="0" smtClean="0">
                <a:latin typeface="Times New Roman" pitchFamily="18" charset="0"/>
                <a:cs typeface="Times New Roman" pitchFamily="18" charset="0"/>
              </a:rPr>
              <a:t>SMTP</a:t>
            </a:r>
            <a:r>
              <a:rPr lang="ar-SA" sz="2800" b="1" kern="1200" dirty="0" smtClean="0">
                <a:latin typeface="Times New Roman" pitchFamily="18" charset="0"/>
                <a:cs typeface="Times New Roman" pitchFamily="18" charset="0"/>
              </a:rPr>
              <a:t> بروتوكول إرسال البريد البسيط.</a:t>
            </a:r>
          </a:p>
          <a:p>
            <a:pPr>
              <a:lnSpc>
                <a:spcPct val="80000"/>
              </a:lnSpc>
              <a:buClr>
                <a:schemeClr val="tx2"/>
              </a:buClr>
              <a:buSzPct val="70000"/>
              <a:buFont typeface="Wingdings 2" pitchFamily="18" charset="2"/>
              <a:buChar char="¥"/>
            </a:pPr>
            <a:r>
              <a:rPr lang="en-US" sz="2800" b="1" kern="1200" dirty="0" smtClean="0">
                <a:latin typeface="Times New Roman" pitchFamily="18" charset="0"/>
                <a:cs typeface="Times New Roman" pitchFamily="18" charset="0"/>
              </a:rPr>
              <a:t>NLB</a:t>
            </a:r>
            <a:r>
              <a:rPr lang="ar-SA" sz="2800" b="1" kern="1200" dirty="0" smtClean="0">
                <a:latin typeface="Times New Roman" pitchFamily="18" charset="0"/>
                <a:cs typeface="Times New Roman" pitchFamily="18" charset="0"/>
              </a:rPr>
              <a:t> موازنة حمل الشبكة.</a:t>
            </a:r>
          </a:p>
          <a:p>
            <a:endParaRPr lang="ar-SA" dirty="0"/>
          </a:p>
        </p:txBody>
      </p:sp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2" cstate="print"/>
          <a:srcRect l="26726" t="12952" r="50047" b="64000"/>
          <a:stretch>
            <a:fillRect/>
          </a:stretch>
        </p:blipFill>
        <p:spPr bwMode="auto">
          <a:xfrm>
            <a:off x="555625" y="2276475"/>
            <a:ext cx="2720975" cy="166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محتوى 3"/>
          <p:cNvSpPr>
            <a:spLocks noGrp="1"/>
          </p:cNvSpPr>
          <p:nvPr>
            <p:ph idx="1"/>
          </p:nvPr>
        </p:nvSpPr>
        <p:spPr>
          <a:xfrm>
            <a:off x="381000" y="1676400"/>
            <a:ext cx="8077200" cy="4876800"/>
          </a:xfrm>
        </p:spPr>
        <p:txBody>
          <a:bodyPr/>
          <a:lstStyle/>
          <a:p>
            <a:pPr>
              <a:lnSpc>
                <a:spcPct val="80000"/>
              </a:lnSpc>
              <a:buNone/>
            </a:pPr>
            <a:r>
              <a:rPr lang="ar-SA" sz="3200" b="1" dirty="0" smtClean="0">
                <a:solidFill>
                  <a:srgbClr val="0000FF"/>
                </a:solidFill>
              </a:rPr>
              <a:t>المهمة:</a:t>
            </a:r>
            <a:r>
              <a:rPr lang="ar-SA" dirty="0" smtClean="0">
                <a:solidFill>
                  <a:srgbClr val="0000FF"/>
                </a:solidFill>
              </a:rPr>
              <a:t> </a:t>
            </a:r>
            <a:r>
              <a:rPr lang="ar-SA" sz="3000" b="1" dirty="0" smtClean="0"/>
              <a:t>مصممة لتكون منصة ملقم فعال للشركات المتوسطة إلى الكبيرة الحجم.</a:t>
            </a:r>
          </a:p>
          <a:p>
            <a:pPr>
              <a:lnSpc>
                <a:spcPct val="80000"/>
              </a:lnSpc>
              <a:buNone/>
            </a:pPr>
            <a:r>
              <a:rPr lang="ar-SA" sz="3200" b="1" dirty="0" smtClean="0">
                <a:solidFill>
                  <a:srgbClr val="0000FF"/>
                </a:solidFill>
              </a:rPr>
              <a:t>√</a:t>
            </a:r>
            <a:r>
              <a:rPr lang="en-US" sz="3200" b="1" dirty="0" smtClean="0">
                <a:solidFill>
                  <a:srgbClr val="0000FF"/>
                </a:solidFill>
              </a:rPr>
              <a:t> </a:t>
            </a:r>
            <a:r>
              <a:rPr lang="ar-SA" sz="3200" b="1" dirty="0" smtClean="0">
                <a:solidFill>
                  <a:srgbClr val="0000FF"/>
                </a:solidFill>
              </a:rPr>
              <a:t>تدعم :</a:t>
            </a:r>
            <a:endParaRPr lang="ar-SA" sz="3200" b="1" dirty="0" smtClean="0">
              <a:solidFill>
                <a:srgbClr val="0000FF"/>
              </a:solidFill>
            </a:endParaRPr>
          </a:p>
          <a:p>
            <a:pPr>
              <a:lnSpc>
                <a:spcPct val="80000"/>
              </a:lnSpc>
              <a:buClr>
                <a:schemeClr val="tx2"/>
              </a:buClr>
              <a:buSzPct val="70000"/>
              <a:buFont typeface="Wingdings 2" pitchFamily="18" charset="2"/>
              <a:buChar char="¥"/>
            </a:pPr>
            <a:r>
              <a:rPr lang="en-US" sz="2800" b="1" kern="1200" dirty="0" smtClean="0">
                <a:latin typeface="Times New Roman" pitchFamily="18" charset="0"/>
                <a:cs typeface="Times New Roman" pitchFamily="18" charset="0"/>
              </a:rPr>
              <a:t>8</a:t>
            </a:r>
            <a:r>
              <a:rPr lang="ar-SA" sz="2800" b="1" kern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800" b="1" kern="1200" dirty="0" smtClean="0">
                <a:latin typeface="Times New Roman" pitchFamily="18" charset="0"/>
                <a:cs typeface="Times New Roman" pitchFamily="18" charset="0"/>
              </a:rPr>
              <a:t>معالجات </a:t>
            </a:r>
            <a:r>
              <a:rPr lang="ar-SA" sz="2800" b="1" kern="1200" dirty="0" err="1" smtClean="0">
                <a:latin typeface="Times New Roman" pitchFamily="18" charset="0"/>
                <a:cs typeface="Times New Roman" pitchFamily="18" charset="0"/>
              </a:rPr>
              <a:t>و</a:t>
            </a:r>
            <a:r>
              <a:rPr lang="en-US" sz="2800" b="1" kern="1200" dirty="0" smtClean="0">
                <a:latin typeface="Times New Roman" pitchFamily="18" charset="0"/>
                <a:cs typeface="Times New Roman" pitchFamily="18" charset="0"/>
              </a:rPr>
              <a:t>SMP</a:t>
            </a:r>
            <a:r>
              <a:rPr lang="ar-SA" sz="2800" b="1" kern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800" b="1" kern="1200" dirty="0" smtClean="0">
                <a:latin typeface="Times New Roman" pitchFamily="18" charset="0"/>
                <a:cs typeface="Times New Roman" pitchFamily="18" charset="0"/>
              </a:rPr>
              <a:t>ثماني </a:t>
            </a:r>
            <a:r>
              <a:rPr lang="ar-SA" sz="2800" b="1" kern="1200" dirty="0" smtClean="0">
                <a:latin typeface="Times New Roman" pitchFamily="18" charset="0"/>
                <a:cs typeface="Times New Roman" pitchFamily="18" charset="0"/>
              </a:rPr>
              <a:t>الاتجاه.</a:t>
            </a:r>
            <a:endParaRPr lang="ar-SA" sz="2800" b="1" kern="1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buClr>
                <a:schemeClr val="tx2"/>
              </a:buClr>
              <a:buSzPct val="70000"/>
              <a:buFont typeface="Wingdings 2" pitchFamily="18" charset="2"/>
              <a:buChar char="¥"/>
            </a:pPr>
            <a:r>
              <a:rPr lang="en-US" sz="2800" b="1" kern="1200" dirty="0" smtClean="0">
                <a:latin typeface="Times New Roman" pitchFamily="18" charset="0"/>
                <a:cs typeface="Times New Roman" pitchFamily="18" charset="0"/>
              </a:rPr>
              <a:t>32GB RAM</a:t>
            </a:r>
            <a:r>
              <a:rPr lang="ar-SA" sz="2800" b="1" kern="1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80000"/>
              </a:lnSpc>
              <a:buClr>
                <a:schemeClr val="tx2"/>
              </a:buClr>
              <a:buSzPct val="70000"/>
              <a:buFont typeface="Wingdings 2" pitchFamily="18" charset="2"/>
              <a:buChar char="¥"/>
            </a:pPr>
            <a:r>
              <a:rPr lang="ar-SA" sz="2800" b="1" kern="1200" dirty="0" smtClean="0">
                <a:latin typeface="Times New Roman" pitchFamily="18" charset="0"/>
                <a:cs typeface="Times New Roman" pitchFamily="18" charset="0"/>
              </a:rPr>
              <a:t>عنقدة ب </a:t>
            </a:r>
            <a:r>
              <a:rPr lang="en-US" sz="2800" b="1" kern="1200" dirty="0" smtClean="0">
                <a:latin typeface="Times New Roman" pitchFamily="18" charset="0"/>
                <a:cs typeface="Times New Roman" pitchFamily="18" charset="0"/>
              </a:rPr>
              <a:t>8</a:t>
            </a:r>
            <a:r>
              <a:rPr lang="ar-SA" sz="2800" b="1" kern="1200" dirty="0" smtClean="0">
                <a:latin typeface="Times New Roman" pitchFamily="18" charset="0"/>
                <a:cs typeface="Times New Roman" pitchFamily="18" charset="0"/>
              </a:rPr>
              <a:t>عقد</a:t>
            </a:r>
            <a:r>
              <a:rPr lang="en-US" sz="2800" b="1" kern="1200" dirty="0" smtClean="0">
                <a:latin typeface="Times New Roman" pitchFamily="18" charset="0"/>
                <a:cs typeface="Times New Roman" pitchFamily="18" charset="0"/>
              </a:rPr>
              <a:t> ) </a:t>
            </a:r>
            <a:r>
              <a:rPr lang="ar-SA" sz="2800" b="1" kern="1200" dirty="0" smtClean="0">
                <a:latin typeface="Times New Roman" pitchFamily="18" charset="0"/>
                <a:cs typeface="Times New Roman" pitchFamily="18" charset="0"/>
              </a:rPr>
              <a:t>عنقدة </a:t>
            </a:r>
            <a:r>
              <a:rPr lang="ar-SA" sz="2800" b="1" kern="1200" dirty="0" smtClean="0">
                <a:latin typeface="Times New Roman" pitchFamily="18" charset="0"/>
                <a:cs typeface="Times New Roman" pitchFamily="18" charset="0"/>
              </a:rPr>
              <a:t>متباعدة جغرافيا ، شبكة التخزين المناطقية).</a:t>
            </a:r>
            <a:endParaRPr lang="ar-SA" sz="2800" b="1" kern="1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buClr>
                <a:schemeClr val="tx2"/>
              </a:buClr>
              <a:buSzPct val="70000"/>
              <a:buFont typeface="Wingdings 2" pitchFamily="18" charset="2"/>
              <a:buChar char="¥"/>
            </a:pPr>
            <a:r>
              <a:rPr lang="ar-SA" sz="2800" b="1" kern="1200" dirty="0" smtClean="0">
                <a:latin typeface="Times New Roman" pitchFamily="18" charset="0"/>
                <a:cs typeface="Times New Roman" pitchFamily="18" charset="0"/>
              </a:rPr>
              <a:t>توافرية لكمبيوترات </a:t>
            </a:r>
            <a:r>
              <a:rPr lang="ar-SA" sz="2800" b="1" kern="1200" dirty="0" smtClean="0">
                <a:latin typeface="Times New Roman" pitchFamily="18" charset="0"/>
                <a:cs typeface="Times New Roman" pitchFamily="18" charset="0"/>
              </a:rPr>
              <a:t>إنتل </a:t>
            </a:r>
            <a:r>
              <a:rPr lang="ar-SA" sz="2800" b="1" kern="1200" dirty="0" smtClean="0">
                <a:latin typeface="Times New Roman" pitchFamily="18" charset="0"/>
                <a:cs typeface="Times New Roman" pitchFamily="18" charset="0"/>
              </a:rPr>
              <a:t>ايتانيوم </a:t>
            </a:r>
            <a:r>
              <a:rPr lang="en-US" sz="2800" b="1" kern="1200" dirty="0" smtClean="0">
                <a:latin typeface="Times New Roman" pitchFamily="18" charset="0"/>
                <a:cs typeface="Times New Roman" pitchFamily="18" charset="0"/>
              </a:rPr>
              <a:t>64</a:t>
            </a:r>
            <a:r>
              <a:rPr lang="ar-SA" sz="2800" b="1" kern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800" b="1" kern="1200" dirty="0" smtClean="0">
                <a:latin typeface="Times New Roman" pitchFamily="18" charset="0"/>
                <a:cs typeface="Times New Roman" pitchFamily="18" charset="0"/>
              </a:rPr>
              <a:t>بت.</a:t>
            </a:r>
            <a:endParaRPr lang="ar-SA" sz="2800" b="1" kern="1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buClr>
                <a:schemeClr val="tx2"/>
              </a:buClr>
              <a:buSzPct val="70000"/>
              <a:buFont typeface="Wingdings 2" pitchFamily="18" charset="2"/>
              <a:buChar char="¥"/>
            </a:pPr>
            <a:r>
              <a:rPr lang="en-US" sz="2800" b="1" kern="1200" dirty="0" smtClean="0">
                <a:latin typeface="Times New Roman" pitchFamily="18" charset="0"/>
                <a:cs typeface="Times New Roman" pitchFamily="18" charset="0"/>
              </a:rPr>
              <a:t>MMS (Microsoft Metadirectory Services)</a:t>
            </a:r>
            <a:endParaRPr lang="ar-SA" sz="2800" b="1" kern="1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buClr>
                <a:schemeClr val="tx2"/>
              </a:buClr>
              <a:buSzPct val="70000"/>
              <a:buFont typeface="Wingdings 2" pitchFamily="18" charset="2"/>
              <a:buChar char="¥"/>
            </a:pPr>
            <a:r>
              <a:rPr lang="en-US" sz="2800" b="1" kern="1200" dirty="0" smtClean="0">
                <a:latin typeface="Times New Roman" pitchFamily="18" charset="0"/>
                <a:cs typeface="Times New Roman" pitchFamily="18" charset="0"/>
              </a:rPr>
              <a:t>Hot Add Memory</a:t>
            </a:r>
          </a:p>
          <a:p>
            <a:pPr>
              <a:lnSpc>
                <a:spcPct val="80000"/>
              </a:lnSpc>
              <a:buClr>
                <a:schemeClr val="tx2"/>
              </a:buClr>
              <a:buSzPct val="70000"/>
              <a:buFont typeface="Wingdings 2" pitchFamily="18" charset="2"/>
              <a:buChar char="¥"/>
            </a:pPr>
            <a:r>
              <a:rPr lang="en-US" sz="2800" b="1" kern="1200" dirty="0" smtClean="0">
                <a:latin typeface="Times New Roman" pitchFamily="18" charset="0"/>
                <a:cs typeface="Times New Roman" pitchFamily="18" charset="0"/>
              </a:rPr>
              <a:t>WSRM (Windows System Resource Manager)</a:t>
            </a:r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1125488" y="533400"/>
            <a:ext cx="7789912" cy="79208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r"/>
            <a:r>
              <a:rPr lang="en-US" sz="4200" b="1" cap="all" dirty="0" smtClean="0">
                <a:ln w="0"/>
                <a:solidFill>
                  <a:schemeClr val="tx2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ENTERPRICE Edition</a:t>
            </a:r>
            <a:r>
              <a:rPr lang="en-US" sz="4600" b="1" cap="all" dirty="0" smtClean="0">
                <a:ln w="0"/>
                <a:solidFill>
                  <a:schemeClr val="tx2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ar-SA" sz="5000" b="1" cap="all" dirty="0" smtClean="0">
                <a:ln w="0"/>
                <a:solidFill>
                  <a:schemeClr val="tx2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الطبعة</a:t>
            </a:r>
            <a:r>
              <a:rPr lang="en-US" sz="5400" dirty="0" smtClean="0">
                <a:solidFill>
                  <a:srgbClr val="FFFF00"/>
                </a:solidFill>
                <a:cs typeface="Monotype Koufi" pitchFamily="2" charset="-78"/>
              </a:rPr>
              <a:t> </a:t>
            </a:r>
            <a:r>
              <a:rPr lang="en-US" sz="5400" dirty="0" smtClean="0"/>
              <a:t> </a:t>
            </a:r>
            <a:endParaRPr lang="ar-SA" sz="5000" b="1" cap="all" dirty="0">
              <a:ln w="0"/>
              <a:solidFill>
                <a:schemeClr val="tx2">
                  <a:lumMod val="75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محتوى 3"/>
          <p:cNvSpPr>
            <a:spLocks noGrp="1"/>
          </p:cNvSpPr>
          <p:nvPr>
            <p:ph idx="1"/>
          </p:nvPr>
        </p:nvSpPr>
        <p:spPr>
          <a:xfrm>
            <a:off x="457200" y="1828800"/>
            <a:ext cx="8077200" cy="4343400"/>
          </a:xfrm>
        </p:spPr>
        <p:txBody>
          <a:bodyPr/>
          <a:lstStyle/>
          <a:p>
            <a:pPr>
              <a:lnSpc>
                <a:spcPct val="80000"/>
              </a:lnSpc>
              <a:buClr>
                <a:schemeClr val="tx2"/>
              </a:buClr>
              <a:buSzPct val="70000"/>
              <a:buFont typeface="Wingdings 2" pitchFamily="18" charset="2"/>
              <a:buChar char="¥"/>
            </a:pPr>
            <a:r>
              <a:rPr lang="ar-SA" sz="2800" b="1" kern="1200" dirty="0" smtClean="0">
                <a:latin typeface="Times New Roman" pitchFamily="18" charset="0"/>
                <a:cs typeface="Times New Roman" pitchFamily="18" charset="0"/>
              </a:rPr>
              <a:t>تدعم معالجات متعددة أكثر فعالية وتستخدم أكثر </a:t>
            </a:r>
            <a:r>
              <a:rPr lang="ar-SA" sz="2800" b="1" kern="1200" dirty="0" smtClean="0">
                <a:latin typeface="Times New Roman" pitchFamily="18" charset="0"/>
                <a:cs typeface="Times New Roman" pitchFamily="18" charset="0"/>
              </a:rPr>
              <a:t>ذاكرة.</a:t>
            </a:r>
          </a:p>
          <a:p>
            <a:pPr lvl="1">
              <a:lnSpc>
                <a:spcPct val="80000"/>
              </a:lnSpc>
              <a:buClr>
                <a:schemeClr val="tx2"/>
              </a:buClr>
              <a:buSzPct val="70000"/>
              <a:buFont typeface="Wingdings 2" pitchFamily="18" charset="2"/>
              <a:buChar char="¥"/>
            </a:pPr>
            <a:r>
              <a:rPr lang="ar-SA" sz="2800" b="1" kern="1200" dirty="0" smtClean="0">
                <a:latin typeface="Times New Roman" pitchFamily="18" charset="0"/>
                <a:cs typeface="Times New Roman" pitchFamily="18" charset="0"/>
              </a:rPr>
              <a:t>منصات </a:t>
            </a:r>
            <a:r>
              <a:rPr lang="ar-SA" sz="2800" b="1" kern="1200" dirty="0" smtClean="0">
                <a:latin typeface="Times New Roman" pitchFamily="18" charset="0"/>
                <a:cs typeface="Times New Roman" pitchFamily="18" charset="0"/>
              </a:rPr>
              <a:t>32: </a:t>
            </a:r>
            <a:r>
              <a:rPr lang="en-US" sz="2800" b="1" kern="1200" dirty="0" smtClean="0">
                <a:latin typeface="Times New Roman" pitchFamily="18" charset="0"/>
                <a:cs typeface="Times New Roman" pitchFamily="18" charset="0"/>
              </a:rPr>
              <a:t>SMP</a:t>
            </a:r>
            <a:r>
              <a:rPr lang="ar-SA" sz="2800" b="1" kern="1200" dirty="0" smtClean="0">
                <a:latin typeface="Times New Roman" pitchFamily="18" charset="0"/>
                <a:cs typeface="Times New Roman" pitchFamily="18" charset="0"/>
              </a:rPr>
              <a:t> 32 اتجاه ، </a:t>
            </a:r>
            <a:r>
              <a:rPr lang="en-US" sz="2800" b="1" kern="1200" dirty="0" smtClean="0">
                <a:latin typeface="Times New Roman" pitchFamily="18" charset="0"/>
                <a:cs typeface="Times New Roman" pitchFamily="18" charset="0"/>
              </a:rPr>
              <a:t>RAM </a:t>
            </a:r>
            <a:r>
              <a:rPr lang="en-US" sz="2800" b="1" kern="1200" dirty="0" smtClean="0">
                <a:latin typeface="Times New Roman" pitchFamily="18" charset="0"/>
                <a:cs typeface="Times New Roman" pitchFamily="18" charset="0"/>
              </a:rPr>
              <a:t>64GB</a:t>
            </a:r>
          </a:p>
          <a:p>
            <a:pPr lvl="1">
              <a:lnSpc>
                <a:spcPct val="80000"/>
              </a:lnSpc>
              <a:buClr>
                <a:schemeClr val="tx2"/>
              </a:buClr>
              <a:buSzPct val="70000"/>
              <a:buFont typeface="Wingdings 2" pitchFamily="18" charset="2"/>
              <a:buChar char="¥"/>
            </a:pPr>
            <a:r>
              <a:rPr lang="ar-SA" sz="2800" b="1" kern="1200" dirty="0" smtClean="0">
                <a:latin typeface="Times New Roman" pitchFamily="18" charset="0"/>
                <a:cs typeface="Times New Roman" pitchFamily="18" charset="0"/>
              </a:rPr>
              <a:t>منصات 64: </a:t>
            </a:r>
            <a:r>
              <a:rPr lang="en-US" sz="2800" b="1" kern="1200" dirty="0" smtClean="0">
                <a:latin typeface="Times New Roman" pitchFamily="18" charset="0"/>
                <a:cs typeface="Times New Roman" pitchFamily="18" charset="0"/>
              </a:rPr>
              <a:t>SMP</a:t>
            </a:r>
            <a:r>
              <a:rPr lang="ar-SA" sz="2800" b="1" kern="1200" dirty="0" smtClean="0">
                <a:latin typeface="Times New Roman" pitchFamily="18" charset="0"/>
                <a:cs typeface="Times New Roman" pitchFamily="18" charset="0"/>
              </a:rPr>
              <a:t> 64 اتجاه ، </a:t>
            </a:r>
            <a:r>
              <a:rPr lang="en-US" sz="2800" b="1" kern="1200" dirty="0" smtClean="0">
                <a:latin typeface="Times New Roman" pitchFamily="18" charset="0"/>
                <a:cs typeface="Times New Roman" pitchFamily="18" charset="0"/>
              </a:rPr>
              <a:t>RAM 512GB</a:t>
            </a:r>
          </a:p>
          <a:p>
            <a:pPr lvl="1">
              <a:lnSpc>
                <a:spcPct val="80000"/>
              </a:lnSpc>
              <a:buClr>
                <a:schemeClr val="tx2"/>
              </a:buClr>
              <a:buSzPct val="70000"/>
              <a:buFont typeface="Wingdings 2" pitchFamily="18" charset="2"/>
              <a:buChar char="¥"/>
            </a:pPr>
            <a:r>
              <a:rPr lang="en-US" sz="2800" b="1" kern="1200" dirty="0" smtClean="0">
                <a:latin typeface="Times New Roman" pitchFamily="18" charset="0"/>
                <a:cs typeface="Times New Roman" pitchFamily="18" charset="0"/>
              </a:rPr>
              <a:t>SMP</a:t>
            </a:r>
            <a:r>
              <a:rPr lang="ar-SA" sz="2800" b="1" kern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kern="1200" dirty="0" smtClean="0">
                <a:latin typeface="Times New Roman" pitchFamily="18" charset="0"/>
                <a:cs typeface="Times New Roman" pitchFamily="18" charset="0"/>
              </a:rPr>
              <a:t>128</a:t>
            </a:r>
            <a:r>
              <a:rPr lang="ar-SA" sz="2800" b="1" kern="1200" dirty="0" smtClean="0">
                <a:latin typeface="Times New Roman" pitchFamily="18" charset="0"/>
                <a:cs typeface="Times New Roman" pitchFamily="18" charset="0"/>
              </a:rPr>
              <a:t> اتجاه </a:t>
            </a:r>
            <a:r>
              <a:rPr lang="ar-SA" sz="2800" b="1" dirty="0" smtClean="0"/>
              <a:t>: مقطعين 64 اتجاه.</a:t>
            </a:r>
            <a:endParaRPr lang="ar-SA" sz="2800" b="1" dirty="0" smtClean="0"/>
          </a:p>
        </p:txBody>
      </p:sp>
      <p:sp>
        <p:nvSpPr>
          <p:cNvPr id="6" name="مستطيل مستدير الزوايا 5"/>
          <p:cNvSpPr/>
          <p:nvPr/>
        </p:nvSpPr>
        <p:spPr>
          <a:xfrm>
            <a:off x="990600" y="533400"/>
            <a:ext cx="7924800" cy="79208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r"/>
            <a:r>
              <a:rPr lang="en-US" sz="4200" b="1" cap="all" dirty="0" smtClean="0">
                <a:ln w="0"/>
                <a:solidFill>
                  <a:schemeClr val="tx2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Datacenter</a:t>
            </a:r>
            <a:r>
              <a:rPr lang="en-US" sz="4200" b="1" cap="all" dirty="0" smtClean="0">
                <a:ln w="0"/>
                <a:solidFill>
                  <a:schemeClr val="tx2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Edition</a:t>
            </a:r>
            <a:r>
              <a:rPr lang="en-US" sz="4600" b="1" cap="all" dirty="0" smtClean="0">
                <a:ln w="0"/>
                <a:solidFill>
                  <a:schemeClr val="tx2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ar-SA" sz="5000" b="1" cap="all" dirty="0" smtClean="0">
                <a:ln w="0"/>
                <a:solidFill>
                  <a:schemeClr val="tx2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الطبعة</a:t>
            </a:r>
            <a:r>
              <a:rPr lang="en-US" sz="5400" dirty="0" smtClean="0">
                <a:solidFill>
                  <a:srgbClr val="FFFF00"/>
                </a:solidFill>
                <a:cs typeface="Monotype Koufi" pitchFamily="2" charset="-78"/>
              </a:rPr>
              <a:t> </a:t>
            </a:r>
            <a:r>
              <a:rPr lang="en-US" sz="5400" dirty="0" smtClean="0"/>
              <a:t> </a:t>
            </a:r>
            <a:endParaRPr lang="ar-SA" sz="5000" b="1" cap="all" dirty="0">
              <a:ln w="0"/>
              <a:solidFill>
                <a:schemeClr val="tx2">
                  <a:lumMod val="75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محتوى 3"/>
          <p:cNvSpPr>
            <a:spLocks noGrp="1"/>
          </p:cNvSpPr>
          <p:nvPr>
            <p:ph idx="1"/>
          </p:nvPr>
        </p:nvSpPr>
        <p:spPr>
          <a:xfrm>
            <a:off x="381000" y="1676400"/>
            <a:ext cx="8153400" cy="4724400"/>
          </a:xfrm>
        </p:spPr>
        <p:txBody>
          <a:bodyPr/>
          <a:lstStyle/>
          <a:p>
            <a:pPr>
              <a:lnSpc>
                <a:spcPct val="80000"/>
              </a:lnSpc>
              <a:buClr>
                <a:schemeClr val="tx2"/>
              </a:buClr>
              <a:buSzPct val="70000"/>
              <a:buFont typeface="Wingdings 2" pitchFamily="18" charset="2"/>
              <a:buChar char="¥"/>
            </a:pPr>
            <a:r>
              <a:rPr lang="ar-SA" sz="2800" b="1" kern="1200" dirty="0" err="1" smtClean="0">
                <a:latin typeface="Times New Roman" pitchFamily="18" charset="0"/>
                <a:cs typeface="Times New Roman" pitchFamily="18" charset="0"/>
              </a:rPr>
              <a:t>تشتغل</a:t>
            </a:r>
            <a:r>
              <a:rPr lang="ar-SA" sz="2800" b="1" kern="1200" dirty="0" smtClean="0">
                <a:latin typeface="Times New Roman" pitchFamily="18" charset="0"/>
                <a:cs typeface="Times New Roman" pitchFamily="18" charset="0"/>
              </a:rPr>
              <a:t> على كمبيوترات </a:t>
            </a:r>
            <a:r>
              <a:rPr lang="ar-SA" sz="2800" b="1" kern="1200" dirty="0" smtClean="0">
                <a:latin typeface="Times New Roman" pitchFamily="18" charset="0"/>
                <a:cs typeface="Times New Roman" pitchFamily="18" charset="0"/>
              </a:rPr>
              <a:t>أنتل </a:t>
            </a:r>
            <a:r>
              <a:rPr lang="ar-SA" sz="2800" b="1" kern="1200" dirty="0" smtClean="0">
                <a:latin typeface="Times New Roman" pitchFamily="18" charset="0"/>
                <a:cs typeface="Times New Roman" pitchFamily="18" charset="0"/>
              </a:rPr>
              <a:t>اينتانيوم.</a:t>
            </a:r>
            <a:endParaRPr lang="ar-SA" sz="2800" b="1" kern="1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buClr>
                <a:schemeClr val="tx2"/>
              </a:buClr>
              <a:buSzPct val="70000"/>
              <a:buFont typeface="Wingdings 2" pitchFamily="18" charset="2"/>
              <a:buChar char="¥"/>
            </a:pPr>
            <a:r>
              <a:rPr lang="ar-SA" sz="2800" b="1" kern="1200" dirty="0" smtClean="0">
                <a:latin typeface="Times New Roman" pitchFamily="18" charset="0"/>
                <a:cs typeface="Times New Roman" pitchFamily="18" charset="0"/>
              </a:rPr>
              <a:t>تزود سرعات أعلى لساعة وحدة المعالجة المركزية </a:t>
            </a:r>
            <a:r>
              <a:rPr lang="ar-SA" sz="2800" b="1" kern="1200" dirty="0" smtClean="0">
                <a:latin typeface="Times New Roman" pitchFamily="18" charset="0"/>
                <a:cs typeface="Times New Roman" pitchFamily="18" charset="0"/>
              </a:rPr>
              <a:t>وعمليات </a:t>
            </a:r>
            <a:r>
              <a:rPr lang="ar-SA" sz="2800" b="1" kern="1200" dirty="0" smtClean="0">
                <a:latin typeface="Times New Roman" pitchFamily="18" charset="0"/>
                <a:cs typeface="Times New Roman" pitchFamily="18" charset="0"/>
              </a:rPr>
              <a:t>النقطة العائمة.</a:t>
            </a:r>
            <a:endParaRPr lang="ar-SA" sz="2800" b="1" kern="1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buClr>
                <a:schemeClr val="tx2"/>
              </a:buClr>
              <a:buSzPct val="70000"/>
              <a:buFont typeface="Wingdings 2" pitchFamily="18" charset="2"/>
              <a:buChar char="¥"/>
            </a:pPr>
            <a:r>
              <a:rPr lang="ar-SA" sz="2800" b="1" kern="1200" dirty="0" smtClean="0">
                <a:latin typeface="Times New Roman" pitchFamily="18" charset="0"/>
                <a:cs typeface="Times New Roman" pitchFamily="18" charset="0"/>
              </a:rPr>
              <a:t>لا تدعم برامج  </a:t>
            </a:r>
            <a:r>
              <a:rPr lang="ar-SA" sz="2800" b="1" kern="1200" dirty="0" smtClean="0">
                <a:latin typeface="Times New Roman" pitchFamily="18" charset="0"/>
                <a:cs typeface="Times New Roman" pitchFamily="18" charset="0"/>
              </a:rPr>
              <a:t>ويندوز </a:t>
            </a:r>
            <a:r>
              <a:rPr lang="ar-SA" sz="2800" b="1" kern="1200" dirty="0" smtClean="0">
                <a:latin typeface="Times New Roman" pitchFamily="18" charset="0"/>
                <a:cs typeface="Times New Roman" pitchFamily="18" charset="0"/>
              </a:rPr>
              <a:t>الـ 16 بت أو خدمات الطباعة لعملاء أبل ماكنتوش.</a:t>
            </a:r>
            <a:endParaRPr lang="en-US" sz="2800" b="1" kern="1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ar-SA" dirty="0"/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5257800" y="350912"/>
            <a:ext cx="3505200" cy="79208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r"/>
            <a:r>
              <a:rPr lang="en-US" sz="5000" b="1" cap="all" dirty="0" smtClean="0">
                <a:ln w="0"/>
                <a:solidFill>
                  <a:schemeClr val="tx2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ar-SA" sz="5000" b="1" cap="all" dirty="0" smtClean="0">
                <a:ln w="0"/>
                <a:solidFill>
                  <a:schemeClr val="tx2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بت</a:t>
            </a:r>
            <a:r>
              <a:rPr lang="en-US" sz="5000" b="1" cap="all" dirty="0" smtClean="0">
                <a:ln w="0"/>
                <a:solidFill>
                  <a:schemeClr val="tx2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64 </a:t>
            </a:r>
            <a:r>
              <a:rPr lang="ar-SA" sz="5000" b="1" cap="all" dirty="0" smtClean="0">
                <a:ln w="0"/>
                <a:solidFill>
                  <a:schemeClr val="tx2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الطبعة</a:t>
            </a:r>
            <a:r>
              <a:rPr lang="en-US" sz="5000" b="1" cap="all" dirty="0" smtClean="0">
                <a:ln w="0"/>
                <a:solidFill>
                  <a:schemeClr val="tx2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ar-SA" sz="5000" b="1" cap="all" dirty="0">
              <a:ln w="0"/>
              <a:solidFill>
                <a:schemeClr val="tx2">
                  <a:lumMod val="75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5100" name="Group 108"/>
          <p:cNvGraphicFramePr>
            <a:graphicFrameLocks noGrp="1"/>
          </p:cNvGraphicFramePr>
          <p:nvPr/>
        </p:nvGraphicFramePr>
        <p:xfrm>
          <a:off x="381000" y="685801"/>
          <a:ext cx="8077202" cy="5791199"/>
        </p:xfrm>
        <a:graphic>
          <a:graphicData uri="http://schemas.openxmlformats.org/drawingml/2006/table">
            <a:tbl>
              <a:tblPr/>
              <a:tblGrid>
                <a:gridCol w="1346731"/>
                <a:gridCol w="1345141"/>
                <a:gridCol w="1346730"/>
                <a:gridCol w="1346731"/>
                <a:gridCol w="2691869"/>
              </a:tblGrid>
              <a:tr h="163104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charset="0"/>
                          <a:cs typeface="Arial" charset="0"/>
                        </a:rPr>
                        <a:t>شركات كبيرة</a:t>
                      </a:r>
                      <a:endParaRPr kumimoji="0" lang="en-US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charset="0"/>
                          <a:cs typeface="Arial" charset="0"/>
                        </a:rPr>
                        <a:t>خدمات ملفات و طباعة</a:t>
                      </a:r>
                      <a:endParaRPr kumimoji="0" lang="en-US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charset="0"/>
                          <a:cs typeface="Arial" charset="0"/>
                        </a:rPr>
                        <a:t>متحكم ميدان</a:t>
                      </a:r>
                      <a:endParaRPr kumimoji="0" lang="en-US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charset="0"/>
                          <a:cs typeface="Arial" charset="0"/>
                        </a:rPr>
                        <a:t>ملقم وب</a:t>
                      </a:r>
                      <a:endParaRPr kumimoji="0" lang="en-US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charset="0"/>
                          <a:cs typeface="Arial" charset="0"/>
                        </a:rPr>
                        <a:t>الطبعات</a:t>
                      </a:r>
                      <a:endParaRPr kumimoji="0" lang="en-US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26012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√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charset="0"/>
                          <a:cs typeface="Arial" charset="0"/>
                        </a:rPr>
                        <a:t>Web Edition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26012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√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√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√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charset="0"/>
                          <a:cs typeface="Arial" charset="0"/>
                        </a:rPr>
                        <a:t>Standard Edition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82123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√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√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√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√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charset="0"/>
                          <a:cs typeface="Arial" charset="0"/>
                        </a:rPr>
                        <a:t>Enterprise Edition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26012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√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√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√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√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charset="0"/>
                          <a:cs typeface="Arial" charset="0"/>
                        </a:rPr>
                        <a:t>Datacenter Edition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Marketing plan presentation">
  <a:themeElements>
    <a:clrScheme name="Default Design 1">
      <a:dk1>
        <a:srgbClr val="336699"/>
      </a:dk1>
      <a:lt1>
        <a:srgbClr val="FFFFFF"/>
      </a:lt1>
      <a:dk2>
        <a:srgbClr val="0066FF"/>
      </a:dk2>
      <a:lt2>
        <a:srgbClr val="AFB5D2"/>
      </a:lt2>
      <a:accent1>
        <a:srgbClr val="66CCFF"/>
      </a:accent1>
      <a:accent2>
        <a:srgbClr val="99FFCC"/>
      </a:accent2>
      <a:accent3>
        <a:srgbClr val="FFFFFF"/>
      </a:accent3>
      <a:accent4>
        <a:srgbClr val="2A5682"/>
      </a:accent4>
      <a:accent5>
        <a:srgbClr val="B8E2FF"/>
      </a:accent5>
      <a:accent6>
        <a:srgbClr val="8AE7B9"/>
      </a:accent6>
      <a:hlink>
        <a:srgbClr val="FF99FF"/>
      </a:hlink>
      <a:folHlink>
        <a:srgbClr val="CCCCFF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Default Design 1">
        <a:dk1>
          <a:srgbClr val="336699"/>
        </a:dk1>
        <a:lt1>
          <a:srgbClr val="FFFFFF"/>
        </a:lt1>
        <a:dk2>
          <a:srgbClr val="0066FF"/>
        </a:dk2>
        <a:lt2>
          <a:srgbClr val="AFB5D2"/>
        </a:lt2>
        <a:accent1>
          <a:srgbClr val="66CCFF"/>
        </a:accent1>
        <a:accent2>
          <a:srgbClr val="99FFCC"/>
        </a:accent2>
        <a:accent3>
          <a:srgbClr val="FFFFFF"/>
        </a:accent3>
        <a:accent4>
          <a:srgbClr val="2A5682"/>
        </a:accent4>
        <a:accent5>
          <a:srgbClr val="B8E2FF"/>
        </a:accent5>
        <a:accent6>
          <a:srgbClr val="8AE7B9"/>
        </a:accent6>
        <a:hlink>
          <a:srgbClr val="FF99FF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3366"/>
        </a:dk1>
        <a:lt1>
          <a:srgbClr val="CCECFF"/>
        </a:lt1>
        <a:dk2>
          <a:srgbClr val="4B3384"/>
        </a:dk2>
        <a:lt2>
          <a:srgbClr val="849CBB"/>
        </a:lt2>
        <a:accent1>
          <a:srgbClr val="90DBFF"/>
        </a:accent1>
        <a:accent2>
          <a:srgbClr val="99FFCC"/>
        </a:accent2>
        <a:accent3>
          <a:srgbClr val="E2F4FF"/>
        </a:accent3>
        <a:accent4>
          <a:srgbClr val="002A56"/>
        </a:accent4>
        <a:accent5>
          <a:srgbClr val="C6EAFF"/>
        </a:accent5>
        <a:accent6>
          <a:srgbClr val="8AE7B9"/>
        </a:accent6>
        <a:hlink>
          <a:srgbClr val="DFC0FF"/>
        </a:hlink>
        <a:folHlink>
          <a:srgbClr val="6DC5D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سمة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Marketing plan presentation</Template>
  <TotalTime>374</TotalTime>
  <Words>595</Words>
  <Application>Microsoft Office PowerPoint</Application>
  <PresentationFormat>عرض على الشاشة (3:4)‏</PresentationFormat>
  <Paragraphs>113</Paragraphs>
  <Slides>15</Slides>
  <Notes>5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15</vt:i4>
      </vt:variant>
    </vt:vector>
  </HeadingPairs>
  <TitlesOfParts>
    <vt:vector size="16" baseType="lpstr">
      <vt:lpstr>Marketing plan presentation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ترتيب الطبعات في وينـــــدوز سرفر 2003 حسب الميزات المتوفرة والوظائفية والسعر: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[Product Name] Marketing Plan</dc:title>
  <dc:creator>freeusersr</dc:creator>
  <cp:lastModifiedBy>hamody</cp:lastModifiedBy>
  <cp:revision>42</cp:revision>
  <cp:lastPrinted>1601-01-01T00:00:00Z</cp:lastPrinted>
  <dcterms:created xsi:type="dcterms:W3CDTF">2011-11-19T20:45:34Z</dcterms:created>
  <dcterms:modified xsi:type="dcterms:W3CDTF">2012-02-05T08:35:14Z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TC010178121033</vt:lpwstr>
  </property>
</Properties>
</file>