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2" r:id="rId2"/>
    <p:sldMasterId id="2147483674" r:id="rId3"/>
  </p:sldMasterIdLst>
  <p:notesMasterIdLst>
    <p:notesMasterId r:id="rId19"/>
  </p:notesMasterIdLst>
  <p:sldIdLst>
    <p:sldId id="273" r:id="rId4"/>
    <p:sldId id="270" r:id="rId5"/>
    <p:sldId id="272" r:id="rId6"/>
    <p:sldId id="274" r:id="rId7"/>
    <p:sldId id="275" r:id="rId8"/>
    <p:sldId id="284" r:id="rId9"/>
    <p:sldId id="285" r:id="rId10"/>
    <p:sldId id="286" r:id="rId11"/>
    <p:sldId id="287" r:id="rId12"/>
    <p:sldId id="288" r:id="rId13"/>
    <p:sldId id="280" r:id="rId14"/>
    <p:sldId id="289" r:id="rId15"/>
    <p:sldId id="290" r:id="rId16"/>
    <p:sldId id="291" r:id="rId17"/>
    <p:sldId id="29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2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F3E1A-F44A-4BDC-BFDE-3CE901F7CC0B}" type="datetimeFigureOut">
              <a:rPr lang="en-US" smtClean="0"/>
              <a:pPr/>
              <a:t>2/21/2012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E1359-2DA2-4102-8E5F-3C314329F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193899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5" descr="7-00029_BAK_v03TOP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p:transition>
    <p:fade/>
  </p:transition>
  <p:txStyles>
    <p:titleStyle>
      <a:lvl1pPr algn="l" defTabSz="914363" rtl="1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1676400" y="1577975"/>
            <a:ext cx="5761038" cy="18510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ar-SA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outerShdw dist="35921" dir="2700000" sy="50000" rotWithShape="0">
                    <a:schemeClr val="tx1">
                      <a:alpha val="70000"/>
                    </a:schemeClr>
                  </a:outerShdw>
                </a:effectLst>
                <a:cs typeface="Old Antic Decorative"/>
              </a:rPr>
              <a:t>إدارة وصيانة بيئة  </a:t>
            </a:r>
          </a:p>
        </p:txBody>
      </p:sp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685800" y="3581400"/>
            <a:ext cx="7847013" cy="2498724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0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outerShdw dist="107763" dir="8100000" algn="ctr" rotWithShape="0">
                    <a:srgbClr val="FFFF00">
                      <a:alpha val="50000"/>
                    </a:srgbClr>
                  </a:outerShdw>
                </a:effectLst>
                <a:latin typeface="Arial Black"/>
              </a:rPr>
              <a:t>Microsoft</a:t>
            </a:r>
          </a:p>
          <a:p>
            <a:pPr algn="ctr" rtl="0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outerShdw dist="107763" dir="8100000" algn="ctr" rotWithShape="0">
                    <a:srgbClr val="FFFF00">
                      <a:alpha val="50000"/>
                    </a:srgbClr>
                  </a:outerShdw>
                </a:effectLst>
                <a:latin typeface="Arial Black"/>
              </a:rPr>
              <a:t> WINDOWS SERVER 2003</a:t>
            </a:r>
            <a:endParaRPr lang="ar-SA" sz="3600" kern="10" dirty="0">
              <a:ln w="12700">
                <a:solidFill>
                  <a:srgbClr val="B2B2B2"/>
                </a:solidFill>
                <a:round/>
                <a:headEnd/>
                <a:tailEnd/>
              </a:ln>
              <a:solidFill>
                <a:schemeClr val="tx2">
                  <a:lumMod val="75000"/>
                </a:schemeClr>
              </a:solidFill>
              <a:effectLst>
                <a:outerShdw dist="107763" dir="8100000" algn="ctr" rotWithShape="0">
                  <a:srgbClr val="FFFF00">
                    <a:alpha val="5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286000" y="304800"/>
            <a:ext cx="4724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cap="all" dirty="0" smtClean="0">
                <a:ln w="0"/>
                <a:solidFill>
                  <a:srgbClr val="003399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Diwani Letter" pitchFamily="2" charset="-78"/>
              </a:rPr>
              <a:t>بسم الله الرحمن الرحيم </a:t>
            </a:r>
          </a:p>
          <a:p>
            <a:pPr algn="ctr"/>
            <a:r>
              <a:rPr lang="ar-SA" altLang="en-US" sz="4400" b="1" cap="all" dirty="0" smtClean="0">
                <a:ln w="0"/>
                <a:solidFill>
                  <a:srgbClr val="003399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مادة</a:t>
            </a:r>
          </a:p>
        </p:txBody>
      </p:sp>
    </p:spTree>
  </p:cSld>
  <p:clrMapOvr>
    <a:masterClrMapping/>
  </p:clrMapOvr>
  <p:transition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  <p:bldP spid="20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-76200"/>
            <a:ext cx="8077200" cy="5390728"/>
          </a:xfrm>
        </p:spPr>
        <p:txBody>
          <a:bodyPr>
            <a:noAutofit/>
            <a:scene3d>
              <a:camera prst="isometricOffAxis1Righ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r"/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   </a:t>
            </a:r>
            <a:endParaRPr lang="ar-SA" sz="4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lvl="0" algn="r"/>
            <a:r>
              <a:rPr lang="ar-SA" sz="48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الفصل الأول</a:t>
            </a:r>
          </a:p>
          <a:p>
            <a:pPr algn="ctr"/>
            <a:r>
              <a:rPr lang="ar-SA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ar-SA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ar-SA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مقدمة إلى مايكروسوفت ويندوز سرفر 2003</a:t>
            </a:r>
          </a:p>
          <a:p>
            <a:pPr algn="r">
              <a:lnSpc>
                <a:spcPct val="80000"/>
              </a:lnSpc>
              <a:buClr>
                <a:schemeClr val="tx2"/>
              </a:buClr>
              <a:buSzPct val="70000"/>
            </a:pPr>
            <a:r>
              <a:rPr lang="ar-SA" sz="48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الدرس الثاني</a:t>
            </a:r>
          </a:p>
          <a:p>
            <a:pPr algn="r">
              <a:lnSpc>
                <a:spcPct val="80000"/>
              </a:lnSpc>
              <a:buClr>
                <a:schemeClr val="tx2"/>
              </a:buClr>
              <a:buSzPct val="70000"/>
            </a:pPr>
            <a:endParaRPr lang="ar-SA" sz="4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>
              <a:lnSpc>
                <a:spcPct val="80000"/>
              </a:lnSpc>
              <a:buClr>
                <a:schemeClr val="tx2"/>
              </a:buClr>
              <a:buSzPct val="70000"/>
            </a:pPr>
            <a:r>
              <a:rPr lang="ar-SA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تثبيت </a:t>
            </a:r>
            <a:r>
              <a:rPr lang="ar-SA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</a:t>
            </a:r>
            <a:r>
              <a:rPr lang="ar-SA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تكوين </a:t>
            </a:r>
            <a:r>
              <a:rPr lang="ar-SA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</a:t>
            </a:r>
            <a:r>
              <a:rPr lang="ar-SA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يندوز</a:t>
            </a:r>
            <a:r>
              <a:rPr lang="ar-SA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سرفر 2003 </a:t>
            </a:r>
            <a:r>
              <a:rPr lang="ar-SA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</a:t>
            </a:r>
            <a:r>
              <a:rPr lang="ar-SA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Active Directory</a:t>
            </a:r>
            <a:r>
              <a:rPr lang="ar-SA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.</a:t>
            </a:r>
          </a:p>
          <a:p>
            <a:pPr algn="ctr"/>
            <a:endParaRPr lang="ar-SA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lvl="0" algn="r"/>
            <a:endParaRPr lang="en-US" sz="5400" b="1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endParaRPr lang="ar-SA" sz="4800" b="1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924800" cy="4953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تثبيت ويندوز سرفر 2003.</a:t>
            </a:r>
          </a:p>
          <a:p>
            <a:pPr>
              <a:lnSpc>
                <a:spcPct val="12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تعريف وتثبيت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Active Directory</a:t>
            </a: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2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تعريف الدليل ومتحكمات الميدان .</a:t>
            </a:r>
          </a:p>
          <a:p>
            <a:pPr>
              <a:lnSpc>
                <a:spcPct val="12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الفرق بين الميادين والأشجار والغابات .</a:t>
            </a:r>
          </a:p>
          <a:p>
            <a:pPr>
              <a:lnSpc>
                <a:spcPct val="12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تعريف الكائنات والوحدات التنظيمية .</a:t>
            </a:r>
          </a:p>
          <a:p>
            <a:pPr>
              <a:lnSpc>
                <a:spcPct val="12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التفويض ونهج المجموعة .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743200" y="548680"/>
            <a:ext cx="5961112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sz="54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عناصر وأهداف الدرس</a:t>
            </a:r>
            <a:endParaRPr lang="ar-SA" sz="54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839200" cy="5564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ar-SA" sz="3600" b="1" u="sng" dirty="0" smtClean="0">
                <a:solidFill>
                  <a:srgbClr val="FFFFCC"/>
                </a:solidFill>
                <a:cs typeface="Monotype Koufi" pitchFamily="2" charset="-78"/>
              </a:rPr>
              <a:t> </a:t>
            </a:r>
            <a:r>
              <a:rPr lang="ar-SA" b="1" dirty="0" smtClean="0">
                <a:solidFill>
                  <a:srgbClr val="002060"/>
                </a:solidFill>
              </a:rPr>
              <a:t>الاعتبارات المهمة والمحسنة عند تثبيت ويندوز سرفر2003 هي :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تثبيت من القرص المضغوط القابل للاستنهاض:</a:t>
            </a:r>
          </a:p>
          <a:p>
            <a:pPr lvl="1"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يمكن تثبيت ويندوز سرفر 2003 من القرص المضغوط  مباشرة .</a:t>
            </a:r>
          </a:p>
          <a:p>
            <a:pPr lvl="1"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ويندوز سرفر </a:t>
            </a:r>
            <a:r>
              <a:rPr lang="ar-SA" sz="2400" b="1" dirty="0" smtClean="0"/>
              <a:t>2003 لا يدعم التثبيت من الأقراص المرنة .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واجهة رسومية محسنة خلال الإعداد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(GUI)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lvl="1"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ويندوز سرفر 2003 يبين بوضوح الحالة الحالية للتثبيت .</a:t>
            </a:r>
          </a:p>
          <a:p>
            <a:pPr lvl="1"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ويندوز سرفر 2003 يبين كمية الوقت المطلوب لإنهاء التثبيت .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تنشيط </a:t>
            </a:r>
            <a:r>
              <a:rPr lang="ar-SA" sz="2400" b="1" dirty="0" err="1" smtClean="0">
                <a:latin typeface="Times New Roman" pitchFamily="18" charset="0"/>
                <a:cs typeface="Times New Roman" pitchFamily="18" charset="0"/>
              </a:rPr>
              <a:t>المنتوج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إصدارات التجزئة والإصدارات </a:t>
            </a:r>
            <a:r>
              <a:rPr lang="ar-SA" sz="2400" b="1" dirty="0" err="1" smtClean="0">
                <a:latin typeface="Times New Roman" pitchFamily="18" charset="0"/>
                <a:cs typeface="Times New Roman" pitchFamily="18" charset="0"/>
              </a:rPr>
              <a:t>التقييمية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لويندوز سرفر 2003 تتطلب تنشيط </a:t>
            </a:r>
            <a:r>
              <a:rPr lang="ar-SA" sz="2400" b="1" dirty="0" err="1" smtClean="0">
                <a:latin typeface="Times New Roman" pitchFamily="18" charset="0"/>
                <a:cs typeface="Times New Roman" pitchFamily="18" charset="0"/>
              </a:rPr>
              <a:t>المنتوج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برامج تراخيص الكميات مثل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Open License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b="1" dirty="0" err="1" smtClean="0">
                <a:latin typeface="Times New Roman" pitchFamily="18" charset="0"/>
                <a:cs typeface="Times New Roman" pitchFamily="18" charset="0"/>
              </a:rPr>
              <a:t>او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Select License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b="1" dirty="0" err="1" smtClean="0">
                <a:latin typeface="Times New Roman" pitchFamily="18" charset="0"/>
                <a:cs typeface="Times New Roman" pitchFamily="18" charset="0"/>
              </a:rPr>
              <a:t>او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Enterprise Agreement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لا تتطلب تنشيط  </a:t>
            </a:r>
            <a:r>
              <a:rPr lang="ar-SA" sz="2400" b="1" dirty="0" err="1" smtClean="0">
                <a:latin typeface="Times New Roman" pitchFamily="18" charset="0"/>
                <a:cs typeface="Times New Roman" pitchFamily="18" charset="0"/>
              </a:rPr>
              <a:t>المنتوج</a:t>
            </a: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Blip>
                <a:blip r:embed="rId3"/>
              </a:buBlip>
              <a:defRPr/>
            </a:pPr>
            <a:endParaRPr lang="en-US" sz="2000" b="1" dirty="0" smtClean="0">
              <a:solidFill>
                <a:schemeClr val="hlink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209800" y="198512"/>
            <a:ext cx="6646912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sz="54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تثبيت ويندوز سرفر 2003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2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200"/>
                            </p:stCondLst>
                            <p:childTnLst>
                              <p:par>
                                <p:cTn id="3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400"/>
                            </p:stCondLst>
                            <p:childTnLst>
                              <p:par>
                                <p:cTn id="4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20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20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20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20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0"/>
                                        <p:tgtEl>
                                          <p:spTgt spid="20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750"/>
                            </p:stCondLst>
                            <p:childTnLst>
                              <p:par>
                                <p:cTn id="4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20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20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20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0" fill="hold"/>
                                        <p:tgtEl>
                                          <p:spTgt spid="20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0"/>
                                        <p:tgtEl>
                                          <p:spTgt spid="20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750"/>
                            </p:stCondLst>
                            <p:childTnLst>
                              <p:par>
                                <p:cTn id="5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0" fill="hold"/>
                                        <p:tgtEl>
                                          <p:spTgt spid="20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0" fill="hold"/>
                                        <p:tgtEl>
                                          <p:spTgt spid="20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0" fill="hold"/>
                                        <p:tgtEl>
                                          <p:spTgt spid="20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0" fill="hold"/>
                                        <p:tgtEl>
                                          <p:spTgt spid="20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0"/>
                                        <p:tgtEl>
                                          <p:spTgt spid="20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8750"/>
                            </p:stCondLst>
                            <p:childTnLst>
                              <p:par>
                                <p:cTn id="6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0" fill="hold"/>
                                        <p:tgtEl>
                                          <p:spTgt spid="20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0" fill="hold"/>
                                        <p:tgtEl>
                                          <p:spTgt spid="20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0" fill="hold"/>
                                        <p:tgtEl>
                                          <p:spTgt spid="20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0" fill="hold"/>
                                        <p:tgtEl>
                                          <p:spTgt spid="20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0"/>
                                        <p:tgtEl>
                                          <p:spTgt spid="20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295400"/>
            <a:ext cx="8761412" cy="48768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Char char="q"/>
              <a:defRPr/>
            </a:pPr>
            <a:r>
              <a:rPr lang="ar-SA" sz="2800" b="1" dirty="0" smtClean="0">
                <a:solidFill>
                  <a:schemeClr val="hlink"/>
                </a:solidFill>
              </a:rPr>
              <a:t>يمكن ضبط تكوين الملقم باستعمال صفحة </a:t>
            </a:r>
            <a:r>
              <a:rPr lang="en-US" sz="2800" b="1" dirty="0" smtClean="0">
                <a:solidFill>
                  <a:schemeClr val="hlink"/>
                </a:solidFill>
              </a:rPr>
              <a:t>Manage Your Server</a:t>
            </a:r>
            <a:r>
              <a:rPr lang="ar-SA" sz="2800" b="1" dirty="0" smtClean="0">
                <a:solidFill>
                  <a:schemeClr val="hlink"/>
                </a:solidFill>
              </a:rPr>
              <a:t>  التي تظهر تلقائيا عند تسجيل الدخول والتي تسهل تثبيت خدمات </a:t>
            </a:r>
            <a:r>
              <a:rPr lang="ar-SA" sz="2800" b="1" dirty="0" err="1" smtClean="0">
                <a:solidFill>
                  <a:schemeClr val="hlink"/>
                </a:solidFill>
              </a:rPr>
              <a:t>وتكاوين</a:t>
            </a:r>
            <a:r>
              <a:rPr lang="ar-SA" sz="2800" b="1" dirty="0" smtClean="0">
                <a:solidFill>
                  <a:schemeClr val="hlink"/>
                </a:solidFill>
              </a:rPr>
              <a:t> محددة للملقم .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2800" b="1" dirty="0" smtClean="0">
                <a:solidFill>
                  <a:schemeClr val="hlink"/>
                </a:solidFill>
              </a:rPr>
              <a:t>اضغطي على </a:t>
            </a:r>
            <a:r>
              <a:rPr lang="en-US" sz="2800" b="1" dirty="0" smtClean="0">
                <a:solidFill>
                  <a:schemeClr val="hlink"/>
                </a:solidFill>
              </a:rPr>
              <a:t>Add or  Remove a role</a:t>
            </a:r>
            <a:r>
              <a:rPr lang="ar-SA" sz="2800" b="1" dirty="0" smtClean="0">
                <a:solidFill>
                  <a:schemeClr val="hlink"/>
                </a:solidFill>
              </a:rPr>
              <a:t> يظهر معالج ضبط تكوين الملقم  والذي يحتوي على خيارين هما:</a:t>
            </a:r>
            <a:endParaRPr lang="en-US" sz="2800" b="1" dirty="0" smtClean="0">
              <a:solidFill>
                <a:schemeClr val="hlink"/>
              </a:solidFill>
            </a:endParaRP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sz="2800" b="1" dirty="0" smtClean="0">
                <a:solidFill>
                  <a:srgbClr val="C00000"/>
                </a:solidFill>
              </a:rPr>
              <a:t>Typical configuration for a first server</a:t>
            </a:r>
            <a:r>
              <a:rPr lang="ar-SA" sz="2800" b="1" dirty="0" smtClean="0">
                <a:solidFill>
                  <a:srgbClr val="C00000"/>
                </a:solidFill>
              </a:rPr>
              <a:t> </a:t>
            </a:r>
          </a:p>
          <a:p>
            <a:pPr lvl="1">
              <a:buNone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إذا انتقيت هذا الخيار سيقوم معالج  ضبط تكوين الملقم بالاتي:</a:t>
            </a:r>
          </a:p>
          <a:p>
            <a:pPr lvl="1">
              <a:buNone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1/ ترقية الملقم إلي متحكم ميدان في ميدان جديد </a:t>
            </a:r>
          </a:p>
          <a:p>
            <a:pPr lvl="1">
              <a:buNone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2/ تثبيت خدمات </a:t>
            </a:r>
            <a:r>
              <a:rPr lang="ar-SA" sz="2400" b="1" dirty="0" err="1" smtClean="0">
                <a:solidFill>
                  <a:schemeClr val="hlink"/>
                </a:solidFill>
              </a:rPr>
              <a:t>الـ</a:t>
            </a:r>
            <a:r>
              <a:rPr lang="en-US" sz="2400" b="1" dirty="0" smtClean="0">
                <a:solidFill>
                  <a:schemeClr val="hlink"/>
                </a:solidFill>
              </a:rPr>
              <a:t>Active directory </a:t>
            </a:r>
            <a:r>
              <a:rPr lang="ar-SA" sz="2400" b="1" dirty="0" smtClean="0">
                <a:solidFill>
                  <a:schemeClr val="hlink"/>
                </a:solidFill>
              </a:rPr>
              <a:t> </a:t>
            </a:r>
          </a:p>
          <a:p>
            <a:pPr lvl="1">
              <a:buNone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3/ خدمة أسماء الميادين </a:t>
            </a:r>
            <a:r>
              <a:rPr lang="en-US" sz="2400" b="1" dirty="0" smtClean="0">
                <a:solidFill>
                  <a:schemeClr val="hlink"/>
                </a:solidFill>
              </a:rPr>
              <a:t>DNS</a:t>
            </a:r>
            <a:endParaRPr lang="ar-SA" sz="2400" b="1" dirty="0" smtClean="0">
              <a:solidFill>
                <a:schemeClr val="hlink"/>
              </a:solidFill>
            </a:endParaRPr>
          </a:p>
          <a:p>
            <a:pPr lvl="1">
              <a:buNone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4/ برتوكول التكوين الديناميكي للمضيف </a:t>
            </a:r>
            <a:r>
              <a:rPr lang="en-US" sz="2400" b="1" dirty="0" smtClean="0">
                <a:solidFill>
                  <a:schemeClr val="hlink"/>
                </a:solidFill>
              </a:rPr>
              <a:t>DHCP</a:t>
            </a:r>
            <a:r>
              <a:rPr lang="ar-SA" sz="2400" b="1" dirty="0" smtClean="0">
                <a:solidFill>
                  <a:schemeClr val="hlink"/>
                </a:solidFill>
              </a:rPr>
              <a:t> </a:t>
            </a:r>
          </a:p>
          <a:p>
            <a:pPr lvl="1">
              <a:buNone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5/ خدمة التوجيه والوصول البعيد  </a:t>
            </a:r>
            <a:r>
              <a:rPr lang="en-US" sz="2400" b="1" dirty="0" smtClean="0">
                <a:solidFill>
                  <a:schemeClr val="hlink"/>
                </a:solidFill>
              </a:rPr>
              <a:t>RRAS</a:t>
            </a:r>
            <a:endParaRPr lang="ar-SA" sz="2400" b="1" dirty="0" smtClean="0">
              <a:solidFill>
                <a:schemeClr val="hlink"/>
              </a:solidFill>
            </a:endParaRPr>
          </a:p>
          <a:p>
            <a:pPr>
              <a:buNone/>
              <a:defRPr/>
            </a:pPr>
            <a:endParaRPr lang="ar-SA" sz="2800" b="1" dirty="0" smtClean="0">
              <a:solidFill>
                <a:schemeClr val="hlink"/>
              </a:solidFill>
            </a:endParaRPr>
          </a:p>
          <a:p>
            <a:pPr eaLnBrk="1" hangingPunct="1">
              <a:buNone/>
              <a:defRPr/>
            </a:pPr>
            <a:endParaRPr lang="ar-SA" sz="2800" b="1" dirty="0" smtClean="0">
              <a:solidFill>
                <a:schemeClr val="hlink"/>
              </a:solidFill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endParaRPr lang="ar-SA" sz="2800" b="1" dirty="0" smtClean="0">
              <a:solidFill>
                <a:schemeClr val="hlink"/>
              </a:solidFill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endParaRPr lang="ar-SA" sz="2800" b="1" dirty="0" smtClean="0">
              <a:solidFill>
                <a:schemeClr val="hlink"/>
              </a:solidFill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endParaRPr lang="ar-SA" sz="2800" b="1" dirty="0" smtClean="0">
              <a:solidFill>
                <a:schemeClr val="hlink"/>
              </a:solidFill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endParaRPr lang="ar-SA" sz="2800" b="1" dirty="0" smtClean="0">
              <a:solidFill>
                <a:schemeClr val="hlink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3106688" y="274712"/>
            <a:ext cx="5732512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>
              <a:defRPr/>
            </a:pPr>
            <a:r>
              <a:rPr lang="ar-SA" sz="54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كيفية ضبط تكوين الملقم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47800"/>
            <a:ext cx="8659812" cy="4648200"/>
          </a:xfrm>
        </p:spPr>
        <p:txBody>
          <a:bodyPr/>
          <a:lstStyle/>
          <a:p>
            <a:pPr lvl="1">
              <a:buNone/>
              <a:defRPr/>
            </a:pPr>
            <a:endParaRPr lang="ar-SA" sz="2200" b="1" dirty="0" smtClean="0">
              <a:solidFill>
                <a:schemeClr val="hlink"/>
              </a:solidFill>
            </a:endParaRPr>
          </a:p>
          <a:p>
            <a:pPr marL="457200" indent="-457200">
              <a:buFont typeface="+mj-lt"/>
              <a:buAutoNum type="alphaUcPeriod" startAt="2"/>
              <a:defRPr/>
            </a:pPr>
            <a:r>
              <a:rPr lang="en-US" b="1" dirty="0" smtClean="0">
                <a:solidFill>
                  <a:srgbClr val="C00000"/>
                </a:solidFill>
              </a:rPr>
              <a:t>Custom configuration </a:t>
            </a:r>
          </a:p>
          <a:p>
            <a:pPr marL="457200" indent="-457200">
              <a:buNone/>
              <a:defRPr/>
            </a:pPr>
            <a:r>
              <a:rPr lang="ar-SA" sz="2800" b="1" dirty="0" smtClean="0">
                <a:solidFill>
                  <a:schemeClr val="hlink"/>
                </a:solidFill>
              </a:rPr>
              <a:t>أما 	انتقيت هذا الخيار يستطيع معالج ضبط تكوين الملقم أن يضبط الآتي:   </a:t>
            </a:r>
          </a:p>
          <a:p>
            <a:pPr marL="457200" indent="-457200">
              <a:buNone/>
              <a:defRPr/>
            </a:pPr>
            <a:r>
              <a:rPr lang="ar-SA" b="1" dirty="0" smtClean="0">
                <a:solidFill>
                  <a:srgbClr val="C00000"/>
                </a:solidFill>
              </a:rPr>
              <a:t>  1/ملقم ملفات :</a:t>
            </a:r>
          </a:p>
          <a:p>
            <a:pPr marL="974725" lvl="1" indent="-457200">
              <a:buFont typeface="Arial" pitchFamily="34" charset="0"/>
              <a:buChar char="•"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يزود وصول مركزي إلي الملفات والدلائل لمستخدمين فرديين وأقسام فردية ومؤسسات كاملة .</a:t>
            </a:r>
          </a:p>
          <a:p>
            <a:pPr marL="974725" lvl="1" indent="-457200">
              <a:buFont typeface="Arial" pitchFamily="34" charset="0"/>
              <a:buChar char="•"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يتيح  إدارة مساحة قرص  المستخدمين بتمكين وضبط إدارة الحصص النسبية للقرص.</a:t>
            </a:r>
          </a:p>
          <a:p>
            <a:pPr marL="974725" lvl="1" indent="-457200">
              <a:buFont typeface="Arial" pitchFamily="34" charset="0"/>
              <a:buChar char="•"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يتيح أداء بحث محسّن في نظام الملفات بتمكين خدمة  الفهرسة </a:t>
            </a:r>
            <a:r>
              <a:rPr lang="en-US" sz="2400" b="1" dirty="0" smtClean="0">
                <a:solidFill>
                  <a:schemeClr val="hlink"/>
                </a:solidFill>
              </a:rPr>
              <a:t>Indexing </a:t>
            </a:r>
            <a:r>
              <a:rPr lang="ar-SA" sz="2400" b="1" dirty="0" smtClean="0">
                <a:solidFill>
                  <a:schemeClr val="hlink"/>
                </a:solidFill>
              </a:rPr>
              <a:t> .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endParaRPr lang="ar-SA" sz="2200" b="1" dirty="0" smtClean="0">
              <a:solidFill>
                <a:schemeClr val="hlink"/>
              </a:solidFill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endParaRPr lang="ar-SA" sz="2800" b="1" dirty="0" smtClean="0">
              <a:solidFill>
                <a:schemeClr val="hlink"/>
              </a:solidFill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endParaRPr lang="ar-SA" sz="2800" b="1" dirty="0" smtClean="0">
              <a:solidFill>
                <a:schemeClr val="hlink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3048000" y="457200"/>
            <a:ext cx="5732512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>
              <a:defRPr/>
            </a:pPr>
            <a:r>
              <a:rPr lang="ar-SA" sz="54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كيفية ضبط تكوين الملقم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3048000" y="457200"/>
            <a:ext cx="5732512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>
              <a:defRPr/>
            </a:pPr>
            <a:r>
              <a:rPr lang="ar-SA" sz="54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كيفية ضبط تكوين الملقم 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4518160"/>
          </a:xfrm>
        </p:spPr>
        <p:txBody>
          <a:bodyPr/>
          <a:lstStyle/>
          <a:p>
            <a:pPr>
              <a:buNone/>
              <a:defRPr/>
            </a:pPr>
            <a:r>
              <a:rPr lang="ar-SA" b="1" dirty="0" smtClean="0">
                <a:solidFill>
                  <a:srgbClr val="C00000"/>
                </a:solidFill>
              </a:rPr>
              <a:t>2/ملقم طباعة 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يزود وصول مركزي إلي أجهزة الطباعة وذلك بتوفير طابعات مشتركة وسائقي طابعات للكمبيوترات العميلة .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يثبت  </a:t>
            </a:r>
            <a:r>
              <a:rPr lang="en-US" b="1" dirty="0" smtClean="0">
                <a:solidFill>
                  <a:schemeClr val="hlink"/>
                </a:solidFill>
              </a:rPr>
              <a:t>Internet Information Services (IIS)</a:t>
            </a:r>
            <a:r>
              <a:rPr lang="ar-SA" b="1" dirty="0" smtClean="0">
                <a:solidFill>
                  <a:schemeClr val="hlink"/>
                </a:solidFill>
              </a:rPr>
              <a:t>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يضبط تكوين </a:t>
            </a:r>
            <a:r>
              <a:rPr lang="en-US" b="1" dirty="0" smtClean="0">
                <a:solidFill>
                  <a:schemeClr val="hlink"/>
                </a:solidFill>
              </a:rPr>
              <a:t>Internet Printing Protocol (IPP)</a:t>
            </a:r>
            <a:r>
              <a:rPr lang="ar-SA" b="1" dirty="0" smtClean="0">
                <a:solidFill>
                  <a:schemeClr val="hlink"/>
                </a:solidFill>
              </a:rPr>
              <a:t> بروتوكول طباعة الانترنت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يثبت أدوات الطابعات المتوافقة مع </a:t>
            </a:r>
            <a:r>
              <a:rPr lang="ar-SA" b="1" dirty="0" err="1" smtClean="0">
                <a:solidFill>
                  <a:schemeClr val="hlink"/>
                </a:solidFill>
              </a:rPr>
              <a:t>الوب</a:t>
            </a:r>
            <a:endParaRPr lang="ar-SA" b="1" dirty="0" smtClean="0">
              <a:solidFill>
                <a:schemeClr val="hlink"/>
              </a:solidFill>
            </a:endParaRPr>
          </a:p>
          <a:p>
            <a:pPr>
              <a:buNone/>
              <a:defRPr/>
            </a:pPr>
            <a:r>
              <a:rPr lang="ar-SA" b="1" dirty="0" smtClean="0">
                <a:solidFill>
                  <a:srgbClr val="C00000"/>
                </a:solidFill>
              </a:rPr>
              <a:t>3/ ملقم برامج </a:t>
            </a:r>
            <a:r>
              <a:rPr lang="en-US" b="1" dirty="0" smtClean="0">
                <a:solidFill>
                  <a:srgbClr val="C00000"/>
                </a:solidFill>
              </a:rPr>
              <a:t>(ASP.NET , IIS)</a:t>
            </a:r>
            <a:r>
              <a:rPr lang="ar-SA" b="1" dirty="0" smtClean="0">
                <a:solidFill>
                  <a:srgbClr val="C00000"/>
                </a:solidFill>
              </a:rPr>
              <a:t> 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يزود مكونات البنية التحتية  لدعم برامج </a:t>
            </a:r>
            <a:r>
              <a:rPr lang="ar-SA" b="1" dirty="0" err="1" smtClean="0">
                <a:solidFill>
                  <a:schemeClr val="hlink"/>
                </a:solidFill>
              </a:rPr>
              <a:t>الوب</a:t>
            </a:r>
            <a:r>
              <a:rPr lang="ar-SA" b="1" dirty="0" smtClean="0">
                <a:solidFill>
                  <a:schemeClr val="hlink"/>
                </a:solidFill>
              </a:rPr>
              <a:t> وهذا يثبت </a:t>
            </a:r>
            <a:r>
              <a:rPr lang="en-US" b="1" dirty="0" smtClean="0">
                <a:solidFill>
                  <a:schemeClr val="hlink"/>
                </a:solidFill>
              </a:rPr>
              <a:t>IIS</a:t>
            </a:r>
            <a:r>
              <a:rPr lang="ar-SA" b="1" dirty="0" smtClean="0">
                <a:solidFill>
                  <a:schemeClr val="hlink"/>
                </a:solidFill>
              </a:rPr>
              <a:t> و </a:t>
            </a:r>
            <a:r>
              <a:rPr lang="en-US" b="1" dirty="0" smtClean="0">
                <a:solidFill>
                  <a:schemeClr val="hlink"/>
                </a:solidFill>
              </a:rPr>
              <a:t> ASP.NET</a:t>
            </a:r>
            <a:r>
              <a:rPr lang="ar-SA" b="1" dirty="0" smtClean="0">
                <a:solidFill>
                  <a:schemeClr val="hlink"/>
                </a:solidFill>
              </a:rPr>
              <a:t>و</a:t>
            </a:r>
            <a:r>
              <a:rPr lang="en-US" b="1" dirty="0" smtClean="0">
                <a:solidFill>
                  <a:schemeClr val="hlink"/>
                </a:solidFill>
              </a:rPr>
              <a:t>COM+</a:t>
            </a:r>
            <a:r>
              <a:rPr lang="ar-SA" b="1" dirty="0" smtClean="0">
                <a:solidFill>
                  <a:schemeClr val="hlink"/>
                </a:solidFill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3048000" y="457200"/>
            <a:ext cx="5732512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>
              <a:defRPr/>
            </a:pPr>
            <a:r>
              <a:rPr lang="ar-SA" sz="54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كيفية ضبط تكوين الملقم 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0" y="1412875"/>
            <a:ext cx="8839200" cy="5140325"/>
          </a:xfrm>
        </p:spPr>
        <p:txBody>
          <a:bodyPr/>
          <a:lstStyle/>
          <a:p>
            <a:pPr>
              <a:buNone/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4/ ملقم بريد </a:t>
            </a:r>
            <a:r>
              <a:rPr lang="en-US" sz="2800" b="1" dirty="0" smtClean="0">
                <a:solidFill>
                  <a:srgbClr val="C00000"/>
                </a:solidFill>
              </a:rPr>
              <a:t>(SMTP , POP3)</a:t>
            </a:r>
            <a:r>
              <a:rPr lang="ar-SA" sz="2800" b="1" dirty="0" smtClean="0">
                <a:solidFill>
                  <a:srgbClr val="C00000"/>
                </a:solidFill>
              </a:rPr>
              <a:t> 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sz="2600" b="1" dirty="0" smtClean="0">
                <a:solidFill>
                  <a:schemeClr val="hlink"/>
                </a:solidFill>
              </a:rPr>
              <a:t>يثبت </a:t>
            </a:r>
            <a:r>
              <a:rPr lang="en-US" sz="2600" b="1" dirty="0" smtClean="0">
                <a:solidFill>
                  <a:schemeClr val="hlink"/>
                </a:solidFill>
              </a:rPr>
              <a:t>POP3</a:t>
            </a:r>
            <a:r>
              <a:rPr lang="ar-SA" sz="2600" b="1" dirty="0" smtClean="0">
                <a:solidFill>
                  <a:schemeClr val="hlink"/>
                </a:solidFill>
              </a:rPr>
              <a:t> و</a:t>
            </a:r>
            <a:r>
              <a:rPr lang="en-US" sz="2600" b="1" dirty="0" smtClean="0">
                <a:solidFill>
                  <a:schemeClr val="hlink"/>
                </a:solidFill>
              </a:rPr>
              <a:t>SMTP</a:t>
            </a:r>
            <a:r>
              <a:rPr lang="ar-SA" sz="2600" b="1" dirty="0" smtClean="0">
                <a:solidFill>
                  <a:schemeClr val="hlink"/>
                </a:solidFill>
              </a:rPr>
              <a:t> لكي يستطيع الملقم أن يتصرف كملقم بريد الكتروني لعملاء </a:t>
            </a:r>
            <a:r>
              <a:rPr lang="ar-SA" sz="2600" b="1" dirty="0" err="1" smtClean="0">
                <a:solidFill>
                  <a:schemeClr val="hlink"/>
                </a:solidFill>
              </a:rPr>
              <a:t>الـ</a:t>
            </a:r>
            <a:r>
              <a:rPr lang="ar-SA" sz="2600" b="1" dirty="0" smtClean="0">
                <a:solidFill>
                  <a:schemeClr val="hlink"/>
                </a:solidFill>
              </a:rPr>
              <a:t> </a:t>
            </a:r>
            <a:r>
              <a:rPr lang="en-US" sz="2600" b="1" dirty="0" smtClean="0">
                <a:solidFill>
                  <a:schemeClr val="hlink"/>
                </a:solidFill>
              </a:rPr>
              <a:t>POP3</a:t>
            </a:r>
            <a:r>
              <a:rPr lang="ar-SA" sz="2600" b="1" dirty="0" smtClean="0">
                <a:solidFill>
                  <a:schemeClr val="hlink"/>
                </a:solidFill>
              </a:rPr>
              <a:t> </a:t>
            </a:r>
          </a:p>
          <a:p>
            <a:pPr>
              <a:buNone/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5/ ملقم محطة طرفية 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sz="2600" b="1" dirty="0" smtClean="0">
                <a:solidFill>
                  <a:schemeClr val="hlink"/>
                </a:solidFill>
              </a:rPr>
              <a:t>يزود برامج وموارد الملقم كالطابعات  والتخزين لعدة مستخدمين كما لو كانت تلك البرامج والموارد مثبتة على كمبيوتراتهم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sz="2600" b="1" dirty="0" smtClean="0">
                <a:solidFill>
                  <a:schemeClr val="hlink"/>
                </a:solidFill>
              </a:rPr>
              <a:t>يزود ويندوز سرفر 2003 سطح المكتب للإدارة البعيدة تلقائيا</a:t>
            </a:r>
          </a:p>
          <a:p>
            <a:pPr>
              <a:buNone/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6/ وصول بعيد / ملقم </a:t>
            </a:r>
            <a:r>
              <a:rPr lang="en-US" sz="2800" b="1" dirty="0" smtClean="0">
                <a:solidFill>
                  <a:srgbClr val="C00000"/>
                </a:solidFill>
              </a:rPr>
              <a:t>VBN</a:t>
            </a:r>
            <a:r>
              <a:rPr lang="ar-SA" sz="2800" b="1" dirty="0" smtClean="0">
                <a:solidFill>
                  <a:srgbClr val="C00000"/>
                </a:solidFill>
              </a:rPr>
              <a:t> 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تزود خدمات توجيه ووصول بعيد متعددة البروتوكولات .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الشبكة الخصوصية الوهمية </a:t>
            </a:r>
            <a:r>
              <a:rPr lang="en-US" sz="2400" b="1" dirty="0" smtClean="0">
                <a:solidFill>
                  <a:schemeClr val="hlink"/>
                </a:solidFill>
              </a:rPr>
              <a:t>VPN</a:t>
            </a:r>
            <a:r>
              <a:rPr lang="ar-SA" sz="2400" b="1" dirty="0" smtClean="0">
                <a:solidFill>
                  <a:schemeClr val="hlink"/>
                </a:solidFill>
              </a:rPr>
              <a:t> تتيح للمواقع البعيدة والمستخدمين البعيدين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الاتصال بالشبكة بأمان باستعمال اتصالات الانترنت القياسية.</a:t>
            </a:r>
          </a:p>
          <a:p>
            <a:pPr lvl="1">
              <a:buFont typeface="Arial" pitchFamily="34" charset="0"/>
              <a:buChar char="•"/>
              <a:defRPr/>
            </a:pPr>
            <a:endParaRPr lang="ar-SA" sz="2400" b="1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3048000" y="457200"/>
            <a:ext cx="5732512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>
              <a:defRPr/>
            </a:pPr>
            <a:r>
              <a:rPr lang="ar-SA" sz="54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كيفية ضبط تكوين الملقم 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0" y="1412875"/>
            <a:ext cx="8839200" cy="5176802"/>
          </a:xfrm>
        </p:spPr>
        <p:txBody>
          <a:bodyPr/>
          <a:lstStyle/>
          <a:p>
            <a:pPr>
              <a:buNone/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7/ متحكم ميدان </a:t>
            </a:r>
            <a:r>
              <a:rPr lang="en-US" sz="2800" b="1" dirty="0" smtClean="0">
                <a:solidFill>
                  <a:srgbClr val="C00000"/>
                </a:solidFill>
              </a:rPr>
              <a:t>(Active Directory)</a:t>
            </a:r>
            <a:r>
              <a:rPr lang="ar-SA" sz="2800" b="1" dirty="0" smtClean="0">
                <a:solidFill>
                  <a:srgbClr val="C00000"/>
                </a:solidFill>
              </a:rPr>
              <a:t> 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يزود خدمات دلائل للعملاء في الشبكة</a:t>
            </a:r>
            <a:r>
              <a:rPr lang="ar-SA" sz="2400" b="1" dirty="0" smtClean="0">
                <a:solidFill>
                  <a:srgbClr val="FF3300"/>
                </a:solidFill>
              </a:rPr>
              <a:t> 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يضبط تكوين متحكم ميدان لميدان جديد أو موجود وثبت </a:t>
            </a:r>
            <a:r>
              <a:rPr lang="en-US" sz="2400" b="1" dirty="0" smtClean="0">
                <a:solidFill>
                  <a:schemeClr val="hlink"/>
                </a:solidFill>
              </a:rPr>
              <a:t>DNS</a:t>
            </a:r>
            <a:r>
              <a:rPr lang="ar-SA" sz="2400" b="1" dirty="0" smtClean="0">
                <a:solidFill>
                  <a:schemeClr val="hlink"/>
                </a:solidFill>
              </a:rPr>
              <a:t> </a:t>
            </a:r>
          </a:p>
          <a:p>
            <a:pPr>
              <a:buNone/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8/ ملقم </a:t>
            </a:r>
            <a:r>
              <a:rPr lang="en-US" sz="2800" b="1" dirty="0" smtClean="0">
                <a:solidFill>
                  <a:srgbClr val="C00000"/>
                </a:solidFill>
              </a:rPr>
              <a:t>DNS</a:t>
            </a:r>
            <a:r>
              <a:rPr lang="ar-SA" sz="2800" b="1" dirty="0" smtClean="0">
                <a:solidFill>
                  <a:srgbClr val="C00000"/>
                </a:solidFill>
              </a:rPr>
              <a:t> 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يزود ترجمة لأسماء المضيفات إلي عناوين </a:t>
            </a:r>
            <a:r>
              <a:rPr lang="en-US" sz="2400" b="1" dirty="0" smtClean="0">
                <a:solidFill>
                  <a:schemeClr val="hlink"/>
                </a:solidFill>
              </a:rPr>
              <a:t>IP</a:t>
            </a:r>
            <a:r>
              <a:rPr lang="ar-SA" sz="2400" b="1" dirty="0" smtClean="0">
                <a:solidFill>
                  <a:schemeClr val="hlink"/>
                </a:solidFill>
              </a:rPr>
              <a:t> والعكس عناوين </a:t>
            </a:r>
            <a:r>
              <a:rPr lang="en-US" sz="2400" b="1" dirty="0" smtClean="0">
                <a:solidFill>
                  <a:schemeClr val="hlink"/>
                </a:solidFill>
              </a:rPr>
              <a:t>IP</a:t>
            </a:r>
            <a:r>
              <a:rPr lang="ar-SA" sz="2400" b="1" dirty="0" smtClean="0">
                <a:solidFill>
                  <a:schemeClr val="hlink"/>
                </a:solidFill>
              </a:rPr>
              <a:t> إلي أسماء مضيفات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هذا الخيار يثبت الخدمة </a:t>
            </a:r>
            <a:r>
              <a:rPr lang="en-US" sz="2400" b="1" dirty="0" smtClean="0">
                <a:solidFill>
                  <a:schemeClr val="hlink"/>
                </a:solidFill>
              </a:rPr>
              <a:t>DNS</a:t>
            </a:r>
            <a:r>
              <a:rPr lang="ar-SA" sz="2400" b="1" dirty="0" smtClean="0">
                <a:solidFill>
                  <a:schemeClr val="hlink"/>
                </a:solidFill>
              </a:rPr>
              <a:t>ثم يشغل المعالج </a:t>
            </a:r>
            <a:r>
              <a:rPr lang="en-US" sz="2400" b="1" dirty="0" smtClean="0">
                <a:solidFill>
                  <a:schemeClr val="hlink"/>
                </a:solidFill>
              </a:rPr>
              <a:t>Configuration a DNS server</a:t>
            </a:r>
            <a:r>
              <a:rPr lang="ar-SA" sz="2400" b="1" dirty="0" smtClean="0">
                <a:solidFill>
                  <a:schemeClr val="hlink"/>
                </a:solidFill>
              </a:rPr>
              <a:t> </a:t>
            </a:r>
          </a:p>
          <a:p>
            <a:pPr>
              <a:buNone/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 9/ ملقم </a:t>
            </a:r>
            <a:r>
              <a:rPr lang="en-US" sz="2800" b="1" dirty="0" smtClean="0">
                <a:solidFill>
                  <a:srgbClr val="C00000"/>
                </a:solidFill>
              </a:rPr>
              <a:t>DHCP</a:t>
            </a:r>
            <a:r>
              <a:rPr lang="ar-SA" sz="2800" b="1" dirty="0" smtClean="0">
                <a:solidFill>
                  <a:srgbClr val="C00000"/>
                </a:solidFill>
              </a:rPr>
              <a:t> 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sz="2400" b="1" dirty="0" smtClean="0">
                <a:solidFill>
                  <a:schemeClr val="hlink"/>
                </a:solidFill>
              </a:rPr>
              <a:t>يزود خدمات عنونة </a:t>
            </a:r>
            <a:r>
              <a:rPr lang="en-US" sz="2400" b="1" dirty="0" smtClean="0">
                <a:solidFill>
                  <a:schemeClr val="hlink"/>
                </a:solidFill>
              </a:rPr>
              <a:t>IP</a:t>
            </a:r>
            <a:r>
              <a:rPr lang="ar-SA" sz="2400" b="1" dirty="0" smtClean="0">
                <a:solidFill>
                  <a:schemeClr val="hlink"/>
                </a:solidFill>
              </a:rPr>
              <a:t> تلقائية للعملاء  المضبوط تكوينهم ليستعملوا عنونة </a:t>
            </a:r>
            <a:r>
              <a:rPr lang="en-US" sz="2400" b="1" dirty="0" smtClean="0">
                <a:solidFill>
                  <a:schemeClr val="hlink"/>
                </a:solidFill>
              </a:rPr>
              <a:t>IP</a:t>
            </a:r>
            <a:r>
              <a:rPr lang="ar-SA" sz="2400" b="1" dirty="0" smtClean="0">
                <a:solidFill>
                  <a:schemeClr val="hlink"/>
                </a:solidFill>
              </a:rPr>
              <a:t> الديناميكية  . هذا الخيار يثبت</a:t>
            </a:r>
            <a:r>
              <a:rPr lang="en-US" sz="2400" b="1" dirty="0" smtClean="0">
                <a:solidFill>
                  <a:schemeClr val="hlink"/>
                </a:solidFill>
              </a:rPr>
              <a:t>DHCP </a:t>
            </a:r>
            <a:r>
              <a:rPr lang="ar-SA" sz="2400" b="1" dirty="0" smtClean="0">
                <a:solidFill>
                  <a:schemeClr val="hlink"/>
                </a:solidFill>
              </a:rPr>
              <a:t>ثم يشغل المعالج </a:t>
            </a:r>
            <a:r>
              <a:rPr lang="en-US" sz="2400" b="1" dirty="0" smtClean="0">
                <a:solidFill>
                  <a:schemeClr val="hlink"/>
                </a:solidFill>
              </a:rPr>
              <a:t>New Scope</a:t>
            </a:r>
            <a:r>
              <a:rPr lang="ar-SA" sz="2400" b="1" dirty="0" smtClean="0">
                <a:solidFill>
                  <a:schemeClr val="hlink"/>
                </a:solidFill>
              </a:rPr>
              <a:t>المدى الجديد لتعريف عناوين </a:t>
            </a:r>
            <a:r>
              <a:rPr lang="en-US" sz="2400" b="1" dirty="0" smtClean="0">
                <a:solidFill>
                  <a:schemeClr val="hlink"/>
                </a:solidFill>
              </a:rPr>
              <a:t>IP</a:t>
            </a:r>
            <a:endParaRPr lang="en-US" sz="2400" b="1" dirty="0" smtClean="0">
              <a:solidFill>
                <a:srgbClr val="FFFF66"/>
              </a:solidFill>
            </a:endParaRPr>
          </a:p>
          <a:p>
            <a:pPr>
              <a:buNone/>
              <a:defRPr/>
            </a:pPr>
            <a:endParaRPr lang="ar-SA" sz="2400" b="1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3048000" y="457200"/>
            <a:ext cx="5732512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>
              <a:defRPr/>
            </a:pPr>
            <a:r>
              <a:rPr lang="ar-SA" sz="54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كيفية ضبط تكوين الملقم 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304800" y="1524000"/>
            <a:ext cx="8458200" cy="4715137"/>
          </a:xfrm>
        </p:spPr>
        <p:txBody>
          <a:bodyPr/>
          <a:lstStyle/>
          <a:p>
            <a:pPr>
              <a:buNone/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10/ ملقم وسائط متدفّقة 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يزود </a:t>
            </a:r>
            <a:r>
              <a:rPr lang="en-US" b="1" dirty="0" smtClean="0">
                <a:solidFill>
                  <a:schemeClr val="hlink"/>
                </a:solidFill>
              </a:rPr>
              <a:t>Windows Media Services (WMS)</a:t>
            </a:r>
            <a:r>
              <a:rPr lang="ar-SA" b="1" dirty="0" smtClean="0">
                <a:solidFill>
                  <a:schemeClr val="hlink"/>
                </a:solidFill>
              </a:rPr>
              <a:t> خدمات وسائط ويندوز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hlink"/>
                </a:solidFill>
              </a:rPr>
              <a:t>WMS</a:t>
            </a:r>
            <a:r>
              <a:rPr lang="ar-SA" b="1" dirty="0" smtClean="0">
                <a:solidFill>
                  <a:schemeClr val="hlink"/>
                </a:solidFill>
              </a:rPr>
              <a:t> تمكن الملقم من تدفق المحتوى عبر </a:t>
            </a:r>
            <a:r>
              <a:rPr lang="ar-SA" b="1" dirty="0" err="1" smtClean="0">
                <a:solidFill>
                  <a:schemeClr val="hlink"/>
                </a:solidFill>
              </a:rPr>
              <a:t>انترانت</a:t>
            </a:r>
            <a:r>
              <a:rPr lang="ar-SA" b="1" dirty="0" smtClean="0">
                <a:solidFill>
                  <a:schemeClr val="hlink"/>
                </a:solidFill>
              </a:rPr>
              <a:t> أو الإنترنت . </a:t>
            </a:r>
          </a:p>
          <a:p>
            <a:pPr>
              <a:buNone/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11/ ملقم </a:t>
            </a:r>
            <a:r>
              <a:rPr lang="en-US" sz="2800" b="1" dirty="0" smtClean="0">
                <a:solidFill>
                  <a:srgbClr val="C00000"/>
                </a:solidFill>
              </a:rPr>
              <a:t>WINS</a:t>
            </a:r>
            <a:r>
              <a:rPr lang="ar-SA" sz="2800" b="1" dirty="0" smtClean="0">
                <a:solidFill>
                  <a:srgbClr val="C00000"/>
                </a:solidFill>
              </a:rPr>
              <a:t> 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يزود ترجمة لأسماء الكمبيوترات بترجمة الأسماء </a:t>
            </a:r>
            <a:r>
              <a:rPr lang="en-US" b="1" dirty="0" smtClean="0">
                <a:solidFill>
                  <a:schemeClr val="hlink"/>
                </a:solidFill>
              </a:rPr>
              <a:t>NetBIOS</a:t>
            </a:r>
            <a:r>
              <a:rPr lang="ar-SA" b="1" dirty="0" smtClean="0">
                <a:solidFill>
                  <a:schemeClr val="hlink"/>
                </a:solidFill>
              </a:rPr>
              <a:t> إلي عناوين </a:t>
            </a:r>
            <a:r>
              <a:rPr lang="en-US" b="1" dirty="0" smtClean="0">
                <a:solidFill>
                  <a:schemeClr val="hlink"/>
                </a:solidFill>
              </a:rPr>
              <a:t>IP</a:t>
            </a:r>
            <a:r>
              <a:rPr lang="ar-SA" b="1" dirty="0" smtClean="0">
                <a:solidFill>
                  <a:schemeClr val="hlink"/>
                </a:solidFill>
              </a:rPr>
              <a:t>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أنظمة التشغيل القديمة (ويندوز </a:t>
            </a:r>
            <a:r>
              <a:rPr lang="en-US" b="1" dirty="0" smtClean="0">
                <a:solidFill>
                  <a:schemeClr val="hlink"/>
                </a:solidFill>
              </a:rPr>
              <a:t>95</a:t>
            </a:r>
            <a:r>
              <a:rPr lang="ar-SA" b="1" dirty="0" smtClean="0">
                <a:solidFill>
                  <a:schemeClr val="hlink"/>
                </a:solidFill>
              </a:rPr>
              <a:t>، ويندوز </a:t>
            </a:r>
            <a:r>
              <a:rPr lang="en-US" b="1" dirty="0" smtClean="0">
                <a:solidFill>
                  <a:schemeClr val="hlink"/>
                </a:solidFill>
              </a:rPr>
              <a:t>NT</a:t>
            </a:r>
            <a:r>
              <a:rPr lang="ar-SA" b="1" dirty="0" smtClean="0">
                <a:solidFill>
                  <a:schemeClr val="hlink"/>
                </a:solidFill>
              </a:rPr>
              <a:t> ) تتطلب تثبيت </a:t>
            </a:r>
            <a:r>
              <a:rPr lang="en-US" b="1" dirty="0" smtClean="0">
                <a:solidFill>
                  <a:schemeClr val="hlink"/>
                </a:solidFill>
              </a:rPr>
              <a:t>WINS</a:t>
            </a:r>
            <a:r>
              <a:rPr lang="ar-SA" b="1" dirty="0" smtClean="0">
                <a:solidFill>
                  <a:schemeClr val="hlink"/>
                </a:solidFill>
              </a:rPr>
              <a:t> بينما  أنظمة التشغيل الحديثة (ويندوز </a:t>
            </a:r>
            <a:r>
              <a:rPr lang="en-US" b="1" dirty="0" smtClean="0">
                <a:solidFill>
                  <a:schemeClr val="hlink"/>
                </a:solidFill>
              </a:rPr>
              <a:t>2000</a:t>
            </a:r>
            <a:r>
              <a:rPr lang="ar-SA" b="1" dirty="0" smtClean="0">
                <a:solidFill>
                  <a:schemeClr val="hlink"/>
                </a:solidFill>
              </a:rPr>
              <a:t>، ويندوز  </a:t>
            </a:r>
            <a:r>
              <a:rPr lang="en-US" b="1" dirty="0" smtClean="0">
                <a:solidFill>
                  <a:schemeClr val="hlink"/>
                </a:solidFill>
              </a:rPr>
              <a:t>XP</a:t>
            </a:r>
            <a:r>
              <a:rPr lang="ar-SA" b="1" dirty="0" smtClean="0">
                <a:solidFill>
                  <a:schemeClr val="hlink"/>
                </a:solidFill>
              </a:rPr>
              <a:t> ) لا تتطلب </a:t>
            </a:r>
            <a:r>
              <a:rPr lang="en-US" b="1" dirty="0" smtClean="0">
                <a:solidFill>
                  <a:schemeClr val="hlink"/>
                </a:solidFill>
              </a:rPr>
              <a:t>WINS</a:t>
            </a:r>
            <a:r>
              <a:rPr lang="ar-SA" b="1" dirty="0" smtClean="0">
                <a:solidFill>
                  <a:schemeClr val="hlink"/>
                </a:solidFill>
              </a:rPr>
              <a:t> .</a:t>
            </a:r>
            <a:r>
              <a:rPr lang="ar-SA" dirty="0" smtClean="0"/>
              <a:t> </a:t>
            </a:r>
          </a:p>
          <a:p>
            <a:pPr>
              <a:buNone/>
              <a:defRPr/>
            </a:pPr>
            <a:endParaRPr lang="ar-SA" sz="2400" b="1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71600"/>
            <a:ext cx="8785225" cy="5167568"/>
          </a:xfrm>
        </p:spPr>
        <p:txBody>
          <a:bodyPr/>
          <a:lstStyle/>
          <a:p>
            <a:pPr>
              <a:buFont typeface="Wingdings" pitchFamily="2" charset="2"/>
              <a:buChar char="q"/>
              <a:defRPr/>
            </a:pPr>
            <a:r>
              <a:rPr lang="ar-SA" sz="2800" b="1" dirty="0" smtClean="0">
                <a:solidFill>
                  <a:schemeClr val="hlink"/>
                </a:solidFill>
              </a:rPr>
              <a:t>الغاية من الشبكات تزويد الموارد عن بُعد (الموارد هي في اغلب الاحيان ملفات ومجلدات وطابعات ومع مرور الوقت اصبحت تشمل البريد الالكتروني وقواعد البيانات والبرامج ) .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sz="2800" b="1" dirty="0" smtClean="0">
                <a:solidFill>
                  <a:schemeClr val="hlink"/>
                </a:solidFill>
              </a:rPr>
              <a:t>تدعم شبكات ويندوز طرازين لخدمة الدليل :</a:t>
            </a:r>
          </a:p>
          <a:p>
            <a:pPr marL="1031875" lvl="1" indent="-514350">
              <a:buFont typeface="+mj-lt"/>
              <a:buAutoNum type="arabicParenR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مجموعة العمل </a:t>
            </a:r>
            <a:r>
              <a:rPr lang="en-US" b="1" dirty="0" smtClean="0">
                <a:solidFill>
                  <a:schemeClr val="hlink"/>
                </a:solidFill>
              </a:rPr>
              <a:t>(Workgroup)</a:t>
            </a:r>
          </a:p>
          <a:p>
            <a:pPr marL="1031875" lvl="1" indent="-514350">
              <a:buFont typeface="+mj-lt"/>
              <a:buAutoNum type="arabicParenR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الميدان </a:t>
            </a:r>
            <a:r>
              <a:rPr lang="en-US" b="1" dirty="0" smtClean="0">
                <a:solidFill>
                  <a:schemeClr val="hlink"/>
                </a:solidFill>
              </a:rPr>
              <a:t>(Domain)</a:t>
            </a:r>
            <a:r>
              <a:rPr lang="ar-SA" b="1" dirty="0" smtClean="0">
                <a:solidFill>
                  <a:schemeClr val="hlink"/>
                </a:solidFill>
              </a:rPr>
              <a:t> : </a:t>
            </a:r>
            <a:r>
              <a:rPr lang="ar-SA" sz="2600" b="1" dirty="0" smtClean="0">
                <a:solidFill>
                  <a:schemeClr val="hlink"/>
                </a:solidFill>
              </a:rPr>
              <a:t>يتميز طراز الميدان بدليل واحد لموارد الشركة </a:t>
            </a:r>
            <a:r>
              <a:rPr lang="en-US" sz="2600" b="1" dirty="0" smtClean="0">
                <a:solidFill>
                  <a:schemeClr val="hlink"/>
                </a:solidFill>
              </a:rPr>
              <a:t>Active Directory </a:t>
            </a:r>
            <a:r>
              <a:rPr lang="ar-SA" sz="2600" b="1" dirty="0" smtClean="0">
                <a:solidFill>
                  <a:schemeClr val="hlink"/>
                </a:solidFill>
              </a:rPr>
              <a:t> تثق به كل الأنظمة .</a:t>
            </a:r>
          </a:p>
          <a:p>
            <a:pPr marL="1031875" lvl="1" indent="-514350">
              <a:buNone/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تعريف </a:t>
            </a:r>
            <a:r>
              <a:rPr lang="en-US" sz="3200" b="1" dirty="0" smtClean="0">
                <a:solidFill>
                  <a:srgbClr val="FF0000"/>
                </a:solidFill>
              </a:rPr>
              <a:t>Active Directory</a:t>
            </a:r>
            <a:endParaRPr lang="ar-SA" sz="3200" b="1" dirty="0" smtClean="0">
              <a:solidFill>
                <a:srgbClr val="FF0000"/>
              </a:solidFill>
            </a:endParaRPr>
          </a:p>
          <a:p>
            <a:pPr marL="1031875" lvl="1" indent="-514350">
              <a:buFont typeface="+mj-lt"/>
              <a:buAutoNum type="arabicPeriod"/>
              <a:defRPr/>
            </a:pPr>
            <a:r>
              <a:rPr lang="ar-SA" sz="2600" b="1" dirty="0" smtClean="0">
                <a:solidFill>
                  <a:schemeClr val="hlink"/>
                </a:solidFill>
              </a:rPr>
              <a:t>يتصرف كمخزن هويات فتزود لائحة واحدة موثوقة عن حقيقة هوية كل شيء في الميدان </a:t>
            </a:r>
          </a:p>
          <a:p>
            <a:pPr marL="1031875" lvl="1" indent="-514350">
              <a:buFont typeface="+mj-lt"/>
              <a:buAutoNum type="arabicPeriod"/>
              <a:defRPr/>
            </a:pPr>
            <a:r>
              <a:rPr lang="ar-SA" sz="2600" b="1" dirty="0" smtClean="0">
                <a:solidFill>
                  <a:schemeClr val="hlink"/>
                </a:solidFill>
              </a:rPr>
              <a:t>هو أكثر من مجرد قاعدة بيانات بل هو مجموعة من ملفات الدعم 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600" b="1" dirty="0" smtClean="0">
              <a:solidFill>
                <a:schemeClr val="hlink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981200" y="350912"/>
            <a:ext cx="6799312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>
              <a:defRPr/>
            </a:pPr>
            <a:r>
              <a:rPr lang="en-US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Active Directory</a:t>
            </a:r>
            <a:endParaRPr lang="ar-S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1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9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8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71600"/>
            <a:ext cx="8785225" cy="5758499"/>
          </a:xfrm>
        </p:spPr>
        <p:txBody>
          <a:bodyPr/>
          <a:lstStyle/>
          <a:p>
            <a:pPr>
              <a:buFont typeface="Wingdings" pitchFamily="2" charset="2"/>
              <a:buChar char="q"/>
              <a:defRPr/>
            </a:pPr>
            <a:r>
              <a:rPr lang="ar-SA" b="1" dirty="0" smtClean="0">
                <a:solidFill>
                  <a:srgbClr val="FF0000"/>
                </a:solidFill>
              </a:rPr>
              <a:t>متحكم الميدان </a:t>
            </a:r>
          </a:p>
          <a:p>
            <a:pPr>
              <a:buNone/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 </a:t>
            </a:r>
            <a:r>
              <a:rPr lang="ar-SA" sz="2800" b="1" dirty="0" smtClean="0">
                <a:solidFill>
                  <a:schemeClr val="hlink"/>
                </a:solidFill>
              </a:rPr>
              <a:t>هو ملقم تمت ترقيته بتشغيل معالج تثبيت </a:t>
            </a:r>
            <a:r>
              <a:rPr lang="en-US" sz="2800" b="1" dirty="0" smtClean="0">
                <a:solidFill>
                  <a:schemeClr val="hlink"/>
                </a:solidFill>
              </a:rPr>
              <a:t>Active Directory </a:t>
            </a:r>
            <a:r>
              <a:rPr lang="ar-SA" sz="2800" b="1" dirty="0" smtClean="0">
                <a:solidFill>
                  <a:schemeClr val="hlink"/>
                </a:solidFill>
              </a:rPr>
              <a:t> بتشغيل </a:t>
            </a:r>
            <a:r>
              <a:rPr lang="en-US" sz="2800" b="1" dirty="0" smtClean="0">
                <a:solidFill>
                  <a:schemeClr val="hlink"/>
                </a:solidFill>
              </a:rPr>
              <a:t>DCPROMO</a:t>
            </a:r>
            <a:r>
              <a:rPr lang="ar-SA" sz="2800" b="1" dirty="0" smtClean="0">
                <a:solidFill>
                  <a:schemeClr val="hlink"/>
                </a:solidFill>
              </a:rPr>
              <a:t> من سطر الأوامر أو تشغيل المعالج </a:t>
            </a:r>
            <a:r>
              <a:rPr lang="en-US" sz="2800" b="1" dirty="0" smtClean="0">
                <a:solidFill>
                  <a:schemeClr val="hlink"/>
                </a:solidFill>
              </a:rPr>
              <a:t>Configure Your Server </a:t>
            </a:r>
            <a:endParaRPr lang="ar-SA" sz="2800" b="1" dirty="0" smtClean="0">
              <a:solidFill>
                <a:schemeClr val="hlink"/>
              </a:solidFill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الميادين والأشجار والغابات :</a:t>
            </a:r>
          </a:p>
          <a:p>
            <a:pPr>
              <a:buNone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لا يستطيع </a:t>
            </a:r>
            <a:r>
              <a:rPr lang="ar-SA" b="1" dirty="0" err="1" smtClean="0">
                <a:solidFill>
                  <a:schemeClr val="hlink"/>
                </a:solidFill>
              </a:rPr>
              <a:t>الـ</a:t>
            </a:r>
            <a:r>
              <a:rPr lang="en-US" b="1" dirty="0" smtClean="0">
                <a:solidFill>
                  <a:schemeClr val="hlink"/>
                </a:solidFill>
              </a:rPr>
              <a:t>Active Directory </a:t>
            </a:r>
            <a:r>
              <a:rPr lang="ar-SA" b="1" dirty="0" smtClean="0">
                <a:solidFill>
                  <a:schemeClr val="hlink"/>
                </a:solidFill>
              </a:rPr>
              <a:t>أن </a:t>
            </a:r>
            <a:r>
              <a:rPr lang="ar-SA" b="1" dirty="0" smtClean="0">
                <a:solidFill>
                  <a:schemeClr val="hlink"/>
                </a:solidFill>
              </a:rPr>
              <a:t>يتواجد دون ميدان واحد على </a:t>
            </a:r>
            <a:r>
              <a:rPr lang="ar-SA" b="1" dirty="0" smtClean="0">
                <a:solidFill>
                  <a:schemeClr val="hlink"/>
                </a:solidFill>
              </a:rPr>
              <a:t>الأقل </a:t>
            </a:r>
            <a:r>
              <a:rPr lang="ar-SA" b="1" dirty="0" smtClean="0">
                <a:solidFill>
                  <a:schemeClr val="hlink"/>
                </a:solidFill>
              </a:rPr>
              <a:t>والعكس صحيح </a:t>
            </a:r>
          </a:p>
          <a:p>
            <a:pPr>
              <a:buNone/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الميدان :</a:t>
            </a:r>
          </a:p>
          <a:p>
            <a:pPr>
              <a:buNone/>
              <a:defRPr/>
            </a:pPr>
            <a:r>
              <a:rPr lang="ar-SA" b="1" dirty="0" smtClean="0">
                <a:solidFill>
                  <a:srgbClr val="FF0000"/>
                </a:solidFill>
              </a:rPr>
              <a:t>    </a:t>
            </a:r>
            <a:r>
              <a:rPr lang="ar-SA" b="1" dirty="0" smtClean="0">
                <a:solidFill>
                  <a:schemeClr val="hlink"/>
                </a:solidFill>
              </a:rPr>
              <a:t>هو الوحدة الإدارية الجوهرية لخدمة ويندوز سرفر2003 .</a:t>
            </a:r>
          </a:p>
          <a:p>
            <a:pPr>
              <a:buNone/>
              <a:defRPr/>
            </a:pPr>
            <a:endParaRPr lang="ar-SA" b="1" dirty="0" smtClean="0">
              <a:solidFill>
                <a:srgbClr val="FF0000"/>
              </a:solidFill>
            </a:endParaRPr>
          </a:p>
          <a:p>
            <a:pPr>
              <a:buNone/>
              <a:defRPr/>
            </a:pPr>
            <a:endParaRPr lang="en-US" sz="2800" b="1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600" b="1" dirty="0" smtClean="0">
              <a:solidFill>
                <a:schemeClr val="hlink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981200" y="350912"/>
            <a:ext cx="6799312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>
              <a:defRPr/>
            </a:pPr>
            <a:r>
              <a:rPr lang="en-US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Active Directory</a:t>
            </a:r>
            <a:endParaRPr lang="ar-S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9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71600"/>
            <a:ext cx="8785225" cy="5383012"/>
          </a:xfrm>
        </p:spPr>
        <p:txBody>
          <a:bodyPr/>
          <a:lstStyle/>
          <a:p>
            <a:pPr>
              <a:buFont typeface="Wingdings" pitchFamily="2" charset="2"/>
              <a:buChar char="q"/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الميادين والأشجار والغابات :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طُرز الميادين تنشئ بنيات منطقية تسمي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</a:rPr>
              <a:t>أشجار </a:t>
            </a:r>
            <a:r>
              <a:rPr lang="ar-SA" b="1" dirty="0" smtClean="0">
                <a:solidFill>
                  <a:schemeClr val="hlink"/>
                </a:solidFill>
              </a:rPr>
              <a:t>عندما تتشارك أسماء </a:t>
            </a:r>
            <a:r>
              <a:rPr lang="ar-SA" b="1" dirty="0" err="1" smtClean="0">
                <a:solidFill>
                  <a:schemeClr val="hlink"/>
                </a:solidFill>
              </a:rPr>
              <a:t>الـ</a:t>
            </a:r>
            <a:r>
              <a:rPr lang="ar-SA" b="1" dirty="0" smtClean="0">
                <a:solidFill>
                  <a:schemeClr val="hlink"/>
                </a:solidFill>
              </a:rPr>
              <a:t> </a:t>
            </a:r>
            <a:r>
              <a:rPr lang="en-US" b="1" dirty="0" smtClean="0">
                <a:solidFill>
                  <a:schemeClr val="hlink"/>
                </a:solidFill>
              </a:rPr>
              <a:t>DNS</a:t>
            </a:r>
            <a:r>
              <a:rPr lang="ar-SA" b="1" dirty="0" smtClean="0">
                <a:solidFill>
                  <a:schemeClr val="hlink"/>
                </a:solidFill>
              </a:rPr>
              <a:t> متجاورة . 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عندما لا تكون الميادين في</a:t>
            </a:r>
            <a:r>
              <a:rPr lang="en-US" b="1" dirty="0" smtClean="0">
                <a:solidFill>
                  <a:schemeClr val="hlink"/>
                </a:solidFill>
              </a:rPr>
              <a:t>Active directory </a:t>
            </a:r>
            <a:r>
              <a:rPr lang="ar-SA" b="1" dirty="0" smtClean="0">
                <a:solidFill>
                  <a:schemeClr val="hlink"/>
                </a:solidFill>
              </a:rPr>
              <a:t> تتشارك ميدان جذري يؤدي هذا </a:t>
            </a:r>
            <a:r>
              <a:rPr lang="ar-SA" b="1" dirty="0" smtClean="0">
                <a:solidFill>
                  <a:schemeClr val="hlink"/>
                </a:solidFill>
              </a:rPr>
              <a:t>إلي </a:t>
            </a:r>
            <a:r>
              <a:rPr lang="ar-SA" b="1" dirty="0" smtClean="0">
                <a:solidFill>
                  <a:schemeClr val="hlink"/>
                </a:solidFill>
              </a:rPr>
              <a:t>تكوين </a:t>
            </a:r>
            <a:r>
              <a:rPr lang="ar-SA" sz="3200" b="1" dirty="0" smtClean="0">
                <a:solidFill>
                  <a:srgbClr val="FF0000"/>
                </a:solidFill>
              </a:rPr>
              <a:t>الغابة </a:t>
            </a:r>
            <a:r>
              <a:rPr lang="ar-SA" b="1" dirty="0" smtClean="0">
                <a:solidFill>
                  <a:schemeClr val="hlink"/>
                </a:solidFill>
              </a:rPr>
              <a:t>والتي تتضمن كل الميادين الموجودة ضمن الدليل . 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عند وجود أكثر من ميدان فان مكوّن </a:t>
            </a:r>
            <a:r>
              <a:rPr lang="en-US" b="1" dirty="0" smtClean="0">
                <a:solidFill>
                  <a:schemeClr val="hlink"/>
                </a:solidFill>
              </a:rPr>
              <a:t>Active directory</a:t>
            </a:r>
            <a:r>
              <a:rPr lang="ar-SA" b="1" dirty="0" smtClean="0">
                <a:solidFill>
                  <a:schemeClr val="hlink"/>
                </a:solidFill>
              </a:rPr>
              <a:t> يسمى </a:t>
            </a:r>
            <a:r>
              <a:rPr lang="ar-SA" b="1" dirty="0" err="1" smtClean="0">
                <a:solidFill>
                  <a:schemeClr val="hlink"/>
                </a:solidFill>
              </a:rPr>
              <a:t>الكتالوغ</a:t>
            </a:r>
            <a:r>
              <a:rPr lang="ar-SA" b="1" dirty="0" smtClean="0">
                <a:solidFill>
                  <a:schemeClr val="hlink"/>
                </a:solidFill>
              </a:rPr>
              <a:t> العمومي </a:t>
            </a:r>
            <a:r>
              <a:rPr lang="en-US" b="1" dirty="0" smtClean="0">
                <a:solidFill>
                  <a:schemeClr val="hlink"/>
                </a:solidFill>
              </a:rPr>
              <a:t>(Global Catalog)</a:t>
            </a:r>
            <a:r>
              <a:rPr lang="ar-SA" b="1" dirty="0" smtClean="0">
                <a:solidFill>
                  <a:schemeClr val="hlink"/>
                </a:solidFill>
              </a:rPr>
              <a:t> يزود المعلومات عن الكائنات في الميادين الأخرى في الغابة .</a:t>
            </a:r>
            <a:endParaRPr lang="en-US" b="1" dirty="0" smtClean="0">
              <a:solidFill>
                <a:schemeClr val="hlink"/>
              </a:solidFill>
            </a:endParaRPr>
          </a:p>
          <a:p>
            <a:pPr>
              <a:buNone/>
              <a:defRPr/>
            </a:pPr>
            <a:endParaRPr lang="ar-SA" b="1" dirty="0" smtClean="0">
              <a:solidFill>
                <a:srgbClr val="FF0000"/>
              </a:solidFill>
            </a:endParaRPr>
          </a:p>
          <a:p>
            <a:pPr>
              <a:buNone/>
              <a:defRPr/>
            </a:pPr>
            <a:endParaRPr lang="en-US" sz="2800" b="1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600" b="1" dirty="0" smtClean="0">
              <a:solidFill>
                <a:schemeClr val="hlink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981200" y="350912"/>
            <a:ext cx="6799312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>
              <a:defRPr/>
            </a:pPr>
            <a:r>
              <a:rPr lang="en-US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Active Directory</a:t>
            </a:r>
            <a:endParaRPr lang="ar-S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1981200" y="350912"/>
            <a:ext cx="6799312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>
              <a:defRPr/>
            </a:pPr>
            <a:r>
              <a:rPr lang="en-US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Active Directory</a:t>
            </a:r>
            <a:endParaRPr lang="ar-S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3939540"/>
          </a:xfrm>
        </p:spPr>
        <p:txBody>
          <a:bodyPr/>
          <a:lstStyle/>
          <a:p>
            <a:pPr>
              <a:buNone/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الكائنات والوحدات التنظيمية </a:t>
            </a:r>
            <a:r>
              <a:rPr lang="en-US" b="1" dirty="0" smtClean="0">
                <a:solidFill>
                  <a:srgbClr val="FF0000"/>
                </a:solidFill>
              </a:rPr>
              <a:t>(OUs)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يتم تمثيل موارد الشركة في </a:t>
            </a:r>
            <a:r>
              <a:rPr lang="en-US" b="1" dirty="0" smtClean="0">
                <a:solidFill>
                  <a:schemeClr val="hlink"/>
                </a:solidFill>
              </a:rPr>
              <a:t>Active directory </a:t>
            </a:r>
            <a:r>
              <a:rPr lang="ar-SA" b="1" dirty="0" smtClean="0">
                <a:solidFill>
                  <a:schemeClr val="hlink"/>
                </a:solidFill>
              </a:rPr>
              <a:t> ككائنات أو سجلات في قاعدة البيانات.</a:t>
            </a:r>
          </a:p>
          <a:p>
            <a:pPr>
              <a:buNone/>
              <a:defRPr/>
            </a:pPr>
            <a:r>
              <a:rPr lang="ar-SA" b="1" dirty="0" smtClean="0">
                <a:solidFill>
                  <a:srgbClr val="FF0000"/>
                </a:solidFill>
              </a:rPr>
              <a:t>إنشاء كائن في </a:t>
            </a:r>
            <a:r>
              <a:rPr lang="en-US" b="1" dirty="0" smtClean="0">
                <a:solidFill>
                  <a:srgbClr val="FF0000"/>
                </a:solidFill>
              </a:rPr>
              <a:t>Active directory </a:t>
            </a:r>
            <a:r>
              <a:rPr lang="ar-SA" b="1" dirty="0" smtClean="0">
                <a:solidFill>
                  <a:srgbClr val="FF0000"/>
                </a:solidFill>
              </a:rPr>
              <a:t> :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افتحي وحدة التحكم </a:t>
            </a:r>
            <a:r>
              <a:rPr lang="en-US" b="1" dirty="0" smtClean="0">
                <a:solidFill>
                  <a:schemeClr val="hlink"/>
                </a:solidFill>
              </a:rPr>
              <a:t>Active directory  Users and Computers </a:t>
            </a:r>
            <a:r>
              <a:rPr lang="ar-SA" b="1" dirty="0" smtClean="0">
                <a:solidFill>
                  <a:schemeClr val="hlink"/>
                </a:solidFill>
              </a:rPr>
              <a:t> من المجموعة </a:t>
            </a:r>
            <a:r>
              <a:rPr lang="en-US" b="1" dirty="0" smtClean="0">
                <a:solidFill>
                  <a:schemeClr val="hlink"/>
                </a:solidFill>
              </a:rPr>
              <a:t>Administrative Tools</a:t>
            </a:r>
            <a:r>
              <a:rPr lang="ar-SA" b="1" dirty="0" smtClean="0">
                <a:solidFill>
                  <a:schemeClr val="hlink"/>
                </a:solidFill>
              </a:rPr>
              <a:t>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ar-SA" b="1" dirty="0" smtClean="0">
                <a:solidFill>
                  <a:schemeClr val="hlink"/>
                </a:solidFill>
              </a:rPr>
              <a:t>وسعي الميدان وانقري بالزر الأيمن على احد الحاويات وانتقي الأمر </a:t>
            </a:r>
            <a:r>
              <a:rPr lang="en-US" b="1" dirty="0" smtClean="0">
                <a:solidFill>
                  <a:schemeClr val="hlink"/>
                </a:solidFill>
              </a:rPr>
              <a:t>New object </a:t>
            </a:r>
            <a:r>
              <a:rPr lang="en-US" b="1" dirty="0" smtClean="0">
                <a:solidFill>
                  <a:schemeClr val="hlink"/>
                </a:solidFill>
                <a:latin typeface="Arial"/>
              </a:rPr>
              <a:t>–</a:t>
            </a:r>
            <a:r>
              <a:rPr lang="en-US" b="1" dirty="0" smtClean="0">
                <a:solidFill>
                  <a:schemeClr val="hlink"/>
                </a:solidFill>
              </a:rPr>
              <a:t>type</a:t>
            </a:r>
            <a:r>
              <a:rPr lang="ar-SA" b="1" dirty="0" smtClean="0">
                <a:solidFill>
                  <a:schemeClr val="hlink"/>
                </a:solidFill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1981200" y="350912"/>
            <a:ext cx="6799312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>
              <a:defRPr/>
            </a:pPr>
            <a:r>
              <a:rPr lang="en-US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Active Directory</a:t>
            </a:r>
            <a:endParaRPr lang="ar-S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6457152"/>
          </a:xfrm>
        </p:spPr>
        <p:txBody>
          <a:bodyPr/>
          <a:lstStyle/>
          <a:p>
            <a:pPr>
              <a:buNone/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الوحدة التنظيمية </a:t>
            </a:r>
            <a:r>
              <a:rPr lang="en-US" b="1" dirty="0" smtClean="0">
                <a:solidFill>
                  <a:srgbClr val="FF0000"/>
                </a:solidFill>
              </a:rPr>
              <a:t>OU</a:t>
            </a:r>
            <a:r>
              <a:rPr lang="ar-SA" b="1" dirty="0" smtClean="0">
                <a:solidFill>
                  <a:srgbClr val="FF0000"/>
                </a:solidFill>
              </a:rPr>
              <a:t> : </a:t>
            </a:r>
            <a:r>
              <a:rPr lang="ar-SA" sz="2800" b="1" dirty="0" smtClean="0">
                <a:solidFill>
                  <a:schemeClr val="hlink"/>
                </a:solidFill>
              </a:rPr>
              <a:t>هي حاويات ضمن الميدان تتيح لكي</a:t>
            </a:r>
          </a:p>
          <a:p>
            <a:pPr>
              <a:buNone/>
              <a:defRPr/>
            </a:pPr>
            <a:r>
              <a:rPr lang="ar-SA" sz="2800" b="1" dirty="0" smtClean="0">
                <a:solidFill>
                  <a:schemeClr val="hlink"/>
                </a:solidFill>
              </a:rPr>
              <a:t>1/  تجميع الكائنات التي تتشارك إدارة مشتركة أو تكوين مشترك</a:t>
            </a:r>
          </a:p>
          <a:p>
            <a:pPr>
              <a:buNone/>
              <a:defRPr/>
            </a:pPr>
            <a:r>
              <a:rPr lang="ar-SA" sz="2800" b="1" dirty="0" smtClean="0">
                <a:solidFill>
                  <a:schemeClr val="hlink"/>
                </a:solidFill>
              </a:rPr>
              <a:t>2/تزود قدرات إدارية ذلك من خلال تفويض المهام الإدارية</a:t>
            </a:r>
          </a:p>
          <a:p>
            <a:pPr>
              <a:buNone/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التفويض : </a:t>
            </a:r>
            <a:r>
              <a:rPr lang="ar-SA" sz="2800" b="1" dirty="0" smtClean="0">
                <a:solidFill>
                  <a:schemeClr val="hlink"/>
                </a:solidFill>
              </a:rPr>
              <a:t>كل كائن في </a:t>
            </a:r>
            <a:r>
              <a:rPr lang="en-US" sz="2800" b="1" dirty="0" smtClean="0">
                <a:solidFill>
                  <a:schemeClr val="hlink"/>
                </a:solidFill>
              </a:rPr>
              <a:t>Active directory </a:t>
            </a:r>
            <a:r>
              <a:rPr lang="ar-SA" sz="2800" b="1" dirty="0" smtClean="0">
                <a:solidFill>
                  <a:schemeClr val="hlink"/>
                </a:solidFill>
              </a:rPr>
              <a:t> يتضمن لائحة تحكم بالوصول </a:t>
            </a:r>
            <a:r>
              <a:rPr lang="en-US" sz="2800" b="1" dirty="0" smtClean="0">
                <a:solidFill>
                  <a:schemeClr val="hlink"/>
                </a:solidFill>
              </a:rPr>
              <a:t>ACL</a:t>
            </a:r>
            <a:r>
              <a:rPr lang="ar-SA" sz="2800" b="1" dirty="0" smtClean="0">
                <a:solidFill>
                  <a:srgbClr val="FF3300"/>
                </a:solidFill>
              </a:rPr>
              <a:t> </a:t>
            </a:r>
          </a:p>
          <a:p>
            <a:pPr>
              <a:buNone/>
              <a:defRPr/>
            </a:pPr>
            <a:r>
              <a:rPr lang="ar-SA" b="1" dirty="0" smtClean="0">
                <a:solidFill>
                  <a:srgbClr val="FF0000"/>
                </a:solidFill>
              </a:rPr>
              <a:t>نُهج المجموعة: </a:t>
            </a:r>
            <a:r>
              <a:rPr lang="ar-SA" sz="2800" b="1" dirty="0" smtClean="0">
                <a:solidFill>
                  <a:schemeClr val="hlink"/>
                </a:solidFill>
              </a:rPr>
              <a:t>أي نظام يمكن إدارته مركزيا في </a:t>
            </a:r>
            <a:r>
              <a:rPr lang="en-US" sz="2800" b="1" dirty="0" smtClean="0">
                <a:solidFill>
                  <a:schemeClr val="hlink"/>
                </a:solidFill>
              </a:rPr>
              <a:t>Active Directory  </a:t>
            </a:r>
            <a:r>
              <a:rPr lang="ar-SA" sz="2800" b="1" dirty="0" smtClean="0">
                <a:solidFill>
                  <a:schemeClr val="hlink"/>
                </a:solidFill>
              </a:rPr>
              <a:t> من خلال نهج المجموعة  </a:t>
            </a:r>
            <a:r>
              <a:rPr lang="en-US" sz="2800" b="1" dirty="0" smtClean="0">
                <a:solidFill>
                  <a:schemeClr val="hlink"/>
                </a:solidFill>
              </a:rPr>
              <a:t>Group Policy</a:t>
            </a:r>
            <a:r>
              <a:rPr lang="ar-SA" sz="2800" b="1" dirty="0" smtClean="0">
                <a:solidFill>
                  <a:schemeClr val="hlink"/>
                </a:solidFill>
              </a:rPr>
              <a:t> .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en-US" sz="2800" b="1" dirty="0" smtClean="0">
                <a:solidFill>
                  <a:schemeClr val="hlink"/>
                </a:solidFill>
              </a:rPr>
              <a:t>Group Policy</a:t>
            </a:r>
            <a:r>
              <a:rPr lang="ar-SA" sz="2800" b="1" dirty="0" smtClean="0">
                <a:solidFill>
                  <a:schemeClr val="hlink"/>
                </a:solidFill>
              </a:rPr>
              <a:t> تتيح لكي الأتي:</a:t>
            </a:r>
          </a:p>
          <a:p>
            <a:pPr>
              <a:buNone/>
              <a:defRPr/>
            </a:pPr>
            <a:r>
              <a:rPr lang="ar-SA" sz="2800" b="1" dirty="0" smtClean="0">
                <a:solidFill>
                  <a:schemeClr val="hlink"/>
                </a:solidFill>
              </a:rPr>
              <a:t>1/تحديد إعدادات الأمان</a:t>
            </a:r>
          </a:p>
          <a:p>
            <a:pPr>
              <a:buNone/>
              <a:defRPr/>
            </a:pPr>
            <a:r>
              <a:rPr lang="ar-SA" sz="2800" b="1" dirty="0" smtClean="0">
                <a:solidFill>
                  <a:schemeClr val="hlink"/>
                </a:solidFill>
              </a:rPr>
              <a:t>2/نشر البرامج وضبط تصّرف نظام التشغيل والبرامج دون لمس الكمبيوتر.</a:t>
            </a:r>
            <a:endParaRPr lang="en-US" sz="2800" b="1" dirty="0" smtClean="0">
              <a:solidFill>
                <a:schemeClr val="hlink"/>
              </a:solidFill>
            </a:endParaRPr>
          </a:p>
          <a:p>
            <a:pPr>
              <a:buNone/>
              <a:defRPr/>
            </a:pPr>
            <a:endParaRPr lang="en-US" sz="3600" b="1" dirty="0" smtClean="0">
              <a:solidFill>
                <a:srgbClr val="FF33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White 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EEFD162-EDAF-40F1-8DE6-8C07E9AEC8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1_White with Blue Bar Segoe Template</Template>
  <TotalTime>383</TotalTime>
  <Words>938</Words>
  <Application>Microsoft Office PowerPoint</Application>
  <PresentationFormat>عرض على الشاشة (3:4)‏</PresentationFormat>
  <Paragraphs>126</Paragraphs>
  <Slides>15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2</vt:i4>
      </vt:variant>
      <vt:variant>
        <vt:lpstr>عناوين الشرائح</vt:lpstr>
      </vt:variant>
      <vt:variant>
        <vt:i4>15</vt:i4>
      </vt:variant>
    </vt:vector>
  </HeadingPairs>
  <TitlesOfParts>
    <vt:vector size="17" baseType="lpstr">
      <vt:lpstr>1_White with Blue Bar Segoe Template</vt:lpstr>
      <vt:lpstr>White with Courier font for code slides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freeusersr</dc:creator>
  <cp:lastModifiedBy>nh</cp:lastModifiedBy>
  <cp:revision>28</cp:revision>
  <dcterms:created xsi:type="dcterms:W3CDTF">2011-11-23T13:29:43Z</dcterms:created>
  <dcterms:modified xsi:type="dcterms:W3CDTF">2012-02-21T09:49:31Z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TC102867899990</vt:lpwstr>
  </property>
</Properties>
</file>