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16"/>
  </p:notesMasterIdLst>
  <p:sldIdLst>
    <p:sldId id="281" r:id="rId2"/>
    <p:sldId id="282" r:id="rId3"/>
    <p:sldId id="284" r:id="rId4"/>
    <p:sldId id="293" r:id="rId5"/>
    <p:sldId id="285" r:id="rId6"/>
    <p:sldId id="276" r:id="rId7"/>
    <p:sldId id="286" r:id="rId8"/>
    <p:sldId id="287" r:id="rId9"/>
    <p:sldId id="294" r:id="rId10"/>
    <p:sldId id="289" r:id="rId11"/>
    <p:sldId id="290" r:id="rId12"/>
    <p:sldId id="292" r:id="rId13"/>
    <p:sldId id="291" r:id="rId14"/>
    <p:sldId id="295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38" autoAdjust="0"/>
    <p:restoredTop sz="94660"/>
  </p:normalViewPr>
  <p:slideViewPr>
    <p:cSldViewPr>
      <p:cViewPr>
        <p:scale>
          <a:sx n="50" d="100"/>
          <a:sy n="50" d="100"/>
        </p:scale>
        <p:origin x="-108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445A964-D32C-4B30-ACD3-910F49EC4A25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18EF931-6498-447A-9F72-F589487877A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2</a:t>
            </a:fld>
            <a:endParaRPr lang="ar-S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4</a:t>
            </a:fld>
            <a:endParaRPr lang="ar-S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5</a:t>
            </a:fld>
            <a:endParaRPr lang="ar-S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 anchor="ctr"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0" name="Chevron 9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9" name="Chevron 8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1" name="Chevron 10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7" name="Chevron 6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 anchor="ctr">
            <a:normAutofit/>
          </a:bodyPr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 anchor="ctr">
            <a:normAutofit/>
          </a:bodyPr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8" name="Chevron 7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 cstate="print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/>
            <a:endParaRPr kumimoji="0" lang="zh-CN" altLang="en-US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8" name="Group 17"/>
          <p:cNvGrpSpPr/>
          <p:nvPr/>
        </p:nvGrpSpPr>
        <p:grpSpPr>
          <a:xfrm>
            <a:off x="0" y="6570024"/>
            <a:ext cx="9144000" cy="288000"/>
            <a:chOff x="0" y="6353387"/>
            <a:chExt cx="9144000" cy="361763"/>
          </a:xfrm>
        </p:grpSpPr>
        <p:grpSp>
          <p:nvGrpSpPr>
            <p:cNvPr id="9" name="Group 16"/>
            <p:cNvGrpSpPr/>
            <p:nvPr/>
          </p:nvGrpSpPr>
          <p:grpSpPr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00" y="6354583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248" y="635515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116" y="635500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000"/>
            <a:ext cx="16430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7E526-32AE-4DA2-9450-BDF34520F6CB}" type="datetimeFigureOut">
              <a:rPr lang="ar-SA" smtClean="0"/>
              <a:pPr/>
              <a:t>02/04/33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42" y="6570000"/>
            <a:ext cx="42148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8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28" y="6570000"/>
            <a:ext cx="571472" cy="288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EE277A54-A0F0-423F-87B4-8C1C13420EF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1" eaLnBrk="1" latinLnBrk="0" hangingPunct="1">
        <a:spcBef>
          <a:spcPct val="0"/>
        </a:spcBef>
        <a:buNone/>
        <a:defRPr kumimoji="0"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rtl="1" eaLnBrk="1" latinLnBrk="0" hangingPunct="1">
        <a:defRPr kumimoji="0">
          <a:solidFill>
            <a:schemeClr val="tx2"/>
          </a:solidFill>
        </a:defRPr>
      </a:lvl2pPr>
      <a:lvl3pPr rtl="1" eaLnBrk="1" latinLnBrk="0" hangingPunct="1">
        <a:defRPr kumimoji="0">
          <a:solidFill>
            <a:schemeClr val="tx2"/>
          </a:solidFill>
        </a:defRPr>
      </a:lvl3pPr>
      <a:lvl4pPr rtl="1" eaLnBrk="1" latinLnBrk="0" hangingPunct="1">
        <a:defRPr kumimoji="0">
          <a:solidFill>
            <a:schemeClr val="tx2"/>
          </a:solidFill>
        </a:defRPr>
      </a:lvl4pPr>
      <a:lvl5pPr rtl="1" eaLnBrk="1" latinLnBrk="0" hangingPunct="1">
        <a:defRPr kumimoji="0">
          <a:solidFill>
            <a:schemeClr val="tx2"/>
          </a:solidFill>
        </a:defRPr>
      </a:lvl5pPr>
      <a:lvl6pPr rtl="1" eaLnBrk="1" latinLnBrk="0" hangingPunct="1">
        <a:defRPr kumimoji="0">
          <a:solidFill>
            <a:schemeClr val="tx2"/>
          </a:solidFill>
        </a:defRPr>
      </a:lvl6pPr>
      <a:lvl7pPr rtl="1" eaLnBrk="1" latinLnBrk="0" hangingPunct="1">
        <a:defRPr kumimoji="0">
          <a:solidFill>
            <a:schemeClr val="tx2"/>
          </a:solidFill>
        </a:defRPr>
      </a:lvl7pPr>
      <a:lvl8pPr rtl="1" eaLnBrk="1" latinLnBrk="0" hangingPunct="1">
        <a:defRPr kumimoji="0">
          <a:solidFill>
            <a:schemeClr val="tx2"/>
          </a:solidFill>
        </a:defRPr>
      </a:lvl8pPr>
      <a:lvl9pPr rtl="1"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r" rtl="1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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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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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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676400" y="1752600"/>
            <a:ext cx="5761038" cy="18510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ar-SA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sy="50000" rotWithShape="0">
                    <a:schemeClr val="tx1">
                      <a:alpha val="70000"/>
                    </a:schemeClr>
                  </a:outerShdw>
                </a:effectLst>
                <a:cs typeface="Old Antic Decorative"/>
              </a:rPr>
              <a:t>إدارة وصيانة بيئة  </a:t>
            </a: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685800" y="3810000"/>
            <a:ext cx="7847013" cy="2498724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Microsoft</a:t>
            </a:r>
          </a:p>
          <a:p>
            <a:pPr algn="ctr" rtl="0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107763" dir="8100000" algn="ctr" rotWithShape="0">
                    <a:srgbClr val="FFFF00">
                      <a:alpha val="50000"/>
                    </a:srgbClr>
                  </a:outerShdw>
                </a:effectLst>
                <a:latin typeface="Arial Black"/>
              </a:rPr>
              <a:t> WINDOWS SERVER 2003</a:t>
            </a:r>
            <a:endParaRPr lang="ar-SA" sz="36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rgbClr val="0000CC"/>
              </a:solidFill>
              <a:effectLst>
                <a:outerShdw dist="107763" dir="8100000" algn="ctr" rotWithShape="0">
                  <a:srgbClr val="FFFF0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286000" y="304800"/>
            <a:ext cx="4724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cap="all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Diwani Letter" pitchFamily="2" charset="-78"/>
              </a:rPr>
              <a:t>بسم الله الرحمن الرحيم </a:t>
            </a:r>
          </a:p>
          <a:p>
            <a:pPr algn="ctr"/>
            <a:r>
              <a:rPr lang="ar-SA" altLang="en-US" sz="4400" b="1" cap="all" dirty="0" smtClean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مادة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6672"/>
            <a:ext cx="8610600" cy="5390728"/>
          </a:xfrm>
        </p:spPr>
        <p:txBody>
          <a:bodyPr>
            <a:noAutofit/>
            <a:scene3d>
              <a:camera prst="isometricOffAxis1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</a:t>
            </a:r>
          </a:p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الفصل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الثاني</a:t>
            </a:r>
            <a:endParaRPr lang="ar-SA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إدارة مايكروسوفت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ويندوز سرفر 2003</a:t>
            </a:r>
          </a:p>
          <a:p>
            <a:pPr lvl="0" algn="r"/>
            <a:endParaRPr lang="en-US" sz="5400" b="1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endParaRPr lang="ar-SA" sz="480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8763000" cy="487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</a:t>
            </a:r>
            <a:r>
              <a:rPr lang="ar-SA" b="1" kern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الأول : </a:t>
            </a:r>
            <a:r>
              <a:rPr lang="en-US" b="1" kern="1200" dirty="0" smtClean="0">
                <a:latin typeface="Times New Roman" pitchFamily="18" charset="0"/>
                <a:cs typeface="Times New Roman" pitchFamily="18" charset="0"/>
              </a:rPr>
              <a:t>Microsoft Management Console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الثاني : 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إدارة الكمبيوترات عن بعد بواسطة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MMC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الثالث : إدارة الملقمات بواسطة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Remote Desktop for Administration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tx2"/>
              </a:buClr>
              <a:buSzPct val="70000"/>
              <a:buFont typeface="Wingdings 2" pitchFamily="18" charset="2"/>
              <a:buChar char="¥"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الدرس الرابع : استعمال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Remote Assistance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ar-SA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124200" y="548680"/>
            <a:ext cx="55801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altLang="en-US" sz="5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الدروس في هذا الفصل</a:t>
            </a:r>
            <a:endParaRPr lang="ar-SA" altLang="en-US" sz="5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6672"/>
            <a:ext cx="8610600" cy="5390728"/>
          </a:xfrm>
        </p:spPr>
        <p:txBody>
          <a:bodyPr>
            <a:noAutofit/>
            <a:scene3d>
              <a:camera prst="isometricOffAxis1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</a:t>
            </a:r>
          </a:p>
          <a:p>
            <a:pPr lvl="0" algn="r"/>
            <a:r>
              <a:rPr lang="ar-SA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الدرس الأول </a:t>
            </a:r>
            <a:endParaRPr lang="ar-SA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Microsoft Management Console</a:t>
            </a:r>
            <a:endParaRPr lang="ar-SA" alt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lvl="0" algn="ctr"/>
            <a:r>
              <a:rPr lang="en-US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MMC)</a:t>
            </a:r>
            <a:r>
              <a:rPr lang="ar-SA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)</a:t>
            </a:r>
          </a:p>
          <a:p>
            <a:pPr lvl="0" algn="ctr"/>
            <a:endParaRPr lang="en-US" sz="5400" b="1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endParaRPr lang="ar-SA" sz="480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5334000" y="548680"/>
            <a:ext cx="3370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altLang="en-US" sz="5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عناصر </a:t>
            </a:r>
            <a:r>
              <a:rPr lang="ar-SA" altLang="en-US" sz="5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الدرس </a:t>
            </a:r>
            <a:endParaRPr lang="ar-SA" altLang="en-US" sz="5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b="1" dirty="0" smtClean="0">
                <a:cs typeface="+mj-cs"/>
              </a:rPr>
              <a:t>ضبط تكوين وحدة تحكم </a:t>
            </a:r>
            <a:r>
              <a:rPr lang="en-US" b="1" dirty="0" smtClean="0">
                <a:cs typeface="+mj-cs"/>
              </a:rPr>
              <a:t>MMC</a:t>
            </a:r>
            <a:r>
              <a:rPr lang="ar-SA" b="1" dirty="0" smtClean="0">
                <a:cs typeface="+mj-cs"/>
              </a:rPr>
              <a:t> مع أدوات إضافية فردية 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b="1" dirty="0" smtClean="0">
                <a:cs typeface="+mj-cs"/>
              </a:rPr>
              <a:t>ضبط تكوين وحدة تحكم </a:t>
            </a:r>
            <a:r>
              <a:rPr lang="en-US" b="1" dirty="0" smtClean="0">
                <a:cs typeface="+mj-cs"/>
              </a:rPr>
              <a:t>MMC</a:t>
            </a:r>
            <a:r>
              <a:rPr lang="ar-SA" b="1" dirty="0" smtClean="0">
                <a:cs typeface="+mj-cs"/>
              </a:rPr>
              <a:t> مع </a:t>
            </a:r>
            <a:r>
              <a:rPr lang="ar-SA" b="1" dirty="0" smtClean="0">
                <a:cs typeface="+mj-cs"/>
              </a:rPr>
              <a:t>أدوات إضافية عديدة .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ar-SA" b="1" dirty="0" smtClean="0">
                <a:cs typeface="+mj-cs"/>
              </a:rPr>
              <a:t>حفظ وحدة التحكم </a:t>
            </a:r>
            <a:r>
              <a:rPr lang="en-US" b="1" dirty="0" smtClean="0">
                <a:cs typeface="+mj-cs"/>
              </a:rPr>
              <a:t>MMC</a:t>
            </a:r>
            <a:r>
              <a:rPr lang="ar-SA" b="1" dirty="0" smtClean="0">
                <a:cs typeface="+mj-cs"/>
              </a:rPr>
              <a:t> في صيغة المؤلف أو صيغة المستخدم . </a:t>
            </a:r>
            <a:endParaRPr lang="ar-SA" b="1" dirty="0" smtClean="0">
              <a:cs typeface="+mj-cs"/>
            </a:endParaRPr>
          </a:p>
          <a:p>
            <a:pPr>
              <a:buClr>
                <a:srgbClr val="0000CC"/>
              </a:buClr>
            </a:pP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752600"/>
            <a:ext cx="8640762" cy="50053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defRPr/>
            </a:pPr>
            <a:r>
              <a:rPr lang="ar-SA" b="1" dirty="0" smtClean="0"/>
              <a:t>الأداة الإدارية الرئيسية لإدارة ويندوز سيرفر 2003هي </a:t>
            </a:r>
            <a:r>
              <a:rPr lang="en-US" b="1" dirty="0" smtClean="0"/>
              <a:t>MMC</a:t>
            </a:r>
            <a:r>
              <a:rPr lang="ar-SA" b="1" dirty="0" smtClean="0"/>
              <a:t>.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defRPr/>
            </a:pPr>
            <a:r>
              <a:rPr lang="ar-SA" b="1" dirty="0" smtClean="0"/>
              <a:t>تزود </a:t>
            </a:r>
            <a:r>
              <a:rPr lang="en-US" b="1" dirty="0" smtClean="0"/>
              <a:t>MMC</a:t>
            </a:r>
            <a:r>
              <a:rPr lang="ar-SA" b="1" dirty="0" smtClean="0"/>
              <a:t> واجهة موّحدة مشتركة لواحد أو أكثر من برامجها  التي تسمى </a:t>
            </a:r>
            <a:r>
              <a:rPr lang="en-US" b="1" dirty="0" smtClean="0"/>
              <a:t>Snap-ins</a:t>
            </a:r>
            <a:r>
              <a:rPr lang="ar-SA" b="1" dirty="0" smtClean="0"/>
              <a:t> </a:t>
            </a:r>
            <a:r>
              <a:rPr lang="ar-SA" b="1" dirty="0" smtClean="0"/>
              <a:t>(أدوات إضافية)</a:t>
            </a:r>
            <a:endParaRPr lang="ar-SA" b="1" dirty="0" smtClean="0"/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defRPr/>
            </a:pPr>
            <a:r>
              <a:rPr lang="ar-SA" b="1" dirty="0" smtClean="0"/>
              <a:t>الأدوات الإدارية الرئيسية في ويندوز سيرفر 2003 هي وحدات تحكم </a:t>
            </a:r>
            <a:r>
              <a:rPr lang="en-US" b="1" dirty="0" smtClean="0"/>
              <a:t>MMC</a:t>
            </a:r>
            <a:r>
              <a:rPr lang="ar-SA" b="1" dirty="0" smtClean="0"/>
              <a:t> مع مجموعات من الأدوات الإضافية الملائمة لهدف معين ،مثلاً الأداة الإدارية </a:t>
            </a:r>
            <a:r>
              <a:rPr lang="en-US" b="1" dirty="0" smtClean="0"/>
              <a:t>Active Directory Users and Computers  </a:t>
            </a:r>
            <a:r>
              <a:rPr lang="ar-SA" b="1" dirty="0" smtClean="0"/>
              <a:t> مصممة لإدارة رؤساء الأمان في </a:t>
            </a:r>
            <a:r>
              <a:rPr lang="ar-SA" b="1" dirty="0" smtClean="0"/>
              <a:t>ميدان .</a:t>
            </a:r>
            <a:endParaRPr lang="ar-SA" b="1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" y="548680"/>
            <a:ext cx="8323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Microsoft Management Console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640762" cy="515778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ar-SA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وحدة </a:t>
            </a:r>
            <a:r>
              <a:rPr lang="ar-SA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التحكم </a:t>
            </a:r>
            <a:r>
              <a:rPr lang="en-US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MMC</a:t>
            </a:r>
            <a:r>
              <a:rPr lang="ar-SA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: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تبدو كإصدار لمستكشف ويندوز مع عدد اقل من الأزرار .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المكونات الوظائفية لوحدة التحكم </a:t>
            </a:r>
            <a:r>
              <a:rPr lang="en-US" sz="3200" b="1" dirty="0" smtClean="0"/>
              <a:t> MMC</a:t>
            </a:r>
            <a:r>
              <a:rPr lang="ar-SA" sz="3200" b="1" dirty="0" smtClean="0"/>
              <a:t>تتواجد ضمن الأدوات الإضافية التي تزوّد القوائم وشريط أدوات الأوامر للتلاعب بالإطار الأب والأطر الأبناء.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تتيح </a:t>
            </a:r>
            <a:r>
              <a:rPr lang="en-US" sz="3200" b="1" dirty="0" smtClean="0"/>
              <a:t>MMC</a:t>
            </a:r>
            <a:r>
              <a:rPr lang="ar-SA" sz="3200" b="1" dirty="0" smtClean="0"/>
              <a:t>وظائفية مستهدفة بالإضافة إلي إمكانية حفظها مع مختلف الخيارات .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" y="548680"/>
            <a:ext cx="8323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Microsoft Management Console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10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0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640762" cy="51577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ar-SA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التنقّل في وحدة التحكم </a:t>
            </a:r>
            <a:r>
              <a:rPr lang="en-US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MMC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يبين الشكلين صفحة 62 وحدتين تحكم </a:t>
            </a:r>
            <a:r>
              <a:rPr lang="en-US" sz="3200" b="1" dirty="0" smtClean="0"/>
              <a:t>MMC</a:t>
            </a:r>
            <a:r>
              <a:rPr lang="ar-SA" sz="3200" b="1" dirty="0" smtClean="0"/>
              <a:t> إحداهما فارغة والأخرى معبأة بأداتين  إضافيتين .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نلاحظ أن كل من وحدتي التحكم تحتوي على جذر لوحدة التحكم </a:t>
            </a:r>
            <a:r>
              <a:rPr lang="en-US" sz="3200" b="1" dirty="0" smtClean="0"/>
              <a:t>Console Root</a:t>
            </a:r>
            <a:r>
              <a:rPr lang="ar-SA" sz="3200" b="1" dirty="0" smtClean="0"/>
              <a:t> 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تتضمن كل وحدة تحكم شجرة وقائمة وأشرطة أدوات ولوح تفاصيل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بالرغم من أن لكل أداة تحكم شروط وبنود خاصة </a:t>
            </a:r>
            <a:r>
              <a:rPr lang="ar-SA" sz="3200" b="1" dirty="0" err="1" smtClean="0"/>
              <a:t>بها</a:t>
            </a:r>
            <a:r>
              <a:rPr lang="ar-SA" sz="3200" b="1" dirty="0" smtClean="0"/>
              <a:t> إلا إن هناك قوائم وأوامر مشتركة بين معظم الأدوات  بينها الجدول صفحة 63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" y="548680"/>
            <a:ext cx="8323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Microsoft Management Console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371600"/>
            <a:ext cx="8640762" cy="5386388"/>
          </a:xfrm>
        </p:spPr>
        <p:txBody>
          <a:bodyPr>
            <a:normAutofit/>
          </a:bodyPr>
          <a:lstStyle/>
          <a:p>
            <a:r>
              <a:rPr lang="ar-SA" sz="2600" b="1" dirty="0" smtClean="0"/>
              <a:t>لإضافة وحدة تحكم فإننا ننقر علي</a:t>
            </a:r>
            <a:r>
              <a:rPr lang="en-US" sz="2600" b="1" dirty="0" smtClean="0"/>
              <a:t> </a:t>
            </a:r>
            <a:r>
              <a:rPr lang="en-US" sz="2600" b="1" dirty="0" smtClean="0"/>
              <a:t>Start </a:t>
            </a:r>
            <a:r>
              <a:rPr lang="ar-SA" sz="2600" b="1" dirty="0" smtClean="0"/>
              <a:t>ثم</a:t>
            </a:r>
            <a:r>
              <a:rPr lang="en-US" sz="2600" b="1" dirty="0" smtClean="0"/>
              <a:t> </a:t>
            </a:r>
            <a:r>
              <a:rPr lang="en-US" sz="2600" b="1" dirty="0" smtClean="0"/>
              <a:t>Run </a:t>
            </a:r>
            <a:r>
              <a:rPr lang="ar-SA" sz="2600" b="1" dirty="0" smtClean="0"/>
              <a:t>في مربع الحوار نكتب</a:t>
            </a:r>
            <a:r>
              <a:rPr lang="en-US" sz="2600" b="1" dirty="0" smtClean="0"/>
              <a:t> MMC</a:t>
            </a:r>
            <a:r>
              <a:rPr lang="ar-SA" sz="2600" b="1" dirty="0" smtClean="0"/>
              <a:t>ثم ننقر</a:t>
            </a:r>
            <a:r>
              <a:rPr lang="en-US" sz="2600" b="1" dirty="0" smtClean="0"/>
              <a:t> Ok </a:t>
            </a:r>
            <a:r>
              <a:rPr lang="ar-SA" sz="2600" b="1" dirty="0" smtClean="0"/>
              <a:t>تظهر الشاشة التالية</a:t>
            </a:r>
            <a:r>
              <a:rPr lang="en-US" sz="2600" b="1" dirty="0" smtClean="0"/>
              <a:t>:</a:t>
            </a:r>
            <a:endParaRPr lang="ar-SA" sz="2600" b="1" dirty="0" smtClean="0"/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None/>
              <a:defRPr/>
            </a:pPr>
            <a:endParaRPr lang="ar-SA" sz="3200" b="1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" y="548680"/>
            <a:ext cx="8323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Microsoft Management Console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66464"/>
            <a:ext cx="8305800" cy="4691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640762" cy="51577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ar-SA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بناء وحدة تحكم </a:t>
            </a:r>
            <a:r>
              <a:rPr lang="en-US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MMC</a:t>
            </a:r>
            <a:r>
              <a:rPr lang="ar-SA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مخصصة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600" dirty="0" smtClean="0"/>
              <a:t> </a:t>
            </a:r>
            <a:r>
              <a:rPr lang="ar-SA" sz="3200" b="1" dirty="0" smtClean="0"/>
              <a:t>تحتوي وحدة تحكم </a:t>
            </a:r>
            <a:r>
              <a:rPr lang="en-US" sz="3200" b="1" dirty="0" smtClean="0"/>
              <a:t>MMC</a:t>
            </a:r>
            <a:r>
              <a:rPr lang="ar-SA" sz="3200" b="1" dirty="0" smtClean="0"/>
              <a:t>على مجموعة أداة واحدة أو أكثر تسمى أدوات إضافية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None/>
              <a:defRPr/>
            </a:pPr>
            <a:r>
              <a:rPr lang="ar-SA" sz="36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أنواع الأدوات الإضافية :</a:t>
            </a:r>
          </a:p>
          <a:p>
            <a:pPr marL="914400" lvl="2" indent="-51435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80000"/>
              <a:buFont typeface="+mj-lt"/>
              <a:buAutoNum type="arabicParenR"/>
              <a:defRPr/>
            </a:pPr>
            <a:r>
              <a:rPr lang="ar-SA" sz="2800" b="1" dirty="0" smtClean="0"/>
              <a:t>مستقلة </a:t>
            </a:r>
            <a:r>
              <a:rPr lang="en-US" sz="2800" b="1" dirty="0" smtClean="0"/>
              <a:t>Stand-a </a:t>
            </a:r>
            <a:r>
              <a:rPr lang="en-US" sz="2800" b="1" dirty="0" smtClean="0"/>
              <a:t>lone</a:t>
            </a:r>
          </a:p>
          <a:p>
            <a:pPr marL="914400" lvl="2" indent="-51435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80000"/>
              <a:buFont typeface="+mj-lt"/>
              <a:buAutoNum type="arabicParenR"/>
              <a:defRPr/>
            </a:pPr>
            <a:r>
              <a:rPr lang="ar-SA" sz="2800" b="1" dirty="0" smtClean="0"/>
              <a:t>ملحقة </a:t>
            </a:r>
            <a:r>
              <a:rPr lang="en-US" sz="2800" b="1" dirty="0" smtClean="0"/>
              <a:t>Extension </a:t>
            </a:r>
            <a:r>
              <a:rPr lang="ar-SA" sz="2800" b="1" dirty="0" smtClean="0"/>
              <a:t> 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يمكن دمج أداة إضافية واحدة أو أكثر لإنشاء وحدات تحكم </a:t>
            </a:r>
            <a:r>
              <a:rPr lang="en-US" sz="3200" b="1" dirty="0" smtClean="0"/>
              <a:t>MMC</a:t>
            </a:r>
            <a:r>
              <a:rPr lang="ar-SA" sz="3200" b="1" dirty="0" smtClean="0"/>
              <a:t> مخصصة </a:t>
            </a:r>
            <a:r>
              <a:rPr lang="ar-SA" sz="3200" b="1" dirty="0" smtClean="0"/>
              <a:t>، التي يمكن استخدامها لمركزة وجمع المهام الإدارية </a:t>
            </a:r>
            <a:endParaRPr lang="en-US" sz="3200" b="1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" y="548680"/>
            <a:ext cx="8323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Microsoft Management Console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447800"/>
            <a:ext cx="8640762" cy="5310188"/>
          </a:xfrm>
        </p:spPr>
        <p:txBody>
          <a:bodyPr>
            <a:normAutofit fontScale="70000" lnSpcReduction="20000"/>
          </a:bodyPr>
          <a:lstStyle/>
          <a:p>
            <a:pPr marL="742950" indent="-742950">
              <a:buSzPct val="90000"/>
              <a:buFont typeface="+mj-lt"/>
              <a:buAutoNum type="arabicPeriod"/>
              <a:defRPr/>
            </a:pPr>
            <a:r>
              <a:rPr lang="ar-SA" sz="42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الأدوات الإضافية المستقلة </a:t>
            </a:r>
          </a:p>
          <a:p>
            <a:pPr marL="342900" lvl="1" indent="-342900">
              <a:lnSpc>
                <a:spcPct val="11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4100" b="1" dirty="0" smtClean="0"/>
              <a:t>الأدوات الإضافية المستقلة يزودها مطور البرنامج </a:t>
            </a:r>
          </a:p>
          <a:p>
            <a:pPr marL="342900" lvl="1" indent="-342900">
              <a:lnSpc>
                <a:spcPct val="11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4100" b="1" dirty="0" smtClean="0"/>
              <a:t>كل الأدوات الإدارية في ويندوز </a:t>
            </a:r>
            <a:r>
              <a:rPr lang="ar-SA" sz="4100" b="1" dirty="0" smtClean="0"/>
              <a:t>سرفر </a:t>
            </a:r>
            <a:r>
              <a:rPr lang="ar-SA" sz="4100" b="1" dirty="0" smtClean="0"/>
              <a:t>2003 مثلا هي إما وحدات تحكم بأداة إضافية واحدة أو تركيبات معدة مسبقاً لفئة معينة من المهام ،الأداة الإضافية </a:t>
            </a:r>
            <a:r>
              <a:rPr lang="en-US" sz="4100" b="1" dirty="0" smtClean="0"/>
              <a:t>Computer Management </a:t>
            </a:r>
            <a:r>
              <a:rPr lang="ar-SA" sz="4100" b="1" dirty="0" smtClean="0"/>
              <a:t> مثلا هي مجموعة من أدوات إضافية فردية مفيدة .</a:t>
            </a:r>
          </a:p>
          <a:p>
            <a:pPr lvl="1" indent="-742950">
              <a:buSzPct val="90000"/>
              <a:buFont typeface="+mj-lt"/>
              <a:buAutoNum type="arabicPeriod" startAt="2"/>
              <a:defRPr/>
            </a:pPr>
            <a:r>
              <a:rPr lang="ar-SA" sz="41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الأدوات الإضافية الملحقة </a:t>
            </a:r>
          </a:p>
          <a:p>
            <a:pPr marL="342900" lvl="1" indent="-342900">
              <a:lnSpc>
                <a:spcPct val="11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4100" b="1" dirty="0" smtClean="0"/>
              <a:t>الأدوات الإضافية الملحقة مصممة للعمل مع أداة إضافية مستقلة واحدة أو أكثر </a:t>
            </a:r>
          </a:p>
          <a:p>
            <a:pPr marL="342900" lvl="1" indent="-342900">
              <a:lnSpc>
                <a:spcPct val="11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4100" b="1" dirty="0" smtClean="0"/>
              <a:t>مثال :الأداة الإضافية </a:t>
            </a:r>
            <a:r>
              <a:rPr lang="en-US" sz="4100" b="1" dirty="0" smtClean="0"/>
              <a:t>Event Viewer </a:t>
            </a:r>
            <a:r>
              <a:rPr lang="ar-SA" sz="4100" b="1" dirty="0" smtClean="0"/>
              <a:t> عارض الأحداث تقرأ سجلات أحداث الكمبيوترات 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endParaRPr lang="en-US" sz="3200" b="1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" y="548680"/>
            <a:ext cx="8323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Microsoft Management Console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447800"/>
            <a:ext cx="8640762" cy="5310188"/>
          </a:xfrm>
        </p:spPr>
        <p:txBody>
          <a:bodyPr>
            <a:normAutofit fontScale="92500" lnSpcReduction="10000"/>
          </a:bodyPr>
          <a:lstStyle/>
          <a:p>
            <a:pPr>
              <a:buNone/>
              <a:defRPr/>
            </a:pPr>
            <a:r>
              <a:rPr lang="ar-SA" sz="35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خيارات وحدة التحكم</a:t>
            </a:r>
          </a:p>
          <a:p>
            <a:pPr marL="342900" lvl="1" indent="-342900">
              <a:lnSpc>
                <a:spcPct val="11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b="1" dirty="0" smtClean="0"/>
              <a:t>خيارات وحدة التحكم تحدد كيف تعمل وحدة التحكم </a:t>
            </a:r>
            <a:r>
              <a:rPr lang="en-US" b="1" dirty="0" smtClean="0"/>
              <a:t>MMC</a:t>
            </a:r>
            <a:r>
              <a:rPr lang="ar-SA" b="1" dirty="0" smtClean="0"/>
              <a:t> من حيث أي عقد تكون مفتوحة في شجرة وحدة التحكم </a:t>
            </a:r>
            <a:r>
              <a:rPr lang="ar-SA" b="1" dirty="0" smtClean="0"/>
              <a:t>وما هي الأدوات </a:t>
            </a:r>
            <a:r>
              <a:rPr lang="ar-SA" b="1" dirty="0" smtClean="0"/>
              <a:t>الإضافية التي ستضاف </a:t>
            </a:r>
            <a:r>
              <a:rPr lang="ar-SA" b="1" dirty="0" smtClean="0"/>
              <a:t>وما هي </a:t>
            </a:r>
            <a:r>
              <a:rPr lang="ar-SA" b="1" dirty="0" smtClean="0"/>
              <a:t>الأطر التي تنشأ .</a:t>
            </a:r>
            <a:endParaRPr lang="en-US" b="1" dirty="0" smtClean="0"/>
          </a:p>
          <a:p>
            <a:pPr marL="742950" indent="-742950">
              <a:lnSpc>
                <a:spcPct val="90000"/>
              </a:lnSpc>
              <a:buClr>
                <a:srgbClr val="0000CC"/>
              </a:buClr>
              <a:buSzPct val="90000"/>
              <a:buFont typeface="+mj-cs"/>
              <a:buAutoNum type="arabic1Minus"/>
              <a:defRPr/>
            </a:pPr>
            <a:r>
              <a:rPr lang="ar-SA" sz="41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	</a:t>
            </a:r>
            <a:r>
              <a:rPr lang="ar-SA" sz="3000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صيغة المؤلف</a:t>
            </a:r>
          </a:p>
          <a:p>
            <a:pPr>
              <a:lnSpc>
                <a:spcPct val="90000"/>
              </a:lnSpc>
              <a:buClr>
                <a:srgbClr val="0000CC"/>
              </a:buClr>
              <a:defRPr/>
            </a:pPr>
            <a:r>
              <a:rPr lang="ar-SA" sz="2800" b="1" dirty="0" smtClean="0"/>
              <a:t>عند </a:t>
            </a:r>
            <a:r>
              <a:rPr lang="ar-SA" sz="2800" b="1" dirty="0" smtClean="0"/>
              <a:t>حفظ وحدة تحكم </a:t>
            </a:r>
            <a:r>
              <a:rPr lang="en-US" sz="2800" b="1" dirty="0" smtClean="0"/>
              <a:t>MMC</a:t>
            </a:r>
            <a:r>
              <a:rPr lang="ar-SA" sz="2800" b="1" dirty="0" smtClean="0"/>
              <a:t>في صيغة المؤلف </a:t>
            </a:r>
            <a:r>
              <a:rPr lang="en-US" sz="2800" b="1" dirty="0" smtClean="0"/>
              <a:t>(Author Mode)</a:t>
            </a:r>
            <a:r>
              <a:rPr lang="ar-SA" sz="2800" b="1" dirty="0" smtClean="0"/>
              <a:t>وهي الافتراضية فإننا نتمكن من الوصول الكامل لكل وظيفة وحدة تحكم  </a:t>
            </a:r>
            <a:r>
              <a:rPr lang="ar-SA" sz="2800" b="1" dirty="0" smtClean="0"/>
              <a:t>مثل:</a:t>
            </a:r>
          </a:p>
          <a:p>
            <a:pPr lvl="1">
              <a:lnSpc>
                <a:spcPct val="90000"/>
              </a:lnSpc>
              <a:buClr>
                <a:srgbClr val="0000CC"/>
              </a:buClr>
              <a:defRPr/>
            </a:pPr>
            <a:r>
              <a:rPr lang="ar-SA" sz="2600" b="1" dirty="0" smtClean="0"/>
              <a:t>إضافة وإزالة  أدوات إضافية</a:t>
            </a:r>
          </a:p>
          <a:p>
            <a:pPr lvl="1">
              <a:lnSpc>
                <a:spcPct val="90000"/>
              </a:lnSpc>
              <a:buClr>
                <a:srgbClr val="0000CC"/>
              </a:buClr>
              <a:defRPr/>
            </a:pPr>
            <a:r>
              <a:rPr lang="ar-SA" sz="2600" b="1" dirty="0" smtClean="0"/>
              <a:t> </a:t>
            </a:r>
            <a:r>
              <a:rPr lang="ar-SA" sz="2600" b="1" dirty="0" smtClean="0"/>
              <a:t>إنشاء  الأطر </a:t>
            </a:r>
            <a:endParaRPr lang="ar-SA" sz="2600" b="1" dirty="0" smtClean="0"/>
          </a:p>
          <a:p>
            <a:pPr lvl="1">
              <a:lnSpc>
                <a:spcPct val="90000"/>
              </a:lnSpc>
              <a:buClr>
                <a:srgbClr val="0000CC"/>
              </a:buClr>
              <a:defRPr/>
            </a:pPr>
            <a:r>
              <a:rPr lang="ar-SA" sz="2600" b="1" dirty="0" smtClean="0"/>
              <a:t>إنشاء </a:t>
            </a:r>
            <a:r>
              <a:rPr lang="ar-SA" sz="2600" b="1" dirty="0" smtClean="0"/>
              <a:t>معاينات ومهام للوحة </a:t>
            </a:r>
            <a:r>
              <a:rPr lang="ar-SA" sz="2600" b="1" dirty="0" smtClean="0"/>
              <a:t>المهام</a:t>
            </a:r>
          </a:p>
          <a:p>
            <a:pPr lvl="1">
              <a:lnSpc>
                <a:spcPct val="90000"/>
              </a:lnSpc>
              <a:buClr>
                <a:srgbClr val="0000CC"/>
              </a:buClr>
              <a:defRPr/>
            </a:pPr>
            <a:r>
              <a:rPr lang="ar-SA" sz="2600" b="1" dirty="0" smtClean="0"/>
              <a:t>معاينة </a:t>
            </a:r>
            <a:r>
              <a:rPr lang="ar-SA" sz="2600" b="1" dirty="0" smtClean="0"/>
              <a:t>أجزاء من شجرة  وحدة التحكم </a:t>
            </a:r>
            <a:endParaRPr lang="ar-SA" sz="2600" b="1" dirty="0" smtClean="0"/>
          </a:p>
          <a:p>
            <a:pPr lvl="1">
              <a:lnSpc>
                <a:spcPct val="90000"/>
              </a:lnSpc>
              <a:buClr>
                <a:srgbClr val="0000CC"/>
              </a:buClr>
              <a:defRPr/>
            </a:pPr>
            <a:r>
              <a:rPr lang="ar-SA" sz="2600" b="1" dirty="0" smtClean="0"/>
              <a:t>تغيرات </a:t>
            </a:r>
            <a:r>
              <a:rPr lang="ar-SA" sz="2600" b="1" dirty="0" smtClean="0"/>
              <a:t>الخيارات في وحدة التحكم </a:t>
            </a:r>
            <a:endParaRPr lang="ar-SA" sz="2600" b="1" dirty="0" smtClean="0"/>
          </a:p>
          <a:p>
            <a:pPr lvl="1">
              <a:lnSpc>
                <a:spcPct val="90000"/>
              </a:lnSpc>
              <a:buClr>
                <a:srgbClr val="0000CC"/>
              </a:buClr>
              <a:defRPr/>
            </a:pPr>
            <a:r>
              <a:rPr lang="ar-SA" sz="2600" b="1" dirty="0" smtClean="0"/>
              <a:t>حفظ </a:t>
            </a:r>
            <a:r>
              <a:rPr lang="ar-SA" sz="2600" b="1" dirty="0" smtClean="0"/>
              <a:t>وحدة </a:t>
            </a:r>
            <a:r>
              <a:rPr lang="ar-SA" sz="2600" b="1" dirty="0" smtClean="0"/>
              <a:t>التحكم</a:t>
            </a:r>
            <a:endParaRPr lang="ar-SA" sz="2600" b="1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" y="548680"/>
            <a:ext cx="8323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Microsoft Management Console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447800"/>
            <a:ext cx="8640762" cy="5310188"/>
          </a:xfrm>
        </p:spPr>
        <p:txBody>
          <a:bodyPr>
            <a:normAutofit fontScale="92500"/>
          </a:bodyPr>
          <a:lstStyle/>
          <a:p>
            <a:pPr>
              <a:buNone/>
              <a:defRPr/>
            </a:pPr>
            <a:r>
              <a:rPr lang="ar-SA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خيارات وحدة التحكم</a:t>
            </a:r>
          </a:p>
          <a:p>
            <a:pPr marL="742950" indent="-742950">
              <a:lnSpc>
                <a:spcPct val="80000"/>
              </a:lnSpc>
              <a:buClr>
                <a:srgbClr val="0000CC"/>
              </a:buClr>
              <a:buSzPct val="90000"/>
              <a:buFont typeface="+mj-cs"/>
              <a:buAutoNum type="arabic1Minus" startAt="2"/>
              <a:defRPr/>
            </a:pPr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صيغة المستخدم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إذا </a:t>
            </a:r>
            <a:r>
              <a:rPr lang="ar-SA" sz="3200" b="1" dirty="0" err="1" smtClean="0"/>
              <a:t>كنتي</a:t>
            </a:r>
            <a:r>
              <a:rPr lang="ar-SA" sz="3200" b="1" dirty="0" smtClean="0"/>
              <a:t> </a:t>
            </a:r>
            <a:r>
              <a:rPr lang="ar-SA" sz="3200" b="1" dirty="0" smtClean="0"/>
              <a:t>تنوي  توزيع وحدة تحكم </a:t>
            </a:r>
            <a:r>
              <a:rPr lang="en-US" sz="3200" b="1" dirty="0" err="1" smtClean="0"/>
              <a:t>MMC</a:t>
            </a:r>
            <a:r>
              <a:rPr lang="ar-SA" sz="3200" b="1" dirty="0" smtClean="0"/>
              <a:t> مع وظائف معينة يمكن ضبط صيغة المستخدم ثم حفظ وحدة التحكم  سيتم حفظ وحدات التحكم بشكل افتراضي في المجلد </a:t>
            </a:r>
            <a:r>
              <a:rPr lang="en-US" sz="3200" b="1" dirty="0" smtClean="0"/>
              <a:t>Administrative Tools</a:t>
            </a:r>
            <a:r>
              <a:rPr lang="ar-SA" sz="3200" b="1" dirty="0" smtClean="0"/>
              <a:t> في التشكيلة الجانية للمستخدم  </a:t>
            </a:r>
            <a:r>
              <a:rPr lang="ar-SA" sz="3200" b="1" dirty="0" smtClean="0"/>
              <a:t>.</a:t>
            </a:r>
            <a:endParaRPr lang="ar-SA" sz="3200" b="1" dirty="0" smtClean="0"/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هناك صيغ للمستخدم مبينة في الجدول صفحة 65 .</a:t>
            </a:r>
            <a:endParaRPr lang="ar-SA" sz="2400" dirty="0" smtClean="0"/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r>
              <a:rPr lang="ar-SA" sz="3200" b="1" dirty="0" smtClean="0"/>
              <a:t>وحدات التحكم </a:t>
            </a:r>
            <a:r>
              <a:rPr lang="en-US" sz="3200" b="1" dirty="0" smtClean="0"/>
              <a:t>MMC</a:t>
            </a:r>
            <a:r>
              <a:rPr lang="ar-SA" sz="3200" b="1" dirty="0" smtClean="0"/>
              <a:t> تأخذ دائما الامتداد أو الملحق </a:t>
            </a:r>
            <a:r>
              <a:rPr lang="en-US" sz="3200" b="1" dirty="0" smtClean="0"/>
              <a:t>.msc</a:t>
            </a:r>
            <a:r>
              <a:rPr lang="ar-SA" sz="3200" b="1" dirty="0" smtClean="0"/>
              <a:t> </a:t>
            </a:r>
          </a:p>
          <a:p>
            <a:pPr>
              <a:buClrTx/>
              <a:buNone/>
              <a:defRPr/>
            </a:pPr>
            <a:r>
              <a:rPr lang="ar-SA" b="1" dirty="0" smtClean="0"/>
              <a:t>مثلا </a:t>
            </a:r>
            <a:r>
              <a:rPr lang="ar-SA" b="1" dirty="0" smtClean="0"/>
              <a:t>الأداة </a:t>
            </a:r>
            <a:r>
              <a:rPr lang="en-US" b="1" dirty="0" smtClean="0"/>
              <a:t>Active </a:t>
            </a:r>
            <a:r>
              <a:rPr lang="en-US" b="1" dirty="0" smtClean="0"/>
              <a:t>Directory Users and Computers</a:t>
            </a:r>
            <a:r>
              <a:rPr lang="ar-SA" b="1" dirty="0" smtClean="0"/>
              <a:t> تسمى </a:t>
            </a:r>
            <a:r>
              <a:rPr lang="en-US" b="1" dirty="0" smtClean="0"/>
              <a:t>Dsa.msc</a:t>
            </a:r>
            <a:r>
              <a:rPr lang="ar-SA" b="1" dirty="0" smtClean="0"/>
              <a:t> </a:t>
            </a:r>
            <a:r>
              <a:rPr lang="ar-SA" b="1" dirty="0" smtClean="0"/>
              <a:t> (</a:t>
            </a:r>
            <a:r>
              <a:rPr lang="en-US" b="1" dirty="0" smtClean="0"/>
              <a:t>Directory Services Administrator . Microsoft Saved Console </a:t>
            </a:r>
            <a:r>
              <a:rPr lang="ar-SA" b="1" dirty="0" smtClean="0"/>
              <a:t>)</a:t>
            </a:r>
          </a:p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endParaRPr lang="en-US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81000" y="548680"/>
            <a:ext cx="8323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Microsoft Management Console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447800"/>
            <a:ext cx="8640762" cy="5310188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90000"/>
              </a:lnSpc>
              <a:buClr>
                <a:schemeClr val="accent1">
                  <a:lumMod val="75000"/>
                </a:schemeClr>
              </a:buClr>
              <a:buSzPct val="50000"/>
              <a:buFont typeface="Wingdings 2"/>
              <a:buChar char=""/>
              <a:defRPr/>
            </a:pPr>
            <a:endParaRPr lang="en-US" dirty="0" smtClean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038600" y="548680"/>
            <a:ext cx="1447800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80000"/>
              </a:lnSpc>
              <a:defRPr/>
            </a:pPr>
            <a:r>
              <a:rPr lang="ar-SA" alt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تمرين </a:t>
            </a:r>
            <a:endParaRPr lang="ar-SA" altLang="en-US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4">
  <a:themeElements>
    <a:clrScheme name="Welcome">
      <a:dk1>
        <a:sysClr val="windowText" lastClr="000000"/>
      </a:dk1>
      <a:lt1>
        <a:sysClr val="window" lastClr="FFFFFF"/>
      </a:lt1>
      <a:dk2>
        <a:srgbClr val="00272B"/>
      </a:dk2>
      <a:lt2>
        <a:srgbClr val="F7F7FF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سمة4</Template>
  <TotalTime>469</TotalTime>
  <Words>550</Words>
  <Application>Microsoft Office PowerPoint</Application>
  <PresentationFormat>عرض على الشاشة (3:4)‏</PresentationFormat>
  <Paragraphs>74</Paragraphs>
  <Slides>14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سمة4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الاولى</dc:title>
  <dc:creator>Registered User</dc:creator>
  <cp:lastModifiedBy>hamody</cp:lastModifiedBy>
  <cp:revision>73</cp:revision>
  <dcterms:created xsi:type="dcterms:W3CDTF">2009-10-10T08:26:47Z</dcterms:created>
  <dcterms:modified xsi:type="dcterms:W3CDTF">2012-02-24T15:07:36Z</dcterms:modified>
</cp:coreProperties>
</file>