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notesMasterIdLst>
    <p:notesMasterId r:id="rId19"/>
  </p:notesMasterIdLst>
  <p:sldIdLst>
    <p:sldId id="281" r:id="rId2"/>
    <p:sldId id="282" r:id="rId3"/>
    <p:sldId id="284" r:id="rId4"/>
    <p:sldId id="293" r:id="rId5"/>
    <p:sldId id="285" r:id="rId6"/>
    <p:sldId id="276" r:id="rId7"/>
    <p:sldId id="296" r:id="rId8"/>
    <p:sldId id="297" r:id="rId9"/>
    <p:sldId id="298" r:id="rId10"/>
    <p:sldId id="299" r:id="rId11"/>
    <p:sldId id="286" r:id="rId12"/>
    <p:sldId id="300" r:id="rId13"/>
    <p:sldId id="301" r:id="rId14"/>
    <p:sldId id="287" r:id="rId15"/>
    <p:sldId id="302" r:id="rId16"/>
    <p:sldId id="303" r:id="rId17"/>
    <p:sldId id="304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38" autoAdjust="0"/>
    <p:restoredTop sz="94660"/>
  </p:normalViewPr>
  <p:slideViewPr>
    <p:cSldViewPr>
      <p:cViewPr>
        <p:scale>
          <a:sx n="50" d="100"/>
          <a:sy n="50" d="100"/>
        </p:scale>
        <p:origin x="-528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445A964-D32C-4B30-ACD3-910F49EC4A25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18EF931-6498-447A-9F72-F589487877A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2</a:t>
            </a:fld>
            <a:endParaRPr lang="ar-S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4</a:t>
            </a:fld>
            <a:endParaRPr lang="ar-S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5</a:t>
            </a:fld>
            <a:endParaRPr lang="ar-S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9</a:t>
            </a:fld>
            <a:endParaRPr lang="ar-S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10</a:t>
            </a:fld>
            <a:endParaRPr lang="ar-SA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57364"/>
            <a:ext cx="7772400" cy="1470025"/>
          </a:xfrm>
        </p:spPr>
        <p:txBody>
          <a:bodyPr anchor="ctr"/>
          <a:lstStyle>
            <a:lvl1pPr algn="r">
              <a:defRPr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2792" y="3357562"/>
            <a:ext cx="6400800" cy="1752600"/>
          </a:xfrm>
        </p:spPr>
        <p:txBody>
          <a:bodyPr/>
          <a:lstStyle>
            <a:lvl1pPr marL="0" indent="0" algn="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3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10" name="Chevron 9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86113"/>
            <a:ext cx="7772400" cy="1362075"/>
          </a:xfrm>
        </p:spPr>
        <p:txBody>
          <a:bodyPr anchor="t"/>
          <a:lstStyle>
            <a:lvl1pPr algn="r">
              <a:defRPr sz="4000" b="0" cap="all"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85926"/>
            <a:ext cx="7772400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9" name="Chevron 8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11" name="Chevron 10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7" name="Chevron 6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0745" y="285728"/>
            <a:ext cx="5106055" cy="1162050"/>
          </a:xfrm>
        </p:spPr>
        <p:txBody>
          <a:bodyPr anchor="ctr">
            <a:normAutofit/>
          </a:bodyPr>
          <a:lstStyle>
            <a:lvl1pPr algn="ctr">
              <a:defRPr sz="32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3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6218"/>
            <a:ext cx="5111750" cy="46796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85729"/>
            <a:ext cx="3008313" cy="5840435"/>
          </a:xfrm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1400"/>
            </a:lvl1pPr>
            <a:lvl2pPr marL="457200" indent="0">
              <a:spcAft>
                <a:spcPts val="0"/>
              </a:spcAft>
              <a:buNone/>
              <a:defRPr sz="1200"/>
            </a:lvl2pPr>
            <a:lvl3pPr marL="914400" indent="0">
              <a:spcAft>
                <a:spcPts val="0"/>
              </a:spcAft>
              <a:buNone/>
              <a:defRPr sz="1000"/>
            </a:lvl3pPr>
            <a:lvl4pPr marL="1371600" indent="0">
              <a:spcAft>
                <a:spcPts val="0"/>
              </a:spcAft>
              <a:buNone/>
              <a:defRPr sz="900"/>
            </a:lvl4pPr>
            <a:lvl5pPr marL="1828800" indent="0">
              <a:spcAft>
                <a:spcPts val="0"/>
              </a:spcAft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72" y="615868"/>
            <a:ext cx="928694" cy="5813528"/>
          </a:xfrm>
        </p:spPr>
        <p:txBody>
          <a:bodyPr vert="eaVert" anchor="ctr">
            <a:normAutofit/>
          </a:bodyPr>
          <a:lstStyle>
            <a:lvl1pPr algn="l">
              <a:defRPr sz="28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18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4348" y="612777"/>
            <a:ext cx="6858048" cy="4745051"/>
          </a:xfrm>
          <a:ln w="38100" cap="flat" cmpd="sng" algn="ctr">
            <a:gradFill flip="none"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rect">
                <a:fillToRect l="100000" t="100000"/>
              </a:path>
              <a:tileRect r="-100000" b="-100000"/>
            </a:gradFill>
            <a:prstDash val="solid"/>
          </a:ln>
          <a:effectLst>
            <a:outerShdw blurRad="38100" dist="50800" dir="5400000" algn="tl" rotWithShape="0">
              <a:srgbClr val="000000">
                <a:alpha val="50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5500702"/>
            <a:ext cx="6858048" cy="92869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8" name="Chevron 7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829196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154758"/>
          </a:xfrm>
        </p:spPr>
        <p:txBody>
          <a:bodyPr vert="eaVert"/>
          <a:lstStyle>
            <a:lvl1pPr>
              <a:defRPr>
                <a:effectLst>
                  <a:outerShdw blurRad="50800" dist="50800" dir="189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154758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3" cstate="print">
              <a:alphaModFix amt="30000"/>
              <a:duotone>
                <a:schemeClr val="accent1"/>
                <a:srgbClr val="FFFFFF"/>
              </a:duotone>
            </a:blip>
            <a:tile tx="0" ty="0" sx="100000" sy="100000" flip="none" algn="tl"/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/>
            <a:endParaRPr kumimoji="0" lang="zh-CN" altLang="en-US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8" name="Group 17"/>
          <p:cNvGrpSpPr/>
          <p:nvPr/>
        </p:nvGrpSpPr>
        <p:grpSpPr>
          <a:xfrm>
            <a:off x="0" y="6570024"/>
            <a:ext cx="9144000" cy="288000"/>
            <a:chOff x="0" y="6353387"/>
            <a:chExt cx="9144000" cy="361763"/>
          </a:xfrm>
        </p:grpSpPr>
        <p:grpSp>
          <p:nvGrpSpPr>
            <p:cNvPr id="9" name="Group 16"/>
            <p:cNvGrpSpPr/>
            <p:nvPr/>
          </p:nvGrpSpPr>
          <p:grpSpPr>
            <a:xfrm>
              <a:off x="0" y="6353387"/>
              <a:ext cx="8756597" cy="360000"/>
              <a:chOff x="1" y="6353387"/>
              <a:chExt cx="8756597" cy="360000"/>
            </a:xfrm>
          </p:grpSpPr>
          <p:sp>
            <p:nvSpPr>
              <p:cNvPr id="10" name="Freeform 9"/>
              <p:cNvSpPr/>
              <p:nvPr userDrawn="1"/>
            </p:nvSpPr>
            <p:spPr>
              <a:xfrm>
                <a:off x="1" y="653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50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/>
              </a:p>
            </p:txBody>
          </p:sp>
          <p:sp>
            <p:nvSpPr>
              <p:cNvPr id="11" name="Freeform 10"/>
              <p:cNvSpPr/>
              <p:nvPr userDrawn="1"/>
            </p:nvSpPr>
            <p:spPr>
              <a:xfrm flipV="1">
                <a:off x="1" y="635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75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8640700" y="6354583"/>
              <a:ext cx="503300" cy="360567"/>
              <a:chOff x="8640700" y="6354583"/>
              <a:chExt cx="503300" cy="360567"/>
            </a:xfrm>
          </p:grpSpPr>
          <p:sp>
            <p:nvSpPr>
              <p:cNvPr id="12" name="Chevron 11"/>
              <p:cNvSpPr/>
              <p:nvPr userDrawn="1"/>
            </p:nvSpPr>
            <p:spPr>
              <a:xfrm flipH="1">
                <a:off x="8640700" y="6354583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Chevron 12"/>
              <p:cNvSpPr/>
              <p:nvPr userDrawn="1"/>
            </p:nvSpPr>
            <p:spPr>
              <a:xfrm flipH="1">
                <a:off x="8767248" y="6355150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shade val="75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Chevron 13"/>
              <p:cNvSpPr/>
              <p:nvPr userDrawn="1"/>
            </p:nvSpPr>
            <p:spPr>
              <a:xfrm flipH="1">
                <a:off x="8894116" y="6355000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shade val="75000"/>
                    </a:schemeClr>
                  </a:gs>
                  <a:gs pos="100000">
                    <a:schemeClr val="accent1">
                      <a:shade val="50000"/>
                      <a:shade val="2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threePt" dir="tl">
                <a:rot lat="0" lon="0" rev="7200000"/>
              </a:lightRig>
            </a:scene3d>
            <a:sp3d contourW="6350">
              <a:contourClr>
                <a:schemeClr val="accent1"/>
              </a:contourClr>
            </a:sp3d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70000"/>
            <a:ext cx="1643042" cy="288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7E526-32AE-4DA2-9450-BDF34520F6CB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43042" y="6570000"/>
            <a:ext cx="4214842" cy="288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8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528" y="6570000"/>
            <a:ext cx="571472" cy="288000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1" eaLnBrk="1" latinLnBrk="0" hangingPunct="1">
        <a:spcBef>
          <a:spcPct val="0"/>
        </a:spcBef>
        <a:buNone/>
        <a:defRPr kumimoji="0" lang="zh-CN" altLang="en-US" sz="4400" b="1" kern="1200" dirty="0">
          <a:ln w="11430"/>
          <a:gradFill flip="none" rotWithShape="1">
            <a:gsLst>
              <a:gs pos="0">
                <a:schemeClr val="accent2"/>
              </a:gs>
              <a:gs pos="45000">
                <a:schemeClr val="accent2">
                  <a:tint val="60000"/>
                </a:schemeClr>
              </a:gs>
              <a:gs pos="90000">
                <a:schemeClr val="accent2">
                  <a:tint val="40000"/>
                </a:schemeClr>
              </a:gs>
              <a:gs pos="100000">
                <a:schemeClr val="accent2">
                  <a:tint val="20000"/>
                </a:schemeClr>
              </a:gs>
            </a:gsLst>
            <a:lin ang="5400000" scaled="1"/>
            <a:tileRect/>
          </a:gradFill>
          <a:effectLst>
            <a:outerShdw blurRad="44450" dist="41910" dir="3600000" algn="tl">
              <a:srgbClr val="000000">
                <a:alpha val="50000"/>
              </a:srgbClr>
            </a:outerShdw>
          </a:effectLst>
          <a:latin typeface="+mj-lt"/>
          <a:ea typeface="+mj-ea"/>
          <a:cs typeface="+mj-cs"/>
        </a:defRPr>
      </a:lvl1pPr>
      <a:lvl2pPr rtl="1" eaLnBrk="1" latinLnBrk="0" hangingPunct="1">
        <a:defRPr kumimoji="0">
          <a:solidFill>
            <a:schemeClr val="tx2"/>
          </a:solidFill>
        </a:defRPr>
      </a:lvl2pPr>
      <a:lvl3pPr rtl="1" eaLnBrk="1" latinLnBrk="0" hangingPunct="1">
        <a:defRPr kumimoji="0">
          <a:solidFill>
            <a:schemeClr val="tx2"/>
          </a:solidFill>
        </a:defRPr>
      </a:lvl3pPr>
      <a:lvl4pPr rtl="1" eaLnBrk="1" latinLnBrk="0" hangingPunct="1">
        <a:defRPr kumimoji="0">
          <a:solidFill>
            <a:schemeClr val="tx2"/>
          </a:solidFill>
        </a:defRPr>
      </a:lvl4pPr>
      <a:lvl5pPr rtl="1" eaLnBrk="1" latinLnBrk="0" hangingPunct="1">
        <a:defRPr kumimoji="0">
          <a:solidFill>
            <a:schemeClr val="tx2"/>
          </a:solidFill>
        </a:defRPr>
      </a:lvl5pPr>
      <a:lvl6pPr rtl="1" eaLnBrk="1" latinLnBrk="0" hangingPunct="1">
        <a:defRPr kumimoji="0">
          <a:solidFill>
            <a:schemeClr val="tx2"/>
          </a:solidFill>
        </a:defRPr>
      </a:lvl6pPr>
      <a:lvl7pPr rtl="1" eaLnBrk="1" latinLnBrk="0" hangingPunct="1">
        <a:defRPr kumimoji="0">
          <a:solidFill>
            <a:schemeClr val="tx2"/>
          </a:solidFill>
        </a:defRPr>
      </a:lvl7pPr>
      <a:lvl8pPr rtl="1" eaLnBrk="1" latinLnBrk="0" hangingPunct="1">
        <a:defRPr kumimoji="0">
          <a:solidFill>
            <a:schemeClr val="tx2"/>
          </a:solidFill>
        </a:defRPr>
      </a:lvl8pPr>
      <a:lvl9pPr rtl="1"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r" rtl="1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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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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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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1676400" y="1752600"/>
            <a:ext cx="5761038" cy="18510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ar-SA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35921" dir="2700000" sy="50000" rotWithShape="0">
                    <a:schemeClr val="tx1">
                      <a:alpha val="70000"/>
                    </a:schemeClr>
                  </a:outerShdw>
                </a:effectLst>
                <a:cs typeface="Old Antic Decorative"/>
              </a:rPr>
              <a:t>إدارة وصيانة بيئة  </a:t>
            </a:r>
          </a:p>
        </p:txBody>
      </p:sp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685800" y="3810000"/>
            <a:ext cx="7847013" cy="2498724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rtl="0"/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107763" dir="8100000" algn="ctr" rotWithShape="0">
                    <a:srgbClr val="FFFF00">
                      <a:alpha val="50000"/>
                    </a:srgbClr>
                  </a:outerShdw>
                </a:effectLst>
                <a:latin typeface="Arial Black"/>
              </a:rPr>
              <a:t>Microsoft</a:t>
            </a:r>
          </a:p>
          <a:p>
            <a:pPr algn="ctr" rtl="0"/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107763" dir="8100000" algn="ctr" rotWithShape="0">
                    <a:srgbClr val="FFFF00">
                      <a:alpha val="50000"/>
                    </a:srgbClr>
                  </a:outerShdw>
                </a:effectLst>
                <a:latin typeface="Arial Black"/>
              </a:rPr>
              <a:t> WINDOWS SERVER 2003</a:t>
            </a:r>
            <a:endParaRPr lang="ar-SA" sz="3600" kern="10" dirty="0">
              <a:ln w="12700">
                <a:solidFill>
                  <a:srgbClr val="B2B2B2"/>
                </a:solidFill>
                <a:round/>
                <a:headEnd/>
                <a:tailEnd/>
              </a:ln>
              <a:solidFill>
                <a:srgbClr val="0000CC"/>
              </a:solidFill>
              <a:effectLst>
                <a:outerShdw dist="107763" dir="8100000" algn="ctr" rotWithShape="0">
                  <a:srgbClr val="FFFF00">
                    <a:alpha val="5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286000" y="304800"/>
            <a:ext cx="4724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400" b="1" cap="all" dirty="0" smtClean="0">
                <a:ln w="0"/>
                <a:solidFill>
                  <a:srgbClr val="0000CC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Diwani Letter" pitchFamily="2" charset="-78"/>
              </a:rPr>
              <a:t>بسم الله الرحمن الرحيم </a:t>
            </a:r>
          </a:p>
          <a:p>
            <a:pPr algn="ctr"/>
            <a:r>
              <a:rPr lang="ar-SA" altLang="en-US" sz="4400" b="1" cap="all" dirty="0" smtClean="0">
                <a:ln w="0"/>
                <a:solidFill>
                  <a:srgbClr val="0000CC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مادة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76672"/>
            <a:ext cx="8610600" cy="5390728"/>
          </a:xfrm>
        </p:spPr>
        <p:txBody>
          <a:bodyPr>
            <a:noAutofit/>
            <a:scene3d>
              <a:camera prst="isometricOffAxis1Righ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 algn="r"/>
            <a:r>
              <a:rPr lang="ar-SA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  </a:t>
            </a:r>
          </a:p>
          <a:p>
            <a:pPr lvl="0" algn="r"/>
            <a:r>
              <a:rPr lang="ar-SA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الفصل الثاني</a:t>
            </a:r>
          </a:p>
          <a:p>
            <a:pPr algn="ctr"/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إدارة مايكروسوفت ويندوز سرفر 2003</a:t>
            </a:r>
          </a:p>
          <a:p>
            <a:pPr lvl="0" algn="r"/>
            <a:endParaRPr lang="en-US" sz="5400" b="1" dirty="0" smtClean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/>
            <a:endParaRPr lang="ar-SA" sz="4800" b="1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8763000" cy="4876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b="1" kern="1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الدرس الأول : </a:t>
            </a:r>
            <a:r>
              <a:rPr lang="en-US" b="1" kern="1200" dirty="0" smtClean="0">
                <a:latin typeface="Times New Roman" pitchFamily="18" charset="0"/>
                <a:cs typeface="Times New Roman" pitchFamily="18" charset="0"/>
              </a:rPr>
              <a:t>Microsoft Management Console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الدرس الثاني : إدارة الكمبيوترات عن بعد بواسطة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MMC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الدرس الثالث : إدارة الملقمات بواسطة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Remote Desktop for Administration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الدرس الرابع : استعمال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Remote Assistance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endParaRPr lang="ar-SA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124200" y="548680"/>
            <a:ext cx="5580112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altLang="en-US" sz="5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الدروس في هذا الفصل</a:t>
            </a:r>
            <a:endParaRPr lang="ar-SA" altLang="en-US" sz="5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76672"/>
            <a:ext cx="8610600" cy="5390728"/>
          </a:xfrm>
        </p:spPr>
        <p:txBody>
          <a:bodyPr>
            <a:noAutofit/>
            <a:scene3d>
              <a:camera prst="isometricOffAxis1Righ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 algn="r"/>
            <a:r>
              <a:rPr lang="ar-SA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  </a:t>
            </a:r>
          </a:p>
          <a:p>
            <a:pPr lvl="0" algn="r"/>
            <a:r>
              <a:rPr lang="ar-SA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الدرس الثاني </a:t>
            </a:r>
          </a:p>
          <a:p>
            <a:pPr lvl="0" algn="r"/>
            <a:endParaRPr lang="ar-SA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lnSpc>
                <a:spcPct val="80000"/>
              </a:lnSpc>
              <a:defRPr/>
            </a:pPr>
            <a:r>
              <a:rPr lang="ar-SA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إدارة الكمبيوترات عن بعد بواسطة </a:t>
            </a:r>
            <a:r>
              <a:rPr lang="en-US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MMC</a:t>
            </a:r>
            <a:r>
              <a:rPr lang="ar-SA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  <a:p>
            <a:pPr lvl="0" algn="ctr"/>
            <a:endParaRPr lang="en-US" sz="5400" b="1" dirty="0" smtClean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/>
            <a:endParaRPr lang="ar-SA" sz="4800" b="1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5334000" y="548680"/>
            <a:ext cx="3370312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altLang="en-US" sz="5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عناصر الدرس </a:t>
            </a:r>
            <a:endParaRPr lang="ar-SA" altLang="en-US" sz="5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/>
          <a:lstStyle/>
          <a:p>
            <a:pPr>
              <a:buClr>
                <a:srgbClr val="0000CC"/>
              </a:buClr>
            </a:pPr>
            <a:endParaRPr lang="ar-SA" dirty="0" smtClean="0"/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ar-SA" sz="3600" b="1" dirty="0" smtClean="0"/>
              <a:t>تشييد وحدة تحكم </a:t>
            </a:r>
            <a:r>
              <a:rPr lang="en-US" sz="3600" b="1" dirty="0" smtClean="0"/>
              <a:t>MMC</a:t>
            </a:r>
            <a:r>
              <a:rPr lang="ar-SA" sz="3600" b="1" dirty="0" smtClean="0"/>
              <a:t> لإدارة كمبيوتر عن بعد .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ar-SA" sz="3600" b="1" dirty="0" smtClean="0"/>
              <a:t>إعداد الأداة الإضافية للاستعمال البعيد .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ar-SA" sz="3600" b="1" dirty="0" smtClean="0"/>
              <a:t>الاتصال عن بعد بواسطة وحدة التحكم </a:t>
            </a:r>
            <a:r>
              <a:rPr lang="en-US" sz="3600" b="1" dirty="0" smtClean="0"/>
              <a:t>MMC</a:t>
            </a:r>
            <a:r>
              <a:rPr lang="ar-SA" sz="3600" b="1" dirty="0" smtClean="0"/>
              <a:t> .</a:t>
            </a:r>
          </a:p>
          <a:p>
            <a:pPr>
              <a:buClr>
                <a:srgbClr val="0000CC"/>
              </a:buClr>
            </a:pPr>
            <a:endParaRPr lang="ar-SA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676400"/>
            <a:ext cx="8640762" cy="5005388"/>
          </a:xfrm>
        </p:spPr>
        <p:txBody>
          <a:bodyPr>
            <a:noAutofit/>
          </a:bodyPr>
          <a:lstStyle/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للاتصال بنظام آخر وإدارته باستعمال وحدة تحكم </a:t>
            </a:r>
            <a:r>
              <a:rPr lang="en-US" sz="3200" b="1" dirty="0" smtClean="0"/>
              <a:t>Computer Management</a:t>
            </a:r>
            <a:r>
              <a:rPr lang="ar-SA" sz="3200" b="1" dirty="0" smtClean="0"/>
              <a:t> ،يجب أن تشغل وحدة التحكم مع حساب يملك </a:t>
            </a:r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أوراق ثبوتية إدارية</a:t>
            </a:r>
            <a:r>
              <a:rPr lang="ar-SA" sz="3200" b="1" dirty="0" smtClean="0"/>
              <a:t> على الكمبيوتر البعيد </a:t>
            </a:r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إذا كانت أوراقك الثبوتية لا تمتلك امتيازات على الكمبيوتر الهدف فإنك ستتمكن من تحميل الأداة الإضافية ولكن لن تكوني قادرة على قراءة المعلومات من الكمبيوتر الهدف </a:t>
            </a:r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يمكن استخدام </a:t>
            </a:r>
            <a:r>
              <a:rPr lang="en-US" sz="3200" b="1" dirty="0" smtClean="0"/>
              <a:t>Run As</a:t>
            </a:r>
            <a:r>
              <a:rPr lang="ar-SA" sz="3200" b="1" dirty="0" smtClean="0"/>
              <a:t> أو تسجيل دخول ثانوي لتشغيل وحدة تحكم  مع أوراق ثبوتية أخرى (غير التي سجلت بها دخولك حالياً).</a:t>
            </a: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676400" y="655712"/>
            <a:ext cx="7027912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lnSpc>
                <a:spcPct val="80000"/>
              </a:lnSpc>
              <a:defRPr/>
            </a:pPr>
            <a:r>
              <a:rPr lang="ar-SA" sz="4400" b="1" dirty="0" smtClean="0"/>
              <a:t>إعداد الأداة الإضافية للاستعمال البعيد</a:t>
            </a:r>
            <a:endParaRPr lang="ar-SA" altLang="en-US" sz="4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752600"/>
            <a:ext cx="8640762" cy="5005388"/>
          </a:xfrm>
        </p:spPr>
        <p:txBody>
          <a:bodyPr>
            <a:noAutofit/>
          </a:bodyPr>
          <a:lstStyle/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عندما نصبح جاهزين لإدارة النظام  البعيد يمكن :</a:t>
            </a:r>
          </a:p>
          <a:p>
            <a:pPr marL="742950" lvl="2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000" b="1" dirty="0" smtClean="0"/>
              <a:t>فتح وحدة تحكم  موجودة تكون الأداة الإضافية محمّلة فيها .</a:t>
            </a:r>
          </a:p>
          <a:p>
            <a:pPr marL="742950" lvl="2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000" b="1" dirty="0" smtClean="0"/>
              <a:t>أو ضبط وحدة تحكم </a:t>
            </a:r>
            <a:r>
              <a:rPr lang="en-US" sz="3000" b="1" dirty="0" smtClean="0"/>
              <a:t>MMC</a:t>
            </a:r>
            <a:r>
              <a:rPr lang="ar-SA" sz="3000" b="1" dirty="0" smtClean="0"/>
              <a:t> جديدة مع أداة إضافية ستضبطها للاتصال البعيد .</a:t>
            </a:r>
            <a:r>
              <a:rPr lang="ar-SA" sz="3400" b="1" dirty="0" smtClean="0"/>
              <a:t>   </a:t>
            </a:r>
            <a:endParaRPr lang="en-US" sz="3400" b="1" dirty="0" smtClean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676400" y="655712"/>
            <a:ext cx="7027912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lnSpc>
                <a:spcPct val="80000"/>
              </a:lnSpc>
              <a:defRPr/>
            </a:pPr>
            <a:r>
              <a:rPr lang="ar-SA" sz="4400" b="1" dirty="0" smtClean="0"/>
              <a:t>إعداد الأداة الإضافية للاستعمال البعيد</a:t>
            </a:r>
            <a:endParaRPr lang="ar-SA" altLang="en-US" sz="4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640762" cy="5005388"/>
          </a:xfrm>
        </p:spPr>
        <p:txBody>
          <a:bodyPr>
            <a:noAutofit/>
          </a:bodyPr>
          <a:lstStyle/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إذا أردنا ضبط وحدة تحكم </a:t>
            </a:r>
            <a:r>
              <a:rPr lang="en-US" sz="3200" b="1" dirty="0" smtClean="0"/>
              <a:t> Computer Management </a:t>
            </a:r>
            <a:r>
              <a:rPr lang="ar-SA" sz="3200" b="1" dirty="0" smtClean="0"/>
              <a:t> موجودة فانا نتبع الخطوات التالية:</a:t>
            </a:r>
          </a:p>
          <a:p>
            <a:pPr marL="742950" lvl="2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000" b="1" dirty="0" smtClean="0"/>
              <a:t>نفتح وحدة التحكم </a:t>
            </a:r>
            <a:r>
              <a:rPr lang="en-US" sz="3000" b="1" dirty="0" smtClean="0"/>
              <a:t>Computer Management</a:t>
            </a:r>
            <a:r>
              <a:rPr lang="ar-SA" sz="3000" b="1" dirty="0" smtClean="0"/>
              <a:t> بنقر</a:t>
            </a:r>
            <a:r>
              <a:rPr lang="en-US" sz="3000" b="1" dirty="0" smtClean="0"/>
              <a:t>My Computer</a:t>
            </a:r>
            <a:r>
              <a:rPr lang="ar-SA" sz="3000" b="1" dirty="0" smtClean="0"/>
              <a:t> بالزر الأيمن واختيار </a:t>
            </a:r>
            <a:r>
              <a:rPr lang="en-US" sz="3000" b="1" dirty="0" smtClean="0"/>
              <a:t>Manage</a:t>
            </a:r>
            <a:r>
              <a:rPr lang="ar-SA" sz="3000" b="1" dirty="0" smtClean="0"/>
              <a:t> من القائمة .</a:t>
            </a:r>
          </a:p>
          <a:p>
            <a:pPr marL="742950" lvl="2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000" b="1" dirty="0" smtClean="0"/>
              <a:t>ننقر باليمين على </a:t>
            </a:r>
            <a:r>
              <a:rPr lang="en-US" sz="3000" b="1" dirty="0" smtClean="0"/>
              <a:t>Computer Management</a:t>
            </a:r>
            <a:r>
              <a:rPr lang="ar-SA" sz="3000" b="1" dirty="0" smtClean="0"/>
              <a:t> في لوحة الشجرة ونختار </a:t>
            </a:r>
            <a:r>
              <a:rPr lang="en-US" sz="3000" b="1" dirty="0" smtClean="0"/>
              <a:t>Connect to Another Computer </a:t>
            </a:r>
            <a:endParaRPr lang="ar-SA" sz="3000" b="1" dirty="0" smtClean="0"/>
          </a:p>
          <a:p>
            <a:pPr marL="742950" lvl="2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000" b="1" dirty="0" smtClean="0"/>
              <a:t>في مربع الحوار نكتب اسم الكمبيوتر أو عنوان </a:t>
            </a:r>
            <a:r>
              <a:rPr lang="en-US" sz="3000" b="1" dirty="0" smtClean="0"/>
              <a:t>IP</a:t>
            </a:r>
            <a:r>
              <a:rPr lang="ar-SA" sz="3000" b="1" dirty="0" smtClean="0"/>
              <a:t> ،أو استعراض الشبكة بحثاً عنه ثم </a:t>
            </a:r>
            <a:r>
              <a:rPr lang="en-US" sz="3000" b="1" dirty="0" smtClean="0"/>
              <a:t>OK</a:t>
            </a:r>
            <a:r>
              <a:rPr lang="ar-SA" sz="3000" b="1" dirty="0" smtClean="0"/>
              <a:t> للاتصال به .</a:t>
            </a:r>
          </a:p>
          <a:p>
            <a:pPr marL="742950" lvl="2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000" b="1" dirty="0" smtClean="0"/>
              <a:t>عندها تصبح متصلاً يمكنك تنفيذ مهام إدارية على الكمبيوتر البعيد.</a:t>
            </a:r>
            <a:endParaRPr lang="en-US" sz="3000" b="1" dirty="0" smtClean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676400" y="655712"/>
            <a:ext cx="7027912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lnSpc>
                <a:spcPct val="80000"/>
              </a:lnSpc>
              <a:defRPr/>
            </a:pPr>
            <a:r>
              <a:rPr lang="ar-SA" sz="4400" b="1" dirty="0" smtClean="0"/>
              <a:t>إعداد الأداة الإضافية للاستعمال البعيد</a:t>
            </a:r>
            <a:endParaRPr lang="ar-SA" altLang="en-US" sz="4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857672"/>
            <a:ext cx="8915400" cy="5390728"/>
          </a:xfrm>
        </p:spPr>
        <p:txBody>
          <a:bodyPr>
            <a:noAutofit/>
            <a:scene3d>
              <a:camera prst="isometricOffAxis1Righ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 algn="r"/>
            <a:r>
              <a:rPr lang="ar-SA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  </a:t>
            </a:r>
          </a:p>
          <a:p>
            <a:pPr lvl="0" algn="r"/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الدرس الثالث </a:t>
            </a:r>
          </a:p>
          <a:p>
            <a:pPr algn="ctr">
              <a:lnSpc>
                <a:spcPct val="150000"/>
              </a:lnSpc>
              <a:defRPr/>
            </a:pPr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إدارة الملقمات بواسطة 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Remote 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Desktop for Administration</a:t>
            </a:r>
          </a:p>
          <a:p>
            <a:pPr algn="ctr"/>
            <a:endParaRPr lang="ar-SA" sz="4800" b="1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5334000" y="548680"/>
            <a:ext cx="3370312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altLang="en-US" sz="5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عناصر الدرس </a:t>
            </a:r>
            <a:endParaRPr lang="ar-SA" altLang="en-US" sz="5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ar-SA" sz="3600" b="1" dirty="0" smtClean="0"/>
              <a:t>ضبط تكوين ملقم لتمكين </a:t>
            </a:r>
            <a:r>
              <a:rPr lang="en-US" sz="3600" b="1" dirty="0" smtClean="0"/>
              <a:t>Remote Desktop for Administration</a:t>
            </a:r>
            <a:r>
              <a:rPr lang="ar-SA" sz="3600" b="1" dirty="0" smtClean="0"/>
              <a:t> .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ar-SA" sz="3600" b="1" dirty="0" smtClean="0"/>
              <a:t>تعيين مستخدمين إلى المجموعة الملائمة للسماح لهم بإدارة الملقمات عن بعد .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ar-SA" sz="3600" b="1" dirty="0" smtClean="0"/>
              <a:t>البرنامج </a:t>
            </a:r>
            <a:r>
              <a:rPr lang="en-US" sz="3600" b="1" dirty="0" smtClean="0"/>
              <a:t>Remote Desktop Connection</a:t>
            </a:r>
            <a:r>
              <a:rPr lang="ar-SA" sz="3600" b="1" dirty="0" smtClean="0"/>
              <a:t> .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ar-SA" sz="3600" b="1" dirty="0" smtClean="0"/>
              <a:t>ضبط تكوين عميل </a:t>
            </a:r>
            <a:r>
              <a:rPr lang="en-US" sz="3600" b="1" dirty="0" smtClean="0"/>
              <a:t>Remote Desktop</a:t>
            </a:r>
            <a:r>
              <a:rPr lang="ar-SA" sz="3600" b="1" dirty="0" smtClean="0"/>
              <a:t>.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ar-SA" sz="3600" b="1" dirty="0" smtClean="0"/>
              <a:t>حلول مشاكل </a:t>
            </a:r>
            <a:r>
              <a:rPr lang="en-US" sz="3600" b="1" dirty="0" smtClean="0"/>
              <a:t>Terminal Services</a:t>
            </a:r>
            <a:r>
              <a:rPr lang="ar-SA" sz="3600" b="1" dirty="0" smtClean="0"/>
              <a:t> .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endParaRPr lang="ar-SA" sz="3600" b="1" dirty="0" smtClean="0"/>
          </a:p>
          <a:p>
            <a:pPr>
              <a:buClr>
                <a:srgbClr val="0000CC"/>
              </a:buClr>
            </a:pPr>
            <a:endParaRPr lang="ar-SA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640762" cy="5157788"/>
          </a:xfrm>
        </p:spPr>
        <p:txBody>
          <a:bodyPr>
            <a:normAutofit lnSpcReduction="10000"/>
          </a:bodyPr>
          <a:lstStyle/>
          <a:p>
            <a:pPr marL="342900" lvl="1" indent="-342900"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500" b="1" dirty="0" smtClean="0"/>
              <a:t>الخدمة </a:t>
            </a:r>
            <a:r>
              <a:rPr lang="en-US" sz="3500" b="1" dirty="0" smtClean="0"/>
              <a:t>Terminal Services</a:t>
            </a:r>
            <a:r>
              <a:rPr lang="ar-SA" sz="3500" b="1" dirty="0" smtClean="0"/>
              <a:t> تمكن الخدمات التالية:</a:t>
            </a:r>
            <a:r>
              <a:rPr lang="en-US" sz="3500" b="1" dirty="0" smtClean="0"/>
              <a:t> </a:t>
            </a:r>
            <a:endParaRPr lang="ar-SA" sz="3500" b="1" dirty="0" smtClean="0"/>
          </a:p>
          <a:p>
            <a:pPr marL="342900" lvl="1" indent="-342900"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en-US" sz="3500" b="1" dirty="0" smtClean="0"/>
              <a:t>Remote Desktop   , Remote Assistance Terminal Server ,</a:t>
            </a:r>
            <a:r>
              <a:rPr lang="ar-SA" sz="3500" b="1" dirty="0" smtClean="0"/>
              <a:t> لمشاركة البرامج .</a:t>
            </a:r>
          </a:p>
          <a:p>
            <a:pPr marL="342900" lvl="1" indent="-342900"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500" b="1" dirty="0" smtClean="0"/>
              <a:t>يتم تثبيت الخدمة بشكل افتراضي في ويندوز سرفر2003 ويضبط تكوينها في </a:t>
            </a:r>
            <a:r>
              <a:rPr lang="en-US" sz="3500" b="1" dirty="0" smtClean="0"/>
              <a:t>Remote Desktop</a:t>
            </a:r>
            <a:r>
              <a:rPr lang="ar-SA" sz="3500" b="1" dirty="0" smtClean="0"/>
              <a:t> لصيغة الإدارة البعيدة .</a:t>
            </a:r>
          </a:p>
          <a:p>
            <a:pPr marL="342900" lvl="1" indent="-342900"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en-US" sz="3500" b="1" dirty="0" smtClean="0"/>
              <a:t>Remote Desktop</a:t>
            </a:r>
            <a:r>
              <a:rPr lang="ar-SA" sz="3500" b="1" dirty="0" smtClean="0"/>
              <a:t> تتيح فقط إجراء اتصالين بعيدين متزامنين ولا تتضمن مكونات مشاركة البرامج التي يتضمنها </a:t>
            </a:r>
            <a:r>
              <a:rPr lang="en-US" sz="3500" b="1" dirty="0" smtClean="0"/>
              <a:t>Terminal Server</a:t>
            </a:r>
            <a:r>
              <a:rPr lang="ar-SA" sz="3600" dirty="0" smtClean="0">
                <a:cs typeface="Simplified Arabic" pitchFamily="18" charset="-78"/>
              </a:rPr>
              <a:t> </a:t>
            </a:r>
            <a:endParaRPr lang="en-US" sz="3600" dirty="0">
              <a:cs typeface="Simplified Arabic" pitchFamily="18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04800" y="228600"/>
            <a:ext cx="8458200" cy="117570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80000"/>
              </a:lnSpc>
              <a:defRPr/>
            </a:pPr>
            <a:r>
              <a:rPr lang="ar-SA" alt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تمكين وضبط تكوين </a:t>
            </a:r>
            <a:r>
              <a:rPr lang="en-US" alt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Remote Desktop for Administrator</a:t>
            </a:r>
            <a:endParaRPr lang="ar-SA" altLang="en-US" sz="4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1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16764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Clr>
                <a:srgbClr val="0000CC"/>
              </a:buClr>
            </a:pPr>
            <a:r>
              <a:rPr lang="ar-SA" sz="2800" b="1" dirty="0" smtClean="0"/>
              <a:t>المكونات الأخرى – </a:t>
            </a:r>
            <a:r>
              <a:rPr lang="en-US" sz="2800" b="1" dirty="0" smtClean="0"/>
              <a:t>Terminal Server</a:t>
            </a:r>
            <a:r>
              <a:rPr lang="ar-SA" sz="2800" b="1" dirty="0" smtClean="0"/>
              <a:t> والخدمة </a:t>
            </a:r>
            <a:r>
              <a:rPr lang="en-US" sz="2800" b="1" dirty="0" smtClean="0"/>
              <a:t>Terminal Server Licensing</a:t>
            </a:r>
            <a:r>
              <a:rPr lang="ar-SA" sz="2800" b="1" dirty="0" smtClean="0"/>
              <a:t> يجب أن تضاف باستعمال</a:t>
            </a:r>
            <a:r>
              <a:rPr lang="en-US" sz="2800" b="1" dirty="0" smtClean="0"/>
              <a:t> </a:t>
            </a:r>
            <a:r>
              <a:rPr lang="ar-SA" sz="2800" b="1" dirty="0" smtClean="0"/>
              <a:t> إضافة وإزالة البرامج  </a:t>
            </a:r>
            <a:r>
              <a:rPr lang="en-US" sz="2800" b="1" dirty="0" smtClean="0"/>
              <a:t>Add or Remove Programs</a:t>
            </a:r>
            <a:r>
              <a:rPr lang="ar-SA" sz="2800" b="1" dirty="0" smtClean="0"/>
              <a:t> </a:t>
            </a:r>
          </a:p>
          <a:p>
            <a:pPr>
              <a:lnSpc>
                <a:spcPct val="90000"/>
              </a:lnSpc>
              <a:buClr>
                <a:srgbClr val="0000CC"/>
              </a:buClr>
            </a:pPr>
            <a:r>
              <a:rPr lang="ar-SA" sz="2800" b="1" dirty="0" smtClean="0"/>
              <a:t>يتم إضافة كل الأدوات الإدارية لضبط تكوين </a:t>
            </a:r>
            <a:r>
              <a:rPr lang="en-US" sz="2800" b="1" dirty="0" smtClean="0"/>
              <a:t>Terminal Server</a:t>
            </a:r>
            <a:r>
              <a:rPr lang="ar-SA" sz="2800" b="1" dirty="0" smtClean="0"/>
              <a:t> بشكل افتراضي ولكل أداة وظيفة محددة كما في الجدول </a:t>
            </a:r>
            <a:endParaRPr lang="ar-SA" sz="2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Group 84"/>
          <p:cNvGraphicFramePr>
            <a:graphicFrameLocks noGrp="1"/>
          </p:cNvGraphicFramePr>
          <p:nvPr/>
        </p:nvGraphicFramePr>
        <p:xfrm>
          <a:off x="250825" y="1828800"/>
          <a:ext cx="8713788" cy="4868672"/>
        </p:xfrm>
        <a:graphic>
          <a:graphicData uri="http://schemas.openxmlformats.org/drawingml/2006/table">
            <a:tbl>
              <a:tblPr rtl="1"/>
              <a:tblGrid>
                <a:gridCol w="3054350"/>
                <a:gridCol w="5659438"/>
              </a:tblGrid>
              <a:tr h="5905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3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j-cs"/>
                        </a:rPr>
                        <a:t>البرنامج المثبت</a:t>
                      </a:r>
                      <a:endParaRPr kumimoji="0" lang="en-US" sz="3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+mj-cs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3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j-cs"/>
                        </a:rPr>
                        <a:t>الهدف</a:t>
                      </a:r>
                      <a:endParaRPr kumimoji="0" lang="en-US" sz="3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+mj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97472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+mn-cs"/>
                        </a:rPr>
                        <a:t>Terminal Services Configuration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ضبط خصائص على  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Terminal Server</a:t>
                      </a:r>
                      <a:r>
                        <a:rPr kumimoji="0" lang="ar-S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(الجلسة , إعدادات التحكم بالعميل عن بُعد)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472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+mn-cs"/>
                        </a:rPr>
                        <a:t>Terminal Services Manager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إرسال رسائل للعملاء المتصلين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قطع اتصالات الجلسة أو تسجيل الخروج 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472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+mn-cs"/>
                        </a:rPr>
                        <a:t>Remote Desktop Client Installation Files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تثبيت البرنامج 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Remote Desktop</a:t>
                      </a:r>
                      <a:r>
                        <a:rPr kumimoji="0" lang="ar-S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 في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%</a:t>
                      </a:r>
                      <a:r>
                        <a:rPr kumimoji="0" lang="en-US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Systemroot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%\System32\Clients\</a:t>
                      </a:r>
                      <a:r>
                        <a:rPr kumimoji="0" lang="en-US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Tsclient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\Win32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472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+mn-cs"/>
                        </a:rPr>
                        <a:t>Terminal Services Licensing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ضبط تراخيص اتصالات العملاء بملقم المحطة الطرفية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غير قابلة للتطبيق في البيئات التي تستخدم 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Remote Desktop  for Administrator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640762" cy="5157788"/>
          </a:xfrm>
        </p:spPr>
        <p:txBody>
          <a:bodyPr>
            <a:normAutofit fontScale="92500" lnSpcReduction="20000"/>
          </a:bodyPr>
          <a:lstStyle/>
          <a:p>
            <a:pPr marL="342900" lvl="1" indent="-342900"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500" b="1" dirty="0" smtClean="0"/>
              <a:t>لتمكين اتصالات </a:t>
            </a:r>
            <a:r>
              <a:rPr lang="en-US" sz="3500" b="1" dirty="0" smtClean="0"/>
              <a:t>Remote Desktop</a:t>
            </a:r>
            <a:r>
              <a:rPr lang="ar-SA" sz="3500" b="1" dirty="0" smtClean="0"/>
              <a:t> في كمبيوتر ويندوز سرفر 2003 :</a:t>
            </a:r>
            <a:r>
              <a:rPr lang="en-US" sz="3500" b="1" dirty="0" smtClean="0"/>
              <a:t> </a:t>
            </a:r>
            <a:endParaRPr lang="ar-SA" sz="3500" b="1" dirty="0" smtClean="0"/>
          </a:p>
          <a:p>
            <a:pPr marL="342900" lvl="1" indent="-342900"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500" b="1" dirty="0" smtClean="0"/>
              <a:t>افتح </a:t>
            </a:r>
            <a:r>
              <a:rPr lang="en-US" sz="3500" b="1" dirty="0" smtClean="0"/>
              <a:t>System Properties</a:t>
            </a:r>
            <a:r>
              <a:rPr lang="ar-SA" sz="3500" b="1" dirty="0" smtClean="0"/>
              <a:t> من لوحة التحكم . ثم من علامة التبويب </a:t>
            </a:r>
            <a:r>
              <a:rPr lang="en-US" sz="3500" b="1" dirty="0" smtClean="0"/>
              <a:t>Remote</a:t>
            </a:r>
            <a:r>
              <a:rPr lang="ar-SA" sz="3500" b="1" dirty="0" smtClean="0"/>
              <a:t> ننتق </a:t>
            </a:r>
            <a:r>
              <a:rPr lang="en-US" sz="3500" b="1" dirty="0" smtClean="0"/>
              <a:t>Allow users to connect remotely to this computer</a:t>
            </a:r>
            <a:r>
              <a:rPr lang="ar-SA" sz="3500" b="1" dirty="0" smtClean="0"/>
              <a:t>.</a:t>
            </a:r>
          </a:p>
          <a:p>
            <a:pPr marL="342900" lvl="1" indent="-342900"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500" b="1" dirty="0" smtClean="0"/>
              <a:t>إذا كان ملقم المحطة الطرفية هو متحكم ميدان </a:t>
            </a:r>
            <a:r>
              <a:rPr lang="ar-SA" sz="3500" b="1" smtClean="0"/>
              <a:t>عليك أيضا </a:t>
            </a:r>
            <a:r>
              <a:rPr lang="ar-SA" sz="3500" b="1" dirty="0" smtClean="0"/>
              <a:t>ضبط تكوين </a:t>
            </a:r>
            <a:r>
              <a:rPr lang="en-US" sz="3500" b="1" dirty="0" smtClean="0"/>
              <a:t>Group Policy </a:t>
            </a:r>
            <a:r>
              <a:rPr lang="ar-SA" sz="3500" b="1" dirty="0" smtClean="0"/>
              <a:t> في متحكم الميدان للسماح لأعضاء المجموعة </a:t>
            </a:r>
            <a:r>
              <a:rPr lang="en-US" sz="3500" b="1" dirty="0" smtClean="0"/>
              <a:t>Remote Desktop Users</a:t>
            </a:r>
            <a:r>
              <a:rPr lang="ar-SA" sz="3500" b="1" dirty="0" smtClean="0"/>
              <a:t> للاتصال عبر </a:t>
            </a:r>
            <a:r>
              <a:rPr lang="en-US" sz="3500" b="1" dirty="0" smtClean="0"/>
              <a:t>Terminal Services</a:t>
            </a:r>
            <a:r>
              <a:rPr lang="ar-SA" sz="3500" b="1" dirty="0" smtClean="0"/>
              <a:t>.</a:t>
            </a:r>
          </a:p>
          <a:p>
            <a:pPr marL="342900" lvl="1" indent="-342900"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500" b="1" dirty="0" smtClean="0">
                <a:cs typeface="Simplified Arabic" pitchFamily="18" charset="-78"/>
              </a:rPr>
              <a:t>الملقمات التي ليست متحكمات ميدان ستسمح لأعضاء هذه المجموعة بإجراء اتصالات </a:t>
            </a:r>
            <a:r>
              <a:rPr lang="en-US" sz="3500" b="1" dirty="0" smtClean="0">
                <a:cs typeface="Simplified Arabic" pitchFamily="18" charset="-78"/>
              </a:rPr>
              <a:t>Terminal Services</a:t>
            </a:r>
            <a:r>
              <a:rPr lang="ar-SA" sz="3500" b="1" dirty="0" smtClean="0">
                <a:cs typeface="Simplified Arabic" pitchFamily="18" charset="-78"/>
              </a:rPr>
              <a:t> .</a:t>
            </a:r>
            <a:endParaRPr lang="en-US" sz="3600" dirty="0" smtClean="0">
              <a:cs typeface="Simplified Arabic" pitchFamily="18" charset="-78"/>
            </a:endParaRPr>
          </a:p>
          <a:p>
            <a:pPr marL="342900" lvl="1" indent="-342900">
              <a:buClr>
                <a:schemeClr val="accent1">
                  <a:lumMod val="75000"/>
                </a:schemeClr>
              </a:buClr>
              <a:buSzPct val="50000"/>
              <a:buNone/>
              <a:defRPr/>
            </a:pPr>
            <a:endParaRPr lang="en-US" sz="3600" dirty="0">
              <a:cs typeface="Simplified Arabic" pitchFamily="18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04800" y="228600"/>
            <a:ext cx="8458200" cy="117570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80000"/>
              </a:lnSpc>
              <a:defRPr/>
            </a:pPr>
            <a:r>
              <a:rPr lang="ar-SA" alt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تمكين وضبط تكوين </a:t>
            </a:r>
            <a:r>
              <a:rPr lang="en-US" alt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Remote Desktop for Administrator</a:t>
            </a:r>
            <a:endParaRPr lang="ar-SA" altLang="en-US" sz="4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640762" cy="5157788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8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هو برنامج من جهة العميل .</a:t>
            </a:r>
          </a:p>
          <a:p>
            <a:pPr marL="342900" lvl="1" indent="-342900">
              <a:lnSpc>
                <a:spcPct val="8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يستخدم للاتصال بملقم في الصيغة  </a:t>
            </a:r>
            <a:r>
              <a:rPr lang="en-US" sz="3200" b="1" dirty="0" smtClean="0"/>
              <a:t>Remote Desktop </a:t>
            </a:r>
            <a:r>
              <a:rPr lang="ar-SA" sz="3200" b="1" dirty="0" smtClean="0"/>
              <a:t> أو </a:t>
            </a:r>
            <a:r>
              <a:rPr lang="en-US" sz="3200" b="1" dirty="0" smtClean="0"/>
              <a:t>Terminal Server</a:t>
            </a:r>
            <a:r>
              <a:rPr lang="ar-SA" sz="3200" b="1" dirty="0" smtClean="0"/>
              <a:t> </a:t>
            </a:r>
          </a:p>
          <a:p>
            <a:pPr marL="342900" lvl="1" indent="-342900">
              <a:lnSpc>
                <a:spcPct val="8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في كمبيوترات ويندوز </a:t>
            </a:r>
            <a:r>
              <a:rPr lang="en-US" sz="3200" b="1" dirty="0" smtClean="0"/>
              <a:t>XP</a:t>
            </a:r>
            <a:r>
              <a:rPr lang="ar-SA" sz="3200" b="1" dirty="0" smtClean="0"/>
              <a:t> و </a:t>
            </a:r>
            <a:r>
              <a:rPr lang="ar-SA" sz="3200" b="1" dirty="0" err="1" smtClean="0"/>
              <a:t>ويندوز</a:t>
            </a:r>
            <a:r>
              <a:rPr lang="ar-SA" sz="3200" b="1" dirty="0" smtClean="0"/>
              <a:t> سرفر2003 يتم تثبيت </a:t>
            </a:r>
            <a:r>
              <a:rPr lang="en-US" sz="3200" b="1" dirty="0" smtClean="0"/>
              <a:t>Remote Desktop Connection</a:t>
            </a:r>
            <a:r>
              <a:rPr lang="ar-SA" sz="3200" b="1" dirty="0" smtClean="0"/>
              <a:t> بشكل افتراضي .</a:t>
            </a:r>
          </a:p>
          <a:p>
            <a:pPr marL="342900" lvl="1" indent="-342900">
              <a:lnSpc>
                <a:spcPct val="8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للمنصات الأخرى يتم تثبيت </a:t>
            </a:r>
            <a:r>
              <a:rPr lang="en-US" sz="3200" b="1" dirty="0" smtClean="0"/>
              <a:t>Remote Desktop Connection</a:t>
            </a:r>
            <a:r>
              <a:rPr lang="ar-SA" sz="3200" b="1" dirty="0" smtClean="0"/>
              <a:t> من القرص المضغوط لويندوز سرفر2003او من مجلد التثبيت </a:t>
            </a:r>
          </a:p>
          <a:p>
            <a:pPr marL="342900" lvl="1" indent="-342900">
              <a:lnSpc>
                <a:spcPct val="8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يمكن توزيع الخدمة على ويندوز2000 من خلال </a:t>
            </a:r>
            <a:r>
              <a:rPr lang="en-US" sz="3200" b="1" dirty="0" smtClean="0"/>
              <a:t>Group policy</a:t>
            </a:r>
            <a:r>
              <a:rPr lang="ar-SA" sz="3200" b="1" dirty="0" smtClean="0"/>
              <a:t> </a:t>
            </a:r>
            <a:r>
              <a:rPr lang="ar-SA" sz="3200" b="1" dirty="0" err="1" smtClean="0"/>
              <a:t>او</a:t>
            </a:r>
            <a:r>
              <a:rPr lang="ar-SA" sz="3200" b="1" dirty="0" smtClean="0"/>
              <a:t> </a:t>
            </a:r>
            <a:r>
              <a:rPr lang="en-US" sz="3200" b="1" dirty="0" smtClean="0"/>
              <a:t>SMS</a:t>
            </a:r>
            <a:r>
              <a:rPr lang="ar-SA" sz="3200" b="1" dirty="0" smtClean="0"/>
              <a:t>  </a:t>
            </a:r>
            <a:endParaRPr lang="en-US" sz="3200" b="1" dirty="0" smtClean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52400" y="548680"/>
            <a:ext cx="8763000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buFont typeface="Wingdings" pitchFamily="2" charset="2"/>
              <a:buNone/>
            </a:pPr>
            <a:r>
              <a:rPr lang="ar-SA" altLang="en-US" sz="4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البرنامج </a:t>
            </a:r>
            <a:r>
              <a:rPr lang="en-US" altLang="en-US" sz="4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Remote Desktop Connection</a:t>
            </a:r>
            <a:r>
              <a:rPr lang="ar-SA" altLang="en-US" sz="4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304800" y="381000"/>
            <a:ext cx="8610600" cy="1066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ar-SA" sz="43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ضبط تكوين عميل </a:t>
            </a:r>
            <a:r>
              <a:rPr lang="en-US" sz="43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Remote Desktop</a:t>
            </a:r>
            <a:r>
              <a:rPr lang="ar-SA" sz="43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يبينها الجدول التالي:</a:t>
            </a:r>
          </a:p>
          <a:p>
            <a:r>
              <a:rPr lang="ar-SA" sz="4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إعدادات العميل:</a:t>
            </a:r>
            <a:endParaRPr lang="en-US" sz="4600" b="1" u="sng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Group 54"/>
          <p:cNvGraphicFramePr>
            <a:graphicFrameLocks noGrp="1"/>
          </p:cNvGraphicFramePr>
          <p:nvPr/>
        </p:nvGraphicFramePr>
        <p:xfrm>
          <a:off x="179388" y="1341438"/>
          <a:ext cx="8785225" cy="5211762"/>
        </p:xfrm>
        <a:graphic>
          <a:graphicData uri="http://schemas.openxmlformats.org/drawingml/2006/table">
            <a:tbl>
              <a:tblPr rtl="1"/>
              <a:tblGrid>
                <a:gridCol w="2597150"/>
                <a:gridCol w="6188075"/>
              </a:tblGrid>
              <a:tr h="574702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3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ea typeface="+mn-ea"/>
                          <a:cs typeface="+mj-cs"/>
                        </a:rPr>
                        <a:t>الإعداد</a:t>
                      </a:r>
                      <a:endParaRPr kumimoji="0" lang="en-US" sz="3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ea typeface="+mn-ea"/>
                        <a:cs typeface="+mj-cs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3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ea typeface="+mn-ea"/>
                          <a:cs typeface="+mj-cs"/>
                        </a:rPr>
                        <a:t>وظيفته</a:t>
                      </a:r>
                      <a:endParaRPr kumimoji="0" lang="en-US" sz="3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ea typeface="+mn-ea"/>
                        <a:cs typeface="+mj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94120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+mn-cs"/>
                        </a:rPr>
                        <a:t>General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+mn-cs"/>
                        </a:rPr>
                        <a:t>خيارات للكمبيوتر الذي يجب الاتصال به  وإعداد الأوراق الثبوتية لتسجيل الدخول وحفظ الإعدادات.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6219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+mn-cs"/>
                        </a:rPr>
                        <a:t>Display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+mn-cs"/>
                        </a:rPr>
                        <a:t>يتحكم بحجم إطار العميل والألوان ووظائف شريط التحكم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8921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+mn-cs"/>
                        </a:rPr>
                        <a:t>Local Resources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+mn-cs"/>
                        </a:rPr>
                        <a:t>خيار إحضار الأحداث الصوتية للكمبيوتر المحلي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+mn-cs"/>
                        </a:rPr>
                        <a:t>وكيفية تفسير الكمبيوتر البعيد لاختصارات المفاتيح 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480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+mn-cs"/>
                        </a:rPr>
                        <a:t>Programs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+mn-cs"/>
                        </a:rPr>
                        <a:t>ضبط المسار والمجلد الهدف للبرنامج المراد تشغيله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5909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+mn-cs"/>
                        </a:rPr>
                        <a:t>Experience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+mn-cs"/>
                        </a:rPr>
                        <a:t>وظائف عرض يمكن تمكينها أو تعطيلها بين الكمبيوتر المحلي والكمبيوتر البعيد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304800" y="76200"/>
            <a:ext cx="8610600" cy="1066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ar-SA" sz="43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ضبط تكوين عميل </a:t>
            </a:r>
            <a:r>
              <a:rPr lang="en-US" sz="43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Remote Desktop</a:t>
            </a:r>
            <a:r>
              <a:rPr lang="ar-SA" sz="43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يبينها الجدول التالي:</a:t>
            </a:r>
          </a:p>
          <a:p>
            <a:r>
              <a:rPr lang="ar-SA" sz="4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إعدادات الملقم:</a:t>
            </a:r>
            <a:endParaRPr lang="en-US" sz="4600" b="1" u="sng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Group 53"/>
          <p:cNvGraphicFramePr>
            <a:graphicFrameLocks noGrp="1"/>
          </p:cNvGraphicFramePr>
          <p:nvPr/>
        </p:nvGraphicFramePr>
        <p:xfrm>
          <a:off x="152400" y="990599"/>
          <a:ext cx="8839200" cy="5638799"/>
        </p:xfrm>
        <a:graphic>
          <a:graphicData uri="http://schemas.openxmlformats.org/drawingml/2006/table">
            <a:tbl>
              <a:tblPr rtl="1"/>
              <a:tblGrid>
                <a:gridCol w="2590800"/>
                <a:gridCol w="6248400"/>
              </a:tblGrid>
              <a:tr h="1002632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Logon Settings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أوراق ثبوتية يمكن ضبطها للاتصال بدلاً من استعمال التي يزودها العميل 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619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Sessions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الإعدادات لإنهاء جلسة مقطوعة وحدود الجلسة وزمن الخمول والسماح بإعادة الاتصال.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619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Environment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إعدادات المسار </a:t>
                      </a:r>
                      <a:r>
                        <a:rPr kumimoji="0" lang="ar-S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و</a:t>
                      </a: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 الهدف التي يتم ضبطها هنا تتخطى تلك التي يضبطها المستخدم .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60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Permissions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تتيح ضبط إذونات إضافية على هذا الاتصال .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891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Remote Control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تحديد ما إذا كان التحكم عن بُعد بالجلسة ممكن أم لا 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47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Client Settings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تخطي الاعدادات من تكوين العميل (عمق الالوان)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619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Network Adapters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يحدد أي بطاقات الشبكة في الملقم ستقبل اتصال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Remote Desktop for Administrator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60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General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+mn-cs"/>
                        </a:rPr>
                        <a:t>ضبط مستوى التشفير وآلية التحقق من الصحة .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640762" cy="5157788"/>
          </a:xfrm>
        </p:spPr>
        <p:txBody>
          <a:bodyPr>
            <a:normAutofit/>
          </a:bodyPr>
          <a:lstStyle/>
          <a:p>
            <a:pPr marL="609600" indent="-609600">
              <a:buClr>
                <a:srgbClr val="0000CC"/>
              </a:buClr>
            </a:pPr>
            <a:r>
              <a:rPr lang="ar-SA" b="1" dirty="0" smtClean="0">
                <a:cs typeface="Simplified Arabic" pitchFamily="18" charset="-78"/>
              </a:rPr>
              <a:t>عند استعمال</a:t>
            </a:r>
            <a:r>
              <a:rPr lang="en-US" b="1" dirty="0" smtClean="0">
                <a:cs typeface="Simplified Arabic" pitchFamily="18" charset="-78"/>
              </a:rPr>
              <a:t> Remote Desktop for Administrator</a:t>
            </a:r>
            <a:r>
              <a:rPr lang="ar-SA" b="1" dirty="0" smtClean="0">
                <a:cs typeface="Simplified Arabic" pitchFamily="18" charset="-78"/>
              </a:rPr>
              <a:t> للاتصال بملقم تكون هناك عدة احتمالات لفشل الاتصال أو لحدوث مشاكل في الجلسات :</a:t>
            </a:r>
          </a:p>
          <a:p>
            <a:pPr marL="609600" indent="-609600">
              <a:buClr>
                <a:srgbClr val="0000CC"/>
              </a:buClr>
              <a:buSzPct val="100000"/>
              <a:buFont typeface="+mj-lt"/>
              <a:buAutoNum type="arabicPeriod"/>
            </a:pPr>
            <a:r>
              <a:rPr lang="ar-SA" b="1" dirty="0" smtClean="0">
                <a:cs typeface="Simplified Arabic" pitchFamily="18" charset="-78"/>
              </a:rPr>
              <a:t>أعطال الشبكة </a:t>
            </a:r>
          </a:p>
          <a:p>
            <a:pPr marL="609600" indent="-609600">
              <a:buClr>
                <a:srgbClr val="0000CC"/>
              </a:buClr>
              <a:buSzPct val="100000"/>
              <a:buFont typeface="+mj-lt"/>
              <a:buAutoNum type="arabicPeriod"/>
            </a:pPr>
            <a:r>
              <a:rPr lang="ar-SA" b="1" dirty="0" smtClean="0">
                <a:cs typeface="Simplified Arabic" pitchFamily="18" charset="-78"/>
              </a:rPr>
              <a:t>الأوراق الثبوتية</a:t>
            </a:r>
          </a:p>
          <a:p>
            <a:pPr marL="609600" indent="-609600">
              <a:buClr>
                <a:srgbClr val="0000CC"/>
              </a:buClr>
              <a:buSzPct val="100000"/>
              <a:buFont typeface="+mj-lt"/>
              <a:buAutoNum type="arabicPeriod"/>
            </a:pPr>
            <a:r>
              <a:rPr lang="ar-SA" b="1" dirty="0" smtClean="0">
                <a:cs typeface="Simplified Arabic" pitchFamily="18" charset="-78"/>
              </a:rPr>
              <a:t>النُهج</a:t>
            </a:r>
          </a:p>
          <a:p>
            <a:pPr marL="609600" indent="-609600">
              <a:buClr>
                <a:srgbClr val="0000CC"/>
              </a:buClr>
              <a:buSzPct val="100000"/>
              <a:buFont typeface="+mj-lt"/>
              <a:buAutoNum type="arabicPeriod"/>
            </a:pPr>
            <a:r>
              <a:rPr lang="ar-SA" b="1" dirty="0" smtClean="0">
                <a:cs typeface="Simplified Arabic" pitchFamily="18" charset="-78"/>
              </a:rPr>
              <a:t>عدد كبير من الاتصالات المتزامنة  </a:t>
            </a:r>
            <a:endParaRPr lang="en-US" b="1" dirty="0" smtClean="0">
              <a:cs typeface="Simplified Arabic" pitchFamily="18" charset="-78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828800" y="548680"/>
            <a:ext cx="7086600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altLang="en-US" sz="4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حلول مشاكل </a:t>
            </a:r>
            <a:r>
              <a:rPr lang="en-US" altLang="en-US" sz="4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Terminal Services</a:t>
            </a:r>
            <a:r>
              <a:rPr lang="ar-SA" altLang="en-US" sz="4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4">
  <a:themeElements>
    <a:clrScheme name="Welcome">
      <a:dk1>
        <a:sysClr val="windowText" lastClr="000000"/>
      </a:dk1>
      <a:lt1>
        <a:sysClr val="window" lastClr="FFFFFF"/>
      </a:lt1>
      <a:dk2>
        <a:srgbClr val="00272B"/>
      </a:dk2>
      <a:lt2>
        <a:srgbClr val="F7F7FF"/>
      </a:lt2>
      <a:accent1>
        <a:srgbClr val="006AED"/>
      </a:accent1>
      <a:accent2>
        <a:srgbClr val="0087BF"/>
      </a:accent2>
      <a:accent3>
        <a:srgbClr val="5D974B"/>
      </a:accent3>
      <a:accent4>
        <a:srgbClr val="9DBB3F"/>
      </a:accent4>
      <a:accent5>
        <a:srgbClr val="C77CC7"/>
      </a:accent5>
      <a:accent6>
        <a:srgbClr val="996699"/>
      </a:accent6>
      <a:hlink>
        <a:srgbClr val="E78707"/>
      </a:hlink>
      <a:folHlink>
        <a:srgbClr val="C618BA"/>
      </a:folHlink>
    </a:clrScheme>
    <a:fontScheme name="Welcome">
      <a:majorFont>
        <a:latin typeface="Book Antiqua"/>
        <a:ea typeface=""/>
        <a:cs typeface=""/>
        <a:font script="Jpan" typeface="ＭＳ Ｐゴシック"/>
        <a:font script="Hang" typeface="돋움"/>
        <a:font script="Hans" typeface="华文中宋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ajorFont>
      <a:min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inorFont>
    </a:fontScheme>
    <a:fmtScheme name="Welcome">
      <a:fillStyleLst>
        <a:solidFill>
          <a:schemeClr val="phClr">
            <a:tint val="100000"/>
            <a:shade val="100000"/>
            <a:hueMod val="100000"/>
            <a:satMod val="150000"/>
          </a:schemeClr>
        </a:solidFill>
        <a:gradFill rotWithShape="1">
          <a:gsLst>
            <a:gs pos="0">
              <a:schemeClr val="phClr">
                <a:tint val="10000"/>
                <a:shade val="100000"/>
                <a:hueMod val="100000"/>
                <a:satMod val="10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300000"/>
              </a:schemeClr>
            </a:gs>
          </a:gsLst>
          <a:lin ang="16200000" scaled="1"/>
        </a:gradFill>
        <a:gradFill flip="none" rotWithShape="1">
          <a:gsLst>
            <a:gs pos="0">
              <a:schemeClr val="phClr">
                <a:tint val="70000"/>
              </a:schemeClr>
            </a:gs>
            <a:gs pos="30000">
              <a:schemeClr val="phClr">
                <a:tint val="90000"/>
              </a:schemeClr>
            </a:gs>
            <a:gs pos="88000">
              <a:schemeClr val="phClr">
                <a:shade val="30000"/>
              </a:schemeClr>
            </a:gs>
            <a:gs pos="100000">
              <a:schemeClr val="phClr">
                <a:shade val="20000"/>
              </a:schemeClr>
            </a:gs>
          </a:gsLst>
          <a:lin ang="5400000" scaled="1"/>
          <a:tileRect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outerShdw blurRad="39000" dist="25400" dir="5400000">
              <a:srgbClr val="000000">
                <a:alpha val="40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30000"/>
                <a:hueMod val="100000"/>
              </a:schemeClr>
            </a:gs>
            <a:gs pos="20000">
              <a:schemeClr val="phClr">
                <a:tint val="100000"/>
                <a:shade val="100000"/>
                <a:hueMod val="1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30000"/>
                <a:hueMod val="100000"/>
                <a:satMod val="1600000"/>
              </a:schemeClr>
            </a:gs>
            <a:gs pos="20000">
              <a:schemeClr val="phClr">
                <a:tint val="100000"/>
                <a:shade val="100000"/>
                <a:hueMod val="100000"/>
                <a:satMod val="5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سمة4</Template>
  <TotalTime>625</TotalTime>
  <Words>857</Words>
  <Application>Microsoft Office PowerPoint</Application>
  <PresentationFormat>عرض على الشاشة (3:4)‏</PresentationFormat>
  <Paragraphs>123</Paragraphs>
  <Slides>17</Slides>
  <Notes>6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سمة4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الاولى</dc:title>
  <dc:creator>Registered User</dc:creator>
  <cp:lastModifiedBy>nh</cp:lastModifiedBy>
  <cp:revision>89</cp:revision>
  <dcterms:created xsi:type="dcterms:W3CDTF">2009-10-10T08:26:47Z</dcterms:created>
  <dcterms:modified xsi:type="dcterms:W3CDTF">2012-02-29T05:51:31Z</dcterms:modified>
</cp:coreProperties>
</file>