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2" r:id="rId2"/>
    <p:sldMasterId id="2147483674" r:id="rId3"/>
  </p:sldMasterIdLst>
  <p:notesMasterIdLst>
    <p:notesMasterId r:id="rId15"/>
  </p:notesMasterIdLst>
  <p:sldIdLst>
    <p:sldId id="295" r:id="rId4"/>
    <p:sldId id="296" r:id="rId5"/>
    <p:sldId id="297" r:id="rId6"/>
    <p:sldId id="298" r:id="rId7"/>
    <p:sldId id="299" r:id="rId8"/>
    <p:sldId id="289" r:id="rId9"/>
    <p:sldId id="290" r:id="rId10"/>
    <p:sldId id="291" r:id="rId11"/>
    <p:sldId id="292" r:id="rId12"/>
    <p:sldId id="293" r:id="rId13"/>
    <p:sldId id="29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3300"/>
    <a:srgbClr val="006600"/>
    <a:srgbClr val="150B3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45" d="100"/>
          <a:sy n="45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3429A-4996-4E8A-9907-26EBCB65C05D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655AF-C603-43CA-9AB9-46F21F4844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2</a:t>
            </a:fld>
            <a:endParaRPr lang="ar-S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4</a:t>
            </a:fld>
            <a:endParaRPr lang="ar-S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5</a:t>
            </a:fld>
            <a:endParaRPr lang="ar-S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193899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1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676400" y="1752600"/>
            <a:ext cx="5761038" cy="18510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ar-SA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sy="50000" rotWithShape="0">
                    <a:schemeClr val="tx1">
                      <a:alpha val="70000"/>
                    </a:schemeClr>
                  </a:outerShdw>
                </a:effectLst>
                <a:cs typeface="Old Antic Decorative"/>
              </a:rPr>
              <a:t>إدارة وصيانة بيئة  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685800" y="3810000"/>
            <a:ext cx="7847013" cy="249872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Microsoft</a:t>
            </a:r>
          </a:p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 WINDOWS SERVER 2003</a:t>
            </a:r>
            <a:endParaRPr lang="ar-SA" sz="36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0000CC"/>
              </a:solidFill>
              <a:effectLst>
                <a:outerShdw dist="107763" dir="8100000" algn="ctr" rotWithShape="0">
                  <a:srgbClr val="FFFF0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86000" y="304800"/>
            <a:ext cx="4724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Diwani Letter" pitchFamily="2" charset="-78"/>
              </a:rPr>
              <a:t>بسم الله الرحمن الرحيم </a:t>
            </a:r>
          </a:p>
          <a:p>
            <a:pPr algn="ctr"/>
            <a:r>
              <a:rPr lang="ar-SA" altLang="en-US" sz="44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مادة</a:t>
            </a:r>
          </a:p>
        </p:txBody>
      </p:sp>
    </p:spTree>
  </p:cSld>
  <p:clrMapOvr>
    <a:masterClrMapping/>
  </p:clrMapOvr>
  <p:transition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6672"/>
            <a:ext cx="86106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</a:t>
            </a:r>
          </a:p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الفصل الثاني</a:t>
            </a:r>
          </a:p>
          <a:p>
            <a:pPr algn="ctr"/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إدارة مايكروسوفت ويندوز سرفر 2003</a:t>
            </a:r>
          </a:p>
          <a:p>
            <a:pPr lvl="0" algn="r"/>
            <a:endParaRPr lang="en-US" sz="5400" b="1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8763000" cy="5562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Clr>
                <a:schemeClr val="tx2"/>
              </a:buClr>
              <a:buSzPct val="70000"/>
              <a:buNone/>
            </a:pPr>
            <a:r>
              <a:rPr lang="ar-SA" altLang="en-US" sz="54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الدروس في هذا الفصل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None/>
            </a:pPr>
            <a:endParaRPr lang="ar-SA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700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</a:t>
            </a:r>
            <a:r>
              <a:rPr lang="ar-SA" sz="3700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الأول : </a:t>
            </a:r>
            <a:r>
              <a:rPr lang="en-US" sz="3700" b="1" kern="1200" dirty="0" smtClean="0">
                <a:latin typeface="Times New Roman" pitchFamily="18" charset="0"/>
                <a:cs typeface="Times New Roman" pitchFamily="18" charset="0"/>
              </a:rPr>
              <a:t>Microsoft Management Console</a:t>
            </a:r>
            <a:endParaRPr lang="en-US" sz="37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الثاني : إدارة الكمبيوترات عن بعد بواسطة </a:t>
            </a:r>
            <a:r>
              <a:rPr lang="en-US" sz="3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MMC</a:t>
            </a:r>
            <a:r>
              <a:rPr lang="ar-SA" sz="3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الثالث : إدارة الملقمات بواسطة </a:t>
            </a:r>
            <a:r>
              <a:rPr lang="en-US" sz="3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Remote Desktop for Administration</a:t>
            </a:r>
            <a:endParaRPr lang="ar-SA" sz="37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sz="3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الرابع : استعمال </a:t>
            </a:r>
            <a:r>
              <a:rPr lang="en-US" sz="3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Remote Assistance</a:t>
            </a:r>
            <a:r>
              <a:rPr lang="ar-SA" sz="3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ar-SA" sz="37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14872"/>
            <a:ext cx="86106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</a:t>
            </a:r>
          </a:p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الدرس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الرابع</a:t>
            </a:r>
          </a:p>
          <a:p>
            <a:pPr algn="r">
              <a:lnSpc>
                <a:spcPct val="150000"/>
              </a:lnSpc>
              <a:buClr>
                <a:schemeClr val="tx2"/>
              </a:buClr>
              <a:buSzPct val="70000"/>
            </a:pPr>
            <a:r>
              <a:rPr lang="ar-SA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استعمال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Remote Assistance</a:t>
            </a:r>
            <a:r>
              <a:rPr lang="ar-SA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ar-SA" sz="6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r-SA" sz="5400" dirty="0" smtClean="0"/>
          </a:p>
          <a:p>
            <a:pPr lvl="0" algn="ctr"/>
            <a:endParaRPr lang="en-US" sz="5400" b="1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-152400"/>
            <a:ext cx="8229600" cy="5093702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00CC"/>
              </a:buClr>
              <a:buNone/>
            </a:pPr>
            <a:r>
              <a:rPr lang="ar-SA" altLang="en-US" sz="50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عناصر الدرس 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4000" b="1" dirty="0" smtClean="0">
                <a:cs typeface="+mj-cs"/>
              </a:rPr>
              <a:t>تمكين كمبيوتر من قبول طلبات </a:t>
            </a:r>
            <a:r>
              <a:rPr lang="en-US" sz="4000" b="1" dirty="0" smtClean="0">
                <a:cs typeface="+mj-cs"/>
              </a:rPr>
              <a:t>Remote Assistance</a:t>
            </a:r>
            <a:r>
              <a:rPr lang="ar-SA" sz="4000" b="1" dirty="0" smtClean="0">
                <a:cs typeface="+mj-cs"/>
              </a:rPr>
              <a:t>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sz="4000" b="1" dirty="0" smtClean="0">
                <a:cs typeface="+mj-cs"/>
              </a:rPr>
              <a:t>استعمال إحدى الطرق المتوفرة لطلب وإنشاء جلسة </a:t>
            </a:r>
            <a:r>
              <a:rPr lang="en-US" sz="4000" b="1" dirty="0" smtClean="0">
                <a:cs typeface="+mj-cs"/>
              </a:rPr>
              <a:t>Remote </a:t>
            </a:r>
            <a:r>
              <a:rPr lang="en-US" sz="4000" b="1" dirty="0" smtClean="0">
                <a:cs typeface="+mj-cs"/>
              </a:rPr>
              <a:t>Assistance</a:t>
            </a:r>
            <a:endParaRPr lang="ar-SA" sz="4000" b="1" dirty="0"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8534400" cy="5595378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ar-SA" sz="5000" b="1" cap="all" spc="-150" dirty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sz="50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ستعمال</a:t>
            </a:r>
            <a:r>
              <a:rPr lang="en-US" sz="50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Remote Assistance </a:t>
            </a:r>
            <a:r>
              <a:rPr lang="en-US" sz="5000" b="1" cap="all" spc="-150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5000" b="1" cap="all" spc="-150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ar-SA" sz="3400" b="1" dirty="0" smtClean="0"/>
              <a:t>تزود الخدمة </a:t>
            </a:r>
            <a:r>
              <a:rPr lang="en-US" sz="3400" b="1" dirty="0" smtClean="0"/>
              <a:t>Remote Assistance</a:t>
            </a:r>
            <a:r>
              <a:rPr lang="ar-SA" sz="3400" b="1" dirty="0" smtClean="0"/>
              <a:t> طريقة سهلة للمستخدمين للحصول على </a:t>
            </a:r>
            <a:r>
              <a:rPr lang="ar-SA" sz="3400" b="1" dirty="0" smtClean="0"/>
              <a:t>المساعدة .</a:t>
            </a:r>
            <a:endParaRPr lang="ar-SA" sz="3400" b="1" dirty="0" smtClean="0"/>
          </a:p>
          <a:p>
            <a:pPr>
              <a:buNone/>
            </a:pPr>
            <a:r>
              <a:rPr lang="ar-SA" sz="3800" b="1" u="sng" dirty="0" smtClean="0">
                <a:solidFill>
                  <a:srgbClr val="0000CC"/>
                </a:solidFill>
              </a:rPr>
              <a:t>طلب </a:t>
            </a:r>
            <a:r>
              <a:rPr lang="ar-SA" sz="3800" b="1" u="sng" dirty="0" smtClean="0">
                <a:solidFill>
                  <a:srgbClr val="0000CC"/>
                </a:solidFill>
              </a:rPr>
              <a:t>المساعدة :</a:t>
            </a:r>
            <a:endParaRPr lang="ar-SA" sz="3800" b="1" u="sng" dirty="0" smtClean="0">
              <a:solidFill>
                <a:srgbClr val="0000CC"/>
              </a:solidFill>
            </a:endParaRPr>
          </a:p>
          <a:p>
            <a:r>
              <a:rPr lang="ar-SA" sz="3400" b="1" dirty="0" smtClean="0"/>
              <a:t>الاتصال الذي يقوده معالج </a:t>
            </a:r>
            <a:r>
              <a:rPr lang="en-US" sz="3400" b="1" dirty="0" smtClean="0"/>
              <a:t>Remote Assistance</a:t>
            </a:r>
            <a:r>
              <a:rPr lang="ar-SA" sz="3400" b="1" dirty="0" smtClean="0"/>
              <a:t> يتيح </a:t>
            </a:r>
            <a:r>
              <a:rPr lang="ar-SA" sz="3400" b="1" dirty="0" smtClean="0"/>
              <a:t>إرسال </a:t>
            </a:r>
            <a:r>
              <a:rPr lang="ar-SA" sz="3400" b="1" dirty="0" smtClean="0"/>
              <a:t>طلب </a:t>
            </a:r>
            <a:r>
              <a:rPr lang="ar-SA" sz="3400" b="1" dirty="0" smtClean="0"/>
              <a:t>إما </a:t>
            </a:r>
            <a:r>
              <a:rPr lang="ar-SA" sz="3400" b="1" dirty="0" smtClean="0"/>
              <a:t>من </a:t>
            </a:r>
            <a:r>
              <a:rPr lang="ar-SA" sz="3400" b="1" dirty="0" smtClean="0"/>
              <a:t>خلال:</a:t>
            </a:r>
          </a:p>
          <a:p>
            <a:pPr marL="974725" lvl="1" indent="-457200">
              <a:buFont typeface="+mj-lt"/>
              <a:buAutoNum type="arabicPeriod"/>
            </a:pPr>
            <a:r>
              <a:rPr lang="ar-SA" sz="3200" b="1" dirty="0" smtClean="0"/>
              <a:t>حساب </a:t>
            </a:r>
            <a:r>
              <a:rPr lang="ar-SA" sz="3200" b="1" dirty="0" smtClean="0"/>
              <a:t>مايكروسوفت </a:t>
            </a:r>
            <a:r>
              <a:rPr lang="en-US" sz="3200" b="1" dirty="0" smtClean="0"/>
              <a:t>.NET Passport</a:t>
            </a:r>
            <a:r>
              <a:rPr lang="ar-SA" sz="3200" b="1" dirty="0" smtClean="0"/>
              <a:t>  </a:t>
            </a:r>
            <a:endParaRPr lang="ar-SA" sz="3200" b="1" dirty="0" smtClean="0"/>
          </a:p>
          <a:p>
            <a:pPr marL="974725" lvl="1" indent="-457200">
              <a:buFont typeface="+mj-lt"/>
              <a:buAutoNum type="arabicPeriod"/>
            </a:pPr>
            <a:r>
              <a:rPr lang="ar-SA" sz="3200" b="1" dirty="0" smtClean="0"/>
              <a:t>إرسال </a:t>
            </a:r>
            <a:r>
              <a:rPr lang="ar-SA" sz="3200" b="1" dirty="0" smtClean="0"/>
              <a:t>ملف </a:t>
            </a:r>
            <a:r>
              <a:rPr lang="ar-SA" sz="3200" b="1" dirty="0" smtClean="0"/>
              <a:t>محفوظ</a:t>
            </a:r>
          </a:p>
          <a:p>
            <a:pPr marL="974725" lvl="1" indent="-457200">
              <a:buFont typeface="+mj-lt"/>
              <a:buAutoNum type="arabicPeriod"/>
            </a:pPr>
            <a:r>
              <a:rPr lang="ar-SA" sz="3200" b="1" dirty="0" smtClean="0"/>
              <a:t>حساب </a:t>
            </a:r>
            <a:r>
              <a:rPr lang="ar-SA" sz="3200" b="1" dirty="0"/>
              <a:t>بريد الكتروني ليس من النوع </a:t>
            </a:r>
            <a:r>
              <a:rPr lang="en-US" sz="3200" b="1" dirty="0"/>
              <a:t>Passport</a:t>
            </a:r>
            <a:r>
              <a:rPr lang="ar-SA" sz="3200" b="1" dirty="0"/>
              <a:t> </a:t>
            </a:r>
            <a:endParaRPr lang="ar-SA" sz="3200" b="1" dirty="0" smtClean="0"/>
          </a:p>
          <a:p>
            <a:pPr marL="974725" lvl="1" indent="-457200">
              <a:buFont typeface="+mj-lt"/>
              <a:buAutoNum type="arabicPeriod"/>
            </a:pPr>
            <a:r>
              <a:rPr lang="ar-SA" sz="3200" b="1" dirty="0" smtClean="0"/>
              <a:t>ويندوز </a:t>
            </a:r>
            <a:r>
              <a:rPr lang="ar-SA" sz="3200" b="1" dirty="0" err="1"/>
              <a:t>ميسينجر</a:t>
            </a:r>
            <a:endParaRPr lang="ar-SA" sz="32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2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1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 advAuto="4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0591"/>
            <a:ext cx="8839200" cy="6992684"/>
          </a:xfrm>
        </p:spPr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ar-SA" sz="54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طلب مساعدة</a:t>
            </a:r>
          </a:p>
          <a:p>
            <a:r>
              <a:rPr lang="ar-SA" sz="3400" b="1" dirty="0" smtClean="0"/>
              <a:t>لاستخدام </a:t>
            </a:r>
            <a:r>
              <a:rPr lang="ar-SA" sz="3400" b="1" dirty="0" smtClean="0"/>
              <a:t>البريد الالكتروني يجب </a:t>
            </a:r>
            <a:r>
              <a:rPr lang="ar-SA" sz="3400" b="1" dirty="0" smtClean="0"/>
              <a:t>أن </a:t>
            </a:r>
            <a:r>
              <a:rPr lang="ar-SA" sz="3400" b="1" dirty="0" smtClean="0"/>
              <a:t>يكون الكمبيوترين يستعملان برنامج بريد متوافق مع </a:t>
            </a:r>
            <a:r>
              <a:rPr lang="en-US" sz="3400" b="1" dirty="0" smtClean="0">
                <a:solidFill>
                  <a:srgbClr val="0000CC"/>
                </a:solidFill>
              </a:rPr>
              <a:t>MAPI</a:t>
            </a:r>
            <a:endParaRPr lang="ar-SA" sz="3400" b="1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ar-SA" sz="3400" b="1" dirty="0" smtClean="0"/>
              <a:t>   </a:t>
            </a:r>
            <a:r>
              <a:rPr lang="en-US" sz="3400" b="1" dirty="0" smtClean="0"/>
              <a:t>(</a:t>
            </a:r>
            <a:r>
              <a:rPr lang="en-US" sz="3400" b="1" dirty="0" smtClean="0">
                <a:solidFill>
                  <a:srgbClr val="0000CC"/>
                </a:solidFill>
              </a:rPr>
              <a:t>Message Application Programming Interface</a:t>
            </a:r>
            <a:r>
              <a:rPr lang="en-US" sz="3400" b="1" dirty="0" smtClean="0"/>
              <a:t>)</a:t>
            </a:r>
            <a:r>
              <a:rPr lang="ar-SA" sz="3400" b="1" dirty="0" smtClean="0"/>
              <a:t> </a:t>
            </a:r>
          </a:p>
          <a:p>
            <a:r>
              <a:rPr lang="ar-SA" sz="3400" b="1" dirty="0" smtClean="0"/>
              <a:t>لاستعمال ويندوز </a:t>
            </a:r>
            <a:r>
              <a:rPr lang="ar-SA" sz="3400" b="1" dirty="0" err="1" smtClean="0"/>
              <a:t>ميسينجر</a:t>
            </a:r>
            <a:r>
              <a:rPr lang="ar-SA" sz="3400" b="1" dirty="0" smtClean="0"/>
              <a:t> لاتصالك </a:t>
            </a:r>
            <a:r>
              <a:rPr lang="ar-SA" sz="3400" b="1" dirty="0" err="1" smtClean="0"/>
              <a:t>بـ</a:t>
            </a:r>
            <a:r>
              <a:rPr lang="ar-SA" sz="3400" b="1" dirty="0" smtClean="0"/>
              <a:t> </a:t>
            </a:r>
            <a:r>
              <a:rPr lang="en-US" sz="3400" b="1" dirty="0" smtClean="0"/>
              <a:t>Remote Assistance</a:t>
            </a:r>
            <a:r>
              <a:rPr lang="ar-SA" sz="3400" b="1" dirty="0" smtClean="0"/>
              <a:t> يجب </a:t>
            </a:r>
            <a:r>
              <a:rPr lang="ar-SA" sz="3400" b="1" dirty="0" smtClean="0"/>
              <a:t>أن </a:t>
            </a:r>
            <a:r>
              <a:rPr lang="ar-SA" sz="3400" b="1" dirty="0" smtClean="0"/>
              <a:t>يكون المساعد ضمن لائحة جهات اتصالك .</a:t>
            </a:r>
            <a:endParaRPr lang="ar-SA" sz="3400" b="1" dirty="0" smtClean="0"/>
          </a:p>
          <a:p>
            <a:r>
              <a:rPr lang="ar-SA" sz="3400" b="1" dirty="0" smtClean="0"/>
              <a:t>المساعدة عن بُعد تتطلب </a:t>
            </a:r>
            <a:r>
              <a:rPr lang="ar-SA" sz="3400" b="1" dirty="0" smtClean="0"/>
              <a:t>أن </a:t>
            </a:r>
            <a:r>
              <a:rPr lang="ar-SA" sz="3400" b="1" dirty="0" smtClean="0"/>
              <a:t>يكون الكمبيوترين يشغلان ويندوز </a:t>
            </a:r>
            <a:r>
              <a:rPr lang="en-US" sz="3400" b="1" dirty="0" smtClean="0"/>
              <a:t>XP</a:t>
            </a:r>
            <a:r>
              <a:rPr lang="ar-SA" sz="3400" b="1" dirty="0" smtClean="0"/>
              <a:t> </a:t>
            </a:r>
            <a:r>
              <a:rPr lang="ar-SA" sz="3400" b="1" dirty="0" smtClean="0"/>
              <a:t>أو </a:t>
            </a:r>
            <a:r>
              <a:rPr lang="ar-SA" sz="3400" b="1" dirty="0" smtClean="0"/>
              <a:t>احد </a:t>
            </a:r>
            <a:r>
              <a:rPr lang="ar-SA" sz="3400" b="1" dirty="0" smtClean="0"/>
              <a:t>إصدارات </a:t>
            </a:r>
            <a:r>
              <a:rPr lang="ar-SA" sz="3400" b="1" dirty="0" smtClean="0"/>
              <a:t>ويندوز سرفر2003 </a:t>
            </a:r>
          </a:p>
          <a:p>
            <a:r>
              <a:rPr lang="ar-SA" sz="3400" b="1" dirty="0" smtClean="0"/>
              <a:t>بعد تلقي طلب المساعدة عن بُعد يستطيع المساعد (الخبير) ان يتصل بالكمبيوتر عن بُعد ويعاين الشاشة لإصلاح المشكلة.</a:t>
            </a:r>
            <a:endParaRPr lang="en-US" sz="3400" b="1" dirty="0" smtClean="0"/>
          </a:p>
          <a:p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3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"/>
            <a:ext cx="8839200" cy="6515630"/>
          </a:xfrm>
        </p:spPr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ar-SA" sz="54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طلب مساعدة</a:t>
            </a:r>
          </a:p>
          <a:p>
            <a:r>
              <a:rPr lang="ar-SA" sz="3000" b="1" dirty="0" smtClean="0"/>
              <a:t>عندما </a:t>
            </a:r>
            <a:r>
              <a:rPr lang="ar-SA" sz="3000" b="1" dirty="0" smtClean="0"/>
              <a:t>تبدأ </a:t>
            </a:r>
            <a:r>
              <a:rPr lang="ar-SA" sz="3000" b="1" dirty="0" smtClean="0"/>
              <a:t>طلب المساعدة ترسل </a:t>
            </a:r>
            <a:r>
              <a:rPr lang="ar-SA" sz="3000" b="1" dirty="0" smtClean="0"/>
              <a:t>الأداة </a:t>
            </a:r>
            <a:r>
              <a:rPr lang="en-US" sz="3000" b="1" dirty="0" smtClean="0"/>
              <a:t>Remote Assistance</a:t>
            </a:r>
            <a:r>
              <a:rPr lang="ar-SA" sz="3000" b="1" dirty="0" smtClean="0"/>
              <a:t>  تذكرة مشفرة باللغة </a:t>
            </a:r>
            <a:r>
              <a:rPr lang="en-US" sz="3000" b="1" dirty="0" smtClean="0"/>
              <a:t>XML</a:t>
            </a:r>
            <a:r>
              <a:rPr lang="ar-SA" sz="3000" b="1" dirty="0" smtClean="0"/>
              <a:t> </a:t>
            </a:r>
            <a:r>
              <a:rPr lang="ar-SA" sz="3000" b="1" dirty="0" smtClean="0"/>
              <a:t>إلي </a:t>
            </a:r>
            <a:r>
              <a:rPr lang="ar-SA" sz="3000" b="1" dirty="0" smtClean="0"/>
              <a:t>المساعد الذي يُطلب منه قبول الدعوة.</a:t>
            </a:r>
            <a:endParaRPr lang="ar-SA" sz="3000" b="1" dirty="0" smtClean="0"/>
          </a:p>
          <a:p>
            <a:pPr>
              <a:buNone/>
            </a:pPr>
            <a:r>
              <a:rPr lang="ar-SA" sz="3800" b="1" u="sng" dirty="0" smtClean="0">
                <a:solidFill>
                  <a:srgbClr val="0000CC"/>
                </a:solidFill>
              </a:rPr>
              <a:t> استعمال </a:t>
            </a:r>
            <a:r>
              <a:rPr lang="en-US" sz="3800" b="1" u="sng" dirty="0" smtClean="0">
                <a:solidFill>
                  <a:srgbClr val="0000CC"/>
                </a:solidFill>
              </a:rPr>
              <a:t>Remote Assistance</a:t>
            </a:r>
            <a:r>
              <a:rPr lang="ar-SA" sz="3800" b="1" u="sng" dirty="0" smtClean="0">
                <a:solidFill>
                  <a:srgbClr val="0000CC"/>
                </a:solidFill>
              </a:rPr>
              <a:t> </a:t>
            </a:r>
          </a:p>
          <a:p>
            <a:r>
              <a:rPr lang="ar-SA" sz="3000" b="1" dirty="0" smtClean="0"/>
              <a:t>يمكن لمستخدم </a:t>
            </a:r>
            <a:r>
              <a:rPr lang="ar-SA" sz="3000" b="1" dirty="0" smtClean="0"/>
              <a:t>أن </a:t>
            </a:r>
            <a:r>
              <a:rPr lang="ar-SA" sz="3000" b="1" dirty="0" smtClean="0"/>
              <a:t>يطلب مساعدة من مستخدم </a:t>
            </a:r>
            <a:r>
              <a:rPr lang="ar-SA" sz="3000" b="1" dirty="0" smtClean="0"/>
              <a:t>ويندوز </a:t>
            </a:r>
            <a:r>
              <a:rPr lang="ar-SA" sz="3000" b="1" dirty="0" err="1" smtClean="0"/>
              <a:t>مسينجر</a:t>
            </a:r>
            <a:r>
              <a:rPr lang="ar-SA" sz="3000" b="1" dirty="0" smtClean="0"/>
              <a:t> من خلال:</a:t>
            </a:r>
          </a:p>
          <a:p>
            <a:pPr marL="1031875" lvl="1" indent="-514350">
              <a:buFont typeface="+mj-lt"/>
              <a:buAutoNum type="arabicPeriod"/>
            </a:pPr>
            <a:r>
              <a:rPr lang="ar-SA" sz="3000" b="1" dirty="0" smtClean="0"/>
              <a:t>ويندوز </a:t>
            </a:r>
            <a:r>
              <a:rPr lang="ar-SA" sz="3000" b="1" dirty="0" err="1" smtClean="0"/>
              <a:t>مسينجر</a:t>
            </a:r>
            <a:r>
              <a:rPr lang="ar-SA" sz="3000" b="1" dirty="0" smtClean="0"/>
              <a:t> </a:t>
            </a:r>
            <a:r>
              <a:rPr lang="ar-SA" sz="3000" b="1" dirty="0" smtClean="0"/>
              <a:t>مباشرة </a:t>
            </a:r>
          </a:p>
          <a:p>
            <a:pPr marL="1031875" lvl="1" indent="-514350">
              <a:buFont typeface="+mj-lt"/>
              <a:buAutoNum type="arabicPeriod"/>
            </a:pPr>
            <a:r>
              <a:rPr lang="ar-SA" sz="3000" b="1" dirty="0" smtClean="0"/>
              <a:t>برنامج </a:t>
            </a:r>
            <a:r>
              <a:rPr lang="en-US" sz="3000" b="1" dirty="0" smtClean="0"/>
              <a:t>Help and Support Center</a:t>
            </a:r>
            <a:r>
              <a:rPr lang="ar-SA" sz="3000" b="1" dirty="0" smtClean="0"/>
              <a:t> </a:t>
            </a:r>
          </a:p>
          <a:p>
            <a:r>
              <a:rPr lang="ar-SA" sz="3000" b="1" dirty="0" smtClean="0"/>
              <a:t>يتلقى </a:t>
            </a:r>
            <a:r>
              <a:rPr lang="ar-SA" sz="3000" b="1" dirty="0" smtClean="0"/>
              <a:t>الخبير الدعوة على شكل رسالة فورية وعند نقره  لزر </a:t>
            </a:r>
            <a:r>
              <a:rPr lang="en-US" sz="3000" b="1" dirty="0" smtClean="0"/>
              <a:t>Accept</a:t>
            </a:r>
            <a:r>
              <a:rPr lang="ar-SA" sz="3000" b="1" dirty="0" smtClean="0"/>
              <a:t> تبدأ جلسة </a:t>
            </a:r>
            <a:r>
              <a:rPr lang="en-US" sz="3000" b="1" dirty="0" smtClean="0"/>
              <a:t>Remote Assistance </a:t>
            </a:r>
            <a:r>
              <a:rPr lang="ar-SA" sz="3000" b="1" dirty="0" smtClean="0"/>
              <a:t> يؤكد المستخدم الطالب بالنقر على</a:t>
            </a:r>
            <a:r>
              <a:rPr lang="en-US" sz="3000" b="1" dirty="0" smtClean="0"/>
              <a:t>Yes </a:t>
            </a:r>
            <a:r>
              <a:rPr lang="ar-SA" sz="3000" b="1" dirty="0" smtClean="0"/>
              <a:t> .</a:t>
            </a:r>
          </a:p>
          <a:p>
            <a:r>
              <a:rPr lang="ar-SA" sz="3000" b="1" dirty="0" smtClean="0"/>
              <a:t>إذا أراد </a:t>
            </a:r>
            <a:r>
              <a:rPr lang="ar-SA" sz="3000" b="1" dirty="0" smtClean="0"/>
              <a:t>المستخدم </a:t>
            </a:r>
            <a:r>
              <a:rPr lang="ar-SA" sz="3000" b="1" dirty="0" smtClean="0"/>
              <a:t>إرسال </a:t>
            </a:r>
            <a:r>
              <a:rPr lang="ar-SA" sz="3000" b="1" dirty="0" smtClean="0"/>
              <a:t>بريد الكتروني </a:t>
            </a:r>
            <a:r>
              <a:rPr lang="ar-SA" sz="3000" b="1" dirty="0" smtClean="0"/>
              <a:t>أو </a:t>
            </a:r>
            <a:r>
              <a:rPr lang="ar-SA" sz="3000" b="1" dirty="0" smtClean="0"/>
              <a:t>ملف طلب </a:t>
            </a:r>
            <a:r>
              <a:rPr lang="en-US" sz="3000" b="1" dirty="0" smtClean="0"/>
              <a:t>Remote </a:t>
            </a:r>
            <a:r>
              <a:rPr lang="ar-SA" sz="3000" b="1" dirty="0" smtClean="0"/>
              <a:t>  </a:t>
            </a:r>
            <a:r>
              <a:rPr lang="en-US" sz="3000" b="1" dirty="0" smtClean="0"/>
              <a:t>Assistance </a:t>
            </a:r>
            <a:r>
              <a:rPr lang="ar-SA" sz="3000" b="1" dirty="0" smtClean="0"/>
              <a:t>  يجب </a:t>
            </a:r>
            <a:r>
              <a:rPr lang="ar-SA" sz="3000" b="1" dirty="0" smtClean="0"/>
              <a:t>إنشاء </a:t>
            </a:r>
            <a:r>
              <a:rPr lang="ar-SA" sz="3000" b="1" dirty="0" smtClean="0"/>
              <a:t>كلمة مرور بينهما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6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6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8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4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 advAuto="400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 rot="21600000">
            <a:off x="0" y="152400"/>
            <a:ext cx="8839200" cy="6450997"/>
          </a:xfrm>
        </p:spPr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ar-SA" sz="54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تقديم مساعدة عن بُعد لمستخدم آخر:</a:t>
            </a:r>
          </a:p>
          <a:p>
            <a:r>
              <a:rPr lang="ar-SA" sz="2800" b="1" dirty="0">
                <a:solidFill>
                  <a:srgbClr val="FFFF00"/>
                </a:solidFill>
              </a:rPr>
              <a:t> </a:t>
            </a:r>
            <a:r>
              <a:rPr lang="en-US" sz="3400" b="1" dirty="0" smtClean="0"/>
              <a:t>Remote Assistance</a:t>
            </a:r>
            <a:r>
              <a:rPr lang="ar-SA" sz="3400" b="1" dirty="0" smtClean="0"/>
              <a:t> مفيدة لمعرفة المشاكل في كمبيوتر مستخدم آخر لكن يجب </a:t>
            </a:r>
            <a:r>
              <a:rPr lang="ar-SA" sz="3400" b="1" dirty="0" smtClean="0"/>
              <a:t>أن </a:t>
            </a:r>
            <a:r>
              <a:rPr lang="ar-SA" sz="3400" b="1" dirty="0" smtClean="0"/>
              <a:t>تمكن </a:t>
            </a:r>
            <a:r>
              <a:rPr lang="ar-SA" sz="3400" b="1" dirty="0" smtClean="0"/>
              <a:t>إعداد </a:t>
            </a:r>
            <a:r>
              <a:rPr lang="ar-SA" sz="3400" b="1" dirty="0" smtClean="0"/>
              <a:t>نُهج المجموعة </a:t>
            </a:r>
            <a:r>
              <a:rPr lang="en-US" sz="3400" b="1" dirty="0" smtClean="0"/>
              <a:t>Offer Remote Assistance</a:t>
            </a:r>
            <a:r>
              <a:rPr lang="ar-SA" sz="3400" b="1" dirty="0" smtClean="0"/>
              <a:t> في الكمبيوتر المحلي من خلال </a:t>
            </a:r>
            <a:r>
              <a:rPr lang="ar-SA" sz="3400" b="1" dirty="0" smtClean="0"/>
              <a:t>الآتي :</a:t>
            </a:r>
            <a:endParaRPr lang="ar-SA" sz="3400" b="1" dirty="0" smtClean="0"/>
          </a:p>
          <a:p>
            <a:pPr marL="396875" lvl="1">
              <a:buBlip>
                <a:blip r:embed="rId2"/>
              </a:buBlip>
            </a:pPr>
            <a:r>
              <a:rPr lang="en-US" sz="3400" b="1" dirty="0" smtClean="0">
                <a:solidFill>
                  <a:srgbClr val="0000CC"/>
                </a:solidFill>
              </a:rPr>
              <a:t>Run&lt;Start</a:t>
            </a:r>
            <a:r>
              <a:rPr lang="ar-SA" sz="3400" b="1" dirty="0" smtClean="0"/>
              <a:t> ثم </a:t>
            </a:r>
            <a:r>
              <a:rPr lang="ar-SA" sz="3400" b="1" dirty="0" smtClean="0"/>
              <a:t>اكتبي الأمر </a:t>
            </a:r>
            <a:r>
              <a:rPr lang="en-US" sz="3400" b="1" dirty="0" smtClean="0">
                <a:solidFill>
                  <a:srgbClr val="0000CC"/>
                </a:solidFill>
              </a:rPr>
              <a:t>gpedit.msc</a:t>
            </a:r>
            <a:r>
              <a:rPr lang="ar-SA" sz="3400" b="1" dirty="0" smtClean="0"/>
              <a:t> تظهر شاشة ضبط نُهج المجموعة </a:t>
            </a:r>
            <a:r>
              <a:rPr lang="ar-SA" sz="3400" b="1" dirty="0" smtClean="0"/>
              <a:t>. ننقر </a:t>
            </a:r>
            <a:r>
              <a:rPr lang="en-US" sz="3400" b="1" dirty="0" smtClean="0">
                <a:solidFill>
                  <a:srgbClr val="0000CC"/>
                </a:solidFill>
              </a:rPr>
              <a:t>Computer </a:t>
            </a:r>
            <a:r>
              <a:rPr lang="en-US" sz="3400" b="1" dirty="0" smtClean="0">
                <a:solidFill>
                  <a:srgbClr val="0000CC"/>
                </a:solidFill>
              </a:rPr>
              <a:t>Configuration</a:t>
            </a:r>
            <a:endParaRPr lang="ar-SA" sz="3400" b="1" dirty="0" smtClean="0">
              <a:solidFill>
                <a:srgbClr val="0000CC"/>
              </a:solidFill>
            </a:endParaRPr>
          </a:p>
          <a:p>
            <a:pPr marL="396875" lvl="1">
              <a:buBlip>
                <a:blip r:embed="rId2"/>
              </a:buBlip>
            </a:pPr>
            <a:r>
              <a:rPr lang="en-US" sz="3400" b="1" dirty="0" smtClean="0">
                <a:solidFill>
                  <a:srgbClr val="0000CC"/>
                </a:solidFill>
              </a:rPr>
              <a:t>Administrative </a:t>
            </a:r>
            <a:r>
              <a:rPr lang="en-US" sz="3400" b="1" dirty="0" smtClean="0">
                <a:solidFill>
                  <a:srgbClr val="0000CC"/>
                </a:solidFill>
              </a:rPr>
              <a:t>Templates</a:t>
            </a:r>
            <a:r>
              <a:rPr lang="ar-SA" sz="3400" b="1" dirty="0" smtClean="0"/>
              <a:t> </a:t>
            </a:r>
            <a:r>
              <a:rPr lang="ar-SA" sz="3400" b="1" dirty="0" smtClean="0"/>
              <a:t> ثم  </a:t>
            </a:r>
            <a:r>
              <a:rPr lang="en-US" sz="3400" b="1" dirty="0" smtClean="0">
                <a:solidFill>
                  <a:srgbClr val="0000CC"/>
                </a:solidFill>
              </a:rPr>
              <a:t>System</a:t>
            </a:r>
            <a:r>
              <a:rPr lang="ar-SA" sz="3400" b="1" dirty="0" smtClean="0"/>
              <a:t> </a:t>
            </a:r>
            <a:r>
              <a:rPr lang="ar-SA" sz="3400" b="1" dirty="0" smtClean="0"/>
              <a:t>ثم </a:t>
            </a:r>
            <a:r>
              <a:rPr lang="en-US" sz="3400" b="1" dirty="0" smtClean="0">
                <a:solidFill>
                  <a:srgbClr val="0000CC"/>
                </a:solidFill>
              </a:rPr>
              <a:t>Remote Assistance</a:t>
            </a:r>
            <a:r>
              <a:rPr lang="ar-SA" sz="3400" b="1" dirty="0" smtClean="0">
                <a:solidFill>
                  <a:srgbClr val="0000CC"/>
                </a:solidFill>
              </a:rPr>
              <a:t> </a:t>
            </a:r>
            <a:r>
              <a:rPr lang="ar-SA" sz="3400" b="1" dirty="0" smtClean="0"/>
              <a:t>.</a:t>
            </a:r>
            <a:endParaRPr lang="en-US" sz="3400" b="1" dirty="0" smtClean="0"/>
          </a:p>
          <a:p>
            <a:pPr marL="396875" lvl="1">
              <a:buBlip>
                <a:blip r:embed="rId2"/>
              </a:buBlip>
            </a:pPr>
            <a:r>
              <a:rPr lang="ar-SA" sz="3400" b="1" dirty="0" smtClean="0"/>
              <a:t>ثم اختاري </a:t>
            </a:r>
            <a:r>
              <a:rPr lang="en-US" sz="3400" b="1" dirty="0" smtClean="0">
                <a:solidFill>
                  <a:srgbClr val="0000CC"/>
                </a:solidFill>
              </a:rPr>
              <a:t>Offer remote assistance</a:t>
            </a:r>
            <a:r>
              <a:rPr lang="ar-SA" sz="3400" b="1" dirty="0" smtClean="0"/>
              <a:t> نقر مزدوج ثم </a:t>
            </a:r>
            <a:r>
              <a:rPr lang="en-US" sz="3400" b="1" dirty="0" smtClean="0">
                <a:solidFill>
                  <a:srgbClr val="0000CC"/>
                </a:solidFill>
              </a:rPr>
              <a:t>Enable</a:t>
            </a:r>
            <a:r>
              <a:rPr lang="ar-SA" sz="3400" b="1" dirty="0" smtClean="0"/>
              <a:t> </a:t>
            </a:r>
          </a:p>
          <a:p>
            <a:pPr marL="396875" lvl="1">
              <a:buBlip>
                <a:blip r:embed="rId2"/>
              </a:buBlip>
            </a:pPr>
            <a:r>
              <a:rPr lang="ar-SA" sz="3400" b="1" dirty="0" smtClean="0"/>
              <a:t>انقري </a:t>
            </a:r>
            <a:r>
              <a:rPr lang="en-US" sz="3400" b="1" dirty="0" smtClean="0">
                <a:solidFill>
                  <a:srgbClr val="0000CC"/>
                </a:solidFill>
              </a:rPr>
              <a:t>Show</a:t>
            </a:r>
            <a:r>
              <a:rPr lang="ar-SA" sz="3400" b="1" dirty="0" smtClean="0"/>
              <a:t> ثم </a:t>
            </a:r>
            <a:r>
              <a:rPr lang="ar-SA" sz="3400" b="1" dirty="0" smtClean="0"/>
              <a:t>أضيفي </a:t>
            </a:r>
            <a:r>
              <a:rPr lang="ar-SA" sz="3400" b="1" dirty="0" smtClean="0"/>
              <a:t>المساعدين </a:t>
            </a:r>
            <a:endParaRPr lang="en-US" sz="34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1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 advAuto="4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"/>
            <a:ext cx="8534400" cy="6327886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ar-SA" sz="54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تمهيد </a:t>
            </a:r>
            <a:r>
              <a:rPr lang="en-US" sz="54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Remote Assistance</a:t>
            </a:r>
            <a:endParaRPr lang="ar-SA" sz="5400" b="1" cap="all" spc="-150" dirty="0" smtClean="0">
              <a:ln w="0"/>
              <a:solidFill>
                <a:srgbClr val="0033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ar-SA" sz="3400" b="1" dirty="0" smtClean="0"/>
              <a:t>يمكن بدء جلسة </a:t>
            </a:r>
            <a:r>
              <a:rPr lang="en-US" sz="3400" b="1" dirty="0" smtClean="0"/>
              <a:t>Remote Assistance</a:t>
            </a:r>
            <a:r>
              <a:rPr lang="ar-SA" sz="3400" b="1" dirty="0" smtClean="0"/>
              <a:t> </a:t>
            </a:r>
            <a:r>
              <a:rPr lang="ar-SA" sz="3400" b="1" dirty="0" smtClean="0"/>
              <a:t>إذا تطابقت الأوراق </a:t>
            </a:r>
            <a:r>
              <a:rPr lang="ar-SA" sz="3400" b="1" dirty="0" smtClean="0"/>
              <a:t>الثبوتية التي تزودها مع </a:t>
            </a:r>
            <a:r>
              <a:rPr lang="ar-SA" sz="3400" b="1" dirty="0" smtClean="0"/>
              <a:t>الأوراق </a:t>
            </a:r>
            <a:r>
              <a:rPr lang="ar-SA" sz="3400" b="1" dirty="0" smtClean="0"/>
              <a:t>الثبوتية  لمساعد معرّف في </a:t>
            </a:r>
            <a:r>
              <a:rPr lang="en-US" sz="3400" b="1" dirty="0" smtClean="0"/>
              <a:t>Group Policy</a:t>
            </a:r>
            <a:r>
              <a:rPr lang="ar-SA" sz="3400" b="1" dirty="0" smtClean="0"/>
              <a:t> المحلي في الكمبيوتر الهدف  من خلال </a:t>
            </a:r>
            <a:r>
              <a:rPr lang="ar-SA" sz="3400" b="1" dirty="0" smtClean="0"/>
              <a:t>الأتي:</a:t>
            </a:r>
          </a:p>
          <a:p>
            <a:pPr marL="1031875" lvl="1" indent="-514350">
              <a:buFont typeface="+mj-lt"/>
              <a:buAutoNum type="arabicPeriod"/>
            </a:pPr>
            <a:r>
              <a:rPr lang="ar-SA" sz="3200" b="1" dirty="0" smtClean="0"/>
              <a:t>نفتح  </a:t>
            </a:r>
            <a:r>
              <a:rPr lang="en-US" sz="3200" b="1" dirty="0" smtClean="0">
                <a:solidFill>
                  <a:srgbClr val="0000CC"/>
                </a:solidFill>
              </a:rPr>
              <a:t>Help and Support Center</a:t>
            </a:r>
            <a:r>
              <a:rPr lang="ar-SA" sz="3200" b="1" dirty="0" smtClean="0">
                <a:solidFill>
                  <a:srgbClr val="0000CC"/>
                </a:solidFill>
              </a:rPr>
              <a:t> </a:t>
            </a:r>
            <a:r>
              <a:rPr lang="ar-SA" sz="3200" b="1" dirty="0" smtClean="0"/>
              <a:t>مركز المساعدة والدعم بالنقر على </a:t>
            </a:r>
            <a:r>
              <a:rPr lang="en-US" sz="3200" b="1" dirty="0" smtClean="0">
                <a:solidFill>
                  <a:srgbClr val="0000CC"/>
                </a:solidFill>
              </a:rPr>
              <a:t>Tools</a:t>
            </a:r>
            <a:r>
              <a:rPr lang="ar-SA" sz="3200" b="1" dirty="0" smtClean="0"/>
              <a:t> .ثم </a:t>
            </a:r>
            <a:r>
              <a:rPr lang="en-US" sz="3200" b="1" dirty="0" smtClean="0">
                <a:solidFill>
                  <a:srgbClr val="0000CC"/>
                </a:solidFill>
              </a:rPr>
              <a:t>Offer remote assistance</a:t>
            </a:r>
            <a:r>
              <a:rPr lang="ar-SA" sz="3200" b="1" dirty="0" smtClean="0"/>
              <a:t>(ص83)</a:t>
            </a:r>
          </a:p>
          <a:p>
            <a:pPr marL="1031875" lvl="1" indent="-514350">
              <a:buFont typeface="+mj-lt"/>
              <a:buAutoNum type="arabicPeriod"/>
            </a:pPr>
            <a:r>
              <a:rPr lang="ar-SA" sz="3400" b="1" dirty="0" smtClean="0"/>
              <a:t>نكتب </a:t>
            </a:r>
            <a:r>
              <a:rPr lang="ar-SA" sz="3400" b="1" dirty="0" smtClean="0"/>
              <a:t>اسم الكمبيوتر الهدف </a:t>
            </a:r>
            <a:r>
              <a:rPr lang="ar-SA" sz="3400" b="1" dirty="0" smtClean="0"/>
              <a:t>أو </a:t>
            </a:r>
            <a:r>
              <a:rPr lang="ar-SA" sz="3400" b="1" dirty="0" smtClean="0"/>
              <a:t>عنوان </a:t>
            </a:r>
            <a:r>
              <a:rPr lang="en-US" sz="3400" b="1" dirty="0" smtClean="0"/>
              <a:t>IP</a:t>
            </a:r>
            <a:r>
              <a:rPr lang="ar-SA" sz="3400" b="1" dirty="0" smtClean="0"/>
              <a:t> ثم نختار </a:t>
            </a:r>
            <a:r>
              <a:rPr lang="en-US" sz="3400" b="1" dirty="0" smtClean="0">
                <a:solidFill>
                  <a:srgbClr val="0000CC"/>
                </a:solidFill>
              </a:rPr>
              <a:t>Connect</a:t>
            </a:r>
            <a:r>
              <a:rPr lang="ar-SA" sz="3400" b="1" dirty="0" smtClean="0"/>
              <a:t> ثم </a:t>
            </a:r>
            <a:r>
              <a:rPr lang="en-US" sz="3400" b="1" dirty="0" smtClean="0"/>
              <a:t> </a:t>
            </a:r>
            <a:r>
              <a:rPr lang="en-US" sz="3400" b="1" dirty="0" smtClean="0">
                <a:solidFill>
                  <a:srgbClr val="0000CC"/>
                </a:solidFill>
              </a:rPr>
              <a:t>Start Remote Assistance</a:t>
            </a:r>
            <a:r>
              <a:rPr lang="ar-SA" sz="3400" b="1" dirty="0" smtClean="0"/>
              <a:t> . </a:t>
            </a:r>
            <a:endParaRPr lang="ar-SA" sz="3400" b="1" dirty="0" smtClean="0"/>
          </a:p>
          <a:p>
            <a:pPr marL="1031875" lvl="1" indent="-514350">
              <a:buFont typeface="+mj-lt"/>
              <a:buAutoNum type="arabicPeriod"/>
            </a:pPr>
            <a:r>
              <a:rPr lang="ar-SA" sz="3400" b="1" dirty="0" smtClean="0"/>
              <a:t>يقبل </a:t>
            </a:r>
            <a:r>
              <a:rPr lang="ar-SA" sz="3400" b="1" dirty="0" smtClean="0"/>
              <a:t>المستخدم الجلسة.</a:t>
            </a:r>
            <a:endParaRPr lang="ar-SA" sz="3400" b="1" dirty="0" smtClean="0"/>
          </a:p>
          <a:p>
            <a:pPr marL="990600" lvl="1" indent="-533400">
              <a:buClr>
                <a:srgbClr val="FFFF00"/>
              </a:buClr>
              <a:buFontTx/>
              <a:buAutoNum type="arabicPeriod"/>
            </a:pPr>
            <a:endParaRPr lang="en-US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 advAuto="400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"/>
            <a:ext cx="8763000" cy="6400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ar-SA" sz="5400" b="1" cap="all" spc="-150" dirty="0" smtClean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قيـــــود جدار النار:</a:t>
            </a:r>
          </a:p>
          <a:p>
            <a:r>
              <a:rPr lang="ar-SA" b="1" dirty="0" smtClean="0"/>
              <a:t>تشتعل </a:t>
            </a:r>
            <a:r>
              <a:rPr lang="en-US" b="1" dirty="0" smtClean="0">
                <a:solidFill>
                  <a:srgbClr val="0000CC"/>
                </a:solidFill>
              </a:rPr>
              <a:t>Remote Assistance</a:t>
            </a:r>
            <a:r>
              <a:rPr lang="ar-SA" b="1" dirty="0" smtClean="0">
                <a:solidFill>
                  <a:srgbClr val="0000CC"/>
                </a:solidFill>
              </a:rPr>
              <a:t> </a:t>
            </a:r>
            <a:r>
              <a:rPr lang="ar-SA" b="1" dirty="0" smtClean="0"/>
              <a:t>على الخدمة </a:t>
            </a:r>
            <a:r>
              <a:rPr lang="en-US" b="1" dirty="0" smtClean="0"/>
              <a:t>Terminal Services</a:t>
            </a:r>
            <a:r>
              <a:rPr lang="ar-SA" b="1" dirty="0" smtClean="0"/>
              <a:t> لذا يجب </a:t>
            </a:r>
            <a:r>
              <a:rPr lang="ar-SA" b="1" dirty="0" smtClean="0"/>
              <a:t>أن </a:t>
            </a:r>
            <a:r>
              <a:rPr lang="ar-SA" b="1" dirty="0" smtClean="0"/>
              <a:t>تستخدم نفس المنفذ </a:t>
            </a:r>
            <a:r>
              <a:rPr lang="ar-SA" b="1" dirty="0" smtClean="0">
                <a:solidFill>
                  <a:srgbClr val="0000CC"/>
                </a:solidFill>
              </a:rPr>
              <a:t>3389</a:t>
            </a:r>
            <a:r>
              <a:rPr lang="ar-SA" b="1" dirty="0" smtClean="0"/>
              <a:t>.</a:t>
            </a:r>
            <a:endParaRPr lang="ar-SA" b="1" dirty="0" smtClean="0"/>
          </a:p>
          <a:p>
            <a:r>
              <a:rPr lang="ar-SA" b="1" dirty="0" smtClean="0"/>
              <a:t>لا تعمل </a:t>
            </a:r>
            <a:r>
              <a:rPr lang="en-US" b="1" dirty="0" smtClean="0"/>
              <a:t>Remote Assistance</a:t>
            </a:r>
            <a:r>
              <a:rPr lang="ar-SA" b="1" dirty="0" smtClean="0"/>
              <a:t> عندما تكون حركة المرور الصادرة من المنفذ 3389 محظورة</a:t>
            </a:r>
          </a:p>
          <a:p>
            <a:r>
              <a:rPr lang="en-US" b="1" dirty="0" smtClean="0"/>
              <a:t>Network Address Translation (NAT)</a:t>
            </a:r>
            <a:r>
              <a:rPr lang="ar-SA" b="1" dirty="0" smtClean="0"/>
              <a:t>  هو ترجمة عنوان الشبكة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Remote Assistance</a:t>
            </a:r>
            <a:r>
              <a:rPr lang="ar-SA" b="1" dirty="0" smtClean="0">
                <a:solidFill>
                  <a:srgbClr val="0000CC"/>
                </a:solidFill>
              </a:rPr>
              <a:t> </a:t>
            </a:r>
            <a:r>
              <a:rPr lang="ar-SA" b="1" dirty="0" smtClean="0"/>
              <a:t>تدعم التوصيل والتشغيل العالمي </a:t>
            </a:r>
            <a:r>
              <a:rPr lang="en-US" b="1" dirty="0" smtClean="0"/>
              <a:t>UPnP</a:t>
            </a:r>
            <a:r>
              <a:rPr lang="ar-SA" b="1" dirty="0" smtClean="0"/>
              <a:t> لترجمة عنوان الشبكة.</a:t>
            </a:r>
          </a:p>
          <a:p>
            <a:r>
              <a:rPr lang="ar-SA" b="1" dirty="0" smtClean="0"/>
              <a:t>ستكتشف </a:t>
            </a:r>
            <a:r>
              <a:rPr lang="en-US" b="1" dirty="0" smtClean="0">
                <a:solidFill>
                  <a:srgbClr val="0000CC"/>
                </a:solidFill>
              </a:rPr>
              <a:t>Remote Assistance</a:t>
            </a:r>
            <a:r>
              <a:rPr lang="ar-SA" b="1" dirty="0" smtClean="0">
                <a:solidFill>
                  <a:srgbClr val="0000CC"/>
                </a:solidFill>
              </a:rPr>
              <a:t> </a:t>
            </a:r>
            <a:r>
              <a:rPr lang="ar-SA" b="1" dirty="0" smtClean="0"/>
              <a:t>عنوان </a:t>
            </a:r>
            <a:r>
              <a:rPr lang="en-US" b="1" dirty="0" smtClean="0"/>
              <a:t>IP</a:t>
            </a:r>
            <a:r>
              <a:rPr lang="ar-SA" b="1" dirty="0" smtClean="0"/>
              <a:t> ورقم المنفذ </a:t>
            </a:r>
            <a:r>
              <a:rPr lang="en-US" b="1" dirty="0" smtClean="0"/>
              <a:t>TCP</a:t>
            </a:r>
            <a:r>
              <a:rPr lang="ar-SA" b="1" dirty="0" smtClean="0"/>
              <a:t> على جهاز </a:t>
            </a:r>
            <a:r>
              <a:rPr lang="en-US" b="1" dirty="0" smtClean="0"/>
              <a:t>NAT</a:t>
            </a:r>
            <a:r>
              <a:rPr lang="ar-SA" b="1" dirty="0" smtClean="0"/>
              <a:t> نوعه </a:t>
            </a:r>
            <a:r>
              <a:rPr lang="en-US" b="1" dirty="0" smtClean="0"/>
              <a:t>UPnP</a:t>
            </a:r>
            <a:r>
              <a:rPr lang="ar-SA" b="1" dirty="0" smtClean="0"/>
              <a:t> وتدرج العنوان في تذكرة </a:t>
            </a:r>
            <a:r>
              <a:rPr lang="en-US" b="1" dirty="0" smtClean="0"/>
              <a:t>Remote Assistance</a:t>
            </a:r>
            <a:r>
              <a:rPr lang="ar-SA" b="1" dirty="0" smtClean="0"/>
              <a:t> المشفرة.</a:t>
            </a:r>
          </a:p>
          <a:p>
            <a:r>
              <a:rPr lang="ar-SA" b="1" dirty="0" smtClean="0"/>
              <a:t>لن يكون هناك اتصال </a:t>
            </a:r>
            <a:r>
              <a:rPr lang="en-US" b="1" dirty="0" smtClean="0">
                <a:solidFill>
                  <a:srgbClr val="0000CC"/>
                </a:solidFill>
              </a:rPr>
              <a:t>Remote Assistance</a:t>
            </a:r>
            <a:r>
              <a:rPr lang="ar-SA" b="1" dirty="0" smtClean="0">
                <a:solidFill>
                  <a:srgbClr val="0000CC"/>
                </a:solidFill>
              </a:rPr>
              <a:t> </a:t>
            </a:r>
            <a:r>
              <a:rPr lang="ar-SA" b="1" dirty="0" smtClean="0"/>
              <a:t>عندما تكون خلف جهاز </a:t>
            </a:r>
            <a:r>
              <a:rPr lang="en-US" b="1" dirty="0" smtClean="0"/>
              <a:t>NAT</a:t>
            </a:r>
            <a:r>
              <a:rPr lang="ar-SA" b="1" dirty="0" smtClean="0"/>
              <a:t> نوعه ليس </a:t>
            </a:r>
            <a:r>
              <a:rPr lang="en-US" b="1" dirty="0" smtClean="0"/>
              <a:t>UPnP</a:t>
            </a:r>
            <a:r>
              <a:rPr lang="ar-SA" b="1" dirty="0" smtClean="0"/>
              <a:t> </a:t>
            </a:r>
            <a:endParaRPr lang="en-US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2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7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6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6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62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 advAuto="4000"/>
    </p:bldLst>
  </p:timing>
</p:sld>
</file>

<file path=ppt/theme/theme1.xml><?xml version="1.0" encoding="utf-8"?>
<a:theme xmlns:a="http://schemas.openxmlformats.org/drawingml/2006/main" name="1_White Template with blue-green Sego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F83F853-FA01-4B06-983B-0DEE9474D6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1_White Template with blue-green Segoe</Template>
  <TotalTime>516</TotalTime>
  <Words>513</Words>
  <Application>Microsoft Office PowerPoint</Application>
  <PresentationFormat>عرض على الشاشة (3:4)‏</PresentationFormat>
  <Paragraphs>64</Paragraphs>
  <Slides>11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11</vt:i4>
      </vt:variant>
    </vt:vector>
  </HeadingPairs>
  <TitlesOfParts>
    <vt:vector size="13" baseType="lpstr">
      <vt:lpstr>1_White Template with blue-green Segoe</vt:lpstr>
      <vt:lpstr>White with Courier font for code slides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freeusersr</dc:creator>
  <cp:lastModifiedBy>hamody</cp:lastModifiedBy>
  <cp:revision>66</cp:revision>
  <dcterms:created xsi:type="dcterms:W3CDTF">2011-11-23T13:38:04Z</dcterms:created>
  <dcterms:modified xsi:type="dcterms:W3CDTF">2012-03-02T21:22:33Z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TC102867869990</vt:lpwstr>
  </property>
</Properties>
</file>