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15"/>
  </p:notesMasterIdLst>
  <p:sldIdLst>
    <p:sldId id="305" r:id="rId2"/>
    <p:sldId id="309" r:id="rId3"/>
    <p:sldId id="256" r:id="rId4"/>
    <p:sldId id="308" r:id="rId5"/>
    <p:sldId id="310" r:id="rId6"/>
    <p:sldId id="311" r:id="rId7"/>
    <p:sldId id="312" r:id="rId8"/>
    <p:sldId id="319" r:id="rId9"/>
    <p:sldId id="320" r:id="rId10"/>
    <p:sldId id="315" r:id="rId11"/>
    <p:sldId id="321" r:id="rId12"/>
    <p:sldId id="317" r:id="rId13"/>
    <p:sldId id="318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1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AF606853-7671-496A-8E4F-DF71F8EC918B}" styleName="نمط داكن 1 - تمييز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نمط متوسط 1 - تميي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06" autoAdjust="0"/>
    <p:restoredTop sz="95699" autoAdjust="0"/>
  </p:normalViewPr>
  <p:slideViewPr>
    <p:cSldViewPr>
      <p:cViewPr>
        <p:scale>
          <a:sx n="50" d="100"/>
          <a:sy n="50" d="100"/>
        </p:scale>
        <p:origin x="-1098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3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A54486D-B009-4704-AF8C-64E96F1EC058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30BC532-AF72-4101-A204-408D65F6F18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BC532-AF72-4101-A204-408D65F6F180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BC532-AF72-4101-A204-408D65F6F180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r-SA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53B2D35-1F4D-4FB1-A53B-64C1301F93DC}" type="slidenum">
              <a:rPr lang="ar-SA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B514-3C0E-442B-B0DE-D4C86A3D12DD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3BCE5FC-5F04-4B01-AF7B-66A048E0924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B514-3C0E-442B-B0DE-D4C86A3D12DD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E5FC-5F04-4B01-AF7B-66A048E0924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B514-3C0E-442B-B0DE-D4C86A3D12DD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3BCE5FC-5F04-4B01-AF7B-66A048E0924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B514-3C0E-442B-B0DE-D4C86A3D12DD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E5FC-5F04-4B01-AF7B-66A048E0924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B514-3C0E-442B-B0DE-D4C86A3D12DD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E5FC-5F04-4B01-AF7B-66A048E0924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B514-3C0E-442B-B0DE-D4C86A3D12DD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E5FC-5F04-4B01-AF7B-66A048E0924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B514-3C0E-442B-B0DE-D4C86A3D12DD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E5FC-5F04-4B01-AF7B-66A048E0924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B514-3C0E-442B-B0DE-D4C86A3D12DD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E5FC-5F04-4B01-AF7B-66A048E0924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B514-3C0E-442B-B0DE-D4C86A3D12DD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3BCE5FC-5F04-4B01-AF7B-66A048E0924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B514-3C0E-442B-B0DE-D4C86A3D12DD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E5FC-5F04-4B01-AF7B-66A048E0924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6B514-3C0E-442B-B0DE-D4C86A3D12DD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E5FC-5F04-4B01-AF7B-66A048E0924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E66B514-3C0E-442B-B0DE-D4C86A3D12DD}" type="datetimeFigureOut">
              <a:rPr lang="ar-SA" smtClean="0"/>
              <a:pPr/>
              <a:t>20/04/33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3BCE5FC-5F04-4B01-AF7B-66A048E0924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dissolve/>
  </p:transition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1676400" y="1752600"/>
            <a:ext cx="5761038" cy="18510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ar-SA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outerShdw dist="35921" dir="2700000" sy="50000" rotWithShape="0">
                    <a:schemeClr val="tx1">
                      <a:alpha val="70000"/>
                    </a:schemeClr>
                  </a:outerShdw>
                </a:effectLst>
                <a:cs typeface="Old Antic Decorative"/>
              </a:rPr>
              <a:t>إدارة وصيانة بيئة  </a:t>
            </a: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685800" y="3810000"/>
            <a:ext cx="7847013" cy="24987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0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outerShdw dist="107763" dir="8100000" algn="ctr" rotWithShape="0">
                    <a:srgbClr val="FFFF00">
                      <a:alpha val="50000"/>
                    </a:srgbClr>
                  </a:outerShdw>
                </a:effectLst>
                <a:latin typeface="Arial Black"/>
              </a:rPr>
              <a:t>Microsoft</a:t>
            </a:r>
          </a:p>
          <a:p>
            <a:pPr algn="ctr" rtl="0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outerShdw dist="107763" dir="8100000" algn="ctr" rotWithShape="0">
                    <a:srgbClr val="FFFF00">
                      <a:alpha val="50000"/>
                    </a:srgbClr>
                  </a:outerShdw>
                </a:effectLst>
                <a:latin typeface="Arial Black"/>
              </a:rPr>
              <a:t> WINDOWS SERVER 2003</a:t>
            </a:r>
            <a:endParaRPr lang="ar-SA" sz="3600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outerShdw dist="107763" dir="8100000" algn="ctr" rotWithShape="0">
                  <a:srgbClr val="FFFF00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286000" y="304800"/>
            <a:ext cx="47244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cap="all" dirty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Diwani Letter" pitchFamily="2" charset="-78"/>
              </a:rPr>
              <a:t>بسم الله الرحمن الرحيم </a:t>
            </a:r>
          </a:p>
          <a:p>
            <a:pPr algn="ctr">
              <a:defRPr/>
            </a:pPr>
            <a:r>
              <a:rPr lang="ar-SA" alt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Diwani Letter" pitchFamily="2" charset="-78"/>
              </a:rPr>
              <a:t>مادة</a:t>
            </a:r>
          </a:p>
        </p:txBody>
      </p: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  <p:bldP spid="20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3568" y="3501008"/>
            <a:ext cx="7992888" cy="1600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SA" sz="5000" b="1" dirty="0" smtClean="0">
                <a:ln w="11430"/>
                <a:solidFill>
                  <a:srgbClr val="FF0D6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حسابات المستخدمين</a:t>
            </a:r>
            <a:endParaRPr lang="ar-SA" sz="5000" b="1" dirty="0">
              <a:ln w="11430"/>
              <a:solidFill>
                <a:srgbClr val="FF0D6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57200" y="1958975"/>
            <a:ext cx="8229600" cy="1470025"/>
          </a:xfrm>
        </p:spPr>
        <p:txBody>
          <a:bodyPr>
            <a:normAutofit/>
          </a:bodyPr>
          <a:lstStyle/>
          <a:p>
            <a:r>
              <a:rPr lang="ar-SA" b="1" dirty="0"/>
              <a:t>الفصل </a:t>
            </a:r>
            <a:r>
              <a:rPr lang="ar-SA" b="1" dirty="0" smtClean="0"/>
              <a:t>الثالث</a:t>
            </a:r>
            <a:endParaRPr lang="ar-SA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55576" y="3501008"/>
            <a:ext cx="7488832" cy="1600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SA" sz="5000" b="1" dirty="0" smtClean="0">
                <a:ln w="11430"/>
                <a:solidFill>
                  <a:srgbClr val="FF0D6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إدارة التشكيلات الجانبية للمستخدمين</a:t>
            </a:r>
            <a:endParaRPr lang="en-US" sz="5000" b="1" dirty="0" smtClean="0">
              <a:ln w="11430"/>
              <a:solidFill>
                <a:srgbClr val="FF0D6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57200" y="1958975"/>
            <a:ext cx="8229600" cy="1470025"/>
          </a:xfrm>
        </p:spPr>
        <p:txBody>
          <a:bodyPr>
            <a:normAutofit/>
          </a:bodyPr>
          <a:lstStyle/>
          <a:p>
            <a:r>
              <a:rPr lang="ar-SA" b="1" dirty="0" smtClean="0"/>
              <a:t>الدرس الثالث</a:t>
            </a:r>
            <a:endParaRPr lang="ar-SA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5004048" y="404664"/>
            <a:ext cx="3700264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ar-SA" altLang="en-US" sz="4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عناصر الدرس </a:t>
            </a:r>
            <a:endParaRPr lang="ar-SA" altLang="en-US" sz="48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755576" y="1628775"/>
            <a:ext cx="7931224" cy="46958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ar-SA" sz="3200" b="1" dirty="0" smtClean="0"/>
              <a:t>فهم تطبيقات التشكيلات الجانبية المحلية والمتجولة للمستخدمين</a:t>
            </a:r>
          </a:p>
          <a:p>
            <a:pPr eaLnBrk="1" hangingPunct="1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ar-SA" sz="3200" b="1" dirty="0" smtClean="0"/>
              <a:t>ضبط تكوين تشكيلة جانبية متجولة للمستخدم .</a:t>
            </a:r>
          </a:p>
          <a:p>
            <a:pPr eaLnBrk="1" hangingPunct="1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ar-SA" sz="3200" b="1" dirty="0" smtClean="0"/>
              <a:t>إنشاء تشكيلة جانبية متجولة مضبوط تكوينها مسبقا لمستخدم أو لمجموعة  .</a:t>
            </a:r>
          </a:p>
          <a:p>
            <a:pPr eaLnBrk="1" hangingPunct="1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  <a:defRPr/>
            </a:pPr>
            <a:r>
              <a:rPr lang="ar-SA" sz="3200" b="1" dirty="0" smtClean="0"/>
              <a:t> ضبط تكوين تشكيلة جانبية إلزامية  </a:t>
            </a:r>
            <a:r>
              <a:rPr lang="ar-SA" sz="3200" b="1" dirty="0" smtClean="0"/>
              <a:t>.</a:t>
            </a:r>
            <a:endParaRPr lang="ar-SA" sz="3200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776"/>
            <a:ext cx="8892480" cy="5184575"/>
          </a:xfrm>
          <a:ln>
            <a:noFill/>
          </a:ln>
        </p:spPr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110000"/>
              </a:lnSpc>
              <a:buFont typeface="Wingdings" pitchFamily="2" charset="2"/>
              <a:buNone/>
            </a:pPr>
            <a:r>
              <a:rPr lang="ar-SA" sz="3600" b="1" dirty="0" smtClean="0">
                <a:solidFill>
                  <a:srgbClr val="FF2180"/>
                </a:solidFill>
                <a:effectLst/>
              </a:rPr>
              <a:t>التشكيلة </a:t>
            </a:r>
            <a:r>
              <a:rPr lang="ar-SA" sz="3600" b="1" dirty="0">
                <a:solidFill>
                  <a:srgbClr val="FF2180"/>
                </a:solidFill>
                <a:effectLst/>
              </a:rPr>
              <a:t>الجانبية للمستخدم </a:t>
            </a:r>
            <a:r>
              <a:rPr lang="en-US" sz="3600" b="1" dirty="0">
                <a:solidFill>
                  <a:srgbClr val="FF2180"/>
                </a:solidFill>
                <a:effectLst/>
              </a:rPr>
              <a:t>user profile</a:t>
            </a:r>
            <a:r>
              <a:rPr lang="ar-SA" sz="3600" b="1" dirty="0">
                <a:solidFill>
                  <a:srgbClr val="FF2180"/>
                </a:solidFill>
                <a:effectLst/>
              </a:rPr>
              <a:t> :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sz="3600" b="1" dirty="0">
                <a:effectLst/>
              </a:rPr>
              <a:t>هي مجموعة من المجلدات وملفات البيانات  التي تحتوي على عناصر سطح مكتبك وتجعلها فريدة لك 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None/>
            </a:pPr>
            <a:r>
              <a:rPr lang="ar-SA" sz="3300" b="1" dirty="0" smtClean="0">
                <a:solidFill>
                  <a:srgbClr val="FF2180"/>
                </a:solidFill>
                <a:effectLst/>
              </a:rPr>
              <a:t>الإعدادات </a:t>
            </a:r>
            <a:r>
              <a:rPr lang="ar-SA" sz="3300" b="1" dirty="0">
                <a:solidFill>
                  <a:srgbClr val="FF2180"/>
                </a:solidFill>
                <a:effectLst/>
              </a:rPr>
              <a:t>تتضمن :</a:t>
            </a:r>
          </a:p>
          <a:p>
            <a:pPr marL="609600" indent="-609600">
              <a:lnSpc>
                <a:spcPct val="110000"/>
              </a:lnSpc>
              <a:buSzPct val="100000"/>
              <a:buFont typeface="Wingdings" pitchFamily="2" charset="2"/>
              <a:buAutoNum type="arabicPeriod"/>
            </a:pPr>
            <a:r>
              <a:rPr lang="ar-SA" sz="3300" b="1" dirty="0"/>
              <a:t>الاختصارات في قائمة </a:t>
            </a:r>
            <a:r>
              <a:rPr lang="en-US" sz="3300" b="1" dirty="0"/>
              <a:t>Start</a:t>
            </a:r>
            <a:r>
              <a:rPr lang="ar-SA" sz="3300" b="1" dirty="0"/>
              <a:t> وسطح المكتب وشريط التشغيل السريع</a:t>
            </a:r>
          </a:p>
          <a:p>
            <a:pPr marL="609600" indent="-609600">
              <a:lnSpc>
                <a:spcPct val="110000"/>
              </a:lnSpc>
              <a:buSzPct val="100000"/>
              <a:buFont typeface="Wingdings" pitchFamily="2" charset="2"/>
              <a:buAutoNum type="arabicPeriod"/>
            </a:pPr>
            <a:r>
              <a:rPr lang="ar-SA" sz="3300" b="1" dirty="0"/>
              <a:t>المستندات على سطح </a:t>
            </a:r>
            <a:r>
              <a:rPr lang="ar-SA" sz="3300" b="1" dirty="0" smtClean="0"/>
              <a:t>المكتب</a:t>
            </a:r>
            <a:endParaRPr lang="ar-SA" sz="3300" b="1" dirty="0"/>
          </a:p>
          <a:p>
            <a:pPr marL="609600" indent="-609600">
              <a:lnSpc>
                <a:spcPct val="110000"/>
              </a:lnSpc>
              <a:buSzPct val="100000"/>
              <a:buFont typeface="Wingdings" pitchFamily="2" charset="2"/>
              <a:buAutoNum type="arabicPeriod"/>
            </a:pPr>
            <a:r>
              <a:rPr lang="ar-SA" sz="3300" b="1" dirty="0"/>
              <a:t>مفضلات وكعكات الانترنت</a:t>
            </a:r>
          </a:p>
          <a:p>
            <a:pPr marL="609600" indent="-609600">
              <a:lnSpc>
                <a:spcPct val="110000"/>
              </a:lnSpc>
              <a:buSzPct val="100000"/>
              <a:buFont typeface="Wingdings" pitchFamily="2" charset="2"/>
              <a:buAutoNum type="arabicPeriod"/>
            </a:pPr>
            <a:r>
              <a:rPr lang="ar-SA" sz="3300" b="1" dirty="0"/>
              <a:t>الشهادات </a:t>
            </a:r>
          </a:p>
          <a:p>
            <a:pPr marL="609600" indent="-609600">
              <a:lnSpc>
                <a:spcPct val="110000"/>
              </a:lnSpc>
              <a:buSzPct val="100000"/>
              <a:buFont typeface="Wingdings" pitchFamily="2" charset="2"/>
              <a:buAutoNum type="arabicPeriod"/>
            </a:pPr>
            <a:r>
              <a:rPr lang="ar-SA" sz="3300" b="1" dirty="0"/>
              <a:t>الملفات الخاصة بكل برنامج</a:t>
            </a:r>
          </a:p>
          <a:p>
            <a:pPr marL="609600" indent="-609600">
              <a:lnSpc>
                <a:spcPct val="110000"/>
              </a:lnSpc>
              <a:buSzPct val="100000"/>
              <a:buFont typeface="Wingdings" pitchFamily="2" charset="2"/>
              <a:buAutoNum type="arabicPeriod"/>
            </a:pPr>
            <a:r>
              <a:rPr lang="en-US" sz="3300" b="1" dirty="0"/>
              <a:t>My Network </a:t>
            </a:r>
            <a:r>
              <a:rPr lang="en-US" sz="3300" b="1" dirty="0" smtClean="0"/>
              <a:t>Places</a:t>
            </a:r>
            <a:r>
              <a:rPr lang="ar-SA" sz="3300" b="1" dirty="0" smtClean="0"/>
              <a:t> (مواضع شبكة </a:t>
            </a:r>
            <a:r>
              <a:rPr lang="ar-SA" sz="3300" b="1" dirty="0" err="1" smtClean="0"/>
              <a:t>الإتصال</a:t>
            </a:r>
            <a:r>
              <a:rPr lang="ar-SA" sz="3300" b="1" dirty="0" smtClean="0"/>
              <a:t> )</a:t>
            </a:r>
            <a:endParaRPr lang="en-US" sz="3300" b="1" dirty="0"/>
          </a:p>
          <a:p>
            <a:pPr marL="609600" indent="-609600">
              <a:lnSpc>
                <a:spcPct val="110000"/>
              </a:lnSpc>
              <a:buSzPct val="100000"/>
              <a:buFont typeface="Wingdings" pitchFamily="2" charset="2"/>
              <a:buAutoNum type="arabicPeriod"/>
            </a:pPr>
            <a:r>
              <a:rPr lang="ar-SA" sz="3300" b="1" dirty="0" smtClean="0"/>
              <a:t>إعدادات </a:t>
            </a:r>
            <a:r>
              <a:rPr lang="ar-SA" sz="3300" b="1" dirty="0"/>
              <a:t>عرض سطح المكتب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835696" y="404664"/>
            <a:ext cx="6868616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ar-SA" altLang="en-US" sz="4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التشكيلات الجانبية للمستخدمين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9" y="1340768"/>
            <a:ext cx="8821042" cy="5517232"/>
          </a:xfrm>
        </p:spPr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sz="2800" b="1" dirty="0" smtClean="0">
                <a:effectLst/>
              </a:rPr>
              <a:t>بشكل </a:t>
            </a:r>
            <a:r>
              <a:rPr lang="ar-SA" sz="2800" b="1" dirty="0">
                <a:effectLst/>
              </a:rPr>
              <a:t>افتراضي يتم تخزين التشكيلات الجانبية للمستخدمين محلياً في الكمبيوتر في المجلد</a:t>
            </a:r>
            <a:endParaRPr lang="en-US" sz="2800" b="1" dirty="0">
              <a:effectLst/>
            </a:endParaRPr>
          </a:p>
          <a:p>
            <a:pPr marL="609600" indent="-609600" algn="ctr">
              <a:lnSpc>
                <a:spcPct val="110000"/>
              </a:lnSpc>
              <a:buNone/>
            </a:pPr>
            <a:r>
              <a:rPr lang="ar-SA" sz="2800" b="1" dirty="0" smtClean="0">
                <a:solidFill>
                  <a:srgbClr val="FF2180"/>
                </a:solidFill>
                <a:effectLst/>
              </a:rPr>
              <a:t>%</a:t>
            </a:r>
            <a:r>
              <a:rPr lang="en-US" sz="2800" b="1" dirty="0" smtClean="0">
                <a:solidFill>
                  <a:srgbClr val="FF2180"/>
                </a:solidFill>
                <a:effectLst/>
              </a:rPr>
              <a:t>%</a:t>
            </a:r>
            <a:r>
              <a:rPr lang="en-US" sz="2800" b="1" dirty="0" err="1" smtClean="0">
                <a:solidFill>
                  <a:srgbClr val="FF2180"/>
                </a:solidFill>
                <a:effectLst/>
              </a:rPr>
              <a:t>Systemdrive</a:t>
            </a:r>
            <a:r>
              <a:rPr lang="en-US" sz="2800" b="1" dirty="0" smtClean="0">
                <a:solidFill>
                  <a:srgbClr val="FF2180"/>
                </a:solidFill>
                <a:effectLst/>
              </a:rPr>
              <a:t>%\</a:t>
            </a:r>
            <a:r>
              <a:rPr lang="en-US" sz="2800" b="1" dirty="0">
                <a:solidFill>
                  <a:srgbClr val="FF2180"/>
                </a:solidFill>
                <a:effectLst/>
              </a:rPr>
              <a:t>Documents and Settings\%</a:t>
            </a:r>
            <a:r>
              <a:rPr lang="en-US" sz="2800" b="1" dirty="0" smtClean="0">
                <a:solidFill>
                  <a:srgbClr val="FF2180"/>
                </a:solidFill>
                <a:effectLst/>
              </a:rPr>
              <a:t>Username</a:t>
            </a:r>
            <a:endParaRPr lang="ar-SA" sz="2800" b="1" dirty="0">
              <a:solidFill>
                <a:srgbClr val="FF2180"/>
              </a:solidFill>
              <a:effectLst/>
            </a:endParaRPr>
          </a:p>
          <a:p>
            <a:pPr marL="609600" indent="-609600">
              <a:lnSpc>
                <a:spcPct val="110000"/>
              </a:lnSpc>
              <a:buNone/>
            </a:pPr>
            <a:r>
              <a:rPr lang="ar-SA" sz="2800" b="1" dirty="0">
                <a:solidFill>
                  <a:srgbClr val="FF2180"/>
                </a:solidFill>
                <a:effectLst/>
              </a:rPr>
              <a:t>تعمل التشكيلة الجانبية </a:t>
            </a:r>
            <a:r>
              <a:rPr lang="ar-SA" sz="2800" b="1" dirty="0" smtClean="0">
                <a:solidFill>
                  <a:srgbClr val="FF2180"/>
                </a:solidFill>
                <a:effectLst/>
              </a:rPr>
              <a:t>بالأسلوب </a:t>
            </a:r>
            <a:r>
              <a:rPr lang="ar-SA" sz="2800" b="1" dirty="0">
                <a:solidFill>
                  <a:srgbClr val="FF2180"/>
                </a:solidFill>
                <a:effectLst/>
              </a:rPr>
              <a:t>التالي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sz="2800" b="1" dirty="0" smtClean="0"/>
              <a:t>عندما يسجل مستخدم </a:t>
            </a:r>
            <a:r>
              <a:rPr lang="ar-SA" sz="2800" b="1" dirty="0" smtClean="0"/>
              <a:t>دخوله للنظام لأول مرة ينشئ النظام تشكيلة جانبية له بنسخ التشكيلة الجانبية </a:t>
            </a:r>
            <a:r>
              <a:rPr lang="en-US" sz="2800" b="1" dirty="0" smtClean="0"/>
              <a:t>Default User</a:t>
            </a:r>
            <a:r>
              <a:rPr lang="ar-SA" sz="2800" b="1" dirty="0" smtClean="0"/>
              <a:t> ،ومجلد التشكيلة الجانبية الجديد مسمى باسم تسجيل الدخول </a:t>
            </a:r>
            <a:r>
              <a:rPr lang="ar-SA" sz="2800" b="1" dirty="0" smtClean="0"/>
              <a:t>الأولي  </a:t>
            </a:r>
            <a:r>
              <a:rPr lang="ar-SA" sz="2800" b="1" dirty="0" smtClean="0"/>
              <a:t>للمستخدم 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sz="2800" b="1" dirty="0" smtClean="0"/>
              <a:t>كل التغيرات التي تتم على سطح المكتب </a:t>
            </a:r>
            <a:r>
              <a:rPr lang="ar-SA" sz="2800" b="1" dirty="0" smtClean="0"/>
              <a:t>أو </a:t>
            </a:r>
            <a:r>
              <a:rPr lang="ar-SA" sz="2800" b="1" dirty="0" smtClean="0"/>
              <a:t>البرامج يتم تخزينها في التشكيلة الجانبية المحلية ولكل مستخدم تشكيلة جانبية فردية.</a:t>
            </a:r>
            <a:endParaRPr lang="ar-SA" sz="2800" b="1" dirty="0" smtClean="0"/>
          </a:p>
          <a:p>
            <a:pPr marL="609600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sz="2800" b="1" dirty="0" smtClean="0"/>
              <a:t>يتم تمديد بيئة المستخدم بواسطة التشكيلة الجانبية </a:t>
            </a:r>
            <a:r>
              <a:rPr lang="en-US" sz="2800" b="1" dirty="0" smtClean="0"/>
              <a:t>All Users</a:t>
            </a:r>
            <a:r>
              <a:rPr lang="ar-SA" sz="2800" b="1" dirty="0" smtClean="0"/>
              <a:t> التي يمكن أن تتضمن </a:t>
            </a:r>
            <a:r>
              <a:rPr lang="ar-SA" sz="2800" b="1" dirty="0" smtClean="0"/>
              <a:t>الاختصارات </a:t>
            </a:r>
            <a:r>
              <a:rPr lang="ar-SA" sz="2800" b="1" dirty="0" smtClean="0"/>
              <a:t>الموجودة علي سطح المكتب </a:t>
            </a:r>
            <a:r>
              <a:rPr lang="ar-SA" sz="2800" b="1" dirty="0" smtClean="0"/>
              <a:t>أو </a:t>
            </a:r>
            <a:r>
              <a:rPr lang="ar-SA" sz="2800" b="1" dirty="0" smtClean="0"/>
              <a:t>القائمة </a:t>
            </a:r>
            <a:r>
              <a:rPr lang="en-US" sz="2800" b="1" dirty="0" smtClean="0"/>
              <a:t>Start</a:t>
            </a:r>
            <a:r>
              <a:rPr lang="ar-SA" sz="2800" b="1" dirty="0" smtClean="0"/>
              <a:t> والمواضع الشبكية وحتى بيانات البرامج. </a:t>
            </a:r>
            <a:r>
              <a:rPr lang="ar-SA" sz="2800" b="1" dirty="0" smtClean="0"/>
              <a:t>بشكل </a:t>
            </a:r>
            <a:r>
              <a:rPr lang="ar-SA" sz="2800" b="1" dirty="0" smtClean="0"/>
              <a:t>افتراضي </a:t>
            </a:r>
            <a:r>
              <a:rPr lang="ar-SA" sz="2800" b="1" dirty="0" smtClean="0"/>
              <a:t>فقط مستخدمي المجموعة </a:t>
            </a:r>
            <a:r>
              <a:rPr lang="en-US" sz="2800" b="1" dirty="0" smtClean="0"/>
              <a:t>Administrative</a:t>
            </a:r>
            <a:r>
              <a:rPr lang="ar-SA" sz="2800" b="1" dirty="0" smtClean="0"/>
              <a:t> يمكنهم تعديل التشكيلة الجانبية </a:t>
            </a:r>
            <a:r>
              <a:rPr lang="en-US" sz="2800" b="1" dirty="0" smtClean="0"/>
              <a:t>All User</a:t>
            </a:r>
            <a:r>
              <a:rPr lang="ar-SA" sz="2800" b="1" dirty="0" smtClean="0"/>
              <a:t> 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sz="2800" b="1" dirty="0" smtClean="0"/>
              <a:t>التشكيلة الجانبية محلية حقاً بحيث </a:t>
            </a:r>
            <a:r>
              <a:rPr lang="ar-SA" sz="2800" b="1" dirty="0" smtClean="0"/>
              <a:t>إذا </a:t>
            </a:r>
            <a:r>
              <a:rPr lang="ar-SA" sz="2800" b="1" dirty="0" smtClean="0"/>
              <a:t>سجل المستخدم دخوله </a:t>
            </a:r>
            <a:r>
              <a:rPr lang="ar-SA" sz="2800" b="1" dirty="0" smtClean="0"/>
              <a:t>إلى </a:t>
            </a:r>
            <a:r>
              <a:rPr lang="ar-SA" sz="2800" b="1" dirty="0" smtClean="0"/>
              <a:t>نظام </a:t>
            </a:r>
            <a:r>
              <a:rPr lang="ar-SA" sz="2800" b="1" dirty="0" smtClean="0"/>
              <a:t>آخر </a:t>
            </a:r>
            <a:r>
              <a:rPr lang="ar-SA" sz="2800" b="1" dirty="0" smtClean="0"/>
              <a:t>فإن المستندات والإعدادات الخاصة بتشكيلته الجانبية لا تتبعه.</a:t>
            </a:r>
            <a:endParaRPr lang="en-US" sz="2800" b="1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95536" y="404664"/>
            <a:ext cx="8308776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ar-SA" altLang="en-US" sz="4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التشكيلات الجانبية </a:t>
            </a:r>
            <a:r>
              <a:rPr lang="ar-SA" altLang="en-US" sz="4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للمستخدمين المحلية  </a:t>
            </a:r>
            <a:endParaRPr lang="ar-SA" altLang="en-US" sz="48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640960" cy="530120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ar-SA" sz="3000" b="1" dirty="0" smtClean="0">
                <a:effectLst/>
              </a:rPr>
              <a:t>إذا </a:t>
            </a:r>
            <a:r>
              <a:rPr lang="ar-SA" sz="3000" b="1" dirty="0">
                <a:effectLst/>
              </a:rPr>
              <a:t>كان المستخدمين يعملوا على </a:t>
            </a:r>
            <a:r>
              <a:rPr lang="ar-SA" sz="3000" b="1" dirty="0" smtClean="0">
                <a:effectLst/>
              </a:rPr>
              <a:t>أكثر </a:t>
            </a:r>
            <a:r>
              <a:rPr lang="ar-SA" sz="3000" b="1" dirty="0">
                <a:effectLst/>
              </a:rPr>
              <a:t>من كمبيوتر يمكن ضبط تشكيلات جانبية متجولة لهم لضمان الوصول </a:t>
            </a:r>
            <a:r>
              <a:rPr lang="ar-SA" sz="3000" b="1" dirty="0" smtClean="0">
                <a:effectLst/>
              </a:rPr>
              <a:t>إلي </a:t>
            </a:r>
            <a:r>
              <a:rPr lang="ar-SA" sz="3000" b="1" dirty="0">
                <a:effectLst/>
              </a:rPr>
              <a:t>مستنداتهم مهما كان المكان الذي يسجلون دخولهم منه .</a:t>
            </a:r>
          </a:p>
          <a:p>
            <a:pPr>
              <a:buFont typeface="Wingdings" pitchFamily="2" charset="2"/>
              <a:buChar char="q"/>
            </a:pPr>
            <a:r>
              <a:rPr lang="ar-SA" sz="3000" b="1" dirty="0">
                <a:effectLst/>
              </a:rPr>
              <a:t>يتم تخزين التشكيلة الجانبية المتجولة في ملقم مما يعني انه يمكن نسخها احتياطياً </a:t>
            </a:r>
            <a:r>
              <a:rPr lang="ar-SA" sz="3000" b="1" dirty="0" smtClean="0">
                <a:effectLst/>
              </a:rPr>
              <a:t>أو </a:t>
            </a:r>
            <a:r>
              <a:rPr lang="ar-SA" sz="3000" b="1" dirty="0">
                <a:effectLst/>
              </a:rPr>
              <a:t>مسحها بحثا عن الفيروسات والتحكم </a:t>
            </a:r>
            <a:r>
              <a:rPr lang="ar-SA" sz="3000" b="1" dirty="0" err="1">
                <a:effectLst/>
              </a:rPr>
              <a:t>بها</a:t>
            </a:r>
            <a:r>
              <a:rPr lang="ar-SA" sz="3000" b="1" dirty="0">
                <a:effectLst/>
              </a:rPr>
              <a:t> مركزياً</a:t>
            </a:r>
          </a:p>
          <a:p>
            <a:pPr>
              <a:buFont typeface="Wingdings" pitchFamily="2" charset="2"/>
              <a:buChar char="q"/>
            </a:pPr>
            <a:r>
              <a:rPr lang="ar-SA" sz="3000" b="1" dirty="0">
                <a:effectLst/>
              </a:rPr>
              <a:t>التشكيلات الجانبية المتجولة تزود مرونة للمعلومات المهمة المخزنة في التشكيلة الجانبية </a:t>
            </a:r>
          </a:p>
          <a:p>
            <a:pPr>
              <a:buFont typeface="Wingdings" pitchFamily="2" charset="2"/>
              <a:buChar char="q"/>
            </a:pPr>
            <a:r>
              <a:rPr lang="ar-SA" sz="3000" b="1" dirty="0" smtClean="0">
                <a:effectLst/>
              </a:rPr>
              <a:t>إذا </a:t>
            </a:r>
            <a:r>
              <a:rPr lang="ar-SA" sz="3000" b="1" dirty="0">
                <a:effectLst/>
              </a:rPr>
              <a:t>تعطل نظام مستخدم ويجب </a:t>
            </a:r>
            <a:r>
              <a:rPr lang="ar-SA" sz="3000" b="1" dirty="0" smtClean="0">
                <a:effectLst/>
              </a:rPr>
              <a:t>أن </a:t>
            </a:r>
            <a:r>
              <a:rPr lang="ar-SA" sz="3000" b="1" dirty="0">
                <a:effectLst/>
              </a:rPr>
              <a:t>يعاد تثبيته فان وجود تشكيلة جانبية متجولة يضمن أن بيئة المستخدم في النظام الجديد مماثلة لتلك التي تواجدت في النظام القديم</a:t>
            </a:r>
            <a:r>
              <a:rPr lang="ar-SA" sz="3000" b="1" dirty="0" smtClean="0">
                <a:effectLst/>
              </a:rPr>
              <a:t>.</a:t>
            </a:r>
            <a:endParaRPr lang="ar-SA" sz="3000" b="1" dirty="0">
              <a:effectLst/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835696" y="404664"/>
            <a:ext cx="6868616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ar-SA" altLang="en-US" sz="4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التشكيلات الجانبية </a:t>
            </a:r>
            <a:r>
              <a:rPr lang="ar-SA" altLang="en-US" sz="4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للمستخدمين المتجولة  </a:t>
            </a:r>
            <a:endParaRPr lang="ar-SA" altLang="en-US" sz="40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440160"/>
            <a:ext cx="8712968" cy="515719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ar-SA" sz="2800" b="1" dirty="0" smtClean="0"/>
              <a:t>لضبط تشكيلة جانبية متجولة أنشئ مجلد مشترك في ملقم وتأكدي من ضبط اذونات المشاركة عند التحكم الكامل </a:t>
            </a:r>
            <a:r>
              <a:rPr lang="en-US" sz="2800" b="1" dirty="0" smtClean="0"/>
              <a:t>Full Control</a:t>
            </a:r>
            <a:r>
              <a:rPr lang="ar-SA" sz="2800" b="1" dirty="0" smtClean="0"/>
              <a:t> لأن اذونات المشاركة الافتراضية عند ويندوز سرفر2003 هي القراءة </a:t>
            </a:r>
            <a:r>
              <a:rPr lang="en-US" sz="2800" b="1" dirty="0" smtClean="0"/>
              <a:t>Read</a:t>
            </a:r>
            <a:r>
              <a:rPr lang="ar-SA" sz="2800" b="1" dirty="0" smtClean="0"/>
              <a:t> وهو ليس كافي للمشاركة في التشكيلة </a:t>
            </a:r>
            <a:r>
              <a:rPr lang="ar-SA" sz="2800" b="1" dirty="0" smtClean="0"/>
              <a:t>المتجولة 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/>
              <a:t>في </a:t>
            </a:r>
            <a:r>
              <a:rPr lang="ar-SA" sz="2800" b="1" dirty="0" smtClean="0"/>
              <a:t>علامة التبويب </a:t>
            </a:r>
            <a:r>
              <a:rPr lang="en-US" sz="2800" b="1" dirty="0" smtClean="0">
                <a:solidFill>
                  <a:srgbClr val="FF2180"/>
                </a:solidFill>
              </a:rPr>
              <a:t>Profile</a:t>
            </a:r>
            <a:r>
              <a:rPr lang="ar-SA" sz="2800" b="1" dirty="0" smtClean="0"/>
              <a:t> في مربع خصائص المستخدم اكتبي مسار التشكيلة الجانبية</a:t>
            </a:r>
            <a:r>
              <a:rPr lang="en-US" sz="2800" b="1" dirty="0" smtClean="0">
                <a:solidFill>
                  <a:srgbClr val="FF2180"/>
                </a:solidFill>
              </a:rPr>
              <a:t>\\&lt;server&gt;&lt;share&gt;\%Username</a:t>
            </a:r>
            <a:r>
              <a:rPr lang="en-US" sz="2800" b="1" dirty="0" smtClean="0">
                <a:solidFill>
                  <a:srgbClr val="FF2180"/>
                </a:solidFill>
              </a:rPr>
              <a:t>%   </a:t>
            </a:r>
            <a:endParaRPr lang="ar-SA" sz="2800" b="1" dirty="0" smtClean="0">
              <a:solidFill>
                <a:srgbClr val="FF218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ar-SA" sz="2800" b="1" dirty="0" smtClean="0"/>
              <a:t>سوف </a:t>
            </a:r>
            <a:r>
              <a:rPr lang="ar-SA" sz="2800" b="1" dirty="0" smtClean="0"/>
              <a:t>يتم استبدال المتغير </a:t>
            </a:r>
            <a:r>
              <a:rPr lang="en-US" sz="2800" b="1" dirty="0" smtClean="0">
                <a:solidFill>
                  <a:srgbClr val="FF2180"/>
                </a:solidFill>
              </a:rPr>
              <a:t>%Username%</a:t>
            </a:r>
            <a:r>
              <a:rPr lang="ar-SA" sz="2800" b="1" dirty="0" smtClean="0"/>
              <a:t> باسم تسجيل </a:t>
            </a:r>
            <a:r>
              <a:rPr lang="ar-SA" sz="2800" b="1" dirty="0" smtClean="0"/>
              <a:t>دخول المستخدم تلقائيا .</a:t>
            </a:r>
            <a:endParaRPr lang="ar-SA" sz="2800" b="1" dirty="0" smtClean="0"/>
          </a:p>
          <a:p>
            <a:pPr>
              <a:buFont typeface="Wingdings" pitchFamily="2" charset="2"/>
              <a:buChar char="q"/>
            </a:pPr>
            <a:r>
              <a:rPr lang="ar-SA" sz="2800" b="1" dirty="0" smtClean="0"/>
              <a:t>عندما </a:t>
            </a:r>
            <a:r>
              <a:rPr lang="ar-SA" sz="2800" b="1" dirty="0" smtClean="0"/>
              <a:t>يسجّل المستخدم خروجه يقوم النظام بإيداع التشكيلة الجانبية في ملقم التشكيلة الجانبية. يستطيع المستخدم الآن تسجيل الدخول لآي نظام في </a:t>
            </a:r>
            <a:r>
              <a:rPr lang="ar-SA" sz="2800" b="1" dirty="0" smtClean="0"/>
              <a:t>الميدان.</a:t>
            </a:r>
            <a:endParaRPr lang="ar-SA" sz="2800" b="1" dirty="0" smtClean="0"/>
          </a:p>
          <a:p>
            <a:pPr>
              <a:buFont typeface="Wingdings" pitchFamily="2" charset="2"/>
              <a:buChar char="q"/>
            </a:pPr>
            <a:r>
              <a:rPr lang="ar-SA" sz="2800" b="1" dirty="0" smtClean="0"/>
              <a:t>ويندوز </a:t>
            </a:r>
            <a:r>
              <a:rPr lang="ar-SA" sz="2800" b="1" dirty="0" smtClean="0"/>
              <a:t>سرفر</a:t>
            </a:r>
            <a:r>
              <a:rPr lang="ar-SA" sz="2800" b="1" dirty="0" smtClean="0"/>
              <a:t> </a:t>
            </a:r>
            <a:r>
              <a:rPr lang="ar-SA" sz="2800" b="1" dirty="0" smtClean="0"/>
              <a:t>2003 </a:t>
            </a:r>
            <a:r>
              <a:rPr lang="ar-SA" sz="2800" b="1" dirty="0" smtClean="0"/>
              <a:t>يحتوي </a:t>
            </a:r>
            <a:r>
              <a:rPr lang="ar-SA" sz="2800" b="1" dirty="0" smtClean="0"/>
              <a:t>ميزة حصر التشكيلات الجانبية محلياً على الكمبيوتر بدل من التشكيلات المتجولة وذلك باستخدام نهج جديد يسمي </a:t>
            </a:r>
            <a:r>
              <a:rPr lang="en-US" sz="2800" b="1" dirty="0" smtClean="0"/>
              <a:t>Only allow local user </a:t>
            </a:r>
            <a:r>
              <a:rPr lang="en-US" sz="2800" b="1" dirty="0" smtClean="0"/>
              <a:t>profiles</a:t>
            </a:r>
            <a:r>
              <a:rPr lang="ar-SA" sz="2800" b="1" dirty="0" smtClean="0"/>
              <a:t> . </a:t>
            </a:r>
            <a:endParaRPr lang="ar-SA" sz="2800" b="1" dirty="0" smtClean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835696" y="404664"/>
            <a:ext cx="6868616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ar-SA" altLang="en-US" sz="4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التشكيلات الجانبية </a:t>
            </a:r>
            <a:r>
              <a:rPr lang="ar-SA" altLang="en-US" sz="4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للمستخدمين المتجولة  </a:t>
            </a:r>
            <a:endParaRPr lang="ar-SA" altLang="en-US" sz="40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484784"/>
            <a:ext cx="8640960" cy="515719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ar-SA" sz="4000" b="1" dirty="0" smtClean="0">
                <a:solidFill>
                  <a:srgbClr val="FF2180"/>
                </a:solidFill>
              </a:rPr>
              <a:t>مزامنة التشكيلة الجانبية المتجولة</a:t>
            </a:r>
            <a:endParaRPr lang="ar-SA" sz="4000" dirty="0" smtClean="0">
              <a:solidFill>
                <a:srgbClr val="FF218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ar-SA" sz="3000" b="1" dirty="0" smtClean="0"/>
              <a:t>في ويندوز </a:t>
            </a:r>
            <a:r>
              <a:rPr lang="ar-SA" sz="3000" b="1" dirty="0" smtClean="0"/>
              <a:t>2000 </a:t>
            </a:r>
            <a:r>
              <a:rPr lang="ar-SA" sz="3000" b="1" dirty="0" err="1" smtClean="0"/>
              <a:t>و</a:t>
            </a:r>
            <a:r>
              <a:rPr lang="ar-SA" sz="3000" b="1" dirty="0" smtClean="0"/>
              <a:t> </a:t>
            </a:r>
            <a:r>
              <a:rPr lang="ar-SA" sz="3000" b="1" dirty="0" smtClean="0"/>
              <a:t>ويندوز </a:t>
            </a:r>
            <a:r>
              <a:rPr lang="en-US" sz="3000" b="1" dirty="0" smtClean="0"/>
              <a:t>XP</a:t>
            </a:r>
            <a:r>
              <a:rPr lang="ar-SA" sz="3000" b="1" dirty="0" smtClean="0"/>
              <a:t> </a:t>
            </a:r>
            <a:r>
              <a:rPr lang="ar-SA" sz="3000" b="1" dirty="0" smtClean="0"/>
              <a:t>و </a:t>
            </a:r>
            <a:r>
              <a:rPr lang="ar-SA" sz="3000" b="1" dirty="0" err="1" smtClean="0"/>
              <a:t>ويندوز</a:t>
            </a:r>
            <a:r>
              <a:rPr lang="ar-SA" sz="3000" b="1" dirty="0" smtClean="0"/>
              <a:t> </a:t>
            </a:r>
            <a:r>
              <a:rPr lang="ar-SA" sz="3000" b="1" dirty="0" smtClean="0"/>
              <a:t>سرفر 2003 </a:t>
            </a:r>
            <a:r>
              <a:rPr lang="ar-SA" sz="3000" b="1" dirty="0" smtClean="0"/>
              <a:t>لا يقوم </a:t>
            </a:r>
            <a:r>
              <a:rPr lang="ar-SA" sz="3000" b="1" dirty="0" smtClean="0"/>
              <a:t>النظام بإيداع وتحميل كامل التشكيلة الجانبية للمستخدم عند تسجيل خروجه بل تتم مزامنة التشكيلة الجانبية للمستخدم .فقط الملفات التي تغيرت سترسل بين النظام المحلي والمجلد الشبكي للتشكيلة الجانبية المتجولة</a:t>
            </a:r>
          </a:p>
          <a:p>
            <a:pPr>
              <a:buFont typeface="Wingdings" pitchFamily="2" charset="2"/>
              <a:buChar char="q"/>
            </a:pPr>
            <a:r>
              <a:rPr lang="ar-SA" sz="3000" b="1" dirty="0" smtClean="0"/>
              <a:t>عندما يسجل مستخدم له تشكيلة جانبية متجولة دخوله </a:t>
            </a:r>
            <a:r>
              <a:rPr lang="ar-SA" sz="3000" b="1" dirty="0" smtClean="0"/>
              <a:t>إلي </a:t>
            </a:r>
            <a:r>
              <a:rPr lang="ar-SA" sz="3000" b="1" dirty="0" smtClean="0"/>
              <a:t>نظام جديد لأول مرة تحمّل التشكيلة الجانبية من الموضع الشبكي وعند تسجيل الخروج ينسخ النظام فقط الملفات التي تغيرت</a:t>
            </a:r>
            <a:endParaRPr lang="ar-SA" sz="3000" b="1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835696" y="404664"/>
            <a:ext cx="6868616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ar-SA" altLang="en-US" sz="4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التشكيلات الجانبية </a:t>
            </a:r>
            <a:r>
              <a:rPr lang="ar-SA" altLang="en-US" sz="4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للمستخدمين المتجولة  </a:t>
            </a:r>
            <a:endParaRPr lang="ar-SA" altLang="en-US" sz="40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496" y="1340768"/>
            <a:ext cx="8820472" cy="5256584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b="1" dirty="0" smtClean="0"/>
              <a:t>يمكنك </a:t>
            </a:r>
            <a:r>
              <a:rPr lang="ar-SA" b="1" dirty="0"/>
              <a:t>إنشاء تشكيلة جانبية لمستخدم مخصصة لتزويد بيئة سطح مكتب وبرامج مضبوط تكوينها مسبقاً .</a:t>
            </a:r>
          </a:p>
          <a:p>
            <a:pPr marL="609600" indent="-609600">
              <a:lnSpc>
                <a:spcPct val="110000"/>
              </a:lnSpc>
              <a:buNone/>
            </a:pPr>
            <a:r>
              <a:rPr lang="ar-SA" sz="3500" b="1" dirty="0">
                <a:solidFill>
                  <a:srgbClr val="FF2180"/>
                </a:solidFill>
              </a:rPr>
              <a:t>التشكيلة الجانبية المضبوط تكوينها مسبقاً تحقق ما يلي:</a:t>
            </a:r>
          </a:p>
          <a:p>
            <a:pPr marL="883920" lvl="1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b="1" dirty="0"/>
              <a:t>تزويد بيئة عمل منتجة مع وصول سهل لموارد الشبكة والبرامج المطلوبة</a:t>
            </a:r>
          </a:p>
          <a:p>
            <a:pPr marL="883920" lvl="1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b="1" dirty="0"/>
              <a:t>إزالة الوصول </a:t>
            </a:r>
            <a:r>
              <a:rPr lang="ar-SA" b="1" dirty="0" smtClean="0"/>
              <a:t>إلي </a:t>
            </a:r>
            <a:r>
              <a:rPr lang="ar-SA" b="1" dirty="0"/>
              <a:t>الموارد والبرامج غير الضرورية </a:t>
            </a:r>
          </a:p>
          <a:p>
            <a:pPr marL="883920" lvl="1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b="1" dirty="0"/>
              <a:t>تبسيط عمل فريق المساعدة بفرض سطح مكتب صريح ومتناغم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b="1" dirty="0"/>
              <a:t>لا حاجة </a:t>
            </a:r>
            <a:r>
              <a:rPr lang="ar-SA" b="1" dirty="0" smtClean="0"/>
              <a:t>إلي </a:t>
            </a:r>
            <a:r>
              <a:rPr lang="ar-SA" b="1" dirty="0"/>
              <a:t>أدوات خاصة لإنشاء تشكيلة جانبية مضبوط تكوينها مسبقا فقط سجل الدخول </a:t>
            </a:r>
            <a:r>
              <a:rPr lang="ar-SA" b="1" dirty="0" smtClean="0"/>
              <a:t>إلي </a:t>
            </a:r>
            <a:r>
              <a:rPr lang="ar-SA" b="1" dirty="0"/>
              <a:t>النظام وعدّل إعدادات سطح المكتب والبرامج بشكل ملائم 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b="1" dirty="0"/>
              <a:t>بعد </a:t>
            </a:r>
            <a:r>
              <a:rPr lang="ar-SA" b="1" dirty="0" smtClean="0"/>
              <a:t>إنشاء </a:t>
            </a:r>
            <a:r>
              <a:rPr lang="ar-SA" b="1" dirty="0"/>
              <a:t>التشكيلة الجانبية سجل الدخول </a:t>
            </a:r>
            <a:r>
              <a:rPr lang="ar-SA" b="1" dirty="0" smtClean="0"/>
              <a:t>إلي </a:t>
            </a:r>
            <a:r>
              <a:rPr lang="ar-SA" b="1" dirty="0"/>
              <a:t>النظام </a:t>
            </a:r>
            <a:r>
              <a:rPr lang="ar-SA" b="1" dirty="0" smtClean="0"/>
              <a:t>بأوراق </a:t>
            </a:r>
            <a:r>
              <a:rPr lang="ar-SA" b="1" dirty="0"/>
              <a:t>ثبوتية </a:t>
            </a:r>
            <a:r>
              <a:rPr lang="ar-SA" b="1" dirty="0" smtClean="0"/>
              <a:t>إدارية. افتحي </a:t>
            </a:r>
            <a:r>
              <a:rPr lang="en-US" b="1" dirty="0"/>
              <a:t>System</a:t>
            </a:r>
            <a:r>
              <a:rPr lang="ar-SA" b="1" dirty="0"/>
              <a:t> من لوحة التحكم واختاري التبويب </a:t>
            </a:r>
            <a:r>
              <a:rPr lang="en-US" b="1" dirty="0"/>
              <a:t>Advance</a:t>
            </a:r>
            <a:r>
              <a:rPr lang="ar-SA" b="1" dirty="0"/>
              <a:t> ثم </a:t>
            </a:r>
            <a:r>
              <a:rPr lang="en-US" b="1" dirty="0"/>
              <a:t>Setting</a:t>
            </a:r>
            <a:r>
              <a:rPr lang="ar-SA" b="1" dirty="0"/>
              <a:t> في اللوح </a:t>
            </a:r>
            <a:r>
              <a:rPr lang="en-US" b="1" dirty="0"/>
              <a:t>User profile</a:t>
            </a:r>
            <a:r>
              <a:rPr lang="ar-SA" b="1" dirty="0"/>
              <a:t> </a:t>
            </a:r>
            <a:r>
              <a:rPr lang="ar-SA" b="1" dirty="0" smtClean="0"/>
              <a:t>.</a:t>
            </a:r>
            <a:endParaRPr lang="ar-SA" b="1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539552" y="404664"/>
            <a:ext cx="8164760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ar-SA" altLang="en-US" sz="36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إنشاء تشكيلة جانبية لمستخدم مضبوط تكوينها مسبقاً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604448" cy="5256584"/>
          </a:xfrm>
        </p:spPr>
        <p:txBody>
          <a:bodyPr>
            <a:normAutofit fontScale="92500"/>
          </a:bodyPr>
          <a:lstStyle/>
          <a:p>
            <a:pPr marL="609600" indent="-609600">
              <a:lnSpc>
                <a:spcPct val="110000"/>
              </a:lnSpc>
              <a:buFont typeface="Wingdings" pitchFamily="2" charset="2"/>
              <a:buChar char="q"/>
            </a:pPr>
            <a:r>
              <a:rPr lang="ar-SA" b="1" dirty="0" smtClean="0"/>
              <a:t>انتقي </a:t>
            </a:r>
            <a:r>
              <a:rPr lang="ar-SA" b="1" dirty="0"/>
              <a:t>التشكيلة الجانبية ثم انقري </a:t>
            </a:r>
            <a:r>
              <a:rPr lang="en-US" b="1" dirty="0"/>
              <a:t>Copy </a:t>
            </a:r>
            <a:r>
              <a:rPr lang="en-US" b="1" dirty="0" smtClean="0"/>
              <a:t>To</a:t>
            </a:r>
          </a:p>
          <a:p>
            <a:pPr>
              <a:lnSpc>
                <a:spcPct val="110000"/>
              </a:lnSpc>
              <a:buFont typeface="Wingdings" pitchFamily="2" charset="2"/>
              <a:buChar char="q"/>
            </a:pPr>
            <a:r>
              <a:rPr lang="ar-SA" b="1" dirty="0" smtClean="0"/>
              <a:t>اكتبي المسار </a:t>
            </a:r>
            <a:r>
              <a:rPr lang="ar-SA" b="1" dirty="0" smtClean="0"/>
              <a:t>إلي </a:t>
            </a:r>
            <a:r>
              <a:rPr lang="ar-SA" b="1" dirty="0" smtClean="0"/>
              <a:t>التشكيلة الجانبية بالشكل </a:t>
            </a:r>
          </a:p>
          <a:p>
            <a:pPr algn="ctr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FF2180"/>
                </a:solidFill>
              </a:rPr>
              <a:t>\\&lt;server&gt;\&lt;share&gt;\&lt;Username&gt;</a:t>
            </a:r>
            <a:endParaRPr lang="ar-SA" b="1" dirty="0" smtClean="0">
              <a:solidFill>
                <a:srgbClr val="FF2180"/>
              </a:solidFill>
            </a:endParaRPr>
          </a:p>
          <a:p>
            <a:pPr>
              <a:lnSpc>
                <a:spcPct val="110000"/>
              </a:lnSpc>
              <a:buFont typeface="Wingdings" pitchFamily="2" charset="2"/>
              <a:buChar char="q"/>
            </a:pPr>
            <a:r>
              <a:rPr lang="ar-SA" b="1" dirty="0" smtClean="0"/>
              <a:t> في القسم </a:t>
            </a:r>
            <a:r>
              <a:rPr lang="en-US" b="1" dirty="0" smtClean="0">
                <a:solidFill>
                  <a:srgbClr val="FF2180"/>
                </a:solidFill>
              </a:rPr>
              <a:t>Permitted to use</a:t>
            </a:r>
            <a:r>
              <a:rPr lang="ar-SA" b="1" dirty="0" smtClean="0">
                <a:solidFill>
                  <a:srgbClr val="FF2180"/>
                </a:solidFill>
              </a:rPr>
              <a:t> </a:t>
            </a:r>
            <a:r>
              <a:rPr lang="ar-SA" b="1" dirty="0" smtClean="0"/>
              <a:t>انقري </a:t>
            </a:r>
            <a:r>
              <a:rPr lang="en-US" b="1" dirty="0" smtClean="0">
                <a:solidFill>
                  <a:srgbClr val="FF2180"/>
                </a:solidFill>
              </a:rPr>
              <a:t>change</a:t>
            </a:r>
            <a:r>
              <a:rPr lang="ar-SA" b="1" dirty="0" smtClean="0">
                <a:solidFill>
                  <a:srgbClr val="FF2180"/>
                </a:solidFill>
              </a:rPr>
              <a:t> </a:t>
            </a:r>
            <a:r>
              <a:rPr lang="ar-SA" b="1" dirty="0" smtClean="0"/>
              <a:t>لانتقاء المستخدم الذي ضبطي تشكيلته الجانبية.وهذا يضبط لائحة التحكم </a:t>
            </a:r>
            <a:r>
              <a:rPr lang="en-US" b="1" dirty="0" smtClean="0"/>
              <a:t>ACL</a:t>
            </a:r>
            <a:r>
              <a:rPr lang="ar-SA" b="1" dirty="0" smtClean="0"/>
              <a:t>علي مجلد التشكيلة الجانبية للسماح لذلك المستخدم بالوصول ثم </a:t>
            </a:r>
            <a:r>
              <a:rPr lang="en-US" b="1" dirty="0" smtClean="0"/>
              <a:t>OK</a:t>
            </a:r>
            <a:r>
              <a:rPr lang="ar-SA" b="1" dirty="0" smtClean="0"/>
              <a:t> وستنسخ التشكيلة الجانبية </a:t>
            </a:r>
            <a:r>
              <a:rPr lang="ar-SA" b="1" dirty="0" smtClean="0"/>
              <a:t>إلى </a:t>
            </a:r>
            <a:r>
              <a:rPr lang="ar-SA" b="1" dirty="0" smtClean="0"/>
              <a:t>الموضع الشبكي</a:t>
            </a:r>
          </a:p>
          <a:p>
            <a:pPr>
              <a:lnSpc>
                <a:spcPct val="110000"/>
              </a:lnSpc>
              <a:buFont typeface="Wingdings" pitchFamily="2" charset="2"/>
              <a:buChar char="q"/>
            </a:pPr>
            <a:r>
              <a:rPr lang="ar-SA" b="1" dirty="0" smtClean="0"/>
              <a:t>يجب </a:t>
            </a:r>
            <a:r>
              <a:rPr lang="ar-SA" b="1" dirty="0" smtClean="0"/>
              <a:t>أن </a:t>
            </a:r>
            <a:r>
              <a:rPr lang="ar-SA" b="1" dirty="0" smtClean="0"/>
              <a:t>تكوني عضو في المجموعة </a:t>
            </a:r>
            <a:r>
              <a:rPr lang="en-US" b="1" dirty="0" smtClean="0">
                <a:solidFill>
                  <a:srgbClr val="FF2180"/>
                </a:solidFill>
              </a:rPr>
              <a:t>Administrator</a:t>
            </a:r>
            <a:r>
              <a:rPr lang="ar-SA" b="1" dirty="0" smtClean="0"/>
              <a:t> حتى </a:t>
            </a:r>
            <a:r>
              <a:rPr lang="ar-SA" b="1" dirty="0" smtClean="0"/>
              <a:t>تنسخين </a:t>
            </a:r>
            <a:r>
              <a:rPr lang="ar-SA" b="1" dirty="0" smtClean="0"/>
              <a:t>التشكيلة</a:t>
            </a:r>
          </a:p>
          <a:p>
            <a:pPr>
              <a:lnSpc>
                <a:spcPct val="110000"/>
              </a:lnSpc>
              <a:buFont typeface="Wingdings" pitchFamily="2" charset="2"/>
              <a:buChar char="q"/>
            </a:pPr>
            <a:r>
              <a:rPr lang="ar-SA" b="1" dirty="0" smtClean="0"/>
              <a:t>افتحي خصائص كائن المستخدم في علامة التبويب </a:t>
            </a:r>
            <a:r>
              <a:rPr lang="en-US" b="1" dirty="0" smtClean="0">
                <a:solidFill>
                  <a:srgbClr val="FF2180"/>
                </a:solidFill>
              </a:rPr>
              <a:t>Profile</a:t>
            </a:r>
            <a:r>
              <a:rPr lang="en-US" b="1" dirty="0" smtClean="0"/>
              <a:t> </a:t>
            </a:r>
            <a:r>
              <a:rPr lang="ar-SA" b="1" dirty="0" smtClean="0"/>
              <a:t> اكتب نفس المسار في الحقل </a:t>
            </a:r>
            <a:r>
              <a:rPr lang="en-US" b="1" dirty="0" smtClean="0">
                <a:solidFill>
                  <a:srgbClr val="FF2180"/>
                </a:solidFill>
              </a:rPr>
              <a:t>Profile path</a:t>
            </a:r>
            <a:r>
              <a:rPr lang="ar-SA" b="1" dirty="0" smtClean="0">
                <a:solidFill>
                  <a:srgbClr val="FF2180"/>
                </a:solidFill>
              </a:rPr>
              <a:t> </a:t>
            </a:r>
          </a:p>
          <a:p>
            <a:pPr>
              <a:lnSpc>
                <a:spcPct val="110000"/>
              </a:lnSpc>
              <a:buFont typeface="Wingdings" pitchFamily="2" charset="2"/>
              <a:buChar char="q"/>
            </a:pPr>
            <a:r>
              <a:rPr lang="ar-SA" b="1" dirty="0" smtClean="0"/>
              <a:t>التشكيلات الجانبية ليست متعددة المنصات بالكامل فالتشكيلة الجانبية المصممة في ويندوز 98 لن تعمل بشكل صحيح في ويندوز سرفر 2003 </a:t>
            </a:r>
            <a:endParaRPr lang="en-US" b="1" dirty="0" smtClean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539552" y="404664"/>
            <a:ext cx="8164760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ar-SA" altLang="en-US" sz="36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إنشاء تشكيلة جانبية لمستخدم مضبوط تكوينها مسبقاً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640960" cy="551723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ar-SA" sz="2800" b="1" dirty="0" smtClean="0"/>
              <a:t>تمكن </a:t>
            </a:r>
            <a:r>
              <a:rPr lang="ar-SA" sz="2800" b="1" dirty="0"/>
              <a:t>التشكيلة الجانبية المتجولة من </a:t>
            </a:r>
            <a:r>
              <a:rPr lang="ar-SA" sz="2800" b="1" dirty="0" smtClean="0"/>
              <a:t>إنشاء </a:t>
            </a:r>
            <a:r>
              <a:rPr lang="ar-SA" sz="2800" b="1" dirty="0"/>
              <a:t>بيئة سطح مكتب قياسية لعدة مستخدمين لديهم مسؤوليات عمل متشابهة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ar-SA" sz="2800" b="1" dirty="0"/>
              <a:t>بإتباع نفس الخطوات في تشكيلة المستخدم وعند نسخ التشكيلة نكتب المسار التالي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2180"/>
                </a:solidFill>
              </a:rPr>
              <a:t>\\&lt;server&gt;\&lt;share&gt;\&lt;group profile name&gt;</a:t>
            </a:r>
            <a:endParaRPr lang="ar-SA" sz="2800" b="1" dirty="0">
              <a:solidFill>
                <a:srgbClr val="FF2180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ar-SA" sz="2800" b="1" dirty="0"/>
              <a:t>يجب منح الوصول لكل مستخدم سيستعمل التشكيلة الجانبية لذا في اللوح</a:t>
            </a:r>
            <a:r>
              <a:rPr lang="en-US" sz="2800" b="1" dirty="0">
                <a:solidFill>
                  <a:srgbClr val="FF2180"/>
                </a:solidFill>
              </a:rPr>
              <a:t>Permitted to use </a:t>
            </a:r>
            <a:r>
              <a:rPr lang="ar-SA" sz="2800" b="1" dirty="0">
                <a:solidFill>
                  <a:srgbClr val="FF2180"/>
                </a:solidFill>
              </a:rPr>
              <a:t> </a:t>
            </a:r>
            <a:r>
              <a:rPr lang="ar-SA" sz="2800" b="1" dirty="0"/>
              <a:t>انقري </a:t>
            </a:r>
            <a:r>
              <a:rPr lang="en-US" sz="2800" b="1" dirty="0"/>
              <a:t>change</a:t>
            </a:r>
            <a:r>
              <a:rPr lang="ar-SA" sz="2800" b="1" dirty="0"/>
              <a:t> لانتقاء مجموعة تتضمن كل المستخدمين  </a:t>
            </a:r>
            <a:r>
              <a:rPr lang="ar-SA" sz="2800" b="1" dirty="0" smtClean="0"/>
              <a:t>أو </a:t>
            </a:r>
            <a:r>
              <a:rPr lang="ar-SA" sz="2800" b="1" dirty="0"/>
              <a:t>المجموعة</a:t>
            </a:r>
            <a:r>
              <a:rPr lang="en-US" sz="2800" b="1" dirty="0">
                <a:solidFill>
                  <a:srgbClr val="FF2180"/>
                </a:solidFill>
              </a:rPr>
              <a:t>BUILTIN\USERS</a:t>
            </a:r>
            <a:r>
              <a:rPr lang="en-US" sz="2800" b="1" dirty="0"/>
              <a:t> </a:t>
            </a:r>
            <a:r>
              <a:rPr lang="ar-SA" sz="2800" b="1" dirty="0"/>
              <a:t> التي تضم كل المستخدمين الميدانيين 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ar-SA" sz="2800" b="1" dirty="0"/>
              <a:t>يجب ضبط مسار التشكيلة الجانبية لكل مستخدم ويبسط ويندوز </a:t>
            </a:r>
            <a:r>
              <a:rPr lang="ar-SA" sz="2800" b="1" dirty="0" smtClean="0"/>
              <a:t>سرفر2003 هذه </a:t>
            </a:r>
            <a:r>
              <a:rPr lang="ar-SA" sz="2800" b="1" dirty="0"/>
              <a:t>المهمة </a:t>
            </a:r>
            <a:r>
              <a:rPr lang="ar-SA" sz="2800" b="1" dirty="0" smtClean="0"/>
              <a:t>بأنه </a:t>
            </a:r>
            <a:r>
              <a:rPr lang="ar-SA" sz="2800" b="1" dirty="0"/>
              <a:t>يتيح انتقاء عدة مستخدمين وتغيير مسار التشكيلة الجانبية لهم دفعة واحدة ونكتب نفس المسار الذي استعملته لنسخ التشكيلة الجانبية </a:t>
            </a:r>
            <a:r>
              <a:rPr lang="ar-SA" sz="2800" b="1" dirty="0" smtClean="0"/>
              <a:t>إلى </a:t>
            </a:r>
            <a:r>
              <a:rPr lang="ar-SA" sz="2800" b="1" dirty="0"/>
              <a:t>الشبكة (تستخدم لكائن مسنخدم فقط وليس لكائن مجموعة </a:t>
            </a:r>
          </a:p>
          <a:p>
            <a:pPr>
              <a:lnSpc>
                <a:spcPct val="90000"/>
              </a:lnSpc>
              <a:buNone/>
            </a:pPr>
            <a:r>
              <a:rPr lang="ar-SA" sz="2800" b="1" dirty="0">
                <a:solidFill>
                  <a:srgbClr val="FF2180"/>
                </a:solidFill>
              </a:rPr>
              <a:t>         </a:t>
            </a:r>
            <a:r>
              <a:rPr lang="en-US" sz="2800" b="1" dirty="0">
                <a:solidFill>
                  <a:srgbClr val="FF2180"/>
                </a:solidFill>
              </a:rPr>
              <a:t>\\&lt;server&gt;\&lt;share&gt;\&lt;group profile name&gt;</a:t>
            </a:r>
            <a:endParaRPr lang="ar-SA" sz="2800" b="1" dirty="0">
              <a:solidFill>
                <a:srgbClr val="FF2180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ar-SA" sz="2800" b="1" dirty="0"/>
              <a:t>يجب </a:t>
            </a:r>
            <a:r>
              <a:rPr lang="ar-SA" sz="2800" b="1" dirty="0" smtClean="0"/>
              <a:t>إن </a:t>
            </a:r>
            <a:r>
              <a:rPr lang="ar-SA" sz="2800" b="1" dirty="0"/>
              <a:t>تكون التشكيلة الجانبية </a:t>
            </a:r>
            <a:r>
              <a:rPr lang="ar-SA" sz="2800" b="1" dirty="0" err="1"/>
              <a:t>الزامية</a:t>
            </a:r>
            <a:r>
              <a:rPr lang="ar-SA" sz="2800" b="1" dirty="0"/>
              <a:t>. </a:t>
            </a:r>
            <a:endParaRPr lang="en-US" sz="2800" b="1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539552" y="404664"/>
            <a:ext cx="8164760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ar-SA" altLang="en-US" sz="36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إنشاء تشكيلة جانبية </a:t>
            </a:r>
            <a:r>
              <a:rPr lang="ar-SA" altLang="en-US" sz="36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لمجموعة </a:t>
            </a:r>
            <a:r>
              <a:rPr lang="ar-SA" altLang="en-US" sz="36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مضبوط تكوينها مسبقاً</a:t>
            </a:r>
          </a:p>
        </p:txBody>
      </p:sp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776"/>
            <a:ext cx="8892480" cy="5445224"/>
          </a:xfrm>
        </p:spPr>
        <p:txBody>
          <a:bodyPr/>
          <a:lstStyle/>
          <a:p>
            <a:r>
              <a:rPr lang="ar-SA" b="1" dirty="0" smtClean="0"/>
              <a:t>التشكيلة </a:t>
            </a:r>
            <a:r>
              <a:rPr lang="ar-SA" b="1" dirty="0"/>
              <a:t>الجانبية الإلزامية لا تتيح للمستخدمين تعديل بيئة التشكيلة </a:t>
            </a:r>
            <a:r>
              <a:rPr lang="ar-SA" b="1" dirty="0" smtClean="0"/>
              <a:t>آي أنها لا تحافظ </a:t>
            </a:r>
            <a:r>
              <a:rPr lang="ar-SA" b="1" dirty="0"/>
              <a:t>علي التغيرات بين </a:t>
            </a:r>
            <a:r>
              <a:rPr lang="ar-SA" b="1" dirty="0" smtClean="0"/>
              <a:t>الجلسات . </a:t>
            </a:r>
            <a:r>
              <a:rPr lang="ar-SA" b="1" dirty="0"/>
              <a:t>رغم انه بمقدور المستخدم </a:t>
            </a:r>
            <a:r>
              <a:rPr lang="ar-SA" b="1" dirty="0" smtClean="0"/>
              <a:t>إجراء </a:t>
            </a:r>
            <a:r>
              <a:rPr lang="ar-SA" b="1" dirty="0"/>
              <a:t>تغيرات </a:t>
            </a:r>
            <a:r>
              <a:rPr lang="ar-SA" b="1" dirty="0" smtClean="0"/>
              <a:t>إلا أنها  لا تستمر</a:t>
            </a:r>
            <a:r>
              <a:rPr lang="ar-SA" b="1" dirty="0"/>
              <a:t>. </a:t>
            </a:r>
          </a:p>
          <a:p>
            <a:r>
              <a:rPr lang="ar-SA" b="1" dirty="0"/>
              <a:t>التشكيلة الجانبية الإلزامية مفيدة في الحالات التي نريد فيها قفل سطح المكتب ومهمة </a:t>
            </a:r>
            <a:r>
              <a:rPr lang="ar-SA" b="1" dirty="0" smtClean="0"/>
              <a:t>أيضا </a:t>
            </a:r>
            <a:r>
              <a:rPr lang="ar-SA" b="1" dirty="0"/>
              <a:t>عند تطبيق تشكيلات جانبية للمجموعات </a:t>
            </a:r>
            <a:r>
              <a:rPr lang="ar-SA" b="1" dirty="0" smtClean="0"/>
              <a:t>لأنه لا نريد أن </a:t>
            </a:r>
            <a:r>
              <a:rPr lang="ar-SA" b="1" dirty="0"/>
              <a:t>تؤثر تغيرات مستخدم  ما على بيئات المستخدمين </a:t>
            </a:r>
            <a:r>
              <a:rPr lang="ar-SA" b="1" dirty="0" smtClean="0"/>
              <a:t>الآخرين .</a:t>
            </a:r>
            <a:endParaRPr lang="ar-SA" b="1" dirty="0"/>
          </a:p>
          <a:p>
            <a:r>
              <a:rPr lang="ar-SA" b="1" dirty="0"/>
              <a:t>لضبط التشكيلة الجانبية الإلزامية فقط غيري اسم ملف في المجلد الجذري للتشكيلة الجانبية </a:t>
            </a:r>
            <a:r>
              <a:rPr lang="en-US" b="1" dirty="0">
                <a:solidFill>
                  <a:srgbClr val="FF2180"/>
                </a:solidFill>
              </a:rPr>
              <a:t>Ntuser.dat </a:t>
            </a:r>
            <a:r>
              <a:rPr lang="ar-SA" b="1" dirty="0"/>
              <a:t> هو ملف مخفي يجب التأكد من </a:t>
            </a:r>
            <a:r>
              <a:rPr lang="ar-SA" b="1" dirty="0" smtClean="0"/>
              <a:t>إظهار </a:t>
            </a:r>
            <a:r>
              <a:rPr lang="ar-SA" b="1" dirty="0"/>
              <a:t>كل الملفات في لوحة التحكم </a:t>
            </a:r>
          </a:p>
          <a:p>
            <a:r>
              <a:rPr lang="ar-SA" b="1" dirty="0"/>
              <a:t>حددي الملف </a:t>
            </a:r>
            <a:r>
              <a:rPr lang="en-US" b="1" dirty="0">
                <a:solidFill>
                  <a:srgbClr val="FF2180"/>
                </a:solidFill>
              </a:rPr>
              <a:t>Ntuser.dat</a:t>
            </a:r>
            <a:r>
              <a:rPr lang="en-US" b="1" dirty="0"/>
              <a:t> </a:t>
            </a:r>
            <a:r>
              <a:rPr lang="ar-SA" b="1" dirty="0"/>
              <a:t> وغيري اسمه </a:t>
            </a:r>
            <a:r>
              <a:rPr lang="ar-SA" b="1" dirty="0" smtClean="0"/>
              <a:t>إلي </a:t>
            </a:r>
            <a:r>
              <a:rPr lang="en-US" b="1" dirty="0" err="1">
                <a:solidFill>
                  <a:srgbClr val="FF2180"/>
                </a:solidFill>
              </a:rPr>
              <a:t>Ntuser.man</a:t>
            </a:r>
            <a:r>
              <a:rPr lang="ar-SA" b="1" dirty="0"/>
              <a:t> التشكيلة الجانبية الآن </a:t>
            </a:r>
            <a:r>
              <a:rPr lang="ar-SA" b="1" dirty="0" smtClean="0"/>
              <a:t>إلزامية </a:t>
            </a:r>
            <a:r>
              <a:rPr lang="ar-SA" b="1" dirty="0"/>
              <a:t>سواء </a:t>
            </a:r>
            <a:r>
              <a:rPr lang="ar-SA" b="1" dirty="0" smtClean="0"/>
              <a:t>أكانت </a:t>
            </a:r>
            <a:r>
              <a:rPr lang="ar-SA" b="1"/>
              <a:t>محلية </a:t>
            </a:r>
            <a:r>
              <a:rPr lang="ar-SA" b="1" smtClean="0"/>
              <a:t>أو </a:t>
            </a:r>
            <a:r>
              <a:rPr lang="ar-SA" b="1" dirty="0" smtClean="0"/>
              <a:t>متجولة</a:t>
            </a:r>
            <a:endParaRPr lang="ar-SA" b="1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539552" y="404664"/>
            <a:ext cx="8164760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ar-SA" altLang="en-US" sz="36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ضبط تكوين تشكيلة جانبية إلزامية</a:t>
            </a:r>
            <a:endParaRPr lang="ar-SA" altLang="en-US" sz="36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2909</TotalTime>
  <Words>1005</Words>
  <Application>Microsoft Office PowerPoint</Application>
  <PresentationFormat>عرض على الشاشة (3:4)‏</PresentationFormat>
  <Paragraphs>80</Paragraphs>
  <Slides>13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موازنة</vt:lpstr>
      <vt:lpstr>الشريحة 1</vt:lpstr>
      <vt:lpstr>الفصل الثالث</vt:lpstr>
      <vt:lpstr>الدرس الثالث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السادس</dc:title>
  <dc:creator>دودي</dc:creator>
  <cp:lastModifiedBy>hamody</cp:lastModifiedBy>
  <cp:revision>128</cp:revision>
  <dcterms:created xsi:type="dcterms:W3CDTF">2007-11-05T19:14:21Z</dcterms:created>
  <dcterms:modified xsi:type="dcterms:W3CDTF">2012-03-13T21:02:55Z</dcterms:modified>
</cp:coreProperties>
</file>