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2" r:id="rId2"/>
    <p:sldMasterId id="2147483674" r:id="rId3"/>
  </p:sldMasterIdLst>
  <p:notesMasterIdLst>
    <p:notesMasterId r:id="rId20"/>
  </p:notesMasterIdLst>
  <p:sldIdLst>
    <p:sldId id="258" r:id="rId4"/>
    <p:sldId id="259" r:id="rId5"/>
    <p:sldId id="260" r:id="rId6"/>
    <p:sldId id="261" r:id="rId7"/>
    <p:sldId id="262" r:id="rId8"/>
    <p:sldId id="263" r:id="rId9"/>
    <p:sldId id="265" r:id="rId10"/>
    <p:sldId id="272" r:id="rId11"/>
    <p:sldId id="266" r:id="rId12"/>
    <p:sldId id="267" r:id="rId13"/>
    <p:sldId id="273" r:id="rId14"/>
    <p:sldId id="274" r:id="rId15"/>
    <p:sldId id="269" r:id="rId16"/>
    <p:sldId id="275" r:id="rId17"/>
    <p:sldId id="276"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C0E7"/>
  </p:clrMru>
</p:presentationPr>
</file>

<file path=ppt/tableStyles.xml><?xml version="1.0" encoding="utf-8"?>
<a:tblStyleLst xmlns:a="http://schemas.openxmlformats.org/drawingml/2006/main" def="{5C22544A-7EE6-4342-B048-85BDC9FD1C3A}">
  <a:tblStyle styleId="{284E427A-3D55-4303-BF80-6455036E1DE7}" styleName="نمط ذو سمات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نمط فاتح 2 - تميي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39" d="100"/>
          <a:sy n="39" d="100"/>
        </p:scale>
        <p:origin x="-133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2.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6C187E-3409-4412-AD73-C005702E339C}" type="datetimeFigureOut">
              <a:rPr lang="en-US" smtClean="0"/>
              <a:pPr/>
              <a:t>3/31/2012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37B609-DFC3-46CB-A80E-7761AC8240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618EF931-6498-447A-9F72-F589487877AC}" type="slidenum">
              <a:rPr lang="ar-SA" smtClean="0"/>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D30BC532-AF72-4101-A204-408D65F6F180}" type="slidenum">
              <a:rPr lang="ar-SA" smtClean="0"/>
              <a:pPr/>
              <a:t>3</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618EF931-6498-447A-9F72-F589487877AC}" type="slidenum">
              <a:rPr lang="ar-SA" smtClean="0"/>
              <a:pPr/>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76200"/>
            <a:ext cx="7043208" cy="1523494"/>
          </a:xfrm>
        </p:spPr>
        <p:txBody>
          <a:bodyPr anchor="ctr" anchorCtr="0">
            <a:noAutofit/>
          </a:bodyPr>
          <a:lstStyle>
            <a:lvl1pPr>
              <a:lnSpc>
                <a:spcPct val="90000"/>
              </a:lnSpc>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ar-SA" smtClean="0"/>
              <a:t>انقر لتحرير نمط العنوان الرئيسي</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ar-SA" smtClean="0"/>
              <a:t>انقر لتحرير نمط العنوان الرئيسي</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ar-SA" smtClean="0"/>
              <a:t>انقر لتحرير أنماط النص الرئيسي</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76200"/>
            <a:ext cx="7043208" cy="1523494"/>
          </a:xfrm>
        </p:spPr>
        <p:txBody>
          <a:bodyPr anchor="ctr" anchorCtr="0">
            <a:noAutofit/>
          </a:bodyPr>
          <a:lstStyle>
            <a:lvl1pPr>
              <a:lnSpc>
                <a:spcPct val="90000"/>
              </a:lnSpc>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عنوان، ونص،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304800"/>
            <a:ext cx="7543800" cy="1431925"/>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sz="half" idx="1"/>
          </p:nvPr>
        </p:nvSpPr>
        <p:spPr>
          <a:xfrm>
            <a:off x="1066800" y="1981200"/>
            <a:ext cx="36957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914900" y="1981200"/>
            <a:ext cx="36957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a:xfrm>
            <a:off x="1066800" y="6248400"/>
            <a:ext cx="1905000" cy="457200"/>
          </a:xfrm>
          <a:prstGeom prst="rect">
            <a:avLst/>
          </a:prstGeom>
        </p:spPr>
        <p:txBody>
          <a:bodyPr/>
          <a:lstStyle>
            <a:lvl1pPr>
              <a:defRPr/>
            </a:lvl1pPr>
          </a:lstStyle>
          <a:p>
            <a:endParaRPr lang="en-US"/>
          </a:p>
        </p:txBody>
      </p:sp>
      <p:sp>
        <p:nvSpPr>
          <p:cNvPr id="6" name="عنصر نائب للتذييل 5"/>
          <p:cNvSpPr>
            <a:spLocks noGrp="1"/>
          </p:cNvSpPr>
          <p:nvPr>
            <p:ph type="ftr" sz="quarter" idx="11"/>
          </p:nvPr>
        </p:nvSpPr>
        <p:spPr>
          <a:xfrm>
            <a:off x="3429000" y="6248400"/>
            <a:ext cx="2895600" cy="457200"/>
          </a:xfrm>
          <a:prstGeom prst="rect">
            <a:avLst/>
          </a:prstGeom>
        </p:spPr>
        <p:txBody>
          <a:bodyPr/>
          <a:lstStyle>
            <a:lvl1pPr>
              <a:defRPr/>
            </a:lvl1pPr>
          </a:lstStyle>
          <a:p>
            <a:endParaRPr lang="en-US"/>
          </a:p>
        </p:txBody>
      </p:sp>
      <p:sp>
        <p:nvSpPr>
          <p:cNvPr id="7" name="عنصر نائب لرقم الشريحة 6"/>
          <p:cNvSpPr>
            <a:spLocks noGrp="1"/>
          </p:cNvSpPr>
          <p:nvPr>
            <p:ph type="sldNum" sz="quarter" idx="12"/>
          </p:nvPr>
        </p:nvSpPr>
        <p:spPr>
          <a:xfrm>
            <a:off x="6705600" y="6248400"/>
            <a:ext cx="1905000" cy="457200"/>
          </a:xfrm>
          <a:prstGeom prst="rect">
            <a:avLst/>
          </a:prstGeom>
        </p:spPr>
        <p:txBody>
          <a:bodyPr/>
          <a:lstStyle>
            <a:lvl1pPr>
              <a:defRPr/>
            </a:lvl1pPr>
          </a:lstStyle>
          <a:p>
            <a:fld id="{2C5C2F85-1E21-4E03-8FD1-CCADEE6CB963}" type="slidenum">
              <a:rPr lang="ar-SA"/>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l="-8000" r="-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76" r:id="rId13"/>
  </p:sldLayoutIdLst>
  <p:transition>
    <p:fade/>
  </p:transition>
  <p:txStyles>
    <p:titleStyle>
      <a:lvl1pPr algn="l" defTabSz="914363" rtl="1"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r" defTabSz="914363" rtl="1"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r" defTabSz="914363" rtl="1"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r" defTabSz="914363" rtl="1"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r" defTabSz="914363" rtl="1"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r" defTabSz="914363" rtl="1"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r" defTabSz="914363"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363" rtl="1" eaLnBrk="1" latinLnBrk="0" hangingPunct="1">
        <a:defRPr sz="1800" kern="1200">
          <a:solidFill>
            <a:schemeClr val="tx1"/>
          </a:solidFill>
          <a:latin typeface="+mn-lt"/>
          <a:ea typeface="+mn-ea"/>
          <a:cs typeface="+mn-cs"/>
        </a:defRPr>
      </a:lvl1pPr>
      <a:lvl2pPr marL="457182" algn="r" defTabSz="914363" rtl="1" eaLnBrk="1" latinLnBrk="0" hangingPunct="1">
        <a:defRPr sz="1800" kern="1200">
          <a:solidFill>
            <a:schemeClr val="tx1"/>
          </a:solidFill>
          <a:latin typeface="+mn-lt"/>
          <a:ea typeface="+mn-ea"/>
          <a:cs typeface="+mn-cs"/>
        </a:defRPr>
      </a:lvl2pPr>
      <a:lvl3pPr marL="914363" algn="r" defTabSz="914363" rtl="1" eaLnBrk="1" latinLnBrk="0" hangingPunct="1">
        <a:defRPr sz="1800" kern="1200">
          <a:solidFill>
            <a:schemeClr val="tx1"/>
          </a:solidFill>
          <a:latin typeface="+mn-lt"/>
          <a:ea typeface="+mn-ea"/>
          <a:cs typeface="+mn-cs"/>
        </a:defRPr>
      </a:lvl3pPr>
      <a:lvl4pPr marL="1371545" algn="r" defTabSz="914363" rtl="1" eaLnBrk="1" latinLnBrk="0" hangingPunct="1">
        <a:defRPr sz="1800" kern="1200">
          <a:solidFill>
            <a:schemeClr val="tx1"/>
          </a:solidFill>
          <a:latin typeface="+mn-lt"/>
          <a:ea typeface="+mn-ea"/>
          <a:cs typeface="+mn-cs"/>
        </a:defRPr>
      </a:lvl4pPr>
      <a:lvl5pPr marL="1828727" algn="r" defTabSz="914363" rtl="1" eaLnBrk="1" latinLnBrk="0" hangingPunct="1">
        <a:defRPr sz="1800" kern="1200">
          <a:solidFill>
            <a:schemeClr val="tx1"/>
          </a:solidFill>
          <a:latin typeface="+mn-lt"/>
          <a:ea typeface="+mn-ea"/>
          <a:cs typeface="+mn-cs"/>
        </a:defRPr>
      </a:lvl5pPr>
      <a:lvl6pPr marL="2285909" algn="r" defTabSz="914363" rtl="1" eaLnBrk="1" latinLnBrk="0" hangingPunct="1">
        <a:defRPr sz="1800" kern="1200">
          <a:solidFill>
            <a:schemeClr val="tx1"/>
          </a:solidFill>
          <a:latin typeface="+mn-lt"/>
          <a:ea typeface="+mn-ea"/>
          <a:cs typeface="+mn-cs"/>
        </a:defRPr>
      </a:lvl6pPr>
      <a:lvl7pPr marL="2743090" algn="r" defTabSz="914363" rtl="1" eaLnBrk="1" latinLnBrk="0" hangingPunct="1">
        <a:defRPr sz="1800" kern="1200">
          <a:solidFill>
            <a:schemeClr val="tx1"/>
          </a:solidFill>
          <a:latin typeface="+mn-lt"/>
          <a:ea typeface="+mn-ea"/>
          <a:cs typeface="+mn-cs"/>
        </a:defRPr>
      </a:lvl7pPr>
      <a:lvl8pPr marL="3200272" algn="r" defTabSz="914363" rtl="1" eaLnBrk="1" latinLnBrk="0" hangingPunct="1">
        <a:defRPr sz="1800" kern="1200">
          <a:solidFill>
            <a:schemeClr val="tx1"/>
          </a:solidFill>
          <a:latin typeface="+mn-lt"/>
          <a:ea typeface="+mn-ea"/>
          <a:cs typeface="+mn-cs"/>
        </a:defRPr>
      </a:lvl8pPr>
      <a:lvl9pPr marL="3657454" algn="r" defTabSz="914363"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8000" r="-8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09600" y="304800"/>
            <a:ext cx="8208912" cy="5616624"/>
          </a:xfrm>
        </p:spPr>
        <p:txBody>
          <a:bodyPr>
            <a:normAutofit fontScale="90000"/>
            <a:scene3d>
              <a:camera prst="isometricOffAxis1Right"/>
              <a:lightRig rig="flat" dir="tl">
                <a:rot lat="0" lon="0" rev="6600000"/>
              </a:lightRig>
            </a:scene3d>
            <a:sp3d extrusionH="25400" contourW="8890">
              <a:bevelT w="38100" h="31750"/>
              <a:contourClr>
                <a:schemeClr val="accent2">
                  <a:shade val="75000"/>
                </a:schemeClr>
              </a:contourClr>
            </a:sp3d>
          </a:bodyPr>
          <a:lstStyle/>
          <a:p>
            <a:pPr algn="ctr" rtl="0"/>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t>ب</a:t>
            </a:r>
            <a:r>
              <a:rPr lang="ar-SA" b="1" dirty="0" smtClean="0">
                <a:ln w="11430"/>
                <a:solidFill>
                  <a:srgbClr val="0070C0"/>
                </a:solidFill>
                <a:effectLst>
                  <a:outerShdw blurRad="50800" dist="39000" dir="5460000" algn="tl">
                    <a:srgbClr val="000000">
                      <a:alpha val="38000"/>
                    </a:srgbClr>
                  </a:outerShdw>
                </a:effectLst>
                <a:cs typeface="Diwani Letter" pitchFamily="2" charset="-78"/>
              </a:rPr>
              <a:t>سم الله الرحمن الرحيم</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t>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b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br>
            <a:r>
              <a:rPr lang="ar-SA" altLang="en-US" b="1" dirty="0" smtClean="0">
                <a:ln w="11430"/>
                <a:solidFill>
                  <a:schemeClr val="tx1"/>
                </a:solidFill>
                <a:effectLst>
                  <a:outerShdw blurRad="50800" dist="39000" dir="5460000" algn="tl">
                    <a:srgbClr val="000000">
                      <a:alpha val="38000"/>
                    </a:srgbClr>
                  </a:outerShdw>
                </a:effectLst>
                <a:cs typeface="Diwani Letter" pitchFamily="2" charset="-78"/>
              </a:rPr>
              <a:t>مادة</a:t>
            </a:r>
            <a:r>
              <a:rPr lang="ar-SA" b="1" dirty="0" smtClean="0">
                <a:ln w="11430"/>
                <a:solidFill>
                  <a:schemeClr val="tx1"/>
                </a:solidFill>
                <a:effectLst>
                  <a:outerShdw blurRad="50800" dist="39000" dir="5460000" algn="tl">
                    <a:srgbClr val="000000">
                      <a:alpha val="38000"/>
                    </a:srgbClr>
                  </a:outerShdw>
                </a:effectLst>
                <a:cs typeface="Diwani Letter" pitchFamily="2" charset="-78"/>
              </a:rPr>
              <a:t/>
            </a:r>
            <a:br>
              <a:rPr lang="ar-SA" b="1" dirty="0" smtClean="0">
                <a:ln w="11430"/>
                <a:solidFill>
                  <a:schemeClr val="tx1"/>
                </a:solidFill>
                <a:effectLst>
                  <a:outerShdw blurRad="50800" dist="39000" dir="5460000" algn="tl">
                    <a:srgbClr val="000000">
                      <a:alpha val="38000"/>
                    </a:srgbClr>
                  </a:outerShdw>
                </a:effectLst>
                <a:cs typeface="Diwani Letter" pitchFamily="2" charset="-78"/>
              </a:rPr>
            </a:br>
            <a:r>
              <a:rPr lang="ar-SA" sz="9800" kern="10" dirty="0" smtClean="0">
                <a:ln w="12700">
                  <a:solidFill>
                    <a:srgbClr val="B2B2B2"/>
                  </a:solidFill>
                  <a:round/>
                  <a:headEnd/>
                  <a:tailEnd/>
                </a:ln>
                <a:solidFill>
                  <a:schemeClr val="tx1"/>
                </a:solidFill>
                <a:effectLst>
                  <a:outerShdw dist="35921" dir="2700000" sy="50000" rotWithShape="0">
                    <a:schemeClr val="tx1">
                      <a:alpha val="70000"/>
                    </a:schemeClr>
                  </a:outerShdw>
                </a:effectLst>
                <a:cs typeface="Old Antic Decorative"/>
              </a:rPr>
              <a:t>إدارة وصيانة بيئة</a:t>
            </a:r>
            <a:br>
              <a:rPr lang="ar-SA" sz="9800" kern="10" dirty="0" smtClean="0">
                <a:ln w="12700">
                  <a:solidFill>
                    <a:srgbClr val="B2B2B2"/>
                  </a:solidFill>
                  <a:round/>
                  <a:headEnd/>
                  <a:tailEnd/>
                </a:ln>
                <a:solidFill>
                  <a:schemeClr val="tx1"/>
                </a:solidFill>
                <a:effectLst>
                  <a:outerShdw dist="35921" dir="2700000" sy="50000" rotWithShape="0">
                    <a:schemeClr val="tx1">
                      <a:alpha val="70000"/>
                    </a:schemeClr>
                  </a:outerShdw>
                </a:effectLst>
                <a:cs typeface="Old Antic Decorative"/>
              </a:rPr>
            </a:br>
            <a:r>
              <a:rPr lang="en-US" sz="8000" kern="10" dirty="0" smtClean="0">
                <a:ln w="12700">
                  <a:solidFill>
                    <a:srgbClr val="B2B2B2"/>
                  </a:solidFill>
                  <a:round/>
                  <a:headEnd/>
                  <a:tailEnd/>
                </a:ln>
                <a:solidFill>
                  <a:schemeClr val="tx1"/>
                </a:solidFill>
                <a:effectLst>
                  <a:outerShdw dist="35921" dir="2700000" sy="50000" rotWithShape="0">
                    <a:schemeClr val="tx1">
                      <a:alpha val="70000"/>
                    </a:schemeClr>
                  </a:outerShdw>
                </a:effectLst>
                <a:latin typeface="Times New Roman" pitchFamily="18" charset="0"/>
                <a:cs typeface="Times New Roman" pitchFamily="18" charset="0"/>
              </a:rPr>
              <a:t>Microsoft</a:t>
            </a:r>
            <a:br>
              <a:rPr lang="en-US" sz="8000" kern="10" dirty="0" smtClean="0">
                <a:ln w="12700">
                  <a:solidFill>
                    <a:srgbClr val="B2B2B2"/>
                  </a:solidFill>
                  <a:round/>
                  <a:headEnd/>
                  <a:tailEnd/>
                </a:ln>
                <a:solidFill>
                  <a:schemeClr val="tx1"/>
                </a:solidFill>
                <a:effectLst>
                  <a:outerShdw dist="35921" dir="2700000" sy="50000" rotWithShape="0">
                    <a:schemeClr val="tx1">
                      <a:alpha val="70000"/>
                    </a:schemeClr>
                  </a:outerShdw>
                </a:effectLst>
                <a:latin typeface="Times New Roman" pitchFamily="18" charset="0"/>
                <a:cs typeface="Times New Roman" pitchFamily="18" charset="0"/>
              </a:rPr>
            </a:br>
            <a:r>
              <a:rPr lang="en-US" sz="8000" kern="10" dirty="0" smtClean="0">
                <a:ln w="12700">
                  <a:solidFill>
                    <a:srgbClr val="B2B2B2"/>
                  </a:solidFill>
                  <a:round/>
                  <a:headEnd/>
                  <a:tailEnd/>
                </a:ln>
                <a:solidFill>
                  <a:schemeClr val="tx1"/>
                </a:solidFill>
                <a:effectLst>
                  <a:outerShdw dist="35921" dir="2700000" sy="50000" rotWithShape="0">
                    <a:schemeClr val="tx1">
                      <a:alpha val="70000"/>
                    </a:schemeClr>
                  </a:outerShdw>
                </a:effectLst>
                <a:latin typeface="Times New Roman" pitchFamily="18" charset="0"/>
                <a:cs typeface="Times New Roman" pitchFamily="18" charset="0"/>
              </a:rPr>
              <a:t> WINDOWS SERVER 2003</a:t>
            </a:r>
            <a:r>
              <a:rPr lang="ar-SA" b="1" dirty="0" smtClean="0">
                <a:ln w="11430"/>
                <a:solidFill>
                  <a:schemeClr val="tx1"/>
                </a:solidFill>
                <a:effectLst>
                  <a:outerShdw blurRad="50800" dist="39000" dir="5460000" algn="tl">
                    <a:srgbClr val="000000">
                      <a:alpha val="38000"/>
                    </a:srgbClr>
                  </a:outerShdw>
                </a:effectLst>
                <a:cs typeface="Diwani Letter" pitchFamily="2" charset="-78"/>
              </a:rPr>
              <a:t/>
            </a:r>
            <a:br>
              <a:rPr lang="ar-SA" b="1" dirty="0" smtClean="0">
                <a:ln w="11430"/>
                <a:solidFill>
                  <a:schemeClr val="tx1"/>
                </a:solidFill>
                <a:effectLst>
                  <a:outerShdw blurRad="50800" dist="39000" dir="5460000" algn="tl">
                    <a:srgbClr val="000000">
                      <a:alpha val="38000"/>
                    </a:srgbClr>
                  </a:outerShdw>
                </a:effectLst>
                <a:cs typeface="Diwani Letter" pitchFamily="2" charset="-78"/>
              </a:rPr>
            </a:b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t/>
            </a:r>
            <a:b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Diwani Letter" pitchFamily="2" charset="-78"/>
              </a:rPr>
            </a:br>
            <a:endParaRPr lang="ar-SA" sz="53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1520" y="1832248"/>
            <a:ext cx="7444680" cy="3349352"/>
          </a:xfrm>
        </p:spPr>
        <p:txBody>
          <a:bodyPr>
            <a:noAutofit/>
            <a:scene3d>
              <a:camera prst="isometricOffAxis1Right"/>
              <a:lightRig rig="threePt" dir="t"/>
            </a:scene3d>
          </a:bodyPr>
          <a:lstStyle/>
          <a:p>
            <a:pPr lvl="0" algn="r"/>
            <a:r>
              <a:rPr lang="ar-SA" sz="5000" b="1" dirty="0" smtClean="0">
                <a:ln w="24500" cmpd="dbl">
                  <a:solidFill>
                    <a:schemeClr val="accent2">
                      <a:shade val="85000"/>
                      <a:satMod val="155000"/>
                    </a:schemeClr>
                  </a:solidFill>
                  <a:prstDash val="solid"/>
                  <a:miter lim="800000"/>
                </a:ln>
                <a:solidFill>
                  <a:srgbClr val="7030A0"/>
                </a:solidFill>
                <a:effectLst>
                  <a:outerShdw blurRad="38100" dist="38100" dir="7020000" algn="tl">
                    <a:srgbClr val="000000">
                      <a:alpha val="35000"/>
                    </a:srgbClr>
                  </a:outerShdw>
                </a:effectLst>
              </a:rPr>
              <a:t>     </a:t>
            </a:r>
            <a:r>
              <a:rPr lang="ar-SA" sz="5400" b="1" dirty="0" smtClean="0">
                <a:ln w="11430"/>
                <a:solidFill>
                  <a:schemeClr val="tx1"/>
                </a:solidFill>
                <a:effectLst>
                  <a:outerShdw blurRad="50800" dist="39000" dir="5460000" algn="tl">
                    <a:srgbClr val="000000">
                      <a:alpha val="38000"/>
                    </a:srgbClr>
                  </a:outerShdw>
                </a:effectLst>
                <a:latin typeface="+mj-lt"/>
                <a:ea typeface="+mj-ea"/>
                <a:cs typeface="+mj-cs"/>
              </a:rPr>
              <a:t>الفصل الثالث</a:t>
            </a:r>
          </a:p>
          <a:p>
            <a:pPr lvl="0" algn="r"/>
            <a:endParaRPr lang="ar-SA" sz="5400" b="1" dirty="0" smtClean="0">
              <a:ln w="11430"/>
              <a:solidFill>
                <a:schemeClr val="tx1"/>
              </a:solidFill>
              <a:effectLst>
                <a:outerShdw blurRad="50800" dist="39000" dir="5460000" algn="tl">
                  <a:srgbClr val="000000">
                    <a:alpha val="38000"/>
                  </a:srgbClr>
                </a:outerShdw>
              </a:effectLst>
              <a:latin typeface="+mj-lt"/>
              <a:ea typeface="+mj-ea"/>
              <a:cs typeface="+mj-cs"/>
            </a:endParaRPr>
          </a:p>
          <a:p>
            <a:pPr lvl="0" algn="r"/>
            <a:r>
              <a:rPr lang="ar-SA" sz="5400" b="1" dirty="0" smtClean="0">
                <a:ln w="11430"/>
                <a:solidFill>
                  <a:schemeClr val="tx1"/>
                </a:solidFill>
                <a:effectLst>
                  <a:outerShdw blurRad="50800" dist="39000" dir="5460000" algn="tl">
                    <a:srgbClr val="000000">
                      <a:alpha val="38000"/>
                    </a:srgbClr>
                  </a:outerShdw>
                </a:effectLst>
                <a:latin typeface="+mj-lt"/>
                <a:ea typeface="+mj-ea"/>
                <a:cs typeface="+mj-cs"/>
              </a:rPr>
              <a:t/>
            </a:r>
            <a:br>
              <a:rPr lang="ar-SA" sz="5400" b="1" dirty="0" smtClean="0">
                <a:ln w="11430"/>
                <a:solidFill>
                  <a:schemeClr val="tx1"/>
                </a:solidFill>
                <a:effectLst>
                  <a:outerShdw blurRad="50800" dist="39000" dir="5460000" algn="tl">
                    <a:srgbClr val="000000">
                      <a:alpha val="38000"/>
                    </a:srgbClr>
                  </a:outerShdw>
                </a:effectLst>
                <a:latin typeface="+mj-lt"/>
                <a:ea typeface="+mj-ea"/>
                <a:cs typeface="+mj-cs"/>
              </a:rPr>
            </a:br>
            <a:r>
              <a:rPr lang="ar-SA" sz="5400" b="1" dirty="0" smtClean="0">
                <a:ln w="11430"/>
                <a:solidFill>
                  <a:schemeClr val="tx1"/>
                </a:solidFill>
                <a:effectLst>
                  <a:outerShdw blurRad="50800" dist="39000" dir="5460000" algn="tl">
                    <a:srgbClr val="000000">
                      <a:alpha val="38000"/>
                    </a:srgbClr>
                  </a:outerShdw>
                </a:effectLst>
                <a:latin typeface="+mj-lt"/>
                <a:ea typeface="+mj-ea"/>
                <a:cs typeface="+mj-cs"/>
              </a:rPr>
              <a:t>حسابات المستخدمين</a:t>
            </a:r>
            <a:endParaRPr lang="en-US" sz="5400" b="1" dirty="0" smtClean="0">
              <a:ln w="11430"/>
              <a:solidFill>
                <a:schemeClr val="tx1"/>
              </a:solidFill>
              <a:effectLst>
                <a:outerShdw blurRad="50800" dist="39000" dir="5460000" algn="tl">
                  <a:srgbClr val="000000">
                    <a:alpha val="38000"/>
                  </a:srgbClr>
                </a:outerShdw>
              </a:effectLst>
              <a:latin typeface="+mj-lt"/>
              <a:ea typeface="+mj-ea"/>
              <a:cs typeface="+mj-cs"/>
            </a:endParaRPr>
          </a:p>
          <a:p>
            <a:pPr algn="ctr"/>
            <a:endParaRPr lang="ar-SA" sz="5400" b="1" dirty="0">
              <a:ln w="24500" cmpd="dbl">
                <a:solidFill>
                  <a:schemeClr val="accent2">
                    <a:shade val="85000"/>
                    <a:satMod val="155000"/>
                  </a:schemeClr>
                </a:solidFill>
                <a:prstDash val="solid"/>
                <a:miter lim="800000"/>
              </a:ln>
              <a:solidFill>
                <a:schemeClr val="tx1"/>
              </a:solidFill>
              <a:effectLst>
                <a:outerShdw blurRad="38100" dist="38100" dir="7020000" algn="tl">
                  <a:srgbClr val="000000">
                    <a:alpha val="35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55576" y="3212976"/>
            <a:ext cx="7992888" cy="2088232"/>
          </a:xfrm>
          <a:scene3d>
            <a:camera prst="isometricOffAxis1Right"/>
            <a:lightRig rig="threePt" dir="t"/>
          </a:scene3d>
        </p:spPr>
        <p:txBody>
          <a:bodyPr>
            <a:noAutofit/>
          </a:bodyPr>
          <a:lstStyle/>
          <a:p>
            <a:pPr algn="ctr">
              <a:defRPr/>
            </a:pPr>
            <a:r>
              <a:rPr lang="ar-SA" sz="5400" b="1" dirty="0" smtClean="0">
                <a:ln w="11430"/>
                <a:solidFill>
                  <a:schemeClr val="tx1"/>
                </a:solidFill>
                <a:effectLst>
                  <a:outerShdw blurRad="50800" dist="39000" dir="5460000" algn="tl">
                    <a:srgbClr val="000000">
                      <a:alpha val="38000"/>
                    </a:srgbClr>
                  </a:outerShdw>
                </a:effectLst>
                <a:latin typeface="+mj-lt"/>
                <a:ea typeface="+mj-ea"/>
                <a:cs typeface="+mj-cs"/>
              </a:rPr>
              <a:t>حماية وحل مشاكل التحقق من الصحة</a:t>
            </a:r>
            <a:endParaRPr lang="en-US" sz="5400" b="1" dirty="0" smtClean="0">
              <a:ln w="11430"/>
              <a:solidFill>
                <a:schemeClr val="tx1"/>
              </a:solidFill>
              <a:effectLst>
                <a:outerShdw blurRad="50800" dist="39000" dir="5460000" algn="tl">
                  <a:srgbClr val="000000">
                    <a:alpha val="38000"/>
                  </a:srgbClr>
                </a:outerShdw>
              </a:effectLst>
              <a:latin typeface="+mj-lt"/>
              <a:ea typeface="+mj-ea"/>
              <a:cs typeface="+mj-cs"/>
            </a:endParaRPr>
          </a:p>
        </p:txBody>
      </p:sp>
      <p:sp>
        <p:nvSpPr>
          <p:cNvPr id="2" name="عنوان 1"/>
          <p:cNvSpPr>
            <a:spLocks noGrp="1"/>
          </p:cNvSpPr>
          <p:nvPr>
            <p:ph type="ctrTitle"/>
          </p:nvPr>
        </p:nvSpPr>
        <p:spPr>
          <a:xfrm>
            <a:off x="3491880" y="1730375"/>
            <a:ext cx="4690864" cy="1470025"/>
          </a:xfrm>
          <a:scene3d>
            <a:camera prst="isometricOffAxis1Right"/>
            <a:lightRig rig="threePt" dir="t"/>
          </a:scene3d>
        </p:spPr>
        <p:txBody>
          <a:bodyPr vert="horz" lIns="91440" tIns="45720" rIns="91440" bIns="45720" rtlCol="0">
            <a:noAutofit/>
          </a:bodyPr>
          <a:lstStyle/>
          <a:p>
            <a:pPr algn="r">
              <a:spcBef>
                <a:spcPts val="2000"/>
              </a:spcBef>
              <a:buClr>
                <a:schemeClr val="tx1"/>
              </a:buClr>
              <a:buSzPct val="80000"/>
              <a:defRPr/>
            </a:pPr>
            <a:r>
              <a:rPr lang="ar-SA" b="1" spc="100" dirty="0" smtClean="0">
                <a:ln w="11430"/>
                <a:solidFill>
                  <a:schemeClr val="tx1"/>
                </a:solidFill>
                <a:effectLst>
                  <a:outerShdw blurRad="50800" dist="39000" dir="5460000" algn="tl">
                    <a:srgbClr val="000000">
                      <a:alpha val="38000"/>
                    </a:srgbClr>
                  </a:outerShdw>
                </a:effectLst>
              </a:rPr>
              <a:t>الدرس الرابع</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68760"/>
            <a:ext cx="8458200" cy="5328592"/>
          </a:xfrm>
        </p:spPr>
        <p:txBody>
          <a:bodyPr>
            <a:normAutofit/>
          </a:bodyPr>
          <a:lstStyle/>
          <a:p>
            <a:pPr>
              <a:lnSpc>
                <a:spcPct val="150000"/>
              </a:lnSpc>
              <a:buClr>
                <a:schemeClr val="accent1">
                  <a:lumMod val="75000"/>
                </a:schemeClr>
              </a:buClr>
            </a:pPr>
            <a:r>
              <a:rPr lang="ar-SA" sz="4000" b="1" dirty="0" smtClean="0"/>
              <a:t>تعريف نُهج الحسابات الميدانية وتأثيرها على متطلبات كلمة المرور والتحقق من الصحة .</a:t>
            </a:r>
          </a:p>
          <a:p>
            <a:pPr>
              <a:lnSpc>
                <a:spcPct val="150000"/>
              </a:lnSpc>
              <a:buClr>
                <a:schemeClr val="accent1">
                  <a:lumMod val="75000"/>
                </a:schemeClr>
              </a:buClr>
            </a:pPr>
            <a:r>
              <a:rPr lang="ar-SA" sz="4000" b="1" dirty="0" smtClean="0"/>
              <a:t>ضبط التدقيق لأحداث تسجيل الدخول .</a:t>
            </a:r>
          </a:p>
          <a:p>
            <a:pPr>
              <a:lnSpc>
                <a:spcPct val="150000"/>
              </a:lnSpc>
              <a:buClr>
                <a:schemeClr val="accent1">
                  <a:lumMod val="75000"/>
                </a:schemeClr>
              </a:buClr>
            </a:pPr>
            <a:r>
              <a:rPr lang="ar-SA" sz="4000" b="1" dirty="0" smtClean="0"/>
              <a:t>تعديل السمات المتعلقة بالتحقق من الصحة لكائنات المستخدمين .</a:t>
            </a:r>
          </a:p>
        </p:txBody>
      </p:sp>
      <p:sp>
        <p:nvSpPr>
          <p:cNvPr id="5" name="مستطيل 4"/>
          <p:cNvSpPr/>
          <p:nvPr/>
        </p:nvSpPr>
        <p:spPr>
          <a:xfrm>
            <a:off x="2633934" y="143470"/>
            <a:ext cx="5367066" cy="923330"/>
          </a:xfrm>
          <a:prstGeom prst="rect">
            <a:avLst/>
          </a:prstGeom>
        </p:spPr>
        <p:txBody>
          <a:bodyPr wrap="square">
            <a:spAutoFit/>
          </a:bodyPr>
          <a:lstStyle/>
          <a:p>
            <a:pPr algn="ctr"/>
            <a:r>
              <a:rPr lang="ar-SA" sz="54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عناصر الدرس</a:t>
            </a:r>
            <a:endParaRPr lang="ar-SA" sz="54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304800" y="1584176"/>
            <a:ext cx="8515672" cy="4797152"/>
          </a:xfrm>
          <a:effectLst>
            <a:glow rad="101600">
              <a:schemeClr val="accent2">
                <a:satMod val="175000"/>
                <a:alpha val="40000"/>
              </a:schemeClr>
            </a:glow>
          </a:effectLst>
          <a:scene3d>
            <a:camera prst="orthographicFront"/>
            <a:lightRig rig="threePt" dir="t"/>
          </a:scene3d>
          <a:sp3d>
            <a:bevelT prst="convex"/>
          </a:sp3d>
        </p:spPr>
        <p:txBody>
          <a:bodyPr>
            <a:normAutofit fontScale="92500" lnSpcReduction="20000"/>
          </a:bodyPr>
          <a:lstStyle/>
          <a:p>
            <a:pPr>
              <a:lnSpc>
                <a:spcPct val="110000"/>
              </a:lnSpc>
              <a:buClr>
                <a:schemeClr val="accent1">
                  <a:lumMod val="75000"/>
                </a:schemeClr>
              </a:buClr>
            </a:pPr>
            <a:r>
              <a:rPr lang="ar-SA" sz="3500" b="1" dirty="0" smtClean="0"/>
              <a:t>يتم التحقق من صحة المستخدمين بواسطة حساباتهم </a:t>
            </a:r>
          </a:p>
          <a:p>
            <a:pPr>
              <a:lnSpc>
                <a:spcPct val="110000"/>
              </a:lnSpc>
              <a:buClr>
                <a:schemeClr val="accent1">
                  <a:lumMod val="75000"/>
                </a:schemeClr>
              </a:buClr>
            </a:pPr>
            <a:r>
              <a:rPr lang="ar-SA" sz="3500" b="1" dirty="0" smtClean="0"/>
              <a:t>كلما كانت الشبكة أأمن  كلما زادت صعوبة استعمالها.</a:t>
            </a:r>
          </a:p>
          <a:p>
            <a:pPr>
              <a:buFont typeface="Wingdings" pitchFamily="2" charset="2"/>
              <a:buNone/>
            </a:pPr>
            <a:r>
              <a:rPr lang="ar-SA" sz="3900" b="1" dirty="0">
                <a:solidFill>
                  <a:schemeClr val="bg2">
                    <a:lumMod val="40000"/>
                    <a:lumOff val="60000"/>
                  </a:schemeClr>
                </a:solidFill>
                <a:latin typeface="Times New Roman" pitchFamily="18" charset="0"/>
                <a:cs typeface="Times New Roman" pitchFamily="18" charset="0"/>
              </a:rPr>
              <a:t>حماية التحقق من الصحة بواسطة النهج</a:t>
            </a:r>
          </a:p>
          <a:p>
            <a:pPr>
              <a:lnSpc>
                <a:spcPct val="110000"/>
              </a:lnSpc>
              <a:buClr>
                <a:schemeClr val="accent1">
                  <a:lumMod val="75000"/>
                </a:schemeClr>
              </a:buClr>
            </a:pPr>
            <a:r>
              <a:rPr lang="en-US" sz="3500" b="1" dirty="0" smtClean="0"/>
              <a:t>A</a:t>
            </a:r>
            <a:r>
              <a:rPr lang="en-US" sz="3500" b="1" dirty="0" smtClean="0"/>
              <a:t>ctive</a:t>
            </a:r>
            <a:r>
              <a:rPr lang="en-US" sz="3500" b="1" dirty="0" smtClean="0"/>
              <a:t> Directory </a:t>
            </a:r>
            <a:r>
              <a:rPr lang="ar-SA" sz="3500" b="1" dirty="0" smtClean="0"/>
              <a:t> في ويندوز سرفر 2003 تدعم نهج الأمان لتقوية كلمات المرور واستعمالاتها.</a:t>
            </a:r>
          </a:p>
          <a:p>
            <a:pPr>
              <a:lnSpc>
                <a:spcPct val="110000"/>
              </a:lnSpc>
              <a:buClr>
                <a:schemeClr val="accent1">
                  <a:lumMod val="75000"/>
                </a:schemeClr>
              </a:buClr>
            </a:pPr>
            <a:r>
              <a:rPr lang="ar-SA" sz="3500" b="1" dirty="0" smtClean="0"/>
              <a:t>يجب أن تصمم كلمات المرور بشكل مخيف للمهاجمين ومريح للمستخدمين.</a:t>
            </a:r>
          </a:p>
          <a:p>
            <a:pPr>
              <a:lnSpc>
                <a:spcPct val="110000"/>
              </a:lnSpc>
              <a:buClr>
                <a:schemeClr val="accent1">
                  <a:lumMod val="75000"/>
                </a:schemeClr>
              </a:buClr>
            </a:pPr>
            <a:r>
              <a:rPr lang="ar-SA" sz="3500" b="1" dirty="0" smtClean="0"/>
              <a:t>النظام الذي يشغل ويندوز سرفر 2003 كمقلم يحافظ على نهج حسابات مستخدميه المحليين .</a:t>
            </a:r>
            <a:endParaRPr lang="en-US" sz="3500" b="1" dirty="0" smtClean="0"/>
          </a:p>
        </p:txBody>
      </p:sp>
      <p:sp>
        <p:nvSpPr>
          <p:cNvPr id="5" name="مستطيل 4"/>
          <p:cNvSpPr/>
          <p:nvPr/>
        </p:nvSpPr>
        <p:spPr>
          <a:xfrm>
            <a:off x="0" y="221159"/>
            <a:ext cx="7620000" cy="830997"/>
          </a:xfrm>
          <a:prstGeom prst="rect">
            <a:avLst/>
          </a:prstGeom>
        </p:spPr>
        <p:txBody>
          <a:bodyPr wrap="square">
            <a:spAutoFit/>
          </a:bodyPr>
          <a:lstStyle/>
          <a:p>
            <a:pPr algn="r"/>
            <a:r>
              <a:rPr lang="ar-SA" sz="48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حماية وحل مشاكل التحقق من الصحة</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0" y="1412776"/>
            <a:ext cx="8820472" cy="5445224"/>
          </a:xfrm>
        </p:spPr>
        <p:txBody>
          <a:bodyPr>
            <a:normAutofit fontScale="92500" lnSpcReduction="10000"/>
          </a:bodyPr>
          <a:lstStyle/>
          <a:p>
            <a:pPr>
              <a:lnSpc>
                <a:spcPct val="100000"/>
              </a:lnSpc>
              <a:buClr>
                <a:schemeClr val="accent1">
                  <a:lumMod val="75000"/>
                </a:schemeClr>
              </a:buClr>
            </a:pPr>
            <a:r>
              <a:rPr lang="ar-SA" sz="3500" b="1" dirty="0" smtClean="0"/>
              <a:t>يمكن إدارة نهج التأمين المحلي باستعمال الأداة الإضافية </a:t>
            </a:r>
            <a:r>
              <a:rPr lang="en-US" sz="3500" b="1" dirty="0" smtClean="0"/>
              <a:t> Local Security Policy</a:t>
            </a:r>
            <a:r>
              <a:rPr lang="ar-SA" sz="3500" b="1" dirty="0" smtClean="0"/>
              <a:t> (نُهج تأمين محلي) .</a:t>
            </a:r>
          </a:p>
          <a:p>
            <a:pPr>
              <a:lnSpc>
                <a:spcPct val="100000"/>
              </a:lnSpc>
              <a:buClr>
                <a:schemeClr val="accent1">
                  <a:lumMod val="75000"/>
                </a:schemeClr>
              </a:buClr>
            </a:pPr>
            <a:r>
              <a:rPr lang="ar-SA" sz="3500" b="1" dirty="0" smtClean="0"/>
              <a:t>نهج الحساب الميداني يديره </a:t>
            </a:r>
            <a:r>
              <a:rPr lang="en-US" sz="3500" b="1" dirty="0" smtClean="0"/>
              <a:t>Default Domain Policy</a:t>
            </a:r>
            <a:r>
              <a:rPr lang="ar-SA" sz="3500" b="1" dirty="0" smtClean="0"/>
              <a:t> </a:t>
            </a:r>
          </a:p>
          <a:p>
            <a:pPr>
              <a:lnSpc>
                <a:spcPct val="100000"/>
              </a:lnSpc>
              <a:buClr>
                <a:schemeClr val="accent1">
                  <a:lumMod val="75000"/>
                </a:schemeClr>
              </a:buClr>
            </a:pPr>
            <a:r>
              <a:rPr lang="ar-SA" sz="3500" b="1" dirty="0" smtClean="0"/>
              <a:t>لفحص وتعديل نهج الحساب الميداني اتبعي الآتي:</a:t>
            </a:r>
          </a:p>
          <a:p>
            <a:pPr marL="514350" indent="-514350">
              <a:lnSpc>
                <a:spcPct val="110000"/>
              </a:lnSpc>
              <a:buClr>
                <a:schemeClr val="tx1">
                  <a:lumMod val="65000"/>
                  <a:lumOff val="35000"/>
                </a:schemeClr>
              </a:buClr>
              <a:buSzPct val="100000"/>
              <a:buFont typeface="+mj-lt"/>
              <a:buAutoNum type="arabicPeriod"/>
            </a:pPr>
            <a:r>
              <a:rPr lang="en-US" sz="3000" b="1" dirty="0" smtClean="0">
                <a:solidFill>
                  <a:schemeClr val="tx1">
                    <a:lumMod val="95000"/>
                    <a:lumOff val="5000"/>
                  </a:schemeClr>
                </a:solidFill>
                <a:latin typeface="Times New Roman" pitchFamily="18" charset="0"/>
                <a:cs typeface="Times New Roman" pitchFamily="18" charset="0"/>
              </a:rPr>
              <a:t>Active Directory User and Computer</a:t>
            </a:r>
          </a:p>
          <a:p>
            <a:pPr marL="514350" indent="-514350">
              <a:lnSpc>
                <a:spcPct val="110000"/>
              </a:lnSpc>
              <a:buClr>
                <a:schemeClr val="tx1">
                  <a:lumMod val="65000"/>
                  <a:lumOff val="35000"/>
                </a:schemeClr>
              </a:buClr>
              <a:buSzPct val="100000"/>
              <a:buFont typeface="+mj-lt"/>
              <a:buAutoNum type="arabicPeriod"/>
            </a:pPr>
            <a:r>
              <a:rPr lang="ar-SA" sz="3000" b="1" dirty="0" smtClean="0">
                <a:solidFill>
                  <a:schemeClr val="tx1">
                    <a:lumMod val="95000"/>
                    <a:lumOff val="5000"/>
                  </a:schemeClr>
                </a:solidFill>
                <a:latin typeface="Times New Roman" pitchFamily="18" charset="0"/>
                <a:cs typeface="Times New Roman" pitchFamily="18" charset="0"/>
              </a:rPr>
              <a:t>انتقي عقدة الميدان ثم اختاري </a:t>
            </a:r>
            <a:r>
              <a:rPr lang="en-US" sz="3000" b="1" dirty="0" smtClean="0">
                <a:solidFill>
                  <a:schemeClr val="tx1">
                    <a:lumMod val="95000"/>
                    <a:lumOff val="5000"/>
                  </a:schemeClr>
                </a:solidFill>
                <a:latin typeface="Times New Roman" pitchFamily="18" charset="0"/>
                <a:cs typeface="Times New Roman" pitchFamily="18" charset="0"/>
              </a:rPr>
              <a:t>Action &gt;properties </a:t>
            </a:r>
            <a:r>
              <a:rPr lang="ar-SA" sz="3000" b="1" dirty="0" smtClean="0">
                <a:solidFill>
                  <a:schemeClr val="tx1">
                    <a:lumMod val="95000"/>
                    <a:lumOff val="5000"/>
                  </a:schemeClr>
                </a:solidFill>
                <a:latin typeface="Times New Roman" pitchFamily="18" charset="0"/>
                <a:cs typeface="Times New Roman" pitchFamily="18" charset="0"/>
              </a:rPr>
              <a:t> ثم انقري التبويب </a:t>
            </a:r>
            <a:r>
              <a:rPr lang="en-US" sz="3000" b="1" dirty="0" smtClean="0">
                <a:solidFill>
                  <a:schemeClr val="tx1">
                    <a:lumMod val="95000"/>
                    <a:lumOff val="5000"/>
                  </a:schemeClr>
                </a:solidFill>
                <a:latin typeface="Times New Roman" pitchFamily="18" charset="0"/>
                <a:cs typeface="Times New Roman" pitchFamily="18" charset="0"/>
              </a:rPr>
              <a:t>Group Policy</a:t>
            </a:r>
            <a:endParaRPr lang="ar-SA" sz="3000" b="1" dirty="0" smtClean="0">
              <a:solidFill>
                <a:schemeClr val="tx1">
                  <a:lumMod val="95000"/>
                  <a:lumOff val="5000"/>
                </a:schemeClr>
              </a:solidFill>
              <a:latin typeface="Times New Roman" pitchFamily="18" charset="0"/>
              <a:cs typeface="Times New Roman" pitchFamily="18" charset="0"/>
            </a:endParaRPr>
          </a:p>
          <a:p>
            <a:pPr marL="514350" indent="-514350">
              <a:lnSpc>
                <a:spcPct val="110000"/>
              </a:lnSpc>
              <a:buClr>
                <a:schemeClr val="tx1">
                  <a:lumMod val="65000"/>
                  <a:lumOff val="35000"/>
                </a:schemeClr>
              </a:buClr>
              <a:buSzPct val="100000"/>
              <a:buFont typeface="+mj-lt"/>
              <a:buAutoNum type="arabicPeriod"/>
            </a:pPr>
            <a:r>
              <a:rPr lang="ar-SA" sz="3000" b="1" dirty="0" smtClean="0">
                <a:solidFill>
                  <a:schemeClr val="tx1">
                    <a:lumMod val="95000"/>
                    <a:lumOff val="5000"/>
                  </a:schemeClr>
                </a:solidFill>
                <a:latin typeface="Times New Roman" pitchFamily="18" charset="0"/>
                <a:cs typeface="Times New Roman" pitchFamily="18" charset="0"/>
              </a:rPr>
              <a:t>انتقي النهج  </a:t>
            </a:r>
            <a:r>
              <a:rPr lang="en-US" sz="3000" b="1" dirty="0" smtClean="0">
                <a:solidFill>
                  <a:schemeClr val="tx1">
                    <a:lumMod val="95000"/>
                    <a:lumOff val="5000"/>
                  </a:schemeClr>
                </a:solidFill>
                <a:latin typeface="Times New Roman" pitchFamily="18" charset="0"/>
                <a:cs typeface="Times New Roman" pitchFamily="18" charset="0"/>
              </a:rPr>
              <a:t>Default Domain Policy</a:t>
            </a:r>
            <a:r>
              <a:rPr lang="ar-SA" sz="3000" b="1" dirty="0" smtClean="0">
                <a:solidFill>
                  <a:schemeClr val="tx1">
                    <a:lumMod val="95000"/>
                    <a:lumOff val="5000"/>
                  </a:schemeClr>
                </a:solidFill>
                <a:latin typeface="Times New Roman" pitchFamily="18" charset="0"/>
                <a:cs typeface="Times New Roman" pitchFamily="18" charset="0"/>
              </a:rPr>
              <a:t> ثم انقري </a:t>
            </a:r>
            <a:r>
              <a:rPr lang="en-US" sz="3000" b="1" dirty="0" smtClean="0">
                <a:solidFill>
                  <a:schemeClr val="tx1">
                    <a:lumMod val="95000"/>
                    <a:lumOff val="5000"/>
                  </a:schemeClr>
                </a:solidFill>
                <a:latin typeface="Times New Roman" pitchFamily="18" charset="0"/>
                <a:cs typeface="Times New Roman" pitchFamily="18" charset="0"/>
              </a:rPr>
              <a:t>Edit</a:t>
            </a:r>
            <a:r>
              <a:rPr lang="ar-SA" sz="3000" b="1" dirty="0" smtClean="0">
                <a:solidFill>
                  <a:schemeClr val="tx1">
                    <a:lumMod val="95000"/>
                    <a:lumOff val="5000"/>
                  </a:schemeClr>
                </a:solidFill>
                <a:latin typeface="Times New Roman" pitchFamily="18" charset="0"/>
                <a:cs typeface="Times New Roman" pitchFamily="18" charset="0"/>
              </a:rPr>
              <a:t> يظهر محرر المجموعة </a:t>
            </a:r>
          </a:p>
          <a:p>
            <a:pPr marL="514350" indent="-514350">
              <a:lnSpc>
                <a:spcPct val="110000"/>
              </a:lnSpc>
              <a:buClr>
                <a:schemeClr val="tx1">
                  <a:lumMod val="65000"/>
                  <a:lumOff val="35000"/>
                </a:schemeClr>
              </a:buClr>
              <a:buSzPct val="100000"/>
              <a:buFont typeface="+mj-lt"/>
              <a:buAutoNum type="arabicPeriod"/>
            </a:pPr>
            <a:r>
              <a:rPr lang="en-US" sz="3000" b="1" dirty="0" smtClean="0">
                <a:solidFill>
                  <a:schemeClr val="tx1">
                    <a:lumMod val="95000"/>
                    <a:lumOff val="5000"/>
                  </a:schemeClr>
                </a:solidFill>
                <a:latin typeface="Times New Roman" pitchFamily="18" charset="0"/>
                <a:cs typeface="Times New Roman" pitchFamily="18" charset="0"/>
              </a:rPr>
              <a:t>Computer configuration &gt; windows Setting &gt;security Setting &gt;Account Policies</a:t>
            </a:r>
            <a:endParaRPr lang="ar-SA" sz="3000" b="1" dirty="0" smtClean="0">
              <a:solidFill>
                <a:schemeClr val="tx1">
                  <a:lumMod val="95000"/>
                  <a:lumOff val="5000"/>
                </a:schemeClr>
              </a:solidFill>
              <a:latin typeface="Times New Roman" pitchFamily="18" charset="0"/>
              <a:cs typeface="Times New Roman" pitchFamily="18" charset="0"/>
            </a:endParaRPr>
          </a:p>
        </p:txBody>
      </p:sp>
      <p:sp>
        <p:nvSpPr>
          <p:cNvPr id="6" name="مستطيل 5"/>
          <p:cNvSpPr/>
          <p:nvPr/>
        </p:nvSpPr>
        <p:spPr>
          <a:xfrm>
            <a:off x="0" y="221159"/>
            <a:ext cx="7620000" cy="830997"/>
          </a:xfrm>
          <a:prstGeom prst="rect">
            <a:avLst/>
          </a:prstGeom>
        </p:spPr>
        <p:txBody>
          <a:bodyPr wrap="square">
            <a:spAutoFit/>
          </a:bodyPr>
          <a:lstStyle/>
          <a:p>
            <a:pPr algn="r"/>
            <a:r>
              <a:rPr lang="ar-SA" sz="48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حماية وحل مشاكل التحقق من الصحة</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sz="half" idx="1"/>
          </p:nvPr>
        </p:nvSpPr>
        <p:spPr>
          <a:xfrm>
            <a:off x="533400" y="0"/>
            <a:ext cx="8382000" cy="609398"/>
          </a:xfrm>
        </p:spPr>
        <p:txBody>
          <a:bodyPr/>
          <a:lstStyle/>
          <a:p>
            <a:pPr algn="ctr">
              <a:buNone/>
            </a:pPr>
            <a:r>
              <a:rPr lang="ar-SA" sz="44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نهج كلمات </a:t>
            </a:r>
            <a:r>
              <a:rPr lang="ar-SA" sz="44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المرور</a:t>
            </a:r>
            <a:endParaRPr lang="en-US" sz="44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endParaRPr>
          </a:p>
        </p:txBody>
      </p:sp>
      <p:graphicFrame>
        <p:nvGraphicFramePr>
          <p:cNvPr id="9286" name="Group 70"/>
          <p:cNvGraphicFramePr>
            <a:graphicFrameLocks noGrp="1"/>
          </p:cNvGraphicFramePr>
          <p:nvPr>
            <p:ph sz="half" idx="2"/>
          </p:nvPr>
        </p:nvGraphicFramePr>
        <p:xfrm>
          <a:off x="-1" y="685800"/>
          <a:ext cx="9144001" cy="6008751"/>
        </p:xfrm>
        <a:graphic>
          <a:graphicData uri="http://schemas.openxmlformats.org/drawingml/2006/table">
            <a:tbl>
              <a:tblPr rtl="1"/>
              <a:tblGrid>
                <a:gridCol w="3302600"/>
                <a:gridCol w="5841401"/>
              </a:tblGrid>
              <a:tr h="457200">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lang="ar-SA" sz="3600" b="1" kern="1200" dirty="0" smtClean="0">
                          <a:ln w="11430"/>
                          <a:solidFill>
                            <a:srgbClr val="0070C0"/>
                          </a:solidFill>
                          <a:effectLst>
                            <a:outerShdw blurRad="50800" dist="39000" dir="5460000" algn="tl">
                              <a:srgbClr val="000000">
                                <a:alpha val="38000"/>
                              </a:srgbClr>
                            </a:outerShdw>
                          </a:effectLst>
                          <a:latin typeface="Times New Roman" pitchFamily="18" charset="0"/>
                          <a:ea typeface="+mn-ea"/>
                          <a:cs typeface="Times New Roman" pitchFamily="18" charset="0"/>
                        </a:rPr>
                        <a:t>النهج</a:t>
                      </a:r>
                      <a:endParaRPr lang="en-US" sz="3600" b="1" kern="1200" dirty="0" smtClean="0">
                        <a:ln w="11430"/>
                        <a:solidFill>
                          <a:srgbClr val="0070C0"/>
                        </a:solidFill>
                        <a:effectLst>
                          <a:outerShdw blurRad="50800" dist="39000" dir="5460000" algn="tl">
                            <a:srgbClr val="000000">
                              <a:alpha val="38000"/>
                            </a:srgbClr>
                          </a:outerShdw>
                        </a:effectLst>
                        <a:latin typeface="Times New Roman" pitchFamily="18" charset="0"/>
                        <a:ea typeface="+mn-ea"/>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lang="ar-SA" sz="3600" b="1" kern="1200" dirty="0" smtClean="0">
                          <a:ln w="11430"/>
                          <a:solidFill>
                            <a:srgbClr val="0070C0"/>
                          </a:solidFill>
                          <a:effectLst>
                            <a:outerShdw blurRad="50800" dist="39000" dir="5460000" algn="tl">
                              <a:srgbClr val="000000">
                                <a:alpha val="38000"/>
                              </a:srgbClr>
                            </a:outerShdw>
                          </a:effectLst>
                          <a:latin typeface="Times New Roman" pitchFamily="18" charset="0"/>
                          <a:ea typeface="+mn-ea"/>
                          <a:cs typeface="Times New Roman" pitchFamily="18" charset="0"/>
                        </a:rPr>
                        <a:t>الوصف</a:t>
                      </a:r>
                      <a:endParaRPr lang="en-US" sz="3600" b="1" kern="1200" dirty="0" smtClean="0">
                        <a:ln w="11430"/>
                        <a:solidFill>
                          <a:srgbClr val="0070C0"/>
                        </a:solidFill>
                        <a:effectLst>
                          <a:outerShdw blurRad="50800" dist="39000" dir="5460000" algn="tl">
                            <a:srgbClr val="000000">
                              <a:alpha val="38000"/>
                            </a:srgbClr>
                          </a:outerShdw>
                        </a:effectLst>
                        <a:latin typeface="Times New Roman" pitchFamily="18" charset="0"/>
                        <a:ea typeface="+mn-ea"/>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9447">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Enforce Password history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تحتفظ بكلمات المرور وتمنع تكرار كلمات المرور القديمة </a:t>
                      </a:r>
                      <a:endPar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9447">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Maximum Password 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يحدد متى سيتم إجبار المستخدمين على تغيير كلمات مرورهم (القيمة الإفتراضية 42 يوما )</a:t>
                      </a:r>
                      <a:endPar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9447">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Minimum Password 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يمنع هذا الاحتمال بفرضه أن يمر عدد محدد من الأيام بين عمليات تغيير كلمة المرور .</a:t>
                      </a:r>
                      <a:endPar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9447">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Minimum Password Length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العدد الأدنى لطول كلمة المرور (7)</a:t>
                      </a:r>
                      <a:endPar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30883">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Password must meet complexity requirement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يفرض هذا النهج قواعد أو عوامل تصفية على كلمات المرور الجديدة وعامل التصفية الافتراضي يتطلب أن لا تركز على اسم المستخدم , طولها ستة احرف , تحتوي على 4 انواع من الحروف.</a:t>
                      </a:r>
                      <a:endParaRPr kumimoji="0" lang="en-US" sz="26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7" name="جدول 6"/>
          <p:cNvGraphicFramePr>
            <a:graphicFrameLocks noGrp="1"/>
          </p:cNvGraphicFramePr>
          <p:nvPr/>
        </p:nvGraphicFramePr>
        <p:xfrm>
          <a:off x="24714" y="685800"/>
          <a:ext cx="9094572" cy="673443"/>
        </p:xfrm>
        <a:graphic>
          <a:graphicData uri="http://schemas.openxmlformats.org/drawingml/2006/table">
            <a:tbl>
              <a:tblPr rtl="1"/>
              <a:tblGrid>
                <a:gridCol w="9094572"/>
              </a:tblGrid>
              <a:tr h="673443">
                <a:tc>
                  <a:txBody>
                    <a:bodyPr/>
                    <a:lstStyle/>
                    <a:p>
                      <a:pPr rtl="1"/>
                      <a:endParaRPr lang="ar-SA" dirty="0"/>
                    </a:p>
                  </a:txBody>
                  <a:tcPr>
                    <a:lnL w="12700" cmpd="sng">
                      <a:solidFill>
                        <a:schemeClr val="bg2"/>
                      </a:solidFill>
                      <a:prstDash val="solid"/>
                    </a:lnL>
                    <a:lnR w="12700" cmpd="sng">
                      <a:solidFill>
                        <a:schemeClr val="bg2"/>
                      </a:solidFill>
                      <a:prstDash val="solid"/>
                    </a:lnR>
                    <a:lnT w="12700" cmpd="sng">
                      <a:solidFill>
                        <a:schemeClr val="bg2"/>
                      </a:solidFill>
                      <a:prstDash val="solid"/>
                    </a:lnT>
                    <a:lnB w="12700" cmpd="sng">
                      <a:solidFill>
                        <a:schemeClr val="bg2"/>
                      </a:solidFill>
                      <a:prstDash val="soli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52400" y="1412874"/>
            <a:ext cx="8763000" cy="5445125"/>
          </a:xfrm>
        </p:spPr>
        <p:txBody>
          <a:bodyPr>
            <a:normAutofit/>
          </a:bodyPr>
          <a:lstStyle/>
          <a:p>
            <a:pPr>
              <a:lnSpc>
                <a:spcPct val="100000"/>
              </a:lnSpc>
            </a:pPr>
            <a:r>
              <a:rPr lang="ar-SA" b="1" dirty="0" smtClean="0"/>
              <a:t>يشير قفل الحسابات إلى مفهوم أنه بعد عدة محاولات تسجيل الدخول من قبل مستخدم واحد يجب أن يفترض النظام أن هناك مهاجم يحاول تهديد الحساب وردا على ذلك يجب أن يقفل الحساب .</a:t>
            </a:r>
          </a:p>
          <a:p>
            <a:pPr>
              <a:lnSpc>
                <a:spcPct val="100000"/>
              </a:lnSpc>
            </a:pPr>
            <a:r>
              <a:rPr lang="ar-SA" b="1" dirty="0" smtClean="0"/>
              <a:t>نهج </a:t>
            </a:r>
            <a:r>
              <a:rPr lang="ar-SA" b="1" dirty="0"/>
              <a:t>قفل الحسابات الميدانية تحدد المحدوديات لتسجيلات الدخول غير الصالحة معبر عنها كعدد تسجيلات دخول غير صالحة في فترة من الوقت, والمتطلبات لكي يصبح حساب ما غير مقفول سواء حصل ذلك بمجرد الانتظار لبعض الوقت </a:t>
            </a:r>
            <a:r>
              <a:rPr lang="ar-SA" b="1" dirty="0" smtClean="0"/>
              <a:t>أو </a:t>
            </a:r>
            <a:r>
              <a:rPr lang="ar-SA" b="1" dirty="0"/>
              <a:t>بالاتصال </a:t>
            </a:r>
            <a:r>
              <a:rPr lang="ar-SA" b="1" dirty="0" smtClean="0"/>
              <a:t>بمسئول .</a:t>
            </a:r>
          </a:p>
          <a:p>
            <a:pPr>
              <a:lnSpc>
                <a:spcPct val="100000"/>
              </a:lnSpc>
            </a:pPr>
            <a:r>
              <a:rPr lang="ar-SA" b="1" dirty="0" smtClean="0"/>
              <a:t>الجدول التالي يلخص نُهج قفل الحسابات .</a:t>
            </a:r>
            <a:endParaRPr lang="ar-SA" b="1" dirty="0"/>
          </a:p>
        </p:txBody>
      </p:sp>
      <p:sp>
        <p:nvSpPr>
          <p:cNvPr id="8" name="Rectangle 3"/>
          <p:cNvSpPr txBox="1">
            <a:spLocks noChangeArrowheads="1"/>
          </p:cNvSpPr>
          <p:nvPr/>
        </p:nvSpPr>
        <p:spPr>
          <a:xfrm>
            <a:off x="381000" y="457200"/>
            <a:ext cx="8763000" cy="762000"/>
          </a:xfrm>
          <a:prstGeom prst="rect">
            <a:avLst/>
          </a:prstGeom>
        </p:spPr>
        <p:txBody>
          <a:bodyPr vert="horz" lIns="0" tIns="0" rIns="0" bIns="0" rtlCol="0">
            <a:normAutofit/>
          </a:bodyPr>
          <a:lstStyle/>
          <a:p>
            <a:pPr marL="396875" marR="0" lvl="0" indent="-396875" algn="ctr" defTabSz="914363" rtl="1" eaLnBrk="1" fontAlgn="auto" latinLnBrk="0" hangingPunct="1">
              <a:lnSpc>
                <a:spcPct val="80000"/>
              </a:lnSpc>
              <a:spcBef>
                <a:spcPct val="20000"/>
              </a:spcBef>
              <a:spcAft>
                <a:spcPts val="0"/>
              </a:spcAft>
              <a:buClrTx/>
              <a:buSzTx/>
              <a:buFontTx/>
              <a:buNone/>
              <a:tabLst/>
              <a:defRPr/>
            </a:pPr>
            <a:r>
              <a:rPr kumimoji="0" lang="ar-SA" sz="4800" b="1" i="0" u="none" strike="noStrike" kern="1200" cap="none" spc="0" normalizeH="0" baseline="0" noProof="0" dirty="0" smtClean="0">
                <a:ln w="11430"/>
                <a:solidFill>
                  <a:srgbClr val="0070C0"/>
                </a:solidFill>
                <a:effectLst>
                  <a:outerShdw blurRad="50800" dist="39000" dir="5460000" algn="tl">
                    <a:srgbClr val="000000">
                      <a:alpha val="38000"/>
                    </a:srgbClr>
                  </a:outerShdw>
                </a:effectLst>
                <a:uLnTx/>
                <a:uFillTx/>
                <a:latin typeface="Times New Roman" pitchFamily="18" charset="0"/>
                <a:ea typeface="+mn-ea"/>
                <a:cs typeface="Times New Roman" pitchFamily="18" charset="0"/>
              </a:rPr>
              <a:t>  نهج قفل الحسابات</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sz="half" idx="1"/>
          </p:nvPr>
        </p:nvSpPr>
        <p:spPr>
          <a:xfrm>
            <a:off x="381000" y="457200"/>
            <a:ext cx="8763000" cy="762000"/>
          </a:xfrm>
        </p:spPr>
        <p:txBody>
          <a:bodyPr>
            <a:normAutofit/>
          </a:bodyPr>
          <a:lstStyle/>
          <a:p>
            <a:pPr algn="ctr">
              <a:lnSpc>
                <a:spcPct val="80000"/>
              </a:lnSpc>
              <a:buNone/>
            </a:pPr>
            <a:r>
              <a:rPr lang="ar-SA" sz="48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  نهج قفل الحسابات</a:t>
            </a:r>
          </a:p>
        </p:txBody>
      </p:sp>
      <p:graphicFrame>
        <p:nvGraphicFramePr>
          <p:cNvPr id="12357" name="Group 69"/>
          <p:cNvGraphicFramePr>
            <a:graphicFrameLocks noGrp="1"/>
          </p:cNvGraphicFramePr>
          <p:nvPr>
            <p:ph sz="half" idx="2"/>
          </p:nvPr>
        </p:nvGraphicFramePr>
        <p:xfrm>
          <a:off x="152400" y="1600200"/>
          <a:ext cx="8839200" cy="5296316"/>
        </p:xfrm>
        <a:graphic>
          <a:graphicData uri="http://schemas.openxmlformats.org/drawingml/2006/table">
            <a:tbl>
              <a:tblPr rtl="1"/>
              <a:tblGrid>
                <a:gridCol w="3266302"/>
                <a:gridCol w="5572898"/>
              </a:tblGrid>
              <a:tr h="726186">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4000" b="1" i="0" u="none" strike="noStrike" cap="none" normalizeH="0" baseline="0" dirty="0" smtClean="0">
                          <a:ln>
                            <a:noFill/>
                          </a:ln>
                          <a:solidFill>
                            <a:schemeClr val="bg2">
                              <a:lumMod val="75000"/>
                            </a:schemeClr>
                          </a:solidFill>
                          <a:effectLst>
                            <a:outerShdw blurRad="38100" dist="38100" dir="2700000" algn="tl">
                              <a:srgbClr val="000000"/>
                            </a:outerShdw>
                          </a:effectLst>
                          <a:latin typeface="Tahoma" pitchFamily="34" charset="0"/>
                          <a:cs typeface="Arial" pitchFamily="34" charset="0"/>
                        </a:rPr>
                        <a:t>النهج </a:t>
                      </a:r>
                      <a:endParaRPr kumimoji="0" lang="en-US" sz="4000" b="1" i="0" u="none" strike="noStrike" cap="none" normalizeH="0" baseline="0" dirty="0" smtClean="0">
                        <a:ln>
                          <a:noFill/>
                        </a:ln>
                        <a:solidFill>
                          <a:schemeClr val="bg2">
                            <a:lumMod val="75000"/>
                          </a:schemeClr>
                        </a:solidFill>
                        <a:effectLst>
                          <a:outerShdw blurRad="38100" dist="38100" dir="2700000" algn="tl">
                            <a:srgbClr val="000000"/>
                          </a:outerShdw>
                        </a:effectLst>
                        <a:latin typeface="Tahoma"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4000" b="1" i="0" u="none" strike="noStrike" cap="none" normalizeH="0" baseline="0" dirty="0" smtClean="0">
                          <a:ln>
                            <a:noFill/>
                          </a:ln>
                          <a:solidFill>
                            <a:schemeClr val="bg2">
                              <a:lumMod val="75000"/>
                            </a:schemeClr>
                          </a:solidFill>
                          <a:effectLst>
                            <a:outerShdw blurRad="38100" dist="38100" dir="2700000" algn="tl">
                              <a:srgbClr val="000000"/>
                            </a:outerShdw>
                          </a:effectLst>
                          <a:latin typeface="Tahoma" pitchFamily="34" charset="0"/>
                          <a:cs typeface="Arial" pitchFamily="34" charset="0"/>
                        </a:rPr>
                        <a:t>الوصف</a:t>
                      </a:r>
                      <a:endParaRPr kumimoji="0" lang="en-US" sz="4000" b="1" i="0" u="none" strike="noStrike" cap="none" normalizeH="0" baseline="0" dirty="0" smtClean="0">
                        <a:ln>
                          <a:noFill/>
                        </a:ln>
                        <a:solidFill>
                          <a:schemeClr val="bg2">
                            <a:lumMod val="75000"/>
                          </a:schemeClr>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1826930">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Account lockout threshold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تحديد عدد محاولات التسجيل غير الصالحة التي تؤدي إلى قفل الحساب . القيمة صفر لا تؤدي إل قفل الحساب . لا يتأثر عداد القفل بتسجيلات الدخول الى محطات العمل المقفلة </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4829">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Account Lock duration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فترة الوقت التي يجب أن تمر بعد قفل الحساب قبل أن يُفك قفله تلقائيا . القيمة صفر تتطلب الاتصال بمسؤول لفك القفل يدويا </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4829">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pitchFamily="34" charset="0"/>
                        </a:rPr>
                        <a:t>Reset account lockout counter after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ar-SA"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rPr>
                        <a:t>يحدد الوقت الذي يجب أن يمر قبل أن يتم تمهيد العداد إلى صفر</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81000" y="374303"/>
            <a:ext cx="8382000" cy="692497"/>
          </a:xfrm>
        </p:spPr>
        <p:txBody>
          <a:bodyPr/>
          <a:lstStyle/>
          <a:p>
            <a:pPr algn="ctr"/>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تدقيق التحقق من الصحة</a:t>
            </a:r>
            <a:endParaRPr lang="ar-SA" sz="5000" dirty="0"/>
          </a:p>
        </p:txBody>
      </p:sp>
      <p:sp>
        <p:nvSpPr>
          <p:cNvPr id="14339" name="Rectangle 3"/>
          <p:cNvSpPr>
            <a:spLocks noGrp="1" noChangeArrowheads="1"/>
          </p:cNvSpPr>
          <p:nvPr>
            <p:ph idx="1"/>
          </p:nvPr>
        </p:nvSpPr>
        <p:spPr>
          <a:xfrm>
            <a:off x="228600" y="1219200"/>
            <a:ext cx="8763000" cy="5445125"/>
          </a:xfrm>
        </p:spPr>
        <p:txBody>
          <a:bodyPr>
            <a:normAutofit fontScale="92500" lnSpcReduction="20000"/>
          </a:bodyPr>
          <a:lstStyle/>
          <a:p>
            <a:pPr>
              <a:lnSpc>
                <a:spcPct val="120000"/>
              </a:lnSpc>
            </a:pPr>
            <a:r>
              <a:rPr lang="ar-SA" sz="48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 </a:t>
            </a:r>
            <a:r>
              <a:rPr lang="ar-SA" sz="3500" b="1" dirty="0" smtClean="0"/>
              <a:t>إذا كان هناك هجمات تجري لاكتشاف كلمات المرور أو لحل مشاكل التحقق من الصحة يمكن ضبط نهج تدقيق سينشئ إدخالات في سجل الأمان قد تجد أنها مفيدة.</a:t>
            </a:r>
          </a:p>
          <a:p>
            <a:pPr>
              <a:lnSpc>
                <a:spcPct val="120000"/>
              </a:lnSpc>
              <a:buNone/>
            </a:pPr>
            <a:r>
              <a:rPr lang="ar-SA" sz="3900" b="1" dirty="0" smtClean="0">
                <a:solidFill>
                  <a:schemeClr val="bg2">
                    <a:lumMod val="40000"/>
                    <a:lumOff val="60000"/>
                  </a:schemeClr>
                </a:solidFill>
              </a:rPr>
              <a:t>نهج التدقيق</a:t>
            </a:r>
          </a:p>
          <a:p>
            <a:pPr>
              <a:lnSpc>
                <a:spcPct val="110000"/>
              </a:lnSpc>
            </a:pPr>
            <a:r>
              <a:rPr lang="ar-SA" b="1" dirty="0" smtClean="0"/>
              <a:t> </a:t>
            </a:r>
            <a:r>
              <a:rPr lang="ar-SA" sz="3500" b="1" dirty="0" smtClean="0"/>
              <a:t>النهج التالية موجودة في العقدة :</a:t>
            </a:r>
          </a:p>
          <a:p>
            <a:pPr>
              <a:lnSpc>
                <a:spcPct val="110000"/>
              </a:lnSpc>
            </a:pPr>
            <a:r>
              <a:rPr lang="en-US" sz="3500" b="1" dirty="0" smtClean="0"/>
              <a:t>Computer Configuration &gt;Windows setting &gt; Security setting &gt; Local Policies &gt; Audit Policy </a:t>
            </a:r>
            <a:r>
              <a:rPr lang="ar-SA" sz="3500" b="1" dirty="0" smtClean="0"/>
              <a:t> </a:t>
            </a:r>
          </a:p>
          <a:p>
            <a:pPr>
              <a:lnSpc>
                <a:spcPct val="110000"/>
              </a:lnSpc>
            </a:pPr>
            <a:r>
              <a:rPr lang="ar-SA" sz="3500" b="1" dirty="0" smtClean="0"/>
              <a:t>    في </a:t>
            </a:r>
            <a:r>
              <a:rPr lang="en-US" sz="3500" b="1" dirty="0" smtClean="0"/>
              <a:t>Group Policy Object Editor </a:t>
            </a:r>
            <a:r>
              <a:rPr lang="ar-SA" sz="3500" b="1" dirty="0" smtClean="0"/>
              <a:t> (أو الأداة الإضافية </a:t>
            </a:r>
            <a:r>
              <a:rPr lang="en-US" sz="3500" b="1" dirty="0" smtClean="0"/>
              <a:t>Local Security Policy</a:t>
            </a:r>
            <a:r>
              <a:rPr lang="ar-SA" sz="3500" b="1" dirty="0" smtClean="0"/>
              <a:t> ) يمكن ضبط التدقيق للأحداث الفاشلة أو الناجحة </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228600" y="1295400"/>
            <a:ext cx="8763000" cy="5445125"/>
          </a:xfrm>
        </p:spPr>
        <p:txBody>
          <a:bodyPr>
            <a:normAutofit lnSpcReduction="10000"/>
          </a:bodyPr>
          <a:lstStyle/>
          <a:p>
            <a:pPr>
              <a:lnSpc>
                <a:spcPct val="80000"/>
              </a:lnSpc>
              <a:buFont typeface="Wingdings" pitchFamily="2" charset="2"/>
              <a:buNone/>
            </a:pPr>
            <a:r>
              <a:rPr lang="ar-SA" sz="3900" b="1" dirty="0" smtClean="0">
                <a:solidFill>
                  <a:schemeClr val="bg2">
                    <a:lumMod val="40000"/>
                    <a:lumOff val="60000"/>
                  </a:schemeClr>
                </a:solidFill>
              </a:rPr>
              <a:t>النهج الموجودة هي :</a:t>
            </a:r>
          </a:p>
          <a:p>
            <a:pPr marL="514350" indent="-514350">
              <a:lnSpc>
                <a:spcPct val="110000"/>
              </a:lnSpc>
              <a:buFont typeface="+mj-lt"/>
              <a:buAutoNum type="arabicPeriod"/>
            </a:pPr>
            <a:r>
              <a:rPr lang="en-US" b="1" dirty="0" smtClean="0"/>
              <a:t>Audit account logon event</a:t>
            </a:r>
            <a:r>
              <a:rPr lang="ar-SA" b="1" dirty="0" smtClean="0"/>
              <a:t> : يدقق كل عملية تسجيل دخول تستلزم قيام متحكم الميدان بالتحقق من الصحة وهو معرّف في </a:t>
            </a:r>
            <a:r>
              <a:rPr lang="en-US" b="1" dirty="0" smtClean="0"/>
              <a:t>GPO</a:t>
            </a:r>
            <a:r>
              <a:rPr lang="ar-SA" b="1" dirty="0" smtClean="0"/>
              <a:t> الذي يدعى </a:t>
            </a:r>
            <a:r>
              <a:rPr lang="en-US" b="1" dirty="0" smtClean="0"/>
              <a:t>Default Domain Controllers</a:t>
            </a:r>
            <a:r>
              <a:rPr lang="ar-SA" b="1" dirty="0" smtClean="0"/>
              <a:t> </a:t>
            </a:r>
            <a:r>
              <a:rPr lang="en-US" b="1" dirty="0" smtClean="0"/>
              <a:t> </a:t>
            </a:r>
            <a:r>
              <a:rPr lang="ar-SA" b="1" dirty="0" smtClean="0"/>
              <a:t>نلاحظ الآتي :-</a:t>
            </a:r>
          </a:p>
          <a:p>
            <a:pPr marL="741363" lvl="2">
              <a:lnSpc>
                <a:spcPct val="110000"/>
              </a:lnSpc>
              <a:buBlip>
                <a:blip r:embed="rId2"/>
              </a:buBlip>
            </a:pPr>
            <a:r>
              <a:rPr lang="ar-SA" sz="3000" b="1" dirty="0" smtClean="0"/>
              <a:t>النهج هذه سينشئ إدخالا في السجل </a:t>
            </a:r>
            <a:r>
              <a:rPr lang="en-US" sz="3000" b="1" dirty="0" smtClean="0"/>
              <a:t>Security</a:t>
            </a:r>
            <a:r>
              <a:rPr lang="ar-SA" sz="3000" b="1" dirty="0" smtClean="0"/>
              <a:t> في متحكم الميدان كلما سجل مستخدم دخوله تفاعليا أو عبر الشبكة باستعمال حساب ميداني.</a:t>
            </a:r>
          </a:p>
          <a:p>
            <a:pPr marL="741363" lvl="2">
              <a:lnSpc>
                <a:spcPct val="110000"/>
              </a:lnSpc>
              <a:buBlip>
                <a:blip r:embed="rId2"/>
              </a:buBlip>
            </a:pPr>
            <a:r>
              <a:rPr lang="ar-SA" sz="3000" b="1" dirty="0" smtClean="0"/>
              <a:t>لتقييم نتائج التدقيق بالكامل يجب تفحص السجلات </a:t>
            </a:r>
            <a:r>
              <a:rPr lang="en-US" sz="3000" b="1" dirty="0" smtClean="0"/>
              <a:t>security </a:t>
            </a:r>
            <a:r>
              <a:rPr lang="ar-SA" sz="3000" b="1" dirty="0" smtClean="0"/>
              <a:t> في كل متحكمات الميدان لان عملية التحقق من صحة المستخدم موزعة مابين كل متحكم ميدان في موقع أو ميدان.</a:t>
            </a:r>
            <a:endParaRPr lang="ar-SA" sz="3000" b="1" dirty="0"/>
          </a:p>
        </p:txBody>
      </p:sp>
      <p:sp>
        <p:nvSpPr>
          <p:cNvPr id="4" name="عنوان 2"/>
          <p:cNvSpPr>
            <a:spLocks noGrp="1"/>
          </p:cNvSpPr>
          <p:nvPr>
            <p:ph type="title"/>
          </p:nvPr>
        </p:nvSpPr>
        <p:spPr>
          <a:xfrm>
            <a:off x="381000" y="374303"/>
            <a:ext cx="8382000" cy="692497"/>
          </a:xfrm>
        </p:spPr>
        <p:txBody>
          <a:bodyPr/>
          <a:lstStyle/>
          <a:p>
            <a:pPr algn="ctr"/>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تدقيق التحقق من الصحة</a:t>
            </a:r>
            <a:endParaRPr lang="ar-SA" sz="5000"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52400" y="1295400"/>
            <a:ext cx="8839200" cy="5562600"/>
          </a:xfrm>
        </p:spPr>
        <p:txBody>
          <a:bodyPr>
            <a:normAutofit fontScale="92500" lnSpcReduction="20000"/>
          </a:bodyPr>
          <a:lstStyle/>
          <a:p>
            <a:pPr marL="514350" indent="-514350">
              <a:lnSpc>
                <a:spcPct val="120000"/>
              </a:lnSpc>
              <a:buFont typeface="+mj-lt"/>
              <a:buAutoNum type="arabicPeriod" startAt="2"/>
            </a:pPr>
            <a:r>
              <a:rPr lang="en-US" b="1" dirty="0" smtClean="0"/>
              <a:t>Audit account management</a:t>
            </a:r>
            <a:r>
              <a:rPr lang="ar-SA" b="1" dirty="0" smtClean="0"/>
              <a:t>: يضبط تدقيق النشاطات بما في ذلك إنشاء أو حذف أو إضافة أو تعديل حسابات المستخدمين أو المجموعات أو الكمبيوترات وعمليات تمهيد كلمات المرور .</a:t>
            </a:r>
            <a:endParaRPr lang="en-US" b="1" dirty="0" smtClean="0"/>
          </a:p>
          <a:p>
            <a:pPr marL="514350" indent="-514350">
              <a:lnSpc>
                <a:spcPct val="120000"/>
              </a:lnSpc>
              <a:buClr>
                <a:schemeClr val="tx1"/>
              </a:buClr>
              <a:buFont typeface="+mj-lt"/>
              <a:buAutoNum type="arabicPeriod" startAt="3"/>
            </a:pPr>
            <a:r>
              <a:rPr lang="en-US" b="1" dirty="0" smtClean="0"/>
              <a:t>Audit logon event</a:t>
            </a:r>
            <a:r>
              <a:rPr lang="ar-SA" b="1" dirty="0" smtClean="0"/>
              <a:t> : أحداث تسجيل الدخول تتضمن تسجيل الدخول والخروج تفاعليا أو من خلال اتصال شبكي . إذا مكنت </a:t>
            </a:r>
            <a:r>
              <a:rPr lang="en-US" b="1" dirty="0" smtClean="0"/>
              <a:t>Audit account logon event</a:t>
            </a:r>
            <a:r>
              <a:rPr lang="ar-SA" b="1" dirty="0" smtClean="0"/>
              <a:t> للمحاولات الناجحة فان تسجيلات الدخول لن تولد التدقيق.فقط تسجيلات الدخول التفاعلية والشبكية الي متحكم الميدان نفسه تولد أحداث تسجيل دخول يتم توليد أحداث تسجيل الدخول الي الحساب على الكمبيوتر المحلي للحسابات المحلية أو على متحكم الميدان للحسابات الشبكية. يتم توليد أحداث تسجيل الدخول أينما يحصل تسجيل الدخول.</a:t>
            </a:r>
            <a:endParaRPr lang="en-US" b="1" dirty="0" smtClean="0"/>
          </a:p>
        </p:txBody>
      </p:sp>
      <p:sp>
        <p:nvSpPr>
          <p:cNvPr id="4" name="عنوان 2"/>
          <p:cNvSpPr>
            <a:spLocks noGrp="1"/>
          </p:cNvSpPr>
          <p:nvPr>
            <p:ph type="title"/>
          </p:nvPr>
        </p:nvSpPr>
        <p:spPr>
          <a:xfrm>
            <a:off x="381000" y="374303"/>
            <a:ext cx="8382000" cy="692497"/>
          </a:xfrm>
        </p:spPr>
        <p:txBody>
          <a:bodyPr/>
          <a:lstStyle/>
          <a:p>
            <a:pPr algn="ctr"/>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تدقيق التحقق من الصحة</a:t>
            </a:r>
            <a:endParaRPr lang="ar-SA" sz="5000"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81000" y="326005"/>
            <a:ext cx="8382000" cy="1384995"/>
          </a:xfrm>
        </p:spPr>
        <p:txBody>
          <a:bodyPr/>
          <a:lstStyle/>
          <a:p>
            <a:pPr algn="ctr"/>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سجل الأحداث </a:t>
            </a:r>
            <a:r>
              <a:rPr lang="ar-SA" sz="50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الأمنية</a:t>
            </a:r>
            <a:r>
              <a:rPr lang="ar-SA" sz="5000" b="1" dirty="0">
                <a:solidFill>
                  <a:srgbClr val="FFFF00"/>
                </a:solidFill>
              </a:rPr>
              <a:t/>
            </a:r>
            <a:br>
              <a:rPr lang="ar-SA" sz="5000" b="1" dirty="0">
                <a:solidFill>
                  <a:srgbClr val="FFFF00"/>
                </a:solidFill>
              </a:rPr>
            </a:br>
            <a:endParaRPr lang="ar-SA" sz="5000" dirty="0"/>
          </a:p>
        </p:txBody>
      </p:sp>
      <p:sp>
        <p:nvSpPr>
          <p:cNvPr id="16387" name="Rectangle 3"/>
          <p:cNvSpPr>
            <a:spLocks noGrp="1" noChangeArrowheads="1"/>
          </p:cNvSpPr>
          <p:nvPr>
            <p:ph idx="1"/>
          </p:nvPr>
        </p:nvSpPr>
        <p:spPr>
          <a:xfrm>
            <a:off x="228600" y="1412874"/>
            <a:ext cx="8763000" cy="5445125"/>
          </a:xfrm>
        </p:spPr>
        <p:txBody>
          <a:bodyPr>
            <a:normAutofit/>
          </a:bodyPr>
          <a:lstStyle/>
          <a:p>
            <a:pPr>
              <a:lnSpc>
                <a:spcPct val="110000"/>
              </a:lnSpc>
            </a:pPr>
            <a:r>
              <a:rPr lang="ar-SA" b="1" dirty="0" smtClean="0"/>
              <a:t>بعد </a:t>
            </a:r>
            <a:r>
              <a:rPr lang="ar-SA" b="1" dirty="0"/>
              <a:t>ضبط تكوين التدقيق ستمتلئ سجلات </a:t>
            </a:r>
            <a:r>
              <a:rPr lang="ar-SA" b="1" dirty="0" smtClean="0"/>
              <a:t>الأمان </a:t>
            </a:r>
            <a:r>
              <a:rPr lang="ar-SA" b="1" dirty="0"/>
              <a:t>برسائل </a:t>
            </a:r>
            <a:r>
              <a:rPr lang="ar-SA" b="1" dirty="0" smtClean="0"/>
              <a:t>الأحداث </a:t>
            </a:r>
            <a:r>
              <a:rPr lang="ar-SA" b="1" dirty="0"/>
              <a:t>ويمكن رؤية الرسائل  من خلال سجل </a:t>
            </a:r>
            <a:r>
              <a:rPr lang="en-US" b="1" dirty="0"/>
              <a:t>Security</a:t>
            </a:r>
            <a:r>
              <a:rPr lang="ar-SA" b="1" dirty="0"/>
              <a:t> في </a:t>
            </a:r>
            <a:r>
              <a:rPr lang="ar-SA" b="1" dirty="0" smtClean="0"/>
              <a:t>الأداة </a:t>
            </a:r>
            <a:r>
              <a:rPr lang="en-US" b="1" dirty="0"/>
              <a:t>Event Viewer</a:t>
            </a:r>
            <a:endParaRPr lang="ar-SA" b="1" dirty="0"/>
          </a:p>
          <a:p>
            <a:pPr>
              <a:lnSpc>
                <a:spcPct val="110000"/>
              </a:lnSpc>
            </a:pPr>
            <a:r>
              <a:rPr lang="ar-SA" b="1" dirty="0"/>
              <a:t>يجب مراقبة </a:t>
            </a:r>
            <a:r>
              <a:rPr lang="ar-SA" b="1" dirty="0" smtClean="0"/>
              <a:t>أحداث </a:t>
            </a:r>
            <a:r>
              <a:rPr lang="ar-SA" b="1" dirty="0"/>
              <a:t>تسجيل الدخول الي الحساب في كل متحكم ميدان وفي كل الأنظمة</a:t>
            </a:r>
            <a:r>
              <a:rPr lang="ar-SA" b="1" dirty="0" smtClean="0"/>
              <a:t>.</a:t>
            </a:r>
            <a:endParaRPr lang="ar-SA" b="1"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81000" y="326005"/>
            <a:ext cx="8382000" cy="692497"/>
          </a:xfrm>
        </p:spPr>
        <p:txBody>
          <a:bodyPr/>
          <a:lstStyle/>
          <a:p>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إدارة عمليات التحقق من صحة </a:t>
            </a:r>
            <a:r>
              <a:rPr lang="ar-SA" sz="50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المستخدم</a:t>
            </a:r>
            <a:endParaRPr lang="ar-SA" sz="5400" b="1" dirty="0">
              <a:solidFill>
                <a:schemeClr val="bg2">
                  <a:lumMod val="20000"/>
                  <a:lumOff val="80000"/>
                </a:schemeClr>
              </a:solidFill>
            </a:endParaRPr>
          </a:p>
        </p:txBody>
      </p:sp>
      <p:sp>
        <p:nvSpPr>
          <p:cNvPr id="16387" name="Rectangle 3"/>
          <p:cNvSpPr>
            <a:spLocks noGrp="1" noChangeArrowheads="1"/>
          </p:cNvSpPr>
          <p:nvPr>
            <p:ph idx="1"/>
          </p:nvPr>
        </p:nvSpPr>
        <p:spPr>
          <a:xfrm>
            <a:off x="228600" y="1412874"/>
            <a:ext cx="8763000" cy="5445125"/>
          </a:xfrm>
        </p:spPr>
        <p:txBody>
          <a:bodyPr>
            <a:normAutofit/>
          </a:bodyPr>
          <a:lstStyle/>
          <a:p>
            <a:pPr>
              <a:lnSpc>
                <a:spcPct val="90000"/>
              </a:lnSpc>
            </a:pPr>
            <a:r>
              <a:rPr lang="ar-SA" b="1" dirty="0" smtClean="0"/>
              <a:t>المهام الإدارية </a:t>
            </a:r>
            <a:r>
              <a:rPr lang="ar-SA" b="1" dirty="0"/>
              <a:t>المتعلقة بحسابات المستخدمين من فك قفل الحساب وتمهيد كلمة المرور وتعطيل وتمكين وتغيير اسم وحذف كائنات المستخدمين  </a:t>
            </a:r>
          </a:p>
          <a:p>
            <a:pPr>
              <a:lnSpc>
                <a:spcPct val="90000"/>
              </a:lnSpc>
              <a:buFont typeface="Wingdings" pitchFamily="2" charset="2"/>
              <a:buNone/>
            </a:pPr>
            <a:r>
              <a:rPr lang="ar-SA" sz="3600" b="1" dirty="0">
                <a:solidFill>
                  <a:schemeClr val="bg2">
                    <a:lumMod val="40000"/>
                    <a:lumOff val="60000"/>
                  </a:schemeClr>
                </a:solidFill>
              </a:rPr>
              <a:t>فك قفل حساب </a:t>
            </a:r>
            <a:r>
              <a:rPr lang="ar-SA" sz="3600" b="1" dirty="0" smtClean="0">
                <a:solidFill>
                  <a:schemeClr val="bg2">
                    <a:lumMod val="40000"/>
                    <a:lumOff val="60000"/>
                  </a:schemeClr>
                </a:solidFill>
              </a:rPr>
              <a:t>المستخدم</a:t>
            </a:r>
            <a:endParaRPr lang="ar-SA" sz="3600" b="1" dirty="0">
              <a:solidFill>
                <a:schemeClr val="bg2">
                  <a:lumMod val="40000"/>
                  <a:lumOff val="60000"/>
                </a:schemeClr>
              </a:solidFill>
            </a:endParaRPr>
          </a:p>
          <a:p>
            <a:pPr>
              <a:lnSpc>
                <a:spcPct val="90000"/>
              </a:lnSpc>
            </a:pPr>
            <a:r>
              <a:rPr lang="ar-SA" b="1" dirty="0"/>
              <a:t>يتطلب نهج قفل الحسابات انه عندما يخطئ المستخدم حدود محاولات تسجيل الدخول غير الصالحة يُقفل الحساب ولا يمكنه تسجيل الدخول لفترة زمنية محددة أو الي </a:t>
            </a:r>
            <a:r>
              <a:rPr lang="ar-SA" b="1" dirty="0" smtClean="0"/>
              <a:t>أن </a:t>
            </a:r>
            <a:r>
              <a:rPr lang="ar-SA" b="1" dirty="0"/>
              <a:t>يفك المسئول قفل الحساب </a:t>
            </a:r>
          </a:p>
          <a:p>
            <a:pPr>
              <a:lnSpc>
                <a:spcPct val="90000"/>
              </a:lnSpc>
            </a:pPr>
            <a:r>
              <a:rPr lang="ar-SA" b="1" dirty="0"/>
              <a:t>لفك قفل الحساب : انتقي كائن المستخدم </a:t>
            </a:r>
            <a:r>
              <a:rPr lang="en-US" b="1" dirty="0"/>
              <a:t>Action &gt; Properties </a:t>
            </a:r>
            <a:r>
              <a:rPr lang="ar-SA" b="1" dirty="0"/>
              <a:t> </a:t>
            </a:r>
            <a:r>
              <a:rPr lang="ar-SA" b="1" dirty="0" smtClean="0"/>
              <a:t> ثم نقر </a:t>
            </a:r>
            <a:r>
              <a:rPr lang="ar-SA" b="1" dirty="0"/>
              <a:t>تبويب </a:t>
            </a:r>
            <a:r>
              <a:rPr lang="en-US" b="1" dirty="0"/>
              <a:t>Account </a:t>
            </a:r>
            <a:r>
              <a:rPr lang="ar-SA" b="1" dirty="0"/>
              <a:t> </a:t>
            </a:r>
            <a:r>
              <a:rPr lang="ar-SA" b="1" dirty="0" smtClean="0"/>
              <a:t>وإلغاء </a:t>
            </a:r>
            <a:r>
              <a:rPr lang="ar-SA" b="1" dirty="0"/>
              <a:t>خيار </a:t>
            </a:r>
            <a:r>
              <a:rPr lang="en-US" b="1" dirty="0"/>
              <a:t>Account is locked out</a:t>
            </a:r>
            <a:r>
              <a:rPr lang="ar-SA" b="1" dirty="0"/>
              <a:t>  </a:t>
            </a:r>
            <a:endParaRPr lang="en-US" b="1"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81000" y="326005"/>
            <a:ext cx="7924800" cy="692497"/>
          </a:xfrm>
        </p:spPr>
        <p:txBody>
          <a:bodyPr/>
          <a:lstStyle/>
          <a:p>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إدارة عمليات التحقق من صحة </a:t>
            </a:r>
            <a:r>
              <a:rPr lang="ar-SA" sz="50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المستخدم</a:t>
            </a:r>
            <a:endParaRPr lang="ar-SA" sz="5400" b="1" dirty="0">
              <a:solidFill>
                <a:schemeClr val="bg2">
                  <a:lumMod val="20000"/>
                  <a:lumOff val="80000"/>
                </a:schemeClr>
              </a:solidFill>
            </a:endParaRPr>
          </a:p>
        </p:txBody>
      </p:sp>
      <p:sp>
        <p:nvSpPr>
          <p:cNvPr id="16387" name="Rectangle 3"/>
          <p:cNvSpPr>
            <a:spLocks noGrp="1" noChangeArrowheads="1"/>
          </p:cNvSpPr>
          <p:nvPr>
            <p:ph idx="1"/>
          </p:nvPr>
        </p:nvSpPr>
        <p:spPr>
          <a:xfrm>
            <a:off x="228600" y="1412874"/>
            <a:ext cx="8763000" cy="5445125"/>
          </a:xfrm>
        </p:spPr>
        <p:txBody>
          <a:bodyPr>
            <a:normAutofit fontScale="92500" lnSpcReduction="20000"/>
          </a:bodyPr>
          <a:lstStyle/>
          <a:p>
            <a:pPr>
              <a:buNone/>
            </a:pPr>
            <a:r>
              <a:rPr lang="ar-SA" sz="3900" b="1" dirty="0" smtClean="0">
                <a:solidFill>
                  <a:schemeClr val="bg2">
                    <a:lumMod val="40000"/>
                    <a:lumOff val="60000"/>
                  </a:schemeClr>
                </a:solidFill>
              </a:rPr>
              <a:t>تمهيد كلمات مرور المستخدمين</a:t>
            </a:r>
          </a:p>
          <a:p>
            <a:pPr>
              <a:lnSpc>
                <a:spcPct val="110000"/>
              </a:lnSpc>
            </a:pPr>
            <a:r>
              <a:rPr lang="ar-SA" sz="3500" b="1" dirty="0" smtClean="0"/>
              <a:t>عندما ينسى مستخدم كلمة مروره يجب تمهيدها له </a:t>
            </a:r>
            <a:r>
              <a:rPr lang="en-US" sz="3500" b="1" dirty="0" smtClean="0"/>
              <a:t>Reset</a:t>
            </a:r>
            <a:r>
              <a:rPr lang="ar-SA" sz="3500" b="1" dirty="0" smtClean="0"/>
              <a:t> </a:t>
            </a:r>
            <a:r>
              <a:rPr lang="ar-SA" sz="3500" b="1" dirty="0" smtClean="0"/>
              <a:t>.</a:t>
            </a:r>
            <a:endParaRPr lang="ar-SA" sz="3500" b="1" dirty="0" smtClean="0"/>
          </a:p>
          <a:p>
            <a:pPr>
              <a:lnSpc>
                <a:spcPct val="110000"/>
              </a:lnSpc>
            </a:pPr>
            <a:r>
              <a:rPr lang="ar-SA" sz="3500" b="1" dirty="0" smtClean="0"/>
              <a:t>لست بحاجة الي معرفة كلمة مروره القديمة </a:t>
            </a:r>
            <a:r>
              <a:rPr lang="ar-SA" sz="3500" b="1" dirty="0" smtClean="0"/>
              <a:t>.</a:t>
            </a:r>
            <a:endParaRPr lang="ar-SA" sz="3500" b="1" dirty="0" smtClean="0"/>
          </a:p>
          <a:p>
            <a:pPr>
              <a:lnSpc>
                <a:spcPct val="110000"/>
              </a:lnSpc>
            </a:pPr>
            <a:r>
              <a:rPr lang="ar-SA" sz="3500" b="1" dirty="0" smtClean="0"/>
              <a:t>انتق كائن المستخدم واختيار </a:t>
            </a:r>
            <a:r>
              <a:rPr lang="en-US" sz="3500" b="1" dirty="0" smtClean="0"/>
              <a:t>Action &gt; Reset Password</a:t>
            </a:r>
            <a:r>
              <a:rPr lang="ar-SA" sz="3500" b="1" dirty="0" smtClean="0"/>
              <a:t> وكتابة كلمة المرور الجديدة وانتقاء الخيار</a:t>
            </a:r>
            <a:r>
              <a:rPr lang="en-US" sz="3500" b="1" dirty="0" smtClean="0"/>
              <a:t>user must change password</a:t>
            </a:r>
            <a:r>
              <a:rPr lang="ar-SA" sz="3500" b="1" dirty="0" smtClean="0"/>
              <a:t> كأفضل تدبير </a:t>
            </a:r>
            <a:r>
              <a:rPr lang="ar-SA" sz="3500" b="1" dirty="0" smtClean="0"/>
              <a:t>أمني </a:t>
            </a:r>
            <a:endParaRPr lang="ar-SA" sz="3500" b="1" dirty="0" smtClean="0"/>
          </a:p>
          <a:p>
            <a:pPr>
              <a:buNone/>
            </a:pPr>
            <a:r>
              <a:rPr lang="ar-SA" sz="3900" b="1" dirty="0" smtClean="0">
                <a:solidFill>
                  <a:schemeClr val="bg2">
                    <a:lumMod val="40000"/>
                    <a:lumOff val="60000"/>
                  </a:schemeClr>
                </a:solidFill>
              </a:rPr>
              <a:t>تعطيل وتمكين مستخدم </a:t>
            </a:r>
          </a:p>
          <a:p>
            <a:pPr>
              <a:lnSpc>
                <a:spcPct val="110000"/>
              </a:lnSpc>
            </a:pPr>
            <a:r>
              <a:rPr lang="ar-SA" sz="3500" b="1" dirty="0" smtClean="0"/>
              <a:t>عندما لا يحتاج مستخدم الي استعمال الشبكة لفترة يجب ان يعطل حسابه وإعادة تمكين الحساب عندما يحتاج الى تسجيل الدخول مرة اخرى سيظهرمن قائمة</a:t>
            </a:r>
            <a:r>
              <a:rPr lang="en-US" sz="3500" b="1" dirty="0" smtClean="0"/>
              <a:t>Action </a:t>
            </a:r>
            <a:r>
              <a:rPr lang="ar-SA" sz="3500" b="1" dirty="0" smtClean="0"/>
              <a:t> بناء على الحالة الحالية للكائن</a:t>
            </a:r>
            <a:endParaRPr lang="en-US" sz="3500" b="1" dirty="0" smtClean="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81000" y="326005"/>
            <a:ext cx="8382000" cy="692497"/>
          </a:xfrm>
        </p:spPr>
        <p:txBody>
          <a:bodyPr/>
          <a:lstStyle/>
          <a:p>
            <a:r>
              <a:rPr lang="ar-SA" sz="5000" b="1" dirty="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إدارة عمليات التحقق من صحة </a:t>
            </a:r>
            <a:r>
              <a:rPr lang="ar-SA" sz="5000" b="1" dirty="0" smtClean="0">
                <a:ln w="11430"/>
                <a:solidFill>
                  <a:srgbClr val="0070C0"/>
                </a:solidFill>
                <a:effectLst>
                  <a:outerShdw blurRad="50800" dist="39000" dir="5460000" algn="tl">
                    <a:srgbClr val="000000">
                      <a:alpha val="38000"/>
                    </a:srgbClr>
                  </a:outerShdw>
                </a:effectLst>
                <a:latin typeface="Times New Roman" pitchFamily="18" charset="0"/>
                <a:cs typeface="Times New Roman" pitchFamily="18" charset="0"/>
              </a:rPr>
              <a:t>المستخدم</a:t>
            </a:r>
            <a:endParaRPr lang="ar-SA" sz="5400" b="1" dirty="0">
              <a:solidFill>
                <a:schemeClr val="bg2">
                  <a:lumMod val="20000"/>
                  <a:lumOff val="80000"/>
                </a:schemeClr>
              </a:solidFill>
            </a:endParaRPr>
          </a:p>
        </p:txBody>
      </p:sp>
      <p:sp>
        <p:nvSpPr>
          <p:cNvPr id="16387" name="Rectangle 3"/>
          <p:cNvSpPr>
            <a:spLocks noGrp="1" noChangeArrowheads="1"/>
          </p:cNvSpPr>
          <p:nvPr>
            <p:ph idx="1"/>
          </p:nvPr>
        </p:nvSpPr>
        <p:spPr>
          <a:xfrm>
            <a:off x="0" y="1412874"/>
            <a:ext cx="8991600" cy="5445125"/>
          </a:xfrm>
        </p:spPr>
        <p:txBody>
          <a:bodyPr>
            <a:normAutofit lnSpcReduction="10000"/>
          </a:bodyPr>
          <a:lstStyle/>
          <a:p>
            <a:pPr>
              <a:buNone/>
            </a:pPr>
            <a:r>
              <a:rPr lang="ar-SA" sz="3900" b="1" dirty="0" smtClean="0">
                <a:solidFill>
                  <a:schemeClr val="bg2">
                    <a:lumMod val="40000"/>
                    <a:lumOff val="60000"/>
                  </a:schemeClr>
                </a:solidFill>
              </a:rPr>
              <a:t>حذف مستخدم </a:t>
            </a:r>
            <a:endParaRPr lang="ar-SA" sz="4400" b="1" dirty="0" smtClean="0">
              <a:solidFill>
                <a:schemeClr val="bg2">
                  <a:lumMod val="40000"/>
                  <a:lumOff val="60000"/>
                </a:schemeClr>
              </a:solidFill>
            </a:endParaRPr>
          </a:p>
          <a:p>
            <a:r>
              <a:rPr lang="ar-SA" sz="3500" b="1" dirty="0" smtClean="0"/>
              <a:t>عندما لا يعود المستخدم جزء من الشركة ، نحذف المستخدم </a:t>
            </a:r>
            <a:r>
              <a:rPr lang="ar-SA" sz="3500" b="1" dirty="0" smtClean="0"/>
              <a:t>. وبحذف </a:t>
            </a:r>
            <a:r>
              <a:rPr lang="ar-SA" sz="3500" b="1" dirty="0" smtClean="0"/>
              <a:t>المستخدم </a:t>
            </a:r>
            <a:r>
              <a:rPr lang="ar-SA" sz="3500" b="1" dirty="0" smtClean="0"/>
              <a:t>سيخسر </a:t>
            </a:r>
            <a:r>
              <a:rPr lang="ar-SA" sz="3500" b="1" dirty="0" smtClean="0"/>
              <a:t>عضوية مجموعاته </a:t>
            </a:r>
            <a:r>
              <a:rPr lang="ar-SA" sz="3500" b="1" dirty="0" smtClean="0"/>
              <a:t>، وحذف </a:t>
            </a:r>
            <a:r>
              <a:rPr lang="ar-SA" sz="3500" b="1" dirty="0" smtClean="0"/>
              <a:t>الهوية الفريدة </a:t>
            </a:r>
            <a:r>
              <a:rPr lang="en-US" sz="3500" b="1" dirty="0" smtClean="0"/>
              <a:t>SID</a:t>
            </a:r>
            <a:r>
              <a:rPr lang="ar-SA" sz="3500" b="1" dirty="0" smtClean="0"/>
              <a:t> </a:t>
            </a:r>
            <a:r>
              <a:rPr lang="ar-SA" sz="3500" b="1" dirty="0" smtClean="0"/>
              <a:t>، وحقوقه </a:t>
            </a:r>
            <a:r>
              <a:rPr lang="ar-SA" sz="3500" b="1" dirty="0" smtClean="0"/>
              <a:t>وأذوناته . وإذا اعدنا انشاء كائن بنفس الاسم سيكون علينا </a:t>
            </a:r>
            <a:r>
              <a:rPr lang="ar-SA" sz="3500" b="1" dirty="0" smtClean="0"/>
              <a:t>إعادة الاذونات . وسينال </a:t>
            </a:r>
            <a:r>
              <a:rPr lang="ar-SA" sz="3500" b="1" dirty="0" smtClean="0"/>
              <a:t>هوية </a:t>
            </a:r>
            <a:r>
              <a:rPr lang="ar-SA" sz="3500" b="1" dirty="0" smtClean="0"/>
              <a:t>مختلفة .</a:t>
            </a:r>
            <a:endParaRPr lang="ar-SA" sz="3500" b="1" dirty="0" smtClean="0"/>
          </a:p>
          <a:p>
            <a:pPr>
              <a:buNone/>
            </a:pPr>
            <a:r>
              <a:rPr lang="ar-SA" sz="3900" b="1" dirty="0" smtClean="0">
                <a:solidFill>
                  <a:schemeClr val="bg2">
                    <a:lumMod val="40000"/>
                    <a:lumOff val="60000"/>
                  </a:schemeClr>
                </a:solidFill>
              </a:rPr>
              <a:t>تغيير اسم المستخدم :</a:t>
            </a:r>
            <a:endParaRPr lang="ar-SA" sz="4400" b="1" dirty="0" smtClean="0">
              <a:solidFill>
                <a:schemeClr val="bg2">
                  <a:lumMod val="40000"/>
                  <a:lumOff val="60000"/>
                </a:schemeClr>
              </a:solidFill>
            </a:endParaRPr>
          </a:p>
          <a:p>
            <a:r>
              <a:rPr lang="ar-SA" sz="3500" b="1" dirty="0" smtClean="0"/>
              <a:t>عندما يغير المستخدم اسمه </a:t>
            </a:r>
          </a:p>
          <a:p>
            <a:r>
              <a:rPr lang="ar-SA" sz="3500" b="1" dirty="0" smtClean="0"/>
              <a:t>عندما لا يعد المستخدم موجود بالمؤسسة ولكن نريد استبداله بمستخدم جديد مع المحافظة على الحقوق والاذونات وعضوية المجموعات ومعظم خصائص المستخدم  </a:t>
            </a:r>
            <a:endParaRPr lang="en-US" sz="3500" b="1" dirty="0" smtClean="0"/>
          </a:p>
        </p:txBody>
      </p:sp>
    </p:spTree>
  </p:cSld>
  <p:clrMapOvr>
    <a:masterClrMapping/>
  </p:clrMapOvr>
  <p:transition>
    <p:fade/>
  </p:transition>
</p:sld>
</file>

<file path=ppt/theme/theme1.xml><?xml version="1.0" encoding="utf-8"?>
<a:theme xmlns:a="http://schemas.openxmlformats.org/drawingml/2006/main" name="1_Blue with White Bar Segoe Templat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D4EFCEB-569C-4ABB-BB90-13511EAD60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1_Blue with White Bar Segoe Template</Template>
  <TotalTime>229</TotalTime>
  <Words>1007</Words>
  <Application>Microsoft Office PowerPoint</Application>
  <PresentationFormat>عرض على الشاشة (3:4)‏</PresentationFormat>
  <Paragraphs>89</Paragraphs>
  <Slides>16</Slides>
  <Notes>3</Notes>
  <HiddenSlides>0</HiddenSlides>
  <MMClips>0</MMClips>
  <ScaleCrop>false</ScaleCrop>
  <HeadingPairs>
    <vt:vector size="4" baseType="variant">
      <vt:variant>
        <vt:lpstr>سمة</vt:lpstr>
      </vt:variant>
      <vt:variant>
        <vt:i4>2</vt:i4>
      </vt:variant>
      <vt:variant>
        <vt:lpstr>عناوين الشرائح</vt:lpstr>
      </vt:variant>
      <vt:variant>
        <vt:i4>16</vt:i4>
      </vt:variant>
    </vt:vector>
  </HeadingPairs>
  <TitlesOfParts>
    <vt:vector size="18" baseType="lpstr">
      <vt:lpstr>1_Blue with White Bar Segoe Template</vt:lpstr>
      <vt:lpstr>White with Courier font for code slides</vt:lpstr>
      <vt:lpstr>بسم الله الرحمن الرحيم   مادة إدارة وصيانة بيئة Microsoft  WINDOWS SERVER 2003  </vt:lpstr>
      <vt:lpstr>الشريحة 2</vt:lpstr>
      <vt:lpstr>الدرس الرابع</vt:lpstr>
      <vt:lpstr>الشريحة 4</vt:lpstr>
      <vt:lpstr>الشريحة 5</vt:lpstr>
      <vt:lpstr>الشريحة 6</vt:lpstr>
      <vt:lpstr>الشريحة 7</vt:lpstr>
      <vt:lpstr>الشريحة 8</vt:lpstr>
      <vt:lpstr>الشريحة 9</vt:lpstr>
      <vt:lpstr>تدقيق التحقق من الصحة</vt:lpstr>
      <vt:lpstr>تدقيق التحقق من الصحة</vt:lpstr>
      <vt:lpstr>تدقيق التحقق من الصحة</vt:lpstr>
      <vt:lpstr>سجل الأحداث الأمنية </vt:lpstr>
      <vt:lpstr>إدارة عمليات التحقق من صحة المستخدم</vt:lpstr>
      <vt:lpstr>إدارة عمليات التحقق من صحة المستخدم</vt:lpstr>
      <vt:lpstr>إدارة عمليات التحقق من صحة المستخدم</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freeusersr</dc:creator>
  <cp:lastModifiedBy>hamody</cp:lastModifiedBy>
  <cp:revision>33</cp:revision>
  <dcterms:created xsi:type="dcterms:W3CDTF">2011-11-23T13:30:41Z</dcterms:created>
  <dcterms:modified xsi:type="dcterms:W3CDTF">2012-03-31T08:18:34Z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TC102867129990</vt:lpwstr>
  </property>
</Properties>
</file>