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2" r:id="rId2"/>
    <p:sldMasterId id="2147483674" r:id="rId3"/>
  </p:sldMasterIdLst>
  <p:notesMasterIdLst>
    <p:notesMasterId r:id="rId18"/>
  </p:notesMasterIdLst>
  <p:sldIdLst>
    <p:sldId id="301" r:id="rId4"/>
    <p:sldId id="302" r:id="rId5"/>
    <p:sldId id="303" r:id="rId6"/>
    <p:sldId id="271" r:id="rId7"/>
    <p:sldId id="304" r:id="rId8"/>
    <p:sldId id="305" r:id="rId9"/>
    <p:sldId id="310" r:id="rId10"/>
    <p:sldId id="311" r:id="rId11"/>
    <p:sldId id="312" r:id="rId12"/>
    <p:sldId id="313" r:id="rId13"/>
    <p:sldId id="315" r:id="rId14"/>
    <p:sldId id="314" r:id="rId15"/>
    <p:sldId id="316" r:id="rId16"/>
    <p:sldId id="309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99"/>
    <a:srgbClr val="800000"/>
    <a:srgbClr val="6600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>
        <p:scale>
          <a:sx n="50" d="100"/>
          <a:sy n="50" d="100"/>
        </p:scale>
        <p:origin x="-1086" y="-5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2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3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E6D5ED-2FF5-493A-99BA-292F2F985B41}" type="datetimeFigureOut">
              <a:rPr lang="en-US" smtClean="0"/>
              <a:pPr/>
              <a:t>4/11/2012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B49D86-B153-4439-AFA4-3C13CF73A29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EF931-6498-447A-9F72-F589487877AC}" type="slidenum">
              <a:rPr lang="ar-SA" smtClean="0"/>
              <a:pPr/>
              <a:t>2</a:t>
            </a:fld>
            <a:endParaRPr lang="ar-S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0BC532-AF72-4101-A204-408D65F6F180}" type="slidenum">
              <a:rPr lang="ar-SA" smtClean="0"/>
              <a:pPr/>
              <a:t>3</a:t>
            </a:fld>
            <a:endParaRPr lang="ar-S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EF931-6498-447A-9F72-F589487877AC}" type="slidenum">
              <a:rPr lang="ar-SA" smtClean="0"/>
              <a:pPr/>
              <a:t>4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0250" y="1905000"/>
            <a:ext cx="7681913" cy="1523495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0249" y="4344988"/>
            <a:ext cx="7681913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mo, Video etc. &quot;special&quot;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49" y="2355850"/>
            <a:ext cx="7690114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10000" b="1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rgbClr val="0066FF"/>
                    </a:gs>
                    <a:gs pos="28000">
                      <a:srgbClr val="2E59B0"/>
                    </a:gs>
                    <a:gs pos="62000">
                      <a:srgbClr val="2B395F"/>
                    </a:gs>
                    <a:gs pos="88000">
                      <a:srgbClr val="000000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click to…</a:t>
            </a:r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12875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411553"/>
            <a:ext cx="4114800" cy="2129814"/>
          </a:xfrm>
        </p:spPr>
        <p:txBody>
          <a:bodyPr/>
          <a:lstStyle>
            <a:lvl1pPr marL="339976" indent="-339976">
              <a:lnSpc>
                <a:spcPct val="90000"/>
              </a:lnSpc>
              <a:defRPr sz="2800"/>
            </a:lvl1pPr>
            <a:lvl2pPr marL="673338" indent="-325424">
              <a:lnSpc>
                <a:spcPct val="90000"/>
              </a:lnSpc>
              <a:defRPr sz="2400"/>
            </a:lvl2pPr>
            <a:lvl3pPr marL="953785" indent="-288384">
              <a:lnSpc>
                <a:spcPct val="90000"/>
              </a:lnSpc>
              <a:defRPr sz="2000"/>
            </a:lvl3pPr>
            <a:lvl4pPr marL="1227618" indent="-273833">
              <a:lnSpc>
                <a:spcPct val="90000"/>
              </a:lnSpc>
              <a:defRPr sz="1800"/>
            </a:lvl4pPr>
            <a:lvl5pPr marL="1516002" indent="-280447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11553"/>
            <a:ext cx="4114800" cy="2129814"/>
          </a:xfrm>
        </p:spPr>
        <p:txBody>
          <a:bodyPr/>
          <a:lstStyle>
            <a:lvl1pPr marL="347914" indent="-347914">
              <a:lnSpc>
                <a:spcPct val="90000"/>
              </a:lnSpc>
              <a:defRPr sz="2800"/>
            </a:lvl1pPr>
            <a:lvl2pPr marL="673338" indent="-339976">
              <a:lnSpc>
                <a:spcPct val="90000"/>
              </a:lnSpc>
              <a:defRPr sz="2400"/>
            </a:lvl2pPr>
            <a:lvl3pPr marL="961722" indent="-302936">
              <a:lnSpc>
                <a:spcPct val="90000"/>
              </a:lnSpc>
              <a:defRPr sz="2000"/>
            </a:lvl3pPr>
            <a:lvl4pPr marL="1227618" indent="-265896">
              <a:lnSpc>
                <a:spcPct val="90000"/>
              </a:lnSpc>
              <a:defRPr sz="1800"/>
            </a:lvl4pPr>
            <a:lvl5pPr marL="1516002" indent="-273833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411553"/>
            <a:ext cx="4114800" cy="692498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0999" y="2174875"/>
            <a:ext cx="4114800" cy="1537344"/>
          </a:xfrm>
        </p:spPr>
        <p:txBody>
          <a:bodyPr/>
          <a:lstStyle>
            <a:lvl1pPr marL="281770" indent="-281770">
              <a:defRPr sz="2300"/>
            </a:lvl1pPr>
            <a:lvl2pPr marL="562218" indent="-265896">
              <a:defRPr sz="2000"/>
            </a:lvl2pPr>
            <a:lvl3pPr marL="813562" indent="-243407">
              <a:defRPr sz="18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981" y="1411553"/>
            <a:ext cx="4117019" cy="692498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117974" cy="1537344"/>
          </a:xfrm>
        </p:spPr>
        <p:txBody>
          <a:bodyPr/>
          <a:lstStyle>
            <a:lvl1pPr marL="296321" indent="-296321">
              <a:defRPr sz="2300"/>
            </a:lvl1pPr>
            <a:lvl2pPr marL="570155" indent="-273833">
              <a:defRPr sz="2000"/>
            </a:lvl2pPr>
            <a:lvl3pPr marL="821499" indent="-244730">
              <a:defRPr sz="18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WALKIN - Prints in GRAYS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Content">
    <p:bg bwMode="black"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1pPr>
            <a:lvl2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2pPr>
            <a:lvl3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3pPr>
            <a:lvl4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4pPr>
            <a:lvl5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and Content">
    <p:bg bwMode="black"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1pPr>
            <a:lvl2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2pPr>
            <a:lvl3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3pPr>
            <a:lvl4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4pPr>
            <a:lvl5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0" y="6238875"/>
            <a:ext cx="9144001" cy="619125"/>
          </a:xfrm>
          <a:solidFill>
            <a:srgbClr val="FFFF99"/>
          </a:solidFill>
        </p:spPr>
        <p:txBody>
          <a:bodyPr wrap="square" lIns="152394" tIns="76197" rIns="152394" bIns="76197" anchor="b" anchorCtr="0">
            <a:noAutofit/>
          </a:bodyPr>
          <a:lstStyle>
            <a:lvl1pPr algn="r">
              <a:buFont typeface="Arial" pitchFamily="34" charset="0"/>
              <a:buNone/>
              <a:defRPr>
                <a:solidFill>
                  <a:srgbClr val="000000"/>
                </a:solidFill>
                <a:effectLst/>
                <a:latin typeface="+mj-lt"/>
              </a:defRPr>
            </a:lvl1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emo, Video etc. &quot;special&quot;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49" y="2355850"/>
            <a:ext cx="7690114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10000" b="1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rgbClr val="0066FF"/>
                    </a:gs>
                    <a:gs pos="28000">
                      <a:srgbClr val="2E59B0"/>
                    </a:gs>
                    <a:gs pos="62000">
                      <a:srgbClr val="2B395F"/>
                    </a:gs>
                    <a:gs pos="88000">
                      <a:srgbClr val="000000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click to…</a:t>
            </a:r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se for slides with Software Co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722313" y="1905000"/>
            <a:ext cx="8040688" cy="193899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412875"/>
            <a:ext cx="8382000" cy="213596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61" r:id="rId12"/>
  </p:sldLayoutIdLst>
  <p:transition>
    <p:fade/>
  </p:transition>
  <p:txStyles>
    <p:titleStyle>
      <a:lvl1pPr algn="l" defTabSz="914363" rtl="1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50" dirty="0" smtClean="0">
          <a:ln w="3175">
            <a:noFill/>
          </a:ln>
          <a:gradFill>
            <a:gsLst>
              <a:gs pos="0">
                <a:srgbClr val="2E59B0"/>
              </a:gs>
              <a:gs pos="49000">
                <a:srgbClr val="161D32"/>
              </a:gs>
              <a:gs pos="100000">
                <a:srgbClr val="000000"/>
              </a:gs>
            </a:gsLst>
            <a:lin ang="5400000" scaled="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396875" indent="-396875" algn="r" defTabSz="914363" rtl="1" eaLnBrk="1" latinLnBrk="0" hangingPunct="1">
        <a:lnSpc>
          <a:spcPct val="90000"/>
        </a:lnSpc>
        <a:spcBef>
          <a:spcPct val="20000"/>
        </a:spcBef>
        <a:buFontTx/>
        <a:buBlip>
          <a:blip r:embed="rId15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96875" algn="r" defTabSz="914363" rtl="1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258888" indent="-344488" algn="r" defTabSz="914363" rtl="1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4963" indent="-346075" algn="r" defTabSz="914363" rtl="1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513" indent="-336550" algn="r" defTabSz="914363" rtl="1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9" indent="-228591" algn="r" defTabSz="914363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r" defTabSz="914363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r" defTabSz="914363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r" defTabSz="914363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363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r" defTabSz="914363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r" defTabSz="914363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r" defTabSz="914363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r" defTabSz="914363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r" defTabSz="914363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r" defTabSz="914363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r" defTabSz="914363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r" defTabSz="914363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hite rectangle.png"/>
          <p:cNvPicPr>
            <a:picLocks noChangeAspect="1"/>
          </p:cNvPicPr>
          <p:nvPr/>
        </p:nvPicPr>
        <p:blipFill>
          <a:blip r:embed="rId4" cstate="print"/>
          <a:srcRect b="10453"/>
          <a:stretch>
            <a:fillRect/>
          </a:stretch>
        </p:blipFill>
        <p:spPr>
          <a:xfrm>
            <a:off x="0" y="1299706"/>
            <a:ext cx="9144000" cy="555829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1905000"/>
            <a:ext cx="8040688" cy="21082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ransition>
    <p:fade/>
  </p:transition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25" dirty="0" smtClean="0">
          <a:ln w="3175">
            <a:noFill/>
          </a:ln>
          <a:gradFill>
            <a:gsLst>
              <a:gs pos="0">
                <a:srgbClr val="2E59B0"/>
              </a:gs>
              <a:gs pos="49000">
                <a:srgbClr val="161D32"/>
              </a:gs>
              <a:gs pos="100000">
                <a:srgbClr val="000000"/>
              </a:gs>
            </a:gsLst>
            <a:lin ang="5400000" scaled="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0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30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1pPr>
      <a:lvl2pPr marL="384954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8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2pPr>
      <a:lvl3pPr marL="761970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3pPr>
      <a:lvl4pPr marL="1094009" indent="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4pPr>
      <a:lvl5pPr marL="1426047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554088" y="1219200"/>
            <a:ext cx="7675512" cy="5715000"/>
          </a:xfrm>
        </p:spPr>
        <p:txBody>
          <a:bodyPr>
            <a:normAutofit fontScale="90000"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rtl="0"/>
            <a:r>
              <a:rPr lang="ar-SA" sz="4000" b="1" cap="all" dirty="0" smtClean="0">
                <a:ln w="0"/>
                <a:solidFill>
                  <a:srgbClr val="CC0099"/>
                </a:solidFill>
                <a:effectLst>
                  <a:reflection blurRad="12700" stA="50000" endPos="50000" dist="5000" dir="5400000" sy="-100000" rotWithShape="0"/>
                </a:effectLst>
                <a:cs typeface="Diwani Letter" pitchFamily="2" charset="-78"/>
              </a:rPr>
              <a:t>بسم الله الرحمن الرحيم </a:t>
            </a:r>
            <a:br>
              <a:rPr lang="ar-SA" sz="4000" b="1" cap="all" dirty="0" smtClean="0">
                <a:ln w="0"/>
                <a:solidFill>
                  <a:srgbClr val="CC0099"/>
                </a:solidFill>
                <a:effectLst>
                  <a:reflection blurRad="12700" stA="50000" endPos="50000" dist="5000" dir="5400000" sy="-100000" rotWithShape="0"/>
                </a:effectLst>
                <a:cs typeface="Diwani Letter" pitchFamily="2" charset="-78"/>
              </a:rPr>
            </a:br>
            <a:r>
              <a:rPr lang="ar-SA" sz="4000" b="1" cap="all" dirty="0" smtClean="0">
                <a:ln w="0"/>
                <a:solidFill>
                  <a:srgbClr val="CC0099"/>
                </a:solidFill>
                <a:effectLst>
                  <a:reflection blurRad="12700" stA="50000" endPos="50000" dist="5000" dir="5400000" sy="-100000" rotWithShape="0"/>
                </a:effectLst>
                <a:cs typeface="Diwani Letter" pitchFamily="2" charset="-78"/>
              </a:rPr>
              <a:t/>
            </a:r>
            <a:br>
              <a:rPr lang="ar-SA" sz="4000" b="1" cap="all" dirty="0" smtClean="0">
                <a:ln w="0"/>
                <a:solidFill>
                  <a:srgbClr val="CC0099"/>
                </a:solidFill>
                <a:effectLst>
                  <a:reflection blurRad="12700" stA="50000" endPos="50000" dist="5000" dir="5400000" sy="-100000" rotWithShape="0"/>
                </a:effectLst>
                <a:cs typeface="Diwani Letter" pitchFamily="2" charset="-78"/>
              </a:rPr>
            </a:br>
            <a:r>
              <a:rPr lang="ar-SA" altLang="en-US" sz="4000" b="1" cap="all" dirty="0" smtClean="0">
                <a:ln w="0"/>
                <a:solidFill>
                  <a:srgbClr val="CC0099"/>
                </a:solidFill>
                <a:effectLst>
                  <a:reflection blurRad="12700" stA="50000" endPos="50000" dist="5000" dir="5400000" sy="-100000" rotWithShape="0"/>
                </a:effectLst>
                <a:cs typeface="Diwani Letter" pitchFamily="2" charset="-78"/>
              </a:rPr>
              <a:t>مادة</a:t>
            </a:r>
            <a:r>
              <a:rPr lang="ar-SA" b="1" dirty="0" smtClean="0">
                <a:ln w="11430"/>
                <a:solidFill>
                  <a:srgbClr val="CC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Diwani Letter" pitchFamily="2" charset="-78"/>
              </a:rPr>
              <a:t/>
            </a:r>
            <a:br>
              <a:rPr lang="ar-SA" b="1" dirty="0" smtClean="0">
                <a:ln w="11430"/>
                <a:solidFill>
                  <a:srgbClr val="CC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Diwani Letter" pitchFamily="2" charset="-78"/>
              </a:rPr>
            </a:br>
            <a:r>
              <a:rPr lang="ar-SA" sz="6000" b="1" cap="all" dirty="0" smtClean="0">
                <a:ln w="0"/>
                <a:solidFill>
                  <a:srgbClr val="CC0099"/>
                </a:solidFill>
                <a:effectLst>
                  <a:reflection blurRad="12700" stA="50000" endPos="50000" dist="5000" dir="5400000" sy="-100000" rotWithShape="0"/>
                </a:effectLst>
              </a:rPr>
              <a:t>إدارة وصيانة بيئة</a:t>
            </a:r>
            <a:br>
              <a:rPr lang="ar-SA" sz="6000" b="1" cap="all" dirty="0" smtClean="0">
                <a:ln w="0"/>
                <a:solidFill>
                  <a:srgbClr val="CC0099"/>
                </a:solidFill>
                <a:effectLst>
                  <a:reflection blurRad="12700" stA="50000" endPos="50000" dist="5000" dir="5400000" sy="-100000" rotWithShape="0"/>
                </a:effectLst>
              </a:rPr>
            </a:br>
            <a:r>
              <a:rPr lang="en-US" sz="6000" b="1" cap="all" dirty="0" smtClean="0">
                <a:ln w="0"/>
                <a:solidFill>
                  <a:srgbClr val="CC0099"/>
                </a:solidFill>
                <a:effectLst>
                  <a:reflection blurRad="12700" stA="50000" endPos="50000" dist="5000" dir="5400000" sy="-100000" rotWithShape="0"/>
                </a:effectLst>
              </a:rPr>
              <a:t>Microsoft</a:t>
            </a:r>
            <a:br>
              <a:rPr lang="en-US" sz="6000" b="1" cap="all" dirty="0" smtClean="0">
                <a:ln w="0"/>
                <a:solidFill>
                  <a:srgbClr val="CC0099"/>
                </a:solidFill>
                <a:effectLst>
                  <a:reflection blurRad="12700" stA="50000" endPos="50000" dist="5000" dir="5400000" sy="-100000" rotWithShape="0"/>
                </a:effectLst>
              </a:rPr>
            </a:br>
            <a:r>
              <a:rPr lang="en-US" sz="6000" b="1" cap="all" dirty="0" smtClean="0">
                <a:ln w="0"/>
                <a:solidFill>
                  <a:srgbClr val="CC0099"/>
                </a:solidFill>
                <a:effectLst>
                  <a:reflection blurRad="12700" stA="50000" endPos="50000" dist="5000" dir="5400000" sy="-100000" rotWithShape="0"/>
                </a:effectLst>
              </a:rPr>
              <a:t> WINDOWS SERVER 2003</a:t>
            </a:r>
            <a:r>
              <a:rPr lang="ar-SA" sz="6000" b="1" cap="all" dirty="0" smtClean="0">
                <a:ln w="0"/>
                <a:solidFill>
                  <a:srgbClr val="CC0099"/>
                </a:solidFill>
                <a:effectLst>
                  <a:reflection blurRad="12700" stA="50000" endPos="50000" dist="5000" dir="5400000" sy="-100000" rotWithShape="0"/>
                </a:effectLst>
              </a:rPr>
              <a:t/>
            </a:r>
            <a:br>
              <a:rPr lang="ar-SA" sz="6000" b="1" cap="all" dirty="0" smtClean="0">
                <a:ln w="0"/>
                <a:solidFill>
                  <a:srgbClr val="CC0099"/>
                </a:solidFill>
                <a:effectLst>
                  <a:reflection blurRad="12700" stA="50000" endPos="50000" dist="5000" dir="5400000" sy="-100000" rotWithShape="0"/>
                </a:effectLst>
              </a:rPr>
            </a:br>
            <a:r>
              <a:rPr lang="ar-SA" sz="6000" b="1" cap="all" dirty="0" smtClean="0">
                <a:ln w="0"/>
                <a:solidFill>
                  <a:srgbClr val="CC0099"/>
                </a:solidFill>
                <a:effectLst>
                  <a:reflection blurRad="12700" stA="50000" endPos="50000" dist="5000" dir="5400000" sy="-100000" rotWithShape="0"/>
                </a:effectLst>
              </a:rPr>
              <a:t/>
            </a:r>
            <a:br>
              <a:rPr lang="ar-SA" sz="6000" b="1" cap="all" dirty="0" smtClean="0">
                <a:ln w="0"/>
                <a:solidFill>
                  <a:srgbClr val="CC0099"/>
                </a:solidFill>
                <a:effectLst>
                  <a:reflection blurRad="12700" stA="50000" endPos="50000" dist="5000" dir="5400000" sy="-100000" rotWithShape="0"/>
                </a:effectLst>
              </a:rPr>
            </a:br>
            <a:endParaRPr lang="ar-SA" sz="6000" b="1" cap="all" dirty="0">
              <a:ln w="0"/>
              <a:solidFill>
                <a:srgbClr val="CC0099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1447800"/>
            <a:ext cx="7444680" cy="3349352"/>
          </a:xfrm>
          <a:noFill/>
          <a:ln w="9525">
            <a:noFill/>
            <a:miter lim="800000"/>
            <a:headEnd/>
            <a:tailEnd/>
          </a:ln>
          <a:scene3d>
            <a:camera prst="isometricOffAxis1Right"/>
            <a:lightRig rig="threePt" dir="t"/>
          </a:scene3d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algn="ctr">
              <a:spcBef>
                <a:spcPts val="2000"/>
              </a:spcBef>
              <a:buClr>
                <a:schemeClr val="tx1"/>
              </a:buClr>
              <a:buSzPct val="80000"/>
              <a:defRPr/>
            </a:pPr>
            <a:r>
              <a:rPr lang="ar-SA" sz="5400" dirty="0" smtClean="0">
                <a:solidFill>
                  <a:srgbClr val="CC0099"/>
                </a:solidFill>
                <a:cs typeface="Old Antic Outline Shaded" pitchFamily="2" charset="-78"/>
              </a:rPr>
              <a:t>     الفصل الخامس </a:t>
            </a:r>
          </a:p>
          <a:p>
            <a:pPr>
              <a:spcBef>
                <a:spcPts val="2000"/>
              </a:spcBef>
              <a:buClr>
                <a:schemeClr val="tx1"/>
              </a:buClr>
              <a:buSzPct val="80000"/>
              <a:defRPr/>
            </a:pPr>
            <a:r>
              <a:rPr lang="ar-SA" sz="5400" dirty="0" smtClean="0">
                <a:solidFill>
                  <a:srgbClr val="CC0099"/>
                </a:solidFill>
                <a:cs typeface="Old Antic Outline Shaded" pitchFamily="2" charset="-78"/>
              </a:rPr>
              <a:t/>
            </a:r>
            <a:br>
              <a:rPr lang="ar-SA" sz="5400" dirty="0" smtClean="0">
                <a:solidFill>
                  <a:srgbClr val="CC0099"/>
                </a:solidFill>
                <a:cs typeface="Old Antic Outline Shaded" pitchFamily="2" charset="-78"/>
              </a:rPr>
            </a:br>
            <a:r>
              <a:rPr lang="ar-SA" sz="5400" dirty="0" smtClean="0">
                <a:solidFill>
                  <a:srgbClr val="CC0099"/>
                </a:solidFill>
                <a:cs typeface="Old Antic Outline Shaded" pitchFamily="2" charset="-78"/>
              </a:rPr>
              <a:t>       حسابات الكمبيوترات</a:t>
            </a:r>
            <a:endParaRPr lang="en-US" sz="5400" dirty="0" smtClean="0">
              <a:solidFill>
                <a:srgbClr val="CC0099"/>
              </a:solidFill>
              <a:cs typeface="Old Antic Outline Shaded" pitchFamily="2" charset="-78"/>
            </a:endParaRPr>
          </a:p>
          <a:p>
            <a:pPr>
              <a:spcBef>
                <a:spcPts val="2000"/>
              </a:spcBef>
              <a:buClr>
                <a:schemeClr val="tx1"/>
              </a:buClr>
              <a:buSzPct val="80000"/>
              <a:defRPr/>
            </a:pPr>
            <a:endParaRPr lang="ar-SA" sz="5400" dirty="0">
              <a:solidFill>
                <a:schemeClr val="bg1">
                  <a:lumMod val="20000"/>
                  <a:lumOff val="80000"/>
                </a:schemeClr>
              </a:solidFill>
              <a:cs typeface="Old Antic Outline Shaded" pitchFamily="2" charset="-78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2548136" y="1524000"/>
            <a:ext cx="4690864" cy="1470025"/>
          </a:xfrm>
          <a:noFill/>
          <a:ln w="9525">
            <a:noFill/>
            <a:miter lim="800000"/>
            <a:headEnd/>
            <a:tailEnd/>
          </a:ln>
          <a:scene3d>
            <a:camera prst="isometricOffAxis1Right"/>
            <a:lightRig rig="threePt" dir="t"/>
          </a:scene3d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ts val="2000"/>
              </a:spcBef>
              <a:buClr>
                <a:schemeClr val="tx1"/>
              </a:buClr>
              <a:buSzPct val="80000"/>
              <a:defRPr/>
            </a:pPr>
            <a:r>
              <a:rPr lang="ar-SA" sz="5400" dirty="0" smtClean="0">
                <a:solidFill>
                  <a:srgbClr val="CC0099"/>
                </a:solidFill>
                <a:latin typeface="+mn-lt"/>
                <a:ea typeface="+mn-ea"/>
                <a:cs typeface="Old Antic Outline Shaded" pitchFamily="2" charset="-78"/>
              </a:rPr>
              <a:t>الدرس الأول</a:t>
            </a:r>
          </a:p>
        </p:txBody>
      </p:sp>
      <p:sp>
        <p:nvSpPr>
          <p:cNvPr id="4" name="عنوان فرعي 3"/>
          <p:cNvSpPr>
            <a:spLocks noGrp="1"/>
          </p:cNvSpPr>
          <p:nvPr>
            <p:ph type="subTitle" idx="1"/>
          </p:nvPr>
        </p:nvSpPr>
        <p:spPr>
          <a:xfrm>
            <a:off x="1524000" y="3048000"/>
            <a:ext cx="6629400" cy="2514600"/>
          </a:xfrm>
          <a:scene3d>
            <a:camera prst="isometricOffAxis1Right"/>
            <a:lightRig rig="threePt" dir="t"/>
          </a:scene3d>
        </p:spPr>
        <p:txBody>
          <a:bodyPr/>
          <a:lstStyle/>
          <a:p>
            <a:pPr algn="ctr">
              <a:spcBef>
                <a:spcPts val="2000"/>
              </a:spcBef>
              <a:buClr>
                <a:schemeClr val="tx1"/>
              </a:buClr>
              <a:buSzPct val="80000"/>
              <a:defRPr/>
            </a:pPr>
            <a:r>
              <a:rPr lang="ar-SA" sz="5400" dirty="0" smtClean="0">
                <a:solidFill>
                  <a:srgbClr val="CC0099"/>
                </a:solidFill>
                <a:cs typeface="Old Antic Outline Shaded" pitchFamily="2" charset="-78"/>
              </a:rPr>
              <a:t>انضمام كمبيوتر إلى ميدان</a:t>
            </a:r>
            <a:endParaRPr lang="ar-SA" sz="5400" b="1" cap="all" dirty="0" smtClean="0">
              <a:ln w="0"/>
              <a:solidFill>
                <a:srgbClr val="CC0099"/>
              </a:solidFill>
              <a:effectLst>
                <a:reflection blurRad="12700" stA="50000" endPos="50000" dist="5000" dir="5400000" sy="-100000" rotWithShape="0"/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28600" y="914400"/>
            <a:ext cx="9144000" cy="5257800"/>
          </a:xfrm>
        </p:spPr>
        <p:txBody>
          <a:bodyPr>
            <a:normAutofit/>
          </a:bodyPr>
          <a:lstStyle/>
          <a:p>
            <a:pPr>
              <a:lnSpc>
                <a:spcPct val="160000"/>
              </a:lnSpc>
              <a:buClr>
                <a:schemeClr val="accent1">
                  <a:lumMod val="75000"/>
                </a:schemeClr>
              </a:buClr>
              <a:buBlip>
                <a:blip r:embed="rId3"/>
              </a:buBlip>
            </a:pPr>
            <a:r>
              <a:rPr lang="ar-SA" sz="3000" b="1" dirty="0" smtClean="0">
                <a:latin typeface="Times New Roman" pitchFamily="18" charset="0"/>
                <a:cs typeface="Times New Roman" pitchFamily="18" charset="0"/>
              </a:rPr>
              <a:t>إنشاء حسابات كمبيوترات باستعمال 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Active Directory User and Computer</a:t>
            </a:r>
            <a:r>
              <a:rPr lang="ar-SA" sz="30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60000"/>
              </a:lnSpc>
              <a:buClr>
                <a:schemeClr val="accent1">
                  <a:lumMod val="75000"/>
                </a:schemeClr>
              </a:buClr>
              <a:buBlip>
                <a:blip r:embed="rId3"/>
              </a:buBlip>
            </a:pPr>
            <a:r>
              <a:rPr lang="ar-SA" sz="3000" b="1" dirty="0" smtClean="0">
                <a:latin typeface="Times New Roman" pitchFamily="18" charset="0"/>
                <a:cs typeface="Times New Roman" pitchFamily="18" charset="0"/>
              </a:rPr>
              <a:t>إنشاء حسابات كمبيوترات باستعمال أداة سطر الأوامر 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DSADD</a:t>
            </a:r>
            <a:r>
              <a:rPr lang="ar-SA" sz="3000" b="1" dirty="0" smtClean="0">
                <a:latin typeface="Times New Roman" pitchFamily="18" charset="0"/>
                <a:cs typeface="Times New Roman" pitchFamily="18" charset="0"/>
              </a:rPr>
              <a:t> .</a:t>
            </a:r>
          </a:p>
          <a:p>
            <a:pPr>
              <a:lnSpc>
                <a:spcPct val="160000"/>
              </a:lnSpc>
              <a:buClr>
                <a:schemeClr val="accent1">
                  <a:lumMod val="75000"/>
                </a:schemeClr>
              </a:buClr>
              <a:buBlip>
                <a:blip r:embed="rId3"/>
              </a:buBlip>
            </a:pPr>
            <a:r>
              <a:rPr lang="ar-SA" sz="3000" b="1" dirty="0" smtClean="0">
                <a:latin typeface="Times New Roman" pitchFamily="18" charset="0"/>
                <a:cs typeface="Times New Roman" pitchFamily="18" charset="0"/>
              </a:rPr>
              <a:t>إنشاء حسابات كمبيوترات باستعمال أداة سطر الأوامر 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NETDOM</a:t>
            </a:r>
            <a:r>
              <a:rPr lang="ar-SA" sz="3000" b="1" dirty="0" smtClean="0">
                <a:latin typeface="Times New Roman" pitchFamily="18" charset="0"/>
                <a:cs typeface="Times New Roman" pitchFamily="18" charset="0"/>
              </a:rPr>
              <a:t> .</a:t>
            </a:r>
          </a:p>
          <a:p>
            <a:pPr>
              <a:lnSpc>
                <a:spcPct val="160000"/>
              </a:lnSpc>
              <a:buClr>
                <a:schemeClr val="accent1">
                  <a:lumMod val="75000"/>
                </a:schemeClr>
              </a:buClr>
              <a:buBlip>
                <a:blip r:embed="rId3"/>
              </a:buBlip>
            </a:pPr>
            <a:r>
              <a:rPr lang="ar-SA" sz="3000" b="1" dirty="0" smtClean="0">
                <a:latin typeface="Times New Roman" pitchFamily="18" charset="0"/>
                <a:cs typeface="Times New Roman" pitchFamily="18" charset="0"/>
              </a:rPr>
              <a:t>ضم كمبيوتر إلى ميدان بتغيير خصائص تعريف الشبكة .</a:t>
            </a:r>
          </a:p>
          <a:p>
            <a:pPr>
              <a:lnSpc>
                <a:spcPct val="160000"/>
              </a:lnSpc>
              <a:buClr>
                <a:schemeClr val="accent1">
                  <a:lumMod val="75000"/>
                </a:schemeClr>
              </a:buClr>
              <a:buBlip>
                <a:blip r:embed="rId3"/>
              </a:buBlip>
            </a:pPr>
            <a:r>
              <a:rPr lang="ar-SA" sz="3000" b="1" dirty="0" smtClean="0">
                <a:latin typeface="Times New Roman" pitchFamily="18" charset="0"/>
                <a:cs typeface="Times New Roman" pitchFamily="18" charset="0"/>
              </a:rPr>
              <a:t>فهم أهمية إنشاء حسابات الكمبيوترات قبل الانضمام إلى ميدان .</a:t>
            </a:r>
          </a:p>
        </p:txBody>
      </p:sp>
      <p:sp>
        <p:nvSpPr>
          <p:cNvPr id="5" name="مستطيل 4"/>
          <p:cNvSpPr/>
          <p:nvPr/>
        </p:nvSpPr>
        <p:spPr>
          <a:xfrm>
            <a:off x="4191000" y="0"/>
            <a:ext cx="4876800" cy="923330"/>
          </a:xfrm>
          <a:prstGeom prst="rect">
            <a:avLst/>
          </a:prstGeom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r"/>
            <a:r>
              <a:rPr lang="ar-SA" sz="5400" b="1" cap="all" dirty="0" smtClean="0">
                <a:ln w="0"/>
                <a:solidFill>
                  <a:srgbClr val="660033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عناصر الدرس</a:t>
            </a:r>
            <a:endParaRPr lang="ar-SA" sz="5400" b="1" cap="all" dirty="0">
              <a:ln w="0"/>
              <a:solidFill>
                <a:srgbClr val="660033"/>
              </a:soli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066800"/>
            <a:ext cx="8534400" cy="5539978"/>
          </a:xfrm>
        </p:spPr>
        <p:txBody>
          <a:bodyPr/>
          <a:lstStyle/>
          <a:p>
            <a:pPr>
              <a:lnSpc>
                <a:spcPct val="100000"/>
              </a:lnSpc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r>
              <a:rPr lang="ar-SA" sz="3000" b="1" dirty="0" smtClean="0">
                <a:latin typeface="Times New Roman" pitchFamily="18" charset="0"/>
                <a:cs typeface="Times New Roman" pitchFamily="18" charset="0"/>
              </a:rPr>
              <a:t>التكوين الافتراضي لويندوز سرفر2003 وكل أنظمة تشغيل  ويندوز أن ينتمي الكمبيوتر إلي مجموعة عمل </a:t>
            </a:r>
          </a:p>
          <a:p>
            <a:pPr>
              <a:lnSpc>
                <a:spcPct val="100000"/>
              </a:lnSpc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r>
              <a:rPr lang="ar-SA" sz="3000" b="1" dirty="0" smtClean="0">
                <a:latin typeface="Times New Roman" pitchFamily="18" charset="0"/>
                <a:cs typeface="Times New Roman" pitchFamily="18" charset="0"/>
              </a:rPr>
              <a:t>في مجموعة العمل يمكن للكمبيوتر  المرتكز على 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NT</a:t>
            </a:r>
            <a:r>
              <a:rPr lang="ar-SA" sz="3000" b="1" dirty="0" smtClean="0">
                <a:latin typeface="Times New Roman" pitchFamily="18" charset="0"/>
                <a:cs typeface="Times New Roman" pitchFamily="18" charset="0"/>
              </a:rPr>
              <a:t> أن يتحقق من صحة المستخدمين فقط  من قاعدة بياناته 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SAM </a:t>
            </a:r>
            <a:r>
              <a:rPr lang="ar-SA" sz="3000" b="1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Security Account manager  </a:t>
            </a:r>
            <a:r>
              <a:rPr lang="ar-SA" sz="3000" b="1" dirty="0" smtClean="0">
                <a:latin typeface="Times New Roman" pitchFamily="18" charset="0"/>
                <a:cs typeface="Times New Roman" pitchFamily="18" charset="0"/>
              </a:rPr>
              <a:t> مدير حسابات الأمان) المحلية .</a:t>
            </a:r>
          </a:p>
          <a:p>
            <a:pPr>
              <a:lnSpc>
                <a:spcPct val="100000"/>
              </a:lnSpc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r>
              <a:rPr lang="ar-SA" sz="3000" b="1" dirty="0" smtClean="0">
                <a:latin typeface="Times New Roman" pitchFamily="18" charset="0"/>
                <a:cs typeface="Times New Roman" pitchFamily="18" charset="0"/>
              </a:rPr>
              <a:t>قبل أن تسجل الدخول إلي كمبيوتر بواسطة حسابك الميداني يجب أن ينتمي الكمبيوتر إلي ميدان ولانضمام كمبيوتر إلى ميدان </a:t>
            </a:r>
          </a:p>
          <a:p>
            <a:pPr marL="741363" lvl="2">
              <a:lnSpc>
                <a:spcPct val="100000"/>
              </a:lnSpc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r>
              <a:rPr lang="ar-SA" sz="2800" b="1" dirty="0" smtClean="0">
                <a:latin typeface="Times New Roman" pitchFamily="18" charset="0"/>
                <a:cs typeface="Times New Roman" pitchFamily="18" charset="0"/>
              </a:rPr>
              <a:t>أولا يجب إنشاء حساب كمبيوتر </a:t>
            </a:r>
          </a:p>
          <a:p>
            <a:pPr marL="741363" lvl="2">
              <a:lnSpc>
                <a:spcPct val="100000"/>
              </a:lnSpc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r>
              <a:rPr lang="ar-SA" sz="2800" b="1" dirty="0" smtClean="0">
                <a:latin typeface="Times New Roman" pitchFamily="18" charset="0"/>
                <a:cs typeface="Times New Roman" pitchFamily="18" charset="0"/>
              </a:rPr>
              <a:t>ثانيا ضبط تكوين الكمبيوتر لينضم إلى الميدان. </a:t>
            </a:r>
          </a:p>
          <a:p>
            <a:pPr>
              <a:lnSpc>
                <a:spcPct val="100000"/>
              </a:lnSpc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r>
              <a:rPr lang="ar-SA" sz="3000" b="1" dirty="0" smtClean="0">
                <a:latin typeface="Times New Roman" pitchFamily="18" charset="0"/>
                <a:cs typeface="Times New Roman" pitchFamily="18" charset="0"/>
              </a:rPr>
              <a:t>تحتفظ الكمبيوترات بحسابات تماما مثل المستخدمين تتضمن اسما وكلمة مرور وهوية أمان (الهوية 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SID</a:t>
            </a:r>
            <a:r>
              <a:rPr lang="ar-SA" sz="3000" b="1" dirty="0" smtClean="0">
                <a:latin typeface="Times New Roman" pitchFamily="18" charset="0"/>
                <a:cs typeface="Times New Roman" pitchFamily="18" charset="0"/>
              </a:rPr>
              <a:t>) .</a:t>
            </a:r>
            <a:endParaRPr lang="en-US" sz="3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3055360" y="-76200"/>
            <a:ext cx="5936240" cy="9144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None/>
            </a:pPr>
            <a:r>
              <a:rPr lang="ar-SA" sz="5400" b="1" cap="all" dirty="0" smtClean="0">
                <a:ln w="0"/>
                <a:solidFill>
                  <a:srgbClr val="660033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انضمام كمبيوتر إلي ميدان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914400"/>
            <a:ext cx="8382000" cy="5257800"/>
          </a:xfrm>
        </p:spPr>
        <p:txBody>
          <a:bodyPr/>
          <a:lstStyle/>
          <a:p>
            <a:pPr>
              <a:lnSpc>
                <a:spcPct val="100000"/>
              </a:lnSpc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r>
              <a:rPr lang="ar-SA" sz="3000" b="1" dirty="0" smtClean="0">
                <a:latin typeface="Times New Roman" pitchFamily="18" charset="0"/>
                <a:cs typeface="Times New Roman" pitchFamily="18" charset="0"/>
              </a:rPr>
              <a:t>يجب أن تكون عضو بالمجموعة 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Administrators</a:t>
            </a:r>
            <a:r>
              <a:rPr lang="ar-SA" sz="3000" b="1" dirty="0" smtClean="0">
                <a:latin typeface="Times New Roman" pitchFamily="18" charset="0"/>
                <a:cs typeface="Times New Roman" pitchFamily="18" charset="0"/>
              </a:rPr>
              <a:t>أوِ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Account Operators </a:t>
            </a:r>
            <a:r>
              <a:rPr lang="ar-SA" sz="3000" b="1" dirty="0" smtClean="0">
                <a:latin typeface="Times New Roman" pitchFamily="18" charset="0"/>
                <a:cs typeface="Times New Roman" pitchFamily="18" charset="0"/>
              </a:rPr>
              <a:t> في متحكمات الميدان لإنشاء كائن كمبيوتر أو استخدام تفويض إداري.</a:t>
            </a:r>
          </a:p>
          <a:p>
            <a:pPr>
              <a:lnSpc>
                <a:spcPct val="100000"/>
              </a:lnSpc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r>
              <a:rPr lang="ar-SA" sz="3000" b="1" dirty="0" smtClean="0">
                <a:latin typeface="Times New Roman" pitchFamily="18" charset="0"/>
                <a:cs typeface="Times New Roman" pitchFamily="18" charset="0"/>
              </a:rPr>
              <a:t>المجموعات 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Domain Admins</a:t>
            </a:r>
            <a:r>
              <a:rPr lang="ar-SA" sz="3000" b="1" dirty="0" smtClean="0">
                <a:latin typeface="Times New Roman" pitchFamily="18" charset="0"/>
                <a:cs typeface="Times New Roman" pitchFamily="18" charset="0"/>
              </a:rPr>
              <a:t> و 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Enterprise Admins</a:t>
            </a:r>
            <a:r>
              <a:rPr lang="ar-SA" sz="3000" b="1" dirty="0" smtClean="0">
                <a:latin typeface="Times New Roman" pitchFamily="18" charset="0"/>
                <a:cs typeface="Times New Roman" pitchFamily="18" charset="0"/>
              </a:rPr>
              <a:t> هما أعضاء بشكل افتراضي في المجموعة 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Administrators</a:t>
            </a:r>
            <a:r>
              <a:rPr lang="ar-SA" sz="30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lnSpc>
                <a:spcPct val="100000"/>
              </a:lnSpc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r>
              <a:rPr lang="ar-SA" sz="3000" b="1" dirty="0" smtClean="0">
                <a:latin typeface="Times New Roman" pitchFamily="18" charset="0"/>
                <a:cs typeface="Times New Roman" pitchFamily="18" charset="0"/>
              </a:rPr>
              <a:t>عندما ينضم كمبيوتر إلي ميدان ولا يكون لديه حساب ينشئ 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Active Directory</a:t>
            </a:r>
            <a:r>
              <a:rPr lang="ar-SA" sz="3000" b="1" dirty="0" smtClean="0">
                <a:latin typeface="Times New Roman" pitchFamily="18" charset="0"/>
                <a:cs typeface="Times New Roman" pitchFamily="18" charset="0"/>
              </a:rPr>
              <a:t> كائن كمبيوتر تلقائياً  في الوحدة التنظيمية 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Computers</a:t>
            </a:r>
            <a:r>
              <a:rPr lang="ar-SA" sz="30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lnSpc>
                <a:spcPct val="100000"/>
              </a:lnSpc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r>
              <a:rPr lang="ar-SA" sz="3000" b="1" dirty="0" smtClean="0">
                <a:latin typeface="Times New Roman" pitchFamily="18" charset="0"/>
                <a:cs typeface="Times New Roman" pitchFamily="18" charset="0"/>
              </a:rPr>
              <a:t>كل مستخدم في المجموعة 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Authenticated users</a:t>
            </a:r>
            <a:r>
              <a:rPr lang="ar-SA" sz="3000" b="1" dirty="0" smtClean="0">
                <a:latin typeface="Times New Roman" pitchFamily="18" charset="0"/>
                <a:cs typeface="Times New Roman" pitchFamily="18" charset="0"/>
              </a:rPr>
              <a:t> مسموح له ضم 10 كمبيوترات إلي الميدان .</a:t>
            </a:r>
          </a:p>
        </p:txBody>
      </p:sp>
      <p:sp>
        <p:nvSpPr>
          <p:cNvPr id="3" name="مستطيل 2"/>
          <p:cNvSpPr/>
          <p:nvPr/>
        </p:nvSpPr>
        <p:spPr>
          <a:xfrm>
            <a:off x="2743200" y="0"/>
            <a:ext cx="6149440" cy="8402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ar-SA" sz="5400" b="1" cap="all" dirty="0" smtClean="0">
                <a:ln w="0"/>
                <a:solidFill>
                  <a:srgbClr val="660033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إنشاء حسابات الكمبيوترات</a:t>
            </a:r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914400"/>
            <a:ext cx="8382000" cy="4585871"/>
          </a:xfrm>
        </p:spPr>
        <p:txBody>
          <a:bodyPr/>
          <a:lstStyle/>
          <a:p>
            <a:pPr>
              <a:lnSpc>
                <a:spcPct val="100000"/>
              </a:lnSpc>
              <a:buClr>
                <a:schemeClr val="accent1">
                  <a:lumMod val="75000"/>
                </a:schemeClr>
              </a:buClr>
              <a:buNone/>
            </a:pPr>
            <a:r>
              <a:rPr lang="ar-SA" b="1" dirty="0" smtClean="0">
                <a:solidFill>
                  <a:srgbClr val="CC0099"/>
                </a:solidFill>
                <a:latin typeface="Times New Roman" pitchFamily="18" charset="0"/>
                <a:cs typeface="Times New Roman" pitchFamily="18" charset="0"/>
              </a:rPr>
              <a:t>إنشاء كائنات الكمبيوترات باستعمال </a:t>
            </a:r>
            <a:r>
              <a:rPr lang="en-US" b="1" dirty="0" smtClean="0">
                <a:solidFill>
                  <a:srgbClr val="CC0099"/>
                </a:solidFill>
                <a:latin typeface="Times New Roman" pitchFamily="18" charset="0"/>
                <a:cs typeface="Times New Roman" pitchFamily="18" charset="0"/>
              </a:rPr>
              <a:t>Active Directory Users and Computers</a:t>
            </a:r>
            <a:r>
              <a:rPr lang="ar-SA" b="1" dirty="0" smtClean="0">
                <a:solidFill>
                  <a:srgbClr val="CC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lnSpc>
                <a:spcPct val="100000"/>
              </a:lnSpc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r>
              <a:rPr lang="ar-SA" sz="3000" b="1" dirty="0" smtClean="0">
                <a:latin typeface="Times New Roman" pitchFamily="18" charset="0"/>
                <a:cs typeface="Times New Roman" pitchFamily="18" charset="0"/>
              </a:rPr>
              <a:t>افتحي الأداة 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Active Directory Users and Computers</a:t>
            </a:r>
            <a:r>
              <a:rPr lang="ar-SA" sz="30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lnSpc>
                <a:spcPct val="100000"/>
              </a:lnSpc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r>
              <a:rPr lang="ar-SA" sz="3000" b="1" dirty="0" smtClean="0">
                <a:latin typeface="Times New Roman" pitchFamily="18" charset="0"/>
                <a:cs typeface="Times New Roman" pitchFamily="18" charset="0"/>
              </a:rPr>
              <a:t>انتقي الحاوية أو الوحدة التنظيمية التي تريد إنشاء الكائن فيها</a:t>
            </a:r>
          </a:p>
          <a:p>
            <a:pPr>
              <a:lnSpc>
                <a:spcPct val="100000"/>
              </a:lnSpc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r>
              <a:rPr lang="ar-SA" sz="3000" b="1" dirty="0" smtClean="0">
                <a:latin typeface="Times New Roman" pitchFamily="18" charset="0"/>
                <a:cs typeface="Times New Roman" pitchFamily="18" charset="0"/>
              </a:rPr>
              <a:t>من القائمة المختصرة أو من الأمر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Action &gt; New &gt; Computer</a:t>
            </a:r>
          </a:p>
          <a:p>
            <a:pPr>
              <a:lnSpc>
                <a:spcPct val="100000"/>
              </a:lnSpc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r>
              <a:rPr lang="ar-SA" sz="3000" b="1" dirty="0" smtClean="0">
                <a:latin typeface="Times New Roman" pitchFamily="18" charset="0"/>
                <a:cs typeface="Times New Roman" pitchFamily="18" charset="0"/>
              </a:rPr>
              <a:t>بعد النقر على 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next</a:t>
            </a:r>
            <a:r>
              <a:rPr lang="ar-SA" sz="3000" b="1" dirty="0" smtClean="0">
                <a:latin typeface="Times New Roman" pitchFamily="18" charset="0"/>
                <a:cs typeface="Times New Roman" pitchFamily="18" charset="0"/>
              </a:rPr>
              <a:t> يطلب كتابة هوية 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GUID</a:t>
            </a:r>
            <a:r>
              <a:rPr lang="ar-SA" sz="3000" b="1" dirty="0" smtClean="0">
                <a:latin typeface="Times New Roman" pitchFamily="18" charset="0"/>
                <a:cs typeface="Times New Roman" pitchFamily="18" charset="0"/>
              </a:rPr>
              <a:t> لتحضير حساب الكمبيوتر مسبقا للنشر 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RIS</a:t>
            </a:r>
            <a:r>
              <a:rPr lang="ar-SA" sz="3000" b="1" dirty="0" smtClean="0">
                <a:latin typeface="Times New Roman" pitchFamily="18" charset="0"/>
                <a:cs typeface="Times New Roman" pitchFamily="18" charset="0"/>
              </a:rPr>
              <a:t> خدمات التثبيت البعيد  ثم انقري 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next </a:t>
            </a:r>
            <a:r>
              <a:rPr lang="ar-SA" sz="3000" b="1" dirty="0" smtClean="0">
                <a:latin typeface="Times New Roman" pitchFamily="18" charset="0"/>
                <a:cs typeface="Times New Roman" pitchFamily="18" charset="0"/>
              </a:rPr>
              <a:t> ثم 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finish</a:t>
            </a:r>
            <a:r>
              <a:rPr lang="ar-SA" sz="3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3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مستطيل 2"/>
          <p:cNvSpPr/>
          <p:nvPr/>
        </p:nvSpPr>
        <p:spPr>
          <a:xfrm>
            <a:off x="2743200" y="0"/>
            <a:ext cx="6149440" cy="8402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ar-SA" sz="5400" b="1" cap="all" dirty="0" smtClean="0">
                <a:ln w="0"/>
                <a:solidFill>
                  <a:srgbClr val="660033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إنشاء حسابات الكمبيوترات</a:t>
            </a:r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085398"/>
            <a:ext cx="8382000" cy="5010602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ar-SA" b="1" dirty="0" smtClean="0">
                <a:solidFill>
                  <a:srgbClr val="CC0099"/>
                </a:solidFill>
                <a:latin typeface="Times New Roman" pitchFamily="18" charset="0"/>
                <a:cs typeface="Times New Roman" pitchFamily="18" charset="0"/>
              </a:rPr>
              <a:t>إنشاء كائنات الكمبيوترات باستعمال </a:t>
            </a:r>
            <a:r>
              <a:rPr lang="en-US" b="1" dirty="0" smtClean="0">
                <a:solidFill>
                  <a:srgbClr val="CC0099"/>
                </a:solidFill>
                <a:latin typeface="Times New Roman" pitchFamily="18" charset="0"/>
                <a:cs typeface="Times New Roman" pitchFamily="18" charset="0"/>
              </a:rPr>
              <a:t>DSADD</a:t>
            </a:r>
            <a:endParaRPr lang="ar-SA" b="1" dirty="0" smtClean="0">
              <a:solidFill>
                <a:srgbClr val="CC0099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DSADD</a:t>
            </a:r>
            <a:r>
              <a:rPr lang="ar-SA" sz="3000" b="1" dirty="0" smtClean="0">
                <a:latin typeface="Times New Roman" pitchFamily="18" charset="0"/>
                <a:cs typeface="Times New Roman" pitchFamily="18" charset="0"/>
              </a:rPr>
              <a:t> لإضافة كائنات كمبيوترات من موجه سطر الأوامر أو ملف دفعي </a:t>
            </a:r>
          </a:p>
          <a:p>
            <a:pPr>
              <a:lnSpc>
                <a:spcPct val="100000"/>
              </a:lnSpc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r>
              <a:rPr lang="ar-SA" sz="3000" b="1" dirty="0" smtClean="0">
                <a:latin typeface="Times New Roman" pitchFamily="18" charset="0"/>
                <a:cs typeface="Times New Roman" pitchFamily="18" charset="0"/>
              </a:rPr>
              <a:t>التركيب النحوي 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dsadd computer </a:t>
            </a:r>
            <a:r>
              <a:rPr lang="en-US" sz="3000" b="1" dirty="0" err="1" smtClean="0">
                <a:latin typeface="Times New Roman" pitchFamily="18" charset="0"/>
                <a:cs typeface="Times New Roman" pitchFamily="18" charset="0"/>
              </a:rPr>
              <a:t>ComputerDN</a:t>
            </a:r>
            <a:r>
              <a:rPr lang="ar-SA" sz="3000" b="1" dirty="0" smtClean="0">
                <a:latin typeface="Times New Roman" pitchFamily="18" charset="0"/>
                <a:cs typeface="Times New Roman" pitchFamily="18" charset="0"/>
              </a:rPr>
              <a:t> حيث </a:t>
            </a:r>
            <a:r>
              <a:rPr lang="en-US" sz="3000" b="1" dirty="0" err="1" smtClean="0">
                <a:latin typeface="Times New Roman" pitchFamily="18" charset="0"/>
                <a:cs typeface="Times New Roman" pitchFamily="18" charset="0"/>
              </a:rPr>
              <a:t>ComputerDN</a:t>
            </a:r>
            <a:r>
              <a:rPr lang="ar-SA" sz="3000" b="1" dirty="0" smtClean="0">
                <a:latin typeface="Times New Roman" pitchFamily="18" charset="0"/>
                <a:cs typeface="Times New Roman" pitchFamily="18" charset="0"/>
              </a:rPr>
              <a:t>هو </a:t>
            </a:r>
            <a:r>
              <a:rPr lang="ar-SA" sz="3000" b="1" dirty="0" err="1" smtClean="0">
                <a:latin typeface="Times New Roman" pitchFamily="18" charset="0"/>
                <a:cs typeface="Times New Roman" pitchFamily="18" charset="0"/>
              </a:rPr>
              <a:t>الأسم</a:t>
            </a:r>
            <a:r>
              <a:rPr lang="ar-SA" sz="3000" b="1" dirty="0" smtClean="0">
                <a:latin typeface="Times New Roman" pitchFamily="18" charset="0"/>
                <a:cs typeface="Times New Roman" pitchFamily="18" charset="0"/>
              </a:rPr>
              <a:t> المميز(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(DN</a:t>
            </a:r>
            <a:r>
              <a:rPr lang="ar-SA" sz="3000" b="1" dirty="0" smtClean="0">
                <a:latin typeface="Times New Roman" pitchFamily="18" charset="0"/>
                <a:cs typeface="Times New Roman" pitchFamily="18" charset="0"/>
              </a:rPr>
              <a:t> للكمبيوتر. مثال 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(CN=Desktop123,OU=Desktop, DC=</a:t>
            </a:r>
            <a:r>
              <a:rPr lang="en-US" sz="3000" b="1" dirty="0" err="1" smtClean="0">
                <a:latin typeface="Times New Roman" pitchFamily="18" charset="0"/>
                <a:cs typeface="Times New Roman" pitchFamily="18" charset="0"/>
              </a:rPr>
              <a:t>contoso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 , DC=com)</a:t>
            </a:r>
            <a:endParaRPr lang="ar-SA" sz="30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r>
              <a:rPr lang="ar-SA" sz="3000" b="1" dirty="0" err="1" smtClean="0">
                <a:latin typeface="Times New Roman" pitchFamily="18" charset="0"/>
                <a:cs typeface="Times New Roman" pitchFamily="18" charset="0"/>
              </a:rPr>
              <a:t>البارمترات</a:t>
            </a:r>
            <a:r>
              <a:rPr lang="ar-SA" sz="3000" b="1" dirty="0" smtClean="0">
                <a:latin typeface="Times New Roman" pitchFamily="18" charset="0"/>
                <a:cs typeface="Times New Roman" pitchFamily="18" charset="0"/>
              </a:rPr>
              <a:t> الاختيارية التالية </a:t>
            </a:r>
            <a:r>
              <a:rPr lang="ar-SA" sz="3000" b="1" dirty="0" err="1" smtClean="0">
                <a:latin typeface="Times New Roman" pitchFamily="18" charset="0"/>
                <a:cs typeface="Times New Roman" pitchFamily="18" charset="0"/>
              </a:rPr>
              <a:t>للبارمتر</a:t>
            </a:r>
            <a:r>
              <a:rPr lang="ar-SA" sz="3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DN</a:t>
            </a:r>
            <a:r>
              <a:rPr lang="ar-SA" sz="3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3000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lnSpc>
                <a:spcPct val="100000"/>
              </a:lnSpc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3000" b="1" dirty="0" err="1" smtClean="0">
                <a:latin typeface="Times New Roman" pitchFamily="18" charset="0"/>
                <a:cs typeface="Times New Roman" pitchFamily="18" charset="0"/>
              </a:rPr>
              <a:t>desc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 Description</a:t>
            </a:r>
            <a:r>
              <a:rPr lang="ar-SA" sz="30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lnSpc>
                <a:spcPct val="100000"/>
              </a:lnSpc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loc Location</a:t>
            </a:r>
            <a:r>
              <a:rPr lang="ar-SA" sz="30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3" name="مستطيل 2"/>
          <p:cNvSpPr/>
          <p:nvPr/>
        </p:nvSpPr>
        <p:spPr>
          <a:xfrm>
            <a:off x="2743200" y="0"/>
            <a:ext cx="6149440" cy="8402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ar-SA" sz="5400" b="1" cap="all" dirty="0" smtClean="0">
                <a:ln w="0"/>
                <a:solidFill>
                  <a:srgbClr val="660033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إنشاء حسابات الكمبيوترات</a:t>
            </a:r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914400"/>
            <a:ext cx="8382000" cy="5718489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ar-SA" b="1" dirty="0" smtClean="0">
                <a:solidFill>
                  <a:srgbClr val="CC0099"/>
                </a:solidFill>
                <a:latin typeface="Times New Roman" pitchFamily="18" charset="0"/>
                <a:cs typeface="Times New Roman" pitchFamily="18" charset="0"/>
              </a:rPr>
              <a:t>إنشاء حساب كمبيوتر بواسطة </a:t>
            </a:r>
            <a:r>
              <a:rPr lang="en-US" b="1" dirty="0" smtClean="0">
                <a:solidFill>
                  <a:srgbClr val="CC0099"/>
                </a:solidFill>
                <a:latin typeface="Times New Roman" pitchFamily="18" charset="0"/>
                <a:cs typeface="Times New Roman" pitchFamily="18" charset="0"/>
              </a:rPr>
              <a:t>NETDOM</a:t>
            </a:r>
            <a:endParaRPr lang="ar-SA" b="1" dirty="0" smtClean="0">
              <a:solidFill>
                <a:srgbClr val="CC0099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NETDOM</a:t>
            </a:r>
            <a:r>
              <a:rPr lang="ar-SA" sz="3000" b="1" dirty="0" smtClean="0">
                <a:latin typeface="Times New Roman" pitchFamily="18" charset="0"/>
                <a:cs typeface="Times New Roman" pitchFamily="18" charset="0"/>
              </a:rPr>
              <a:t> متوفر كمكون في 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Support Tools</a:t>
            </a:r>
            <a:r>
              <a:rPr lang="ar-SA" sz="3000" b="1" dirty="0" smtClean="0">
                <a:latin typeface="Times New Roman" pitchFamily="18" charset="0"/>
                <a:cs typeface="Times New Roman" pitchFamily="18" charset="0"/>
              </a:rPr>
              <a:t> (أدوات الدعم) يمكن تثبيته من قرص ويندوز 2003 سرفر </a:t>
            </a:r>
            <a:r>
              <a:rPr lang="ar-SA" sz="3000" b="1" dirty="0" err="1" smtClean="0">
                <a:latin typeface="Times New Roman" pitchFamily="18" charset="0"/>
                <a:cs typeface="Times New Roman" pitchFamily="18" charset="0"/>
              </a:rPr>
              <a:t>او</a:t>
            </a:r>
            <a:r>
              <a:rPr lang="ar-SA" sz="3000" b="1" dirty="0" smtClean="0">
                <a:latin typeface="Times New Roman" pitchFamily="18" charset="0"/>
                <a:cs typeface="Times New Roman" pitchFamily="18" charset="0"/>
              </a:rPr>
              <a:t> ويندوز 2000 </a:t>
            </a:r>
            <a:r>
              <a:rPr lang="ar-SA" sz="3000" b="1" dirty="0" err="1" smtClean="0">
                <a:latin typeface="Times New Roman" pitchFamily="18" charset="0"/>
                <a:cs typeface="Times New Roman" pitchFamily="18" charset="0"/>
              </a:rPr>
              <a:t>او</a:t>
            </a:r>
            <a:r>
              <a:rPr lang="ar-SA" sz="3000" b="1" dirty="0" smtClean="0">
                <a:latin typeface="Times New Roman" pitchFamily="18" charset="0"/>
                <a:cs typeface="Times New Roman" pitchFamily="18" charset="0"/>
              </a:rPr>
              <a:t> ويندوز </a:t>
            </a:r>
            <a:r>
              <a:rPr lang="en-US" sz="3000" b="1" dirty="0" err="1" smtClean="0">
                <a:latin typeface="Times New Roman" pitchFamily="18" charset="0"/>
                <a:cs typeface="Times New Roman" pitchFamily="18" charset="0"/>
              </a:rPr>
              <a:t>Xp</a:t>
            </a:r>
            <a:endParaRPr lang="ar-SA" sz="30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r>
              <a:rPr lang="ar-SA" sz="3000" b="1" dirty="0" smtClean="0">
                <a:latin typeface="Times New Roman" pitchFamily="18" charset="0"/>
                <a:cs typeface="Times New Roman" pitchFamily="18" charset="0"/>
              </a:rPr>
              <a:t>يتيح 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NETDOM</a:t>
            </a:r>
            <a:r>
              <a:rPr lang="ar-SA" sz="3000" b="1" dirty="0" smtClean="0">
                <a:latin typeface="Times New Roman" pitchFamily="18" charset="0"/>
                <a:cs typeface="Times New Roman" pitchFamily="18" charset="0"/>
              </a:rPr>
              <a:t> تنفيذ عدة مهام تتعلق بالحساب الميداني وبالأمان من سطر الأوامر والتركيب للأمر هو </a:t>
            </a:r>
            <a:r>
              <a:rPr lang="en-US" sz="3000" b="1" dirty="0" err="1" smtClean="0">
                <a:latin typeface="Times New Roman" pitchFamily="18" charset="0"/>
                <a:cs typeface="Times New Roman" pitchFamily="18" charset="0"/>
              </a:rPr>
              <a:t>Netdom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 add </a:t>
            </a:r>
            <a:r>
              <a:rPr lang="en-US" sz="3000" b="1" dirty="0" err="1" smtClean="0">
                <a:latin typeface="Times New Roman" pitchFamily="18" charset="0"/>
                <a:cs typeface="Times New Roman" pitchFamily="18" charset="0"/>
              </a:rPr>
              <a:t>ComputerName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 / domain :</a:t>
            </a:r>
            <a:r>
              <a:rPr lang="en-US" sz="3000" b="1" dirty="0" err="1" smtClean="0">
                <a:latin typeface="Times New Roman" pitchFamily="18" charset="0"/>
                <a:cs typeface="Times New Roman" pitchFamily="18" charset="0"/>
              </a:rPr>
              <a:t>DomainName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3000" b="1" dirty="0" err="1" smtClean="0">
                <a:latin typeface="Times New Roman" pitchFamily="18" charset="0"/>
                <a:cs typeface="Times New Roman" pitchFamily="18" charset="0"/>
              </a:rPr>
              <a:t>userd:User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3000" b="1" dirty="0" err="1" smtClean="0">
                <a:latin typeface="Times New Roman" pitchFamily="18" charset="0"/>
                <a:cs typeface="Times New Roman" pitchFamily="18" charset="0"/>
              </a:rPr>
              <a:t>passordD:UserPassword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 [/</a:t>
            </a:r>
            <a:r>
              <a:rPr lang="en-US" sz="3000" b="1" dirty="0" err="1" smtClean="0">
                <a:latin typeface="Times New Roman" pitchFamily="18" charset="0"/>
                <a:cs typeface="Times New Roman" pitchFamily="18" charset="0"/>
              </a:rPr>
              <a:t>ou:OUDN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]</a:t>
            </a:r>
            <a:endParaRPr lang="ar-SA" sz="30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r>
              <a:rPr lang="ar-SA" sz="3000" b="1" dirty="0" smtClean="0">
                <a:latin typeface="Times New Roman" pitchFamily="18" charset="0"/>
                <a:cs typeface="Times New Roman" pitchFamily="18" charset="0"/>
              </a:rPr>
              <a:t>إذا لم نحدد الوحدة التنظيمية ينشئ الميدان حساب الكمبيوتر في الوحدة التنظيمية 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Computers</a:t>
            </a:r>
            <a:r>
              <a:rPr lang="ar-SA" sz="3000" b="1" dirty="0" smtClean="0">
                <a:latin typeface="Times New Roman" pitchFamily="18" charset="0"/>
                <a:cs typeface="Times New Roman" pitchFamily="18" charset="0"/>
              </a:rPr>
              <a:t> ويجب أن تملك الأوراق الثبوتية للمستخدم </a:t>
            </a:r>
            <a:r>
              <a:rPr lang="ar-SA" sz="3000" b="1" dirty="0" err="1" smtClean="0">
                <a:latin typeface="Times New Roman" pitchFamily="18" charset="0"/>
                <a:cs typeface="Times New Roman" pitchFamily="18" charset="0"/>
              </a:rPr>
              <a:t>اذونات</a:t>
            </a:r>
            <a:r>
              <a:rPr lang="ar-SA" sz="3000" b="1" dirty="0" smtClean="0">
                <a:latin typeface="Times New Roman" pitchFamily="18" charset="0"/>
                <a:cs typeface="Times New Roman" pitchFamily="18" charset="0"/>
              </a:rPr>
              <a:t> بإنشاء كمبيوتر. </a:t>
            </a:r>
          </a:p>
        </p:txBody>
      </p:sp>
      <p:sp>
        <p:nvSpPr>
          <p:cNvPr id="3" name="مستطيل 2"/>
          <p:cNvSpPr/>
          <p:nvPr/>
        </p:nvSpPr>
        <p:spPr>
          <a:xfrm>
            <a:off x="2743200" y="0"/>
            <a:ext cx="6149440" cy="8402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ar-SA" sz="5400" b="1" cap="all" dirty="0" smtClean="0">
                <a:ln w="0"/>
                <a:solidFill>
                  <a:srgbClr val="660033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إنشاء حسابات الكمبيوترات</a:t>
            </a:r>
          </a:p>
        </p:txBody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0"/>
            <a:ext cx="8305800" cy="6172200"/>
          </a:xfrm>
        </p:spPr>
        <p:txBody>
          <a:bodyPr/>
          <a:lstStyle/>
          <a:p>
            <a:pPr>
              <a:lnSpc>
                <a:spcPct val="100000"/>
              </a:lnSpc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r>
              <a:rPr lang="ar-SA" sz="2600" b="1" dirty="0" smtClean="0">
                <a:latin typeface="Times New Roman" pitchFamily="18" charset="0"/>
                <a:cs typeface="Times New Roman" pitchFamily="18" charset="0"/>
              </a:rPr>
              <a:t>حساب الكمبيوتر لوحده ليس كافياً لإنشاء العلاقة الآمنة المطلوبة بين ميدان وآلة يجب ضم الآلة للميدان . </a:t>
            </a:r>
          </a:p>
          <a:p>
            <a:pPr>
              <a:lnSpc>
                <a:spcPct val="100000"/>
              </a:lnSpc>
              <a:buClr>
                <a:schemeClr val="accent1">
                  <a:lumMod val="75000"/>
                </a:schemeClr>
              </a:buClr>
              <a:buNone/>
            </a:pPr>
            <a:r>
              <a:rPr lang="ar-SA" b="1" dirty="0" smtClean="0">
                <a:solidFill>
                  <a:srgbClr val="CC0099"/>
                </a:solidFill>
                <a:latin typeface="Times New Roman" pitchFamily="18" charset="0"/>
                <a:cs typeface="Times New Roman" pitchFamily="18" charset="0"/>
              </a:rPr>
              <a:t>خطوات ضم كمبيوتر إلي ميدان:</a:t>
            </a:r>
          </a:p>
          <a:p>
            <a:pPr marL="514350" indent="-514350">
              <a:lnSpc>
                <a:spcPct val="100000"/>
              </a:lnSpc>
              <a:buClr>
                <a:srgbClr val="CC0099"/>
              </a:buClr>
              <a:buFont typeface="+mj-lt"/>
              <a:buAutoNum type="arabicPeriod"/>
            </a:pPr>
            <a:r>
              <a:rPr lang="ar-SA" sz="2600" b="1" dirty="0" smtClean="0">
                <a:latin typeface="Times New Roman" pitchFamily="18" charset="0"/>
                <a:cs typeface="Times New Roman" pitchFamily="18" charset="0"/>
              </a:rPr>
              <a:t>انقري بالزر الأيمن على </a:t>
            </a:r>
            <a:r>
              <a:rPr lang="en-US" sz="2600" b="1" dirty="0" smtClean="0">
                <a:latin typeface="Times New Roman" pitchFamily="18" charset="0"/>
                <a:cs typeface="Times New Roman" pitchFamily="18" charset="0"/>
              </a:rPr>
              <a:t>My computer &gt; properties</a:t>
            </a:r>
            <a:r>
              <a:rPr lang="ar-SA" sz="2600" b="1" dirty="0" smtClean="0">
                <a:latin typeface="Times New Roman" pitchFamily="18" charset="0"/>
                <a:cs typeface="Times New Roman" pitchFamily="18" charset="0"/>
              </a:rPr>
              <a:t> انقري علامة التبويب </a:t>
            </a:r>
            <a:r>
              <a:rPr lang="en-US" sz="2600" b="1" dirty="0" smtClean="0">
                <a:latin typeface="Times New Roman" pitchFamily="18" charset="0"/>
                <a:cs typeface="Times New Roman" pitchFamily="18" charset="0"/>
              </a:rPr>
              <a:t>Computer Name</a:t>
            </a:r>
            <a:r>
              <a:rPr lang="ar-SA" sz="2600" b="1" dirty="0" smtClean="0">
                <a:latin typeface="Times New Roman" pitchFamily="18" charset="0"/>
                <a:cs typeface="Times New Roman" pitchFamily="18" charset="0"/>
              </a:rPr>
              <a:t> ,أو افتحي المجلد </a:t>
            </a:r>
            <a:r>
              <a:rPr lang="en-US" sz="2600" b="1" dirty="0" smtClean="0">
                <a:latin typeface="Times New Roman" pitchFamily="18" charset="0"/>
                <a:cs typeface="Times New Roman" pitchFamily="18" charset="0"/>
              </a:rPr>
              <a:t>Network Connections</a:t>
            </a:r>
            <a:r>
              <a:rPr lang="ar-SA" sz="2600" b="1" dirty="0" smtClean="0">
                <a:latin typeface="Times New Roman" pitchFamily="18" charset="0"/>
                <a:cs typeface="Times New Roman" pitchFamily="18" charset="0"/>
              </a:rPr>
              <a:t> من لوحة التحكم واختاري </a:t>
            </a:r>
            <a:r>
              <a:rPr lang="en-US" sz="2600" b="1" dirty="0" smtClean="0">
                <a:latin typeface="Times New Roman" pitchFamily="18" charset="0"/>
                <a:cs typeface="Times New Roman" pitchFamily="18" charset="0"/>
              </a:rPr>
              <a:t>Advanced</a:t>
            </a:r>
            <a:r>
              <a:rPr lang="ar-SA" sz="2600" b="1" dirty="0" smtClean="0">
                <a:latin typeface="Times New Roman" pitchFamily="18" charset="0"/>
                <a:cs typeface="Times New Roman" pitchFamily="18" charset="0"/>
              </a:rPr>
              <a:t> &gt;</a:t>
            </a:r>
            <a:r>
              <a:rPr lang="en-US" sz="2600" b="1" dirty="0" smtClean="0">
                <a:latin typeface="Times New Roman" pitchFamily="18" charset="0"/>
                <a:cs typeface="Times New Roman" pitchFamily="18" charset="0"/>
              </a:rPr>
              <a:t>Network Identification</a:t>
            </a:r>
            <a:r>
              <a:rPr lang="ar-SA" sz="26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514350" indent="-514350">
              <a:lnSpc>
                <a:spcPct val="100000"/>
              </a:lnSpc>
              <a:buClr>
                <a:srgbClr val="CC0099"/>
              </a:buClr>
              <a:buFont typeface="+mj-lt"/>
              <a:buAutoNum type="arabicPeriod"/>
            </a:pPr>
            <a:r>
              <a:rPr lang="ar-SA" sz="2600" b="1" dirty="0" smtClean="0">
                <a:latin typeface="Times New Roman" pitchFamily="18" charset="0"/>
                <a:cs typeface="Times New Roman" pitchFamily="18" charset="0"/>
              </a:rPr>
              <a:t>في علامة التبويب </a:t>
            </a:r>
            <a:r>
              <a:rPr lang="en-US" sz="2600" b="1" dirty="0" smtClean="0">
                <a:latin typeface="Times New Roman" pitchFamily="18" charset="0"/>
                <a:cs typeface="Times New Roman" pitchFamily="18" charset="0"/>
              </a:rPr>
              <a:t>Computer Name</a:t>
            </a:r>
            <a:r>
              <a:rPr lang="ar-SA" sz="2600" b="1" dirty="0" smtClean="0">
                <a:latin typeface="Times New Roman" pitchFamily="18" charset="0"/>
                <a:cs typeface="Times New Roman" pitchFamily="18" charset="0"/>
              </a:rPr>
              <a:t> انقري زر </a:t>
            </a:r>
            <a:r>
              <a:rPr lang="en-US" sz="2600" b="1" dirty="0" smtClean="0">
                <a:latin typeface="Times New Roman" pitchFamily="18" charset="0"/>
                <a:cs typeface="Times New Roman" pitchFamily="18" charset="0"/>
              </a:rPr>
              <a:t>Change</a:t>
            </a:r>
            <a:r>
              <a:rPr lang="ar-SA" sz="2600" b="1" dirty="0" smtClean="0">
                <a:latin typeface="Times New Roman" pitchFamily="18" charset="0"/>
                <a:cs typeface="Times New Roman" pitchFamily="18" charset="0"/>
              </a:rPr>
              <a:t> يتح مربع الحوار تغير الآتي: اسم الكمبيوتر وميدانه وعضويته في مجموعة العمل .</a:t>
            </a:r>
          </a:p>
          <a:p>
            <a:pPr marL="514350" indent="-514350">
              <a:lnSpc>
                <a:spcPct val="100000"/>
              </a:lnSpc>
              <a:buClr>
                <a:srgbClr val="CC0099"/>
              </a:buClr>
              <a:buFont typeface="+mj-lt"/>
              <a:buAutoNum type="arabicPeriod"/>
            </a:pPr>
            <a:r>
              <a:rPr lang="ar-SA" sz="2600" b="1" dirty="0" smtClean="0">
                <a:latin typeface="Times New Roman" pitchFamily="18" charset="0"/>
                <a:cs typeface="Times New Roman" pitchFamily="18" charset="0"/>
              </a:rPr>
              <a:t>في مربع الحوار </a:t>
            </a:r>
            <a:r>
              <a:rPr lang="en-US" sz="2600" b="1" dirty="0" smtClean="0">
                <a:latin typeface="Times New Roman" pitchFamily="18" charset="0"/>
                <a:cs typeface="Times New Roman" pitchFamily="18" charset="0"/>
              </a:rPr>
              <a:t>Computer name changes</a:t>
            </a:r>
            <a:r>
              <a:rPr lang="ar-SA" sz="2600" b="1" dirty="0" smtClean="0">
                <a:latin typeface="Times New Roman" pitchFamily="18" charset="0"/>
                <a:cs typeface="Times New Roman" pitchFamily="18" charset="0"/>
              </a:rPr>
              <a:t> انقر </a:t>
            </a:r>
            <a:r>
              <a:rPr lang="en-US" sz="2600" b="1" dirty="0" smtClean="0">
                <a:latin typeface="Times New Roman" pitchFamily="18" charset="0"/>
                <a:cs typeface="Times New Roman" pitchFamily="18" charset="0"/>
              </a:rPr>
              <a:t>Domain</a:t>
            </a:r>
            <a:r>
              <a:rPr lang="ar-SA" sz="2600" b="1" dirty="0" smtClean="0">
                <a:latin typeface="Times New Roman" pitchFamily="18" charset="0"/>
                <a:cs typeface="Times New Roman" pitchFamily="18" charset="0"/>
              </a:rPr>
              <a:t> واكتبي اسم الميدان  </a:t>
            </a:r>
          </a:p>
          <a:p>
            <a:pPr marL="514350" indent="-514350">
              <a:lnSpc>
                <a:spcPct val="100000"/>
              </a:lnSpc>
              <a:buClr>
                <a:srgbClr val="CC0099"/>
              </a:buClr>
              <a:buFont typeface="+mj-lt"/>
              <a:buAutoNum type="arabicPeriod"/>
            </a:pPr>
            <a:r>
              <a:rPr lang="ar-SA" sz="2600" b="1" dirty="0" smtClean="0">
                <a:latin typeface="Times New Roman" pitchFamily="18" charset="0"/>
                <a:cs typeface="Times New Roman" pitchFamily="18" charset="0"/>
              </a:rPr>
              <a:t>انقري </a:t>
            </a:r>
            <a:r>
              <a:rPr lang="en-US" sz="2600" b="1" dirty="0" smtClean="0">
                <a:latin typeface="Times New Roman" pitchFamily="18" charset="0"/>
                <a:cs typeface="Times New Roman" pitchFamily="18" charset="0"/>
              </a:rPr>
              <a:t>OK</a:t>
            </a:r>
            <a:r>
              <a:rPr lang="ar-SA" sz="2600" b="1" dirty="0" smtClean="0">
                <a:latin typeface="Times New Roman" pitchFamily="18" charset="0"/>
                <a:cs typeface="Times New Roman" pitchFamily="18" charset="0"/>
              </a:rPr>
              <a:t> وعندما ينجح الكمبيوتر بالاتصال بالميدان سيطلب منك اسم وكلمة مرور مستخدم لديه امتيازات للانضمام إلى الميدان. (يمكن استعمال الأمر </a:t>
            </a:r>
            <a:r>
              <a:rPr lang="en-US" sz="2600" b="1" dirty="0" smtClean="0">
                <a:latin typeface="Times New Roman" pitchFamily="18" charset="0"/>
                <a:cs typeface="Times New Roman" pitchFamily="18" charset="0"/>
              </a:rPr>
              <a:t>NETDOM JOIN</a:t>
            </a:r>
            <a:r>
              <a:rPr lang="ar-SA" sz="2600" b="1" dirty="0" smtClean="0">
                <a:latin typeface="Times New Roman" pitchFamily="18" charset="0"/>
                <a:cs typeface="Times New Roman" pitchFamily="18" charset="0"/>
              </a:rPr>
              <a:t> لضم محطة عمل أو ملقم إلي ميدان) </a:t>
            </a:r>
          </a:p>
        </p:txBody>
      </p:sp>
      <p:sp>
        <p:nvSpPr>
          <p:cNvPr id="3" name="مستطيل 2"/>
          <p:cNvSpPr/>
          <p:nvPr/>
        </p:nvSpPr>
        <p:spPr>
          <a:xfrm>
            <a:off x="3537633" y="81070"/>
            <a:ext cx="5149167" cy="7571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81000" indent="-381000">
              <a:lnSpc>
                <a:spcPct val="80000"/>
              </a:lnSpc>
              <a:buFont typeface="Wingdings" pitchFamily="2" charset="2"/>
              <a:buNone/>
            </a:pPr>
            <a:r>
              <a:rPr lang="ar-SA" sz="5400" b="1" cap="all" dirty="0" smtClean="0">
                <a:ln w="0"/>
                <a:solidFill>
                  <a:srgbClr val="660033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ضم كمبيوتر إلي ميدان</a:t>
            </a:r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0"/>
            <a:ext cx="8305800" cy="5447645"/>
          </a:xfrm>
        </p:spPr>
        <p:txBody>
          <a:bodyPr/>
          <a:lstStyle/>
          <a:p>
            <a:pPr>
              <a:lnSpc>
                <a:spcPct val="100000"/>
              </a:lnSpc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r>
              <a:rPr lang="ar-SA" sz="3000" b="1" dirty="0" smtClean="0">
                <a:latin typeface="Times New Roman" pitchFamily="18" charset="0"/>
                <a:cs typeface="Times New Roman" pitchFamily="18" charset="0"/>
              </a:rPr>
              <a:t>الحاوية 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Computers</a:t>
            </a:r>
            <a:r>
              <a:rPr lang="ar-SA" sz="3000" b="1" dirty="0" smtClean="0">
                <a:latin typeface="Times New Roman" pitchFamily="18" charset="0"/>
                <a:cs typeface="Times New Roman" pitchFamily="18" charset="0"/>
              </a:rPr>
              <a:t> هي المكان الافتراضي لكائنات الكمبيوترات في 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Active Directory </a:t>
            </a:r>
            <a:r>
              <a:rPr lang="ar-SA" sz="3000" b="1" dirty="0" smtClean="0">
                <a:latin typeface="Times New Roman" pitchFamily="18" charset="0"/>
                <a:cs typeface="Times New Roman" pitchFamily="18" charset="0"/>
              </a:rPr>
              <a:t> .</a:t>
            </a:r>
          </a:p>
          <a:p>
            <a:pPr>
              <a:lnSpc>
                <a:spcPct val="100000"/>
              </a:lnSpc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r>
              <a:rPr lang="ar-SA" sz="3000" b="1" dirty="0" smtClean="0">
                <a:latin typeface="Times New Roman" pitchFamily="18" charset="0"/>
                <a:cs typeface="Times New Roman" pitchFamily="18" charset="0"/>
              </a:rPr>
              <a:t>بعد ترقية الميدان من ويندوز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 NT4</a:t>
            </a:r>
            <a:r>
              <a:rPr lang="ar-SA" sz="3000" b="1" dirty="0" smtClean="0">
                <a:latin typeface="Times New Roman" pitchFamily="18" charset="0"/>
                <a:cs typeface="Times New Roman" pitchFamily="18" charset="0"/>
              </a:rPr>
              <a:t>إلي ويندوز2000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3000" b="1" dirty="0" smtClean="0">
                <a:latin typeface="Times New Roman" pitchFamily="18" charset="0"/>
                <a:cs typeface="Times New Roman" pitchFamily="18" charset="0"/>
              </a:rPr>
              <a:t>تتواجد كل حسابات الكمبيوترات في البدء في هذه الحاوية </a:t>
            </a:r>
          </a:p>
          <a:p>
            <a:pPr>
              <a:lnSpc>
                <a:spcPct val="100000"/>
              </a:lnSpc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r>
              <a:rPr lang="ar-SA" sz="3000" b="1" dirty="0" smtClean="0">
                <a:latin typeface="Times New Roman" pitchFamily="18" charset="0"/>
                <a:cs typeface="Times New Roman" pitchFamily="18" charset="0"/>
              </a:rPr>
              <a:t>عندما ينضم كائن كمبيوتر إلي ميدان ولا يكون لديه حساب ينشأ كائن كمبيوتر تلقائياً في الحاوية  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Computers</a:t>
            </a:r>
            <a:endParaRPr lang="ar-SA" sz="30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r>
              <a:rPr lang="ar-SA" sz="3000" b="1" dirty="0" smtClean="0">
                <a:latin typeface="Times New Roman" pitchFamily="18" charset="0"/>
                <a:cs typeface="Times New Roman" pitchFamily="18" charset="0"/>
              </a:rPr>
              <a:t>رغم أن الحاوية 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Computers</a:t>
            </a:r>
            <a:r>
              <a:rPr lang="ar-SA" sz="3000" b="1" dirty="0" smtClean="0">
                <a:latin typeface="Times New Roman" pitchFamily="18" charset="0"/>
                <a:cs typeface="Times New Roman" pitchFamily="18" charset="0"/>
              </a:rPr>
              <a:t>هي الحاوية الافتراضية لكائنات الكمبيوترات الإ أنها ليست مثالية </a:t>
            </a:r>
          </a:p>
          <a:p>
            <a:pPr>
              <a:lnSpc>
                <a:spcPct val="100000"/>
              </a:lnSpc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r>
              <a:rPr lang="ar-SA" sz="3000" b="1" dirty="0" smtClean="0">
                <a:latin typeface="Times New Roman" pitchFamily="18" charset="0"/>
                <a:cs typeface="Times New Roman" pitchFamily="18" charset="0"/>
              </a:rPr>
              <a:t>الحاويات مثل 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Computers</a:t>
            </a:r>
            <a:r>
              <a:rPr lang="ar-SA" sz="3000" b="1" dirty="0" smtClean="0">
                <a:latin typeface="Times New Roman" pitchFamily="18" charset="0"/>
                <a:cs typeface="Times New Roman" pitchFamily="18" charset="0"/>
              </a:rPr>
              <a:t> و 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Users</a:t>
            </a:r>
            <a:r>
              <a:rPr lang="ar-SA" sz="3000" b="1" dirty="0" smtClean="0">
                <a:latin typeface="Times New Roman" pitchFamily="18" charset="0"/>
                <a:cs typeface="Times New Roman" pitchFamily="18" charset="0"/>
              </a:rPr>
              <a:t> و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b="1" dirty="0" err="1" smtClean="0">
                <a:latin typeface="Times New Roman" pitchFamily="18" charset="0"/>
                <a:cs typeface="Times New Roman" pitchFamily="18" charset="0"/>
              </a:rPr>
              <a:t>Builtin</a:t>
            </a:r>
            <a:r>
              <a:rPr lang="ar-SA" sz="3000" b="1" dirty="0" smtClean="0">
                <a:latin typeface="Times New Roman" pitchFamily="18" charset="0"/>
                <a:cs typeface="Times New Roman" pitchFamily="18" charset="0"/>
              </a:rPr>
              <a:t> لا يمكن ربطها بنُهُج ، مما يحد من المدى الممكن لنهج المجموعة الذي يركز على الكمبيوترات .</a:t>
            </a:r>
          </a:p>
        </p:txBody>
      </p:sp>
      <p:sp>
        <p:nvSpPr>
          <p:cNvPr id="3" name="مستطيل 2"/>
          <p:cNvSpPr/>
          <p:nvPr/>
        </p:nvSpPr>
        <p:spPr>
          <a:xfrm>
            <a:off x="76200" y="81070"/>
            <a:ext cx="901080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>
              <a:lnSpc>
                <a:spcPct val="80000"/>
              </a:lnSpc>
              <a:buFont typeface="Wingdings" pitchFamily="2" charset="2"/>
              <a:buNone/>
            </a:pPr>
            <a:r>
              <a:rPr lang="ar-SA" sz="4000" b="1" cap="all" dirty="0" smtClean="0">
                <a:ln w="0"/>
                <a:solidFill>
                  <a:srgbClr val="660033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الحاوية </a:t>
            </a:r>
            <a:r>
              <a:rPr lang="en-US" sz="4000" b="1" cap="all" dirty="0" smtClean="0">
                <a:ln w="0"/>
                <a:solidFill>
                  <a:srgbClr val="660033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Computers</a:t>
            </a:r>
            <a:r>
              <a:rPr lang="ar-SA" sz="4000" b="1" cap="all" dirty="0" smtClean="0">
                <a:ln w="0"/>
                <a:solidFill>
                  <a:srgbClr val="660033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 مقابل الوحدات التنظيمية</a:t>
            </a:r>
            <a:r>
              <a:rPr lang="ar-SA" sz="4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ar-SA" sz="40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838200"/>
            <a:ext cx="8305800" cy="5355312"/>
          </a:xfrm>
        </p:spPr>
        <p:txBody>
          <a:bodyPr/>
          <a:lstStyle/>
          <a:p>
            <a:pPr>
              <a:lnSpc>
                <a:spcPct val="100000"/>
              </a:lnSpc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r>
              <a:rPr lang="ar-SA" sz="3000" b="1" dirty="0" smtClean="0">
                <a:latin typeface="Times New Roman" pitchFamily="18" charset="0"/>
                <a:cs typeface="Times New Roman" pitchFamily="18" charset="0"/>
              </a:rPr>
              <a:t>أفضل تصميم لــ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Active Directory </a:t>
            </a:r>
            <a:r>
              <a:rPr lang="ar-SA" sz="3000" b="1" dirty="0" smtClean="0">
                <a:latin typeface="Times New Roman" pitchFamily="18" charset="0"/>
                <a:cs typeface="Times New Roman" pitchFamily="18" charset="0"/>
              </a:rPr>
              <a:t> سيتضمن على الأقل وحدة تنظيمية واحدة للكمبيوترات.</a:t>
            </a:r>
          </a:p>
          <a:p>
            <a:pPr>
              <a:lnSpc>
                <a:spcPct val="100000"/>
              </a:lnSpc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r>
              <a:rPr lang="ar-SA" sz="3000" b="1" dirty="0" smtClean="0">
                <a:latin typeface="Times New Roman" pitchFamily="18" charset="0"/>
                <a:cs typeface="Times New Roman" pitchFamily="18" charset="0"/>
              </a:rPr>
              <a:t>بإنشاء وحدة تنظيمية واحدة أو أكثر للكمبيوترات تستطيع المؤسسة أن تفوض الإدارة  وتدير تكوين الكمبيوترات من خلال نهج المجموعة بشكل مرن.</a:t>
            </a:r>
          </a:p>
          <a:p>
            <a:pPr>
              <a:lnSpc>
                <a:spcPct val="100000"/>
              </a:lnSpc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r>
              <a:rPr lang="ar-SA" sz="3000" b="1" dirty="0" smtClean="0">
                <a:latin typeface="Times New Roman" pitchFamily="18" charset="0"/>
                <a:cs typeface="Times New Roman" pitchFamily="18" charset="0"/>
              </a:rPr>
              <a:t>يجب نقل كائنات الكمبيوترات المنشأة تلقائيا من الوحدة التنظيمية 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Computers</a:t>
            </a:r>
            <a:r>
              <a:rPr lang="ar-SA" sz="3000" b="1" dirty="0" smtClean="0">
                <a:latin typeface="Times New Roman" pitchFamily="18" charset="0"/>
                <a:cs typeface="Times New Roman" pitchFamily="18" charset="0"/>
              </a:rPr>
              <a:t> إلي الوحدة التنظيمية الملائمة لها باستخدام الأمر 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Action &gt; Move</a:t>
            </a:r>
            <a:r>
              <a:rPr lang="ar-SA" sz="3000" b="1" dirty="0" smtClean="0">
                <a:latin typeface="Times New Roman" pitchFamily="18" charset="0"/>
                <a:cs typeface="Times New Roman" pitchFamily="18" charset="0"/>
              </a:rPr>
              <a:t>  أو السحب والإفلات أو استخدام الأمر </a:t>
            </a:r>
            <a:r>
              <a:rPr lang="en-US" sz="3000" b="1" dirty="0" err="1" smtClean="0">
                <a:latin typeface="Times New Roman" pitchFamily="18" charset="0"/>
                <a:cs typeface="Times New Roman" pitchFamily="18" charset="0"/>
              </a:rPr>
              <a:t>dsmove</a:t>
            </a:r>
            <a:r>
              <a:rPr lang="ar-SA" sz="3000" b="1" dirty="0" smtClean="0">
                <a:latin typeface="Times New Roman" pitchFamily="18" charset="0"/>
                <a:cs typeface="Times New Roman" pitchFamily="18" charset="0"/>
              </a:rPr>
              <a:t> والتركيب كالأتي:</a:t>
            </a:r>
          </a:p>
          <a:p>
            <a:pPr>
              <a:lnSpc>
                <a:spcPct val="100000"/>
              </a:lnSpc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r>
              <a:rPr lang="en-US" sz="3000" b="1" dirty="0" err="1" smtClean="0">
                <a:latin typeface="Times New Roman" pitchFamily="18" charset="0"/>
                <a:cs typeface="Times New Roman" pitchFamily="18" charset="0"/>
              </a:rPr>
              <a:t>Dsmove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b="1" dirty="0" err="1" smtClean="0">
                <a:latin typeface="Times New Roman" pitchFamily="18" charset="0"/>
                <a:cs typeface="Times New Roman" pitchFamily="18" charset="0"/>
              </a:rPr>
              <a:t>ObjectDN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 [-</a:t>
            </a:r>
            <a:r>
              <a:rPr lang="en-US" sz="3000" b="1" dirty="0" err="1" smtClean="0">
                <a:latin typeface="Times New Roman" pitchFamily="18" charset="0"/>
                <a:cs typeface="Times New Roman" pitchFamily="18" charset="0"/>
              </a:rPr>
              <a:t>newname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b="1" dirty="0" err="1" smtClean="0">
                <a:latin typeface="Times New Roman" pitchFamily="18" charset="0"/>
                <a:cs typeface="Times New Roman" pitchFamily="18" charset="0"/>
              </a:rPr>
              <a:t>NewName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] [-</a:t>
            </a:r>
            <a:r>
              <a:rPr lang="en-US" sz="3000" b="1" dirty="0" err="1" smtClean="0">
                <a:latin typeface="Times New Roman" pitchFamily="18" charset="0"/>
                <a:cs typeface="Times New Roman" pitchFamily="18" charset="0"/>
              </a:rPr>
              <a:t>newparant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b="1" dirty="0" err="1" smtClean="0">
                <a:latin typeface="Times New Roman" pitchFamily="18" charset="0"/>
                <a:cs typeface="Times New Roman" pitchFamily="18" charset="0"/>
              </a:rPr>
              <a:t>NewparantDN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]</a:t>
            </a:r>
          </a:p>
        </p:txBody>
      </p:sp>
      <p:sp>
        <p:nvSpPr>
          <p:cNvPr id="3" name="مستطيل 2"/>
          <p:cNvSpPr/>
          <p:nvPr/>
        </p:nvSpPr>
        <p:spPr>
          <a:xfrm>
            <a:off x="76200" y="81070"/>
            <a:ext cx="901080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>
              <a:lnSpc>
                <a:spcPct val="80000"/>
              </a:lnSpc>
              <a:buFont typeface="Wingdings" pitchFamily="2" charset="2"/>
              <a:buNone/>
            </a:pPr>
            <a:r>
              <a:rPr lang="ar-SA" sz="4000" b="1" cap="all" dirty="0" smtClean="0">
                <a:ln w="0"/>
                <a:solidFill>
                  <a:srgbClr val="660033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الحاوية </a:t>
            </a:r>
            <a:r>
              <a:rPr lang="en-US" sz="4000" b="1" cap="all" dirty="0" smtClean="0">
                <a:ln w="0"/>
                <a:solidFill>
                  <a:srgbClr val="660033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Computers</a:t>
            </a:r>
            <a:r>
              <a:rPr lang="ar-SA" sz="4000" b="1" cap="all" dirty="0" smtClean="0">
                <a:ln w="0"/>
                <a:solidFill>
                  <a:srgbClr val="660033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 مقابل الوحدات التنظيمية</a:t>
            </a:r>
            <a:r>
              <a:rPr lang="ar-SA" sz="4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ar-SA" sz="40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838200"/>
            <a:ext cx="8305800" cy="5262979"/>
          </a:xfrm>
        </p:spPr>
        <p:txBody>
          <a:bodyPr/>
          <a:lstStyle/>
          <a:p>
            <a:pPr>
              <a:lnSpc>
                <a:spcPct val="100000"/>
              </a:lnSpc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r>
              <a:rPr lang="ar-SA" sz="3000" b="1" dirty="0" smtClean="0">
                <a:latin typeface="Times New Roman" pitchFamily="18" charset="0"/>
                <a:cs typeface="Times New Roman" pitchFamily="18" charset="0"/>
              </a:rPr>
              <a:t>يجب أن تكون لديك الاذونات لنقل الكائن في 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Active Directory</a:t>
            </a:r>
            <a:r>
              <a:rPr lang="ar-SA" sz="30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00000"/>
              </a:lnSpc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r>
              <a:rPr lang="ar-SA" sz="3000" b="1" dirty="0" smtClean="0">
                <a:latin typeface="Times New Roman" pitchFamily="18" charset="0"/>
                <a:cs typeface="Times New Roman" pitchFamily="18" charset="0"/>
              </a:rPr>
              <a:t>الاذونات الافتراضية تتيح لـ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Account operators </a:t>
            </a:r>
            <a:r>
              <a:rPr lang="ar-SA" sz="3000" b="1" dirty="0" smtClean="0">
                <a:latin typeface="Times New Roman" pitchFamily="18" charset="0"/>
                <a:cs typeface="Times New Roman" pitchFamily="18" charset="0"/>
              </a:rPr>
              <a:t> نقل كائنات الكمبيوترات بين الحاويات بما في ذلك الحاوية 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Computers</a:t>
            </a:r>
            <a:r>
              <a:rPr lang="ar-SA" sz="3000" b="1" dirty="0" smtClean="0">
                <a:latin typeface="Times New Roman" pitchFamily="18" charset="0"/>
                <a:cs typeface="Times New Roman" pitchFamily="18" charset="0"/>
              </a:rPr>
              <a:t> وأي وحدة تنظيمية ما عدا إلي أو من الوحدة التنظيمية 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Domain Controllers</a:t>
            </a:r>
            <a:r>
              <a:rPr lang="ar-SA" sz="3000" b="1" dirty="0" smtClean="0">
                <a:latin typeface="Times New Roman" pitchFamily="18" charset="0"/>
                <a:cs typeface="Times New Roman" pitchFamily="18" charset="0"/>
              </a:rPr>
              <a:t> .</a:t>
            </a:r>
          </a:p>
          <a:p>
            <a:pPr>
              <a:lnSpc>
                <a:spcPct val="100000"/>
              </a:lnSpc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r>
              <a:rPr lang="ar-SA" sz="3000" b="1" dirty="0" smtClean="0">
                <a:latin typeface="Times New Roman" pitchFamily="18" charset="0"/>
                <a:cs typeface="Times New Roman" pitchFamily="18" charset="0"/>
              </a:rPr>
              <a:t>المجموعة 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 Administrators</a:t>
            </a:r>
            <a:r>
              <a:rPr lang="ar-SA" sz="3000" b="1" dirty="0" smtClean="0">
                <a:latin typeface="Times New Roman" pitchFamily="18" charset="0"/>
                <a:cs typeface="Times New Roman" pitchFamily="18" charset="0"/>
              </a:rPr>
              <a:t>التي تتضمن 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Domain </a:t>
            </a:r>
            <a:r>
              <a:rPr lang="en-US" sz="3000" b="1" dirty="0" err="1" smtClean="0">
                <a:latin typeface="Times New Roman" pitchFamily="18" charset="0"/>
                <a:cs typeface="Times New Roman" pitchFamily="18" charset="0"/>
              </a:rPr>
              <a:t>Admins</a:t>
            </a:r>
            <a:r>
              <a:rPr lang="ar-SA" sz="3000" b="1" dirty="0" smtClean="0">
                <a:latin typeface="Times New Roman" pitchFamily="18" charset="0"/>
                <a:cs typeface="Times New Roman" pitchFamily="18" charset="0"/>
              </a:rPr>
              <a:t> و 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Enterprise </a:t>
            </a:r>
            <a:r>
              <a:rPr lang="en-US" sz="3000" b="1" dirty="0" err="1" smtClean="0">
                <a:latin typeface="Times New Roman" pitchFamily="18" charset="0"/>
                <a:cs typeface="Times New Roman" pitchFamily="18" charset="0"/>
              </a:rPr>
              <a:t>Admins</a:t>
            </a:r>
            <a:r>
              <a:rPr lang="ar-SA" sz="3000" b="1" dirty="0" smtClean="0">
                <a:latin typeface="Times New Roman" pitchFamily="18" charset="0"/>
                <a:cs typeface="Times New Roman" pitchFamily="18" charset="0"/>
              </a:rPr>
              <a:t> يمكنها نقل كائنات كمبيوترات </a:t>
            </a:r>
            <a:r>
              <a:rPr lang="ar-SA" sz="3000" b="1" smtClean="0">
                <a:latin typeface="Times New Roman" pitchFamily="18" charset="0"/>
                <a:cs typeface="Times New Roman" pitchFamily="18" charset="0"/>
              </a:rPr>
              <a:t>بين أي </a:t>
            </a:r>
            <a:r>
              <a:rPr lang="ar-SA" sz="3000" b="1" dirty="0" smtClean="0">
                <a:latin typeface="Times New Roman" pitchFamily="18" charset="0"/>
                <a:cs typeface="Times New Roman" pitchFamily="18" charset="0"/>
              </a:rPr>
              <a:t>حاويات بما في ذلك  الحاوية 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Computers </a:t>
            </a:r>
            <a:r>
              <a:rPr lang="ar-SA" sz="3000" b="1" dirty="0" smtClean="0">
                <a:latin typeface="Times New Roman" pitchFamily="18" charset="0"/>
                <a:cs typeface="Times New Roman" pitchFamily="18" charset="0"/>
              </a:rPr>
              <a:t> والوحدة التنظيمية 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Domain Controllers</a:t>
            </a:r>
            <a:r>
              <a:rPr lang="ar-SA" sz="3000" b="1" dirty="0" smtClean="0">
                <a:latin typeface="Times New Roman" pitchFamily="18" charset="0"/>
                <a:cs typeface="Times New Roman" pitchFamily="18" charset="0"/>
              </a:rPr>
              <a:t> وأي وحدات تنظيمية </a:t>
            </a:r>
            <a:r>
              <a:rPr lang="ar-SA" sz="3000" b="1" dirty="0" err="1" smtClean="0">
                <a:latin typeface="Times New Roman" pitchFamily="18" charset="0"/>
                <a:cs typeface="Times New Roman" pitchFamily="18" charset="0"/>
              </a:rPr>
              <a:t>اخرى</a:t>
            </a:r>
            <a:r>
              <a:rPr lang="ar-SA" sz="30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3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مستطيل 2"/>
          <p:cNvSpPr/>
          <p:nvPr/>
        </p:nvSpPr>
        <p:spPr>
          <a:xfrm>
            <a:off x="76200" y="81070"/>
            <a:ext cx="901080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>
              <a:lnSpc>
                <a:spcPct val="80000"/>
              </a:lnSpc>
              <a:buFont typeface="Wingdings" pitchFamily="2" charset="2"/>
              <a:buNone/>
            </a:pPr>
            <a:r>
              <a:rPr lang="ar-SA" sz="4000" b="1" cap="all" dirty="0" smtClean="0">
                <a:ln w="0"/>
                <a:solidFill>
                  <a:srgbClr val="660033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الحاوية </a:t>
            </a:r>
            <a:r>
              <a:rPr lang="en-US" sz="4000" b="1" cap="all" dirty="0" smtClean="0">
                <a:ln w="0"/>
                <a:solidFill>
                  <a:srgbClr val="660033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Computers</a:t>
            </a:r>
            <a:r>
              <a:rPr lang="ar-SA" sz="4000" b="1" cap="all" dirty="0" smtClean="0">
                <a:ln w="0"/>
                <a:solidFill>
                  <a:srgbClr val="660033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 مقابل الوحدات التنظيمية</a:t>
            </a:r>
            <a:r>
              <a:rPr lang="ar-SA" sz="4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ar-SA" sz="40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1_White Template with yellow-magenta Segoe">
  <a:themeElements>
    <a:clrScheme name="White - blue accents template template">
      <a:dk1>
        <a:srgbClr val="000000"/>
      </a:dk1>
      <a:lt1>
        <a:srgbClr val="FFFFFF"/>
      </a:lt1>
      <a:dk2>
        <a:srgbClr val="1D4775"/>
      </a:dk2>
      <a:lt2>
        <a:srgbClr val="FEF194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A061C3"/>
      </a:accent6>
      <a:hlink>
        <a:srgbClr val="1D4775"/>
      </a:hlink>
      <a:folHlink>
        <a:srgbClr val="1D477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 fontAlgn="base">
          <a:spcBef>
            <a:spcPct val="0"/>
          </a:spcBef>
          <a:spcAft>
            <a:spcPct val="0"/>
          </a:spcAft>
          <a:defRPr sz="2300" dirty="0" smtClean="0">
            <a:solidFill>
              <a:schemeClr val="tx1"/>
            </a:solidFill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  <a:txDef>
      <a:spPr>
        <a:scene3d>
          <a:camera prst="orthographicFront"/>
          <a:lightRig rig="threePt" dir="t"/>
        </a:scene3d>
        <a:sp3d>
          <a:bevelT prst="angle"/>
        </a:sp3d>
      </a:spPr>
      <a:bodyPr wrap="square" rtlCol="1">
        <a:spAutoFit/>
      </a:bodyPr>
      <a:lstStyle>
        <a:defPPr algn="r">
          <a:defRPr sz="2000" b="1" dirty="0" smtClean="0"/>
        </a:defPPr>
      </a:lstStyle>
      <a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a:style>
    </a:txDef>
  </a:objectDefaults>
  <a:extraClrSchemeLst/>
</a:theme>
</file>

<file path=ppt/theme/theme2.xml><?xml version="1.0" encoding="utf-8"?>
<a:theme xmlns:a="http://schemas.openxmlformats.org/drawingml/2006/main" name="White with Courier font for code slides">
  <a:themeElements>
    <a:clrScheme name="Blue Template-Template">
      <a:dk1>
        <a:srgbClr val="000000"/>
      </a:dk1>
      <a:lt1>
        <a:srgbClr val="FFFFFF"/>
      </a:lt1>
      <a:dk2>
        <a:srgbClr val="050595"/>
      </a:dk2>
      <a:lt2>
        <a:srgbClr val="FFFFFF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7D3DA1"/>
      </a:accent6>
      <a:hlink>
        <a:srgbClr val="F3EB4F"/>
      </a:hlink>
      <a:folHlink>
        <a:srgbClr val="7DDD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109728" tIns="54864" rIns="109728" bIns="54864" numCol="1" rtlCol="0" anchor="ctr" anchorCtr="0" compatLnSpc="1">
        <a:prstTxWarp prst="textNoShape">
          <a:avLst/>
        </a:prstTxWarp>
      </a:bodyPr>
      <a:lstStyle>
        <a:defPPr marL="0" marR="0" indent="0" algn="ctr" defTabSz="10969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800" b="0" i="0" u="none" strike="noStrike" cap="none" normalizeH="0" baseline="0" dirty="0" smtClean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90CAB1D8-8B60-41DC-AE7A-89AB460F819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1_White Template with yellow-magenta Segoe</Template>
  <TotalTime>1398</TotalTime>
  <Words>786</Words>
  <Application>Microsoft Office PowerPoint</Application>
  <PresentationFormat>عرض على الشاشة (3:4)‏</PresentationFormat>
  <Paragraphs>66</Paragraphs>
  <Slides>14</Slides>
  <Notes>3</Notes>
  <HiddenSlides>0</HiddenSlides>
  <MMClips>0</MMClips>
  <ScaleCrop>false</ScaleCrop>
  <HeadingPairs>
    <vt:vector size="4" baseType="variant">
      <vt:variant>
        <vt:lpstr>سمة</vt:lpstr>
      </vt:variant>
      <vt:variant>
        <vt:i4>2</vt:i4>
      </vt:variant>
      <vt:variant>
        <vt:lpstr>عناوين الشرائح</vt:lpstr>
      </vt:variant>
      <vt:variant>
        <vt:i4>14</vt:i4>
      </vt:variant>
    </vt:vector>
  </HeadingPairs>
  <TitlesOfParts>
    <vt:vector size="16" baseType="lpstr">
      <vt:lpstr>1_White Template with yellow-magenta Segoe</vt:lpstr>
      <vt:lpstr>White with Courier font for code slides</vt:lpstr>
      <vt:lpstr>بسم الله الرحمن الرحيم   مادة إدارة وصيانة بيئة Microsoft  WINDOWS SERVER 2003  </vt:lpstr>
      <vt:lpstr>الشريحة 2</vt:lpstr>
      <vt:lpstr>الدرس الأول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Presentation</dc:title>
  <dc:creator>freeusersr</dc:creator>
  <cp:lastModifiedBy>nh</cp:lastModifiedBy>
  <cp:revision>142</cp:revision>
  <dcterms:created xsi:type="dcterms:W3CDTF">2011-11-23T13:34:27Z</dcterms:created>
  <dcterms:modified xsi:type="dcterms:W3CDTF">2012-04-11T07:25:43Z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TC102867889990</vt:lpwstr>
  </property>
</Properties>
</file>