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5" r:id="rId1"/>
  </p:sldMasterIdLst>
  <p:notesMasterIdLst>
    <p:notesMasterId r:id="rId15"/>
  </p:notesMasterIdLst>
  <p:sldIdLst>
    <p:sldId id="309" r:id="rId2"/>
    <p:sldId id="310" r:id="rId3"/>
    <p:sldId id="311" r:id="rId4"/>
    <p:sldId id="294" r:id="rId5"/>
    <p:sldId id="298" r:id="rId6"/>
    <p:sldId id="312" r:id="rId7"/>
    <p:sldId id="313" r:id="rId8"/>
    <p:sldId id="314" r:id="rId9"/>
    <p:sldId id="315" r:id="rId10"/>
    <p:sldId id="316" r:id="rId11"/>
    <p:sldId id="317" r:id="rId12"/>
    <p:sldId id="318" r:id="rId13"/>
    <p:sldId id="319"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نمط فاتح 2 - تمييز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93D81CF-94F2-401A-BA57-92F5A7B2D0C5}" styleName="النمط المتوسط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B9631B5-78F2-41C9-869B-9F39066F8104}" styleName="نمط متوسط 3 - تمييز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E93BE6A-D7B0-410F-B980-20F356B2AB6E}" type="datetimeFigureOut">
              <a:rPr lang="ar-SA" smtClean="0"/>
              <a:pPr/>
              <a:t>01/06/1433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91A1684-EB04-45FC-AD85-6EA37ABB970A}"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618EF931-6498-447A-9F72-F589487877AC}" type="slidenum">
              <a:rPr lang="ar-SA" smtClean="0"/>
              <a:pPr/>
              <a:t>2</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D30BC532-AF72-4101-A204-408D65F6F180}" type="slidenum">
              <a:rPr lang="ar-SA" smtClean="0"/>
              <a:pPr/>
              <a:t>3</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618EF931-6498-447A-9F72-F589487877AC}" type="slidenum">
              <a:rPr lang="ar-SA" smtClean="0"/>
              <a:pPr/>
              <a:t>4</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3">
        <a:schemeClr val="bg2"/>
      </p:bgRef>
    </p:bg>
    <p:spTree>
      <p:nvGrpSpPr>
        <p:cNvPr id="1" name=""/>
        <p:cNvGrpSpPr/>
        <p:nvPr/>
      </p:nvGrpSpPr>
      <p:grpSpPr>
        <a:xfrm>
          <a:off x="0" y="0"/>
          <a:ext cx="0" cy="0"/>
          <a:chOff x="0" y="0"/>
          <a:chExt cx="0" cy="0"/>
        </a:xfrm>
      </p:grpSpPr>
      <p:grpSp>
        <p:nvGrpSpPr>
          <p:cNvPr id="7" name="Group 16"/>
          <p:cNvGrpSpPr/>
          <p:nvPr/>
        </p:nvGrpSpPr>
        <p:grpSpPr>
          <a:xfrm>
            <a:off x="0" y="3268345"/>
            <a:ext cx="9144000" cy="146304"/>
            <a:chOff x="0" y="3268345"/>
            <a:chExt cx="9144000" cy="146304"/>
          </a:xfrm>
        </p:grpSpPr>
        <p:sp>
          <p:nvSpPr>
            <p:cNvPr id="13" name="Rectangle 12"/>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609600" y="1752600"/>
            <a:ext cx="7924800" cy="1470025"/>
          </a:xfrm>
          <a:prstGeom prst="rect">
            <a:avLst/>
          </a:prstGeom>
        </p:spPr>
        <p:txBody>
          <a:bodyPr anchor="b"/>
          <a:lstStyle>
            <a:lvl1pPr algn="ctr">
              <a:defRPr/>
            </a:lvl1pPr>
          </a:lstStyle>
          <a:p>
            <a:r>
              <a:rPr lang="ar-SA" smtClean="0"/>
              <a:t>انقر لتحرير نمط العنوان الرئيسي</a:t>
            </a:r>
            <a:endParaRPr lang="en-US"/>
          </a:p>
        </p:txBody>
      </p:sp>
      <p:sp>
        <p:nvSpPr>
          <p:cNvPr id="3" name="Subtitle 2"/>
          <p:cNvSpPr>
            <a:spLocks noGrp="1"/>
          </p:cNvSpPr>
          <p:nvPr>
            <p:ph type="subTitle" idx="1"/>
          </p:nvPr>
        </p:nvSpPr>
        <p:spPr>
          <a:xfrm>
            <a:off x="1371600" y="3505200"/>
            <a:ext cx="6400800" cy="1752600"/>
          </a:xfrm>
        </p:spPr>
        <p:txBody>
          <a:bodyPr>
            <a:normAutofit/>
          </a:bodyPr>
          <a:lstStyle>
            <a:lvl1pPr marL="0" indent="0" algn="ctr">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Date Placeholder 3"/>
          <p:cNvSpPr>
            <a:spLocks noGrp="1"/>
          </p:cNvSpPr>
          <p:nvPr>
            <p:ph type="dt" sz="half" idx="10"/>
          </p:nvPr>
        </p:nvSpPr>
        <p:spPr/>
        <p:txBody>
          <a:bodyPr/>
          <a:lstStyle/>
          <a:p>
            <a:fld id="{A7591A74-138E-4A2F-8338-EC6C20FDBCAB}" type="datetimeFigureOut">
              <a:rPr lang="ar-SA" smtClean="0"/>
              <a:pPr/>
              <a:t>01/06/1433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6F6F722-29FF-40A4-B3D3-294B8732AD95}"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transition>
    <p:dissolv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عنوان ومحتوى">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99616"/>
            <a:ext cx="8229600" cy="4626547"/>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A7591A74-138E-4A2F-8338-EC6C20FDBCAB}" type="datetimeFigureOut">
              <a:rPr lang="ar-SA" smtClean="0"/>
              <a:pPr/>
              <a:t>01/06/1433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6F6F722-29FF-40A4-B3D3-294B8732AD95}" type="slidenum">
              <a:rPr lang="ar-SA" smtClean="0"/>
              <a:pPr/>
              <a:t>‹#›</a:t>
            </a:fld>
            <a:endParaRPr lang="ar-SA"/>
          </a:p>
        </p:txBody>
      </p:sp>
      <p:grpSp>
        <p:nvGrpSpPr>
          <p:cNvPr id="2" name="Group 13"/>
          <p:cNvGrpSpPr/>
          <p:nvPr/>
        </p:nvGrpSpPr>
        <p:grpSpPr>
          <a:xfrm>
            <a:off x="0" y="1371600"/>
            <a:ext cx="9144000" cy="73152"/>
            <a:chOff x="0" y="3268345"/>
            <a:chExt cx="9144000" cy="146304"/>
          </a:xfrm>
        </p:grpSpPr>
        <p:sp>
          <p:nvSpPr>
            <p:cNvPr id="15" name="Rectangle 14"/>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itle 18"/>
          <p:cNvSpPr>
            <a:spLocks noGrp="1"/>
          </p:cNvSpPr>
          <p:nvPr>
            <p:ph type="title"/>
          </p:nvPr>
        </p:nvSpPr>
        <p:spPr/>
        <p:txBody>
          <a:bodyPr/>
          <a:lstStyle/>
          <a:p>
            <a:r>
              <a:rPr lang="ar-SA" smtClean="0"/>
              <a:t>انقر لتحرير نمط العنوان الرئيسي</a:t>
            </a:r>
            <a:endParaRPr lang="en-US"/>
          </a:p>
        </p:txBody>
      </p:sp>
    </p:spTree>
  </p:cSld>
  <p:clrMapOvr>
    <a:masterClrMapping/>
  </p:clrMapOvr>
  <p:transition>
    <p:dissolv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67512" y="4406900"/>
            <a:ext cx="7827201" cy="1362075"/>
          </a:xfrm>
          <a:prstGeom prst="rect">
            <a:avLst/>
          </a:prstGeom>
        </p:spPr>
        <p:txBody>
          <a:bodyPr anchor="t"/>
          <a:lstStyle>
            <a:lvl1pPr algn="l">
              <a:defRPr sz="4000" b="1" cap="all"/>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667512" y="2667000"/>
            <a:ext cx="7827201"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A7591A74-138E-4A2F-8338-EC6C20FDBCAB}" type="datetimeFigureOut">
              <a:rPr lang="ar-SA" smtClean="0"/>
              <a:pPr/>
              <a:t>01/06/1433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6F6F722-29FF-40A4-B3D3-294B8732AD95}" type="slidenum">
              <a:rPr lang="ar-SA" smtClean="0"/>
              <a:pPr/>
              <a:t>‹#›</a:t>
            </a:fld>
            <a:endParaRPr lang="ar-SA"/>
          </a:p>
        </p:txBody>
      </p:sp>
      <p:grpSp>
        <p:nvGrpSpPr>
          <p:cNvPr id="7" name="Group 12"/>
          <p:cNvGrpSpPr/>
          <p:nvPr/>
        </p:nvGrpSpPr>
        <p:grpSpPr>
          <a:xfrm flipH="1">
            <a:off x="0" y="4228465"/>
            <a:ext cx="9144000" cy="146304"/>
            <a:chOff x="0" y="3268345"/>
            <a:chExt cx="9144000" cy="146304"/>
          </a:xfrm>
        </p:grpSpPr>
        <p:sp>
          <p:nvSpPr>
            <p:cNvPr id="14" name="Rectangle 13"/>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p:dissolv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محتويين">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Date Placeholder 4"/>
          <p:cNvSpPr>
            <a:spLocks noGrp="1"/>
          </p:cNvSpPr>
          <p:nvPr>
            <p:ph type="dt" sz="half" idx="10"/>
          </p:nvPr>
        </p:nvSpPr>
        <p:spPr/>
        <p:txBody>
          <a:bodyPr/>
          <a:lstStyle/>
          <a:p>
            <a:fld id="{A7591A74-138E-4A2F-8338-EC6C20FDBCAB}" type="datetimeFigureOut">
              <a:rPr lang="ar-SA" smtClean="0"/>
              <a:pPr/>
              <a:t>01/06/1433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B6F6F722-29FF-40A4-B3D3-294B8732AD95}" type="slidenum">
              <a:rPr lang="ar-SA" smtClean="0"/>
              <a:pPr/>
              <a:t>‹#›</a:t>
            </a:fld>
            <a:endParaRPr lang="ar-SA"/>
          </a:p>
        </p:txBody>
      </p:sp>
      <p:sp>
        <p:nvSpPr>
          <p:cNvPr id="14" name="Title 13"/>
          <p:cNvSpPr>
            <a:spLocks noGrp="1"/>
          </p:cNvSpPr>
          <p:nvPr>
            <p:ph type="title"/>
          </p:nvPr>
        </p:nvSpPr>
        <p:spPr/>
        <p:txBody>
          <a:bodyPr/>
          <a:lstStyle/>
          <a:p>
            <a:r>
              <a:rPr lang="ar-SA" smtClean="0"/>
              <a:t>انقر لتحرير نمط العنوان الرئيسي</a:t>
            </a:r>
            <a:endParaRPr lang="en-US"/>
          </a:p>
        </p:txBody>
      </p:sp>
      <p:grpSp>
        <p:nvGrpSpPr>
          <p:cNvPr id="2" name="Group 14"/>
          <p:cNvGrpSpPr/>
          <p:nvPr/>
        </p:nvGrpSpPr>
        <p:grpSpPr>
          <a:xfrm>
            <a:off x="0" y="1371600"/>
            <a:ext cx="9144000" cy="73152"/>
            <a:chOff x="0" y="3268345"/>
            <a:chExt cx="9144000" cy="146304"/>
          </a:xfrm>
        </p:grpSpPr>
        <p:sp>
          <p:nvSpPr>
            <p:cNvPr id="16" name="Rectangle 15"/>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p:dissolv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مقارنة">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0" y="22971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5" y="16002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5" y="22971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Date Placeholder 6"/>
          <p:cNvSpPr>
            <a:spLocks noGrp="1"/>
          </p:cNvSpPr>
          <p:nvPr>
            <p:ph type="dt" sz="half" idx="10"/>
          </p:nvPr>
        </p:nvSpPr>
        <p:spPr/>
        <p:txBody>
          <a:bodyPr/>
          <a:lstStyle/>
          <a:p>
            <a:fld id="{A7591A74-138E-4A2F-8338-EC6C20FDBCAB}" type="datetimeFigureOut">
              <a:rPr lang="ar-SA" smtClean="0"/>
              <a:pPr/>
              <a:t>01/06/1433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B6F6F722-29FF-40A4-B3D3-294B8732AD95}" type="slidenum">
              <a:rPr lang="ar-SA" smtClean="0"/>
              <a:pPr/>
              <a:t>‹#›</a:t>
            </a:fld>
            <a:endParaRPr lang="ar-SA"/>
          </a:p>
        </p:txBody>
      </p:sp>
      <p:sp>
        <p:nvSpPr>
          <p:cNvPr id="16" name="Title 15"/>
          <p:cNvSpPr>
            <a:spLocks noGrp="1"/>
          </p:cNvSpPr>
          <p:nvPr>
            <p:ph type="title"/>
          </p:nvPr>
        </p:nvSpPr>
        <p:spPr/>
        <p:txBody>
          <a:bodyPr/>
          <a:lstStyle/>
          <a:p>
            <a:r>
              <a:rPr lang="ar-SA" smtClean="0"/>
              <a:t>انقر لتحرير نمط العنوان الرئيسي</a:t>
            </a:r>
            <a:endParaRPr lang="en-US"/>
          </a:p>
        </p:txBody>
      </p:sp>
      <p:grpSp>
        <p:nvGrpSpPr>
          <p:cNvPr id="2" name="Group 16"/>
          <p:cNvGrpSpPr/>
          <p:nvPr/>
        </p:nvGrpSpPr>
        <p:grpSpPr>
          <a:xfrm>
            <a:off x="0" y="1371600"/>
            <a:ext cx="9144000" cy="73152"/>
            <a:chOff x="0" y="3268345"/>
            <a:chExt cx="9144000" cy="146304"/>
          </a:xfrm>
        </p:grpSpPr>
        <p:sp>
          <p:nvSpPr>
            <p:cNvPr id="18" name="Rectangle 17"/>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p:dissolv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عنوان فقط">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591A74-138E-4A2F-8338-EC6C20FDBCAB}" type="datetimeFigureOut">
              <a:rPr lang="ar-SA" smtClean="0"/>
              <a:pPr/>
              <a:t>01/06/1433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B6F6F722-29FF-40A4-B3D3-294B8732AD95}" type="slidenum">
              <a:rPr lang="ar-SA" smtClean="0"/>
              <a:pPr/>
              <a:t>‹#›</a:t>
            </a:fld>
            <a:endParaRPr lang="ar-SA"/>
          </a:p>
        </p:txBody>
      </p:sp>
      <p:sp>
        <p:nvSpPr>
          <p:cNvPr id="12" name="Title 11"/>
          <p:cNvSpPr>
            <a:spLocks noGrp="1"/>
          </p:cNvSpPr>
          <p:nvPr>
            <p:ph type="title"/>
          </p:nvPr>
        </p:nvSpPr>
        <p:spPr/>
        <p:txBody>
          <a:bodyPr/>
          <a:lstStyle/>
          <a:p>
            <a:r>
              <a:rPr lang="ar-SA" smtClean="0"/>
              <a:t>انقر لتحرير نمط العنوان الرئيسي</a:t>
            </a:r>
            <a:endParaRPr lang="en-US"/>
          </a:p>
        </p:txBody>
      </p:sp>
      <p:grpSp>
        <p:nvGrpSpPr>
          <p:cNvPr id="2" name="Group 12"/>
          <p:cNvGrpSpPr/>
          <p:nvPr/>
        </p:nvGrpSpPr>
        <p:grpSpPr>
          <a:xfrm flipH="1">
            <a:off x="0" y="1371600"/>
            <a:ext cx="9144000" cy="73152"/>
            <a:chOff x="0" y="3268345"/>
            <a:chExt cx="9144000" cy="146304"/>
          </a:xfrm>
        </p:grpSpPr>
        <p:sp>
          <p:nvSpPr>
            <p:cNvPr id="14" name="Rectangle 13"/>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p:dissolv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bg>
      <p:bgRef idx="1003">
        <a:schemeClr val="bg2"/>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591A74-138E-4A2F-8338-EC6C20FDBCAB}" type="datetimeFigureOut">
              <a:rPr lang="ar-SA" smtClean="0"/>
              <a:pPr/>
              <a:t>01/06/1433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B6F6F722-29FF-40A4-B3D3-294B8732AD95}" type="slidenum">
              <a:rPr lang="ar-SA" smtClean="0"/>
              <a:pPr/>
              <a:t>‹#›</a:t>
            </a:fld>
            <a:endParaRPr lang="ar-SA"/>
          </a:p>
        </p:txBody>
      </p:sp>
      <p:grpSp>
        <p:nvGrpSpPr>
          <p:cNvPr id="5" name="Group 10"/>
          <p:cNvGrpSpPr/>
          <p:nvPr/>
        </p:nvGrpSpPr>
        <p:grpSpPr>
          <a:xfrm>
            <a:off x="-9144" y="-18288"/>
            <a:ext cx="9144000" cy="146304"/>
            <a:chOff x="0" y="3268345"/>
            <a:chExt cx="9144000" cy="146304"/>
          </a:xfrm>
        </p:grpSpPr>
        <p:sp>
          <p:nvSpPr>
            <p:cNvPr id="12" name="Rectangle 11"/>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5495544"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592824"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7690104"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overrideClrMapping bg1="lt1" tx1="dk1" bg2="lt2" tx2="dk2" accent1="accent1" accent2="accent2" accent3="accent3" accent4="accent4" accent5="accent5" accent6="accent6" hlink="hlink" folHlink="folHlink"/>
  </p:clrMapOvr>
  <p:transition>
    <p:dissolv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793750"/>
          </a:xfrm>
          <a:prstGeom prst="rect">
            <a:avLst/>
          </a:prstGeom>
        </p:spPr>
        <p:txBody>
          <a:bodyPr anchor="b">
            <a:normAutofit/>
          </a:bodyPr>
          <a:lstStyle>
            <a:lvl1pPr algn="l">
              <a:defRPr sz="28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575050" y="1371600"/>
            <a:ext cx="5111750" cy="4754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57200" y="1371600"/>
            <a:ext cx="3008313" cy="4754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A7591A74-138E-4A2F-8338-EC6C20FDBCAB}" type="datetimeFigureOut">
              <a:rPr lang="ar-SA" smtClean="0"/>
              <a:pPr/>
              <a:t>01/06/1433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B6F6F722-29FF-40A4-B3D3-294B8732AD95}" type="slidenum">
              <a:rPr lang="ar-SA" smtClean="0"/>
              <a:pPr/>
              <a:t>‹#›</a:t>
            </a:fld>
            <a:endParaRPr lang="ar-SA"/>
          </a:p>
        </p:txBody>
      </p:sp>
      <p:grpSp>
        <p:nvGrpSpPr>
          <p:cNvPr id="8" name="Group 13"/>
          <p:cNvGrpSpPr/>
          <p:nvPr/>
        </p:nvGrpSpPr>
        <p:grpSpPr>
          <a:xfrm flipH="1">
            <a:off x="0" y="1143000"/>
            <a:ext cx="9144000" cy="73152"/>
            <a:chOff x="0" y="3268345"/>
            <a:chExt cx="9144000" cy="146304"/>
          </a:xfrm>
        </p:grpSpPr>
        <p:sp>
          <p:nvSpPr>
            <p:cNvPr id="15" name="Rectangle 14"/>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p:dissolv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صورة ذو تسمية توضيحية">
    <p:spTree>
      <p:nvGrpSpPr>
        <p:cNvPr id="1" name=""/>
        <p:cNvGrpSpPr/>
        <p:nvPr/>
      </p:nvGrpSpPr>
      <p:grpSpPr>
        <a:xfrm>
          <a:off x="0" y="0"/>
          <a:ext cx="0" cy="0"/>
          <a:chOff x="0" y="0"/>
          <a:chExt cx="0" cy="0"/>
        </a:xfrm>
      </p:grpSpPr>
      <p:sp>
        <p:nvSpPr>
          <p:cNvPr id="15" name="Picture Placeholder 14"/>
          <p:cNvSpPr>
            <a:spLocks noGrp="1"/>
          </p:cNvSpPr>
          <p:nvPr>
            <p:ph type="pic" sz="quarter" idx="13"/>
          </p:nvPr>
        </p:nvSpPr>
        <p:spPr>
          <a:xfrm>
            <a:off x="1801368" y="685800"/>
            <a:ext cx="5495544" cy="3886200"/>
          </a:xfrm>
          <a:solidFill>
            <a:schemeClr val="accent1"/>
          </a:solidFill>
          <a:effectLst>
            <a:reflection blurRad="6350" stA="52000" endA="300" endPos="35000" dir="5400000" sy="-100000" algn="bl" rotWithShape="0"/>
          </a:effectLst>
          <a:scene3d>
            <a:camera prst="orthographicFront"/>
            <a:lightRig rig="contrasting" dir="t"/>
          </a:scene3d>
          <a:sp3d contourW="12700" prstMaterial="softEdge">
            <a:bevelT prst="cross"/>
            <a:contourClr>
              <a:srgbClr val="FFFFFF"/>
            </a:contourClr>
          </a:sp3d>
        </p:spPr>
        <p:txBody>
          <a:bodyPr/>
          <a:lstStyle/>
          <a:p>
            <a:r>
              <a:rPr lang="ar-SA" smtClean="0"/>
              <a:t>انقر فوق الرمز لإضافة صورة</a:t>
            </a:r>
            <a:endParaRPr lang="en-US"/>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ar-SA" smtClean="0"/>
              <a:t>انقر لتحرير نمط العنوان الرئيسي</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A7591A74-138E-4A2F-8338-EC6C20FDBCAB}" type="datetimeFigureOut">
              <a:rPr lang="ar-SA" smtClean="0"/>
              <a:pPr/>
              <a:t>01/06/1433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B6F6F722-29FF-40A4-B3D3-294B8732AD95}" type="slidenum">
              <a:rPr lang="ar-SA" smtClean="0"/>
              <a:pPr/>
              <a:t>‹#›</a:t>
            </a:fld>
            <a:endParaRPr lang="ar-SA"/>
          </a:p>
        </p:txBody>
      </p:sp>
      <p:grpSp>
        <p:nvGrpSpPr>
          <p:cNvPr id="3" name="Group 15"/>
          <p:cNvGrpSpPr/>
          <p:nvPr/>
        </p:nvGrpSpPr>
        <p:grpSpPr>
          <a:xfrm>
            <a:off x="-9144" y="-18288"/>
            <a:ext cx="9144000" cy="146304"/>
            <a:chOff x="0" y="3268345"/>
            <a:chExt cx="9144000" cy="146304"/>
          </a:xfrm>
        </p:grpSpPr>
        <p:sp>
          <p:nvSpPr>
            <p:cNvPr id="17" name="Rectangle 16"/>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5495544"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6592824"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7690104"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p:dissolv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عنوان ونص عمودي">
    <p:bg>
      <p:bgRef idx="1003">
        <a:schemeClr val="bg2"/>
      </p:bgRef>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A7591A74-138E-4A2F-8338-EC6C20FDBCAB}" type="datetimeFigureOut">
              <a:rPr lang="ar-SA" smtClean="0"/>
              <a:pPr/>
              <a:t>01/06/1433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6F6F722-29FF-40A4-B3D3-294B8732AD95}" type="slidenum">
              <a:rPr lang="ar-SA" smtClean="0"/>
              <a:pPr/>
              <a:t>‹#›</a:t>
            </a:fld>
            <a:endParaRPr lang="ar-SA"/>
          </a:p>
        </p:txBody>
      </p:sp>
      <p:sp>
        <p:nvSpPr>
          <p:cNvPr id="7" name="Title 6"/>
          <p:cNvSpPr>
            <a:spLocks noGrp="1"/>
          </p:cNvSpPr>
          <p:nvPr>
            <p:ph type="title"/>
          </p:nvPr>
        </p:nvSpPr>
        <p:spPr/>
        <p:txBody>
          <a:bodyPr/>
          <a:lstStyle/>
          <a:p>
            <a:r>
              <a:rPr lang="ar-SA" smtClean="0"/>
              <a:t>انقر لتحرير نمط العنوان الرئيسي</a:t>
            </a:r>
            <a:endParaRPr lang="en-US"/>
          </a:p>
        </p:txBody>
      </p:sp>
      <p:grpSp>
        <p:nvGrpSpPr>
          <p:cNvPr id="2" name="Group 7"/>
          <p:cNvGrpSpPr/>
          <p:nvPr/>
        </p:nvGrpSpPr>
        <p:grpSpPr>
          <a:xfrm flipH="1">
            <a:off x="0" y="1371600"/>
            <a:ext cx="9144000" cy="73152"/>
            <a:chOff x="0" y="3268345"/>
            <a:chExt cx="9144000" cy="146304"/>
          </a:xfrm>
        </p:grpSpPr>
        <p:sp>
          <p:nvSpPr>
            <p:cNvPr id="9" name="Rectangle 8"/>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overrideClrMapping bg1="lt1" tx1="dk1" bg2="lt2" tx2="dk2" accent1="accent1" accent2="accent2" accent3="accent3" accent4="accent4" accent5="accent5" accent6="accent6" hlink="hlink" folHlink="folHlink"/>
  </p:clrMapOvr>
  <p:transition>
    <p:dissolv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8"/>
            <a:ext cx="1828800" cy="5851525"/>
          </a:xfrm>
          <a:prstGeom prst="rect">
            <a:avLst/>
          </a:prstGeo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57200" y="274638"/>
            <a:ext cx="61722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a:xfrm>
            <a:off x="6839712" y="6356350"/>
            <a:ext cx="1868424" cy="365125"/>
          </a:xfrm>
        </p:spPr>
        <p:txBody>
          <a:bodyPr/>
          <a:lstStyle/>
          <a:p>
            <a:fld id="{A7591A74-138E-4A2F-8338-EC6C20FDBCAB}" type="datetimeFigureOut">
              <a:rPr lang="ar-SA" smtClean="0"/>
              <a:pPr/>
              <a:t>01/06/1433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6F6F722-29FF-40A4-B3D3-294B8732AD95}" type="slidenum">
              <a:rPr lang="ar-SA" smtClean="0"/>
              <a:pPr/>
              <a:t>‹#›</a:t>
            </a:fld>
            <a:endParaRPr lang="ar-SA"/>
          </a:p>
        </p:txBody>
      </p:sp>
      <p:grpSp>
        <p:nvGrpSpPr>
          <p:cNvPr id="7" name="Group 6"/>
          <p:cNvGrpSpPr/>
          <p:nvPr/>
        </p:nvGrpSpPr>
        <p:grpSpPr>
          <a:xfrm rot="5400000" flipH="1">
            <a:off x="3332988" y="3384804"/>
            <a:ext cx="6867144" cy="73152"/>
            <a:chOff x="0" y="3268345"/>
            <a:chExt cx="9144000" cy="146304"/>
          </a:xfrm>
        </p:grpSpPr>
        <p:sp>
          <p:nvSpPr>
            <p:cNvPr id="8" name="Rectangle 7"/>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5181600" y="3268345"/>
              <a:ext cx="109728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6278880" y="3268345"/>
              <a:ext cx="1097280"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7376160" y="3268345"/>
              <a:ext cx="109728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p:dissolv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6826" y="0"/>
            <a:ext cx="9144000" cy="6286520"/>
          </a:xfrm>
          <a:prstGeom prst="rect">
            <a:avLst/>
          </a:prstGeom>
          <a:gradFill flip="none" rotWithShape="1">
            <a:gsLst>
              <a:gs pos="1000">
                <a:schemeClr val="bg2">
                  <a:alpha val="0"/>
                </a:schemeClr>
              </a:gs>
              <a:gs pos="100000">
                <a:schemeClr val="bg1">
                  <a:alpha val="92000"/>
                </a:schemeClr>
              </a:gs>
            </a:gsLst>
            <a:lin ang="16200000" scaled="1"/>
            <a:tileRect/>
          </a:gradFill>
          <a:ln w="28575"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2"/>
          </p:nvPr>
        </p:nvSpPr>
        <p:spPr>
          <a:xfrm>
            <a:off x="6574536" y="6356350"/>
            <a:ext cx="2133600" cy="365125"/>
          </a:xfrm>
          <a:prstGeom prst="rect">
            <a:avLst/>
          </a:prstGeom>
        </p:spPr>
        <p:txBody>
          <a:bodyPr vert="horz" lIns="91440" tIns="45720" rIns="91440" bIns="45720" rtlCol="0" anchor="ctr"/>
          <a:lstStyle>
            <a:lvl1pPr algn="r">
              <a:defRPr sz="1200">
                <a:solidFill>
                  <a:sysClr val="windowText" lastClr="000000"/>
                </a:solidFill>
              </a:defRPr>
            </a:lvl1pPr>
          </a:lstStyle>
          <a:p>
            <a:fld id="{A7591A74-138E-4A2F-8338-EC6C20FDBCAB}" type="datetimeFigureOut">
              <a:rPr lang="ar-SA" smtClean="0"/>
              <a:pPr/>
              <a:t>01/06/1433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ysClr val="windowText" lastClr="000000"/>
                </a:solidFill>
              </a:defRPr>
            </a:lvl1pPr>
          </a:lstStyle>
          <a:p>
            <a:endParaRPr lang="ar-SA"/>
          </a:p>
        </p:txBody>
      </p:sp>
      <p:sp>
        <p:nvSpPr>
          <p:cNvPr id="6" name="Slide Number Placeholder 5"/>
          <p:cNvSpPr>
            <a:spLocks noGrp="1"/>
          </p:cNvSpPr>
          <p:nvPr>
            <p:ph type="sldNum" sz="quarter" idx="4"/>
          </p:nvPr>
        </p:nvSpPr>
        <p:spPr>
          <a:xfrm>
            <a:off x="460248" y="6356350"/>
            <a:ext cx="2133600" cy="365125"/>
          </a:xfrm>
          <a:prstGeom prst="rect">
            <a:avLst/>
          </a:prstGeom>
        </p:spPr>
        <p:txBody>
          <a:bodyPr vert="horz" lIns="91440" tIns="45720" rIns="91440" bIns="45720" rtlCol="0" anchor="ctr"/>
          <a:lstStyle>
            <a:lvl1pPr algn="l">
              <a:defRPr sz="1200">
                <a:solidFill>
                  <a:sysClr val="windowText" lastClr="000000"/>
                </a:solidFill>
              </a:defRPr>
            </a:lvl1pPr>
          </a:lstStyle>
          <a:p>
            <a:fld id="{B6F6F722-29FF-40A4-B3D3-294B8732AD95}" type="slidenum">
              <a:rPr lang="ar-SA" smtClean="0"/>
              <a:pPr/>
              <a:t>‹#›</a:t>
            </a:fld>
            <a:endParaRPr lang="ar-SA"/>
          </a:p>
        </p:txBody>
      </p:sp>
      <p:sp>
        <p:nvSpPr>
          <p:cNvPr id="8" name="Title Placeholder 7"/>
          <p:cNvSpPr>
            <a:spLocks noGrp="1"/>
          </p:cNvSpPr>
          <p:nvPr>
            <p:ph type="title"/>
          </p:nvPr>
        </p:nvSpPr>
        <p:spPr>
          <a:xfrm>
            <a:off x="457200" y="152400"/>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ransition>
    <p:dissolve/>
  </p:transition>
  <p:timing>
    <p:tnLst>
      <p:par>
        <p:cTn id="1" dur="indefinite" restart="never" nodeType="tmRoot"/>
      </p:par>
    </p:tnLst>
  </p:timing>
  <p:txStyles>
    <p:titleStyle>
      <a:lvl1pPr algn="l" defTabSz="914400" rtl="1" eaLnBrk="1" latinLnBrk="0" hangingPunct="1">
        <a:spcBef>
          <a:spcPct val="0"/>
        </a:spcBef>
        <a:buNone/>
        <a:defRPr sz="4400" kern="1200">
          <a:ln>
            <a:noFill/>
          </a:ln>
          <a:solidFill>
            <a:srgbClr val="FFFFFF"/>
          </a:solidFill>
          <a:effectLst>
            <a:glow rad="101600">
              <a:schemeClr val="tx2"/>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914400" rtl="1" eaLnBrk="1" latinLnBrk="0" hangingPunct="1">
        <a:spcBef>
          <a:spcPct val="20000"/>
        </a:spcBef>
        <a:buClr>
          <a:schemeClr val="tx2"/>
        </a:buClr>
        <a:buSzPct val="70000"/>
        <a:buFont typeface="Wingdings 2" pitchFamily="18" charset="2"/>
        <a:buChar char="¥"/>
        <a:defRPr sz="3200" kern="1200">
          <a:solidFill>
            <a:schemeClr val="tx1"/>
          </a:solidFill>
          <a:latin typeface="+mn-lt"/>
          <a:ea typeface="+mn-ea"/>
          <a:cs typeface="+mn-cs"/>
        </a:defRPr>
      </a:lvl1pPr>
      <a:lvl2pPr marL="742950" indent="-285750" algn="r" defTabSz="914400" rtl="1" eaLnBrk="1" latinLnBrk="0" hangingPunct="1">
        <a:spcBef>
          <a:spcPct val="20000"/>
        </a:spcBef>
        <a:buClr>
          <a:schemeClr val="accent4"/>
        </a:buClr>
        <a:buSzPct val="60000"/>
        <a:buFont typeface="Wingdings 2" pitchFamily="18" charset="2"/>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Clr>
          <a:schemeClr val="accent5"/>
        </a:buClr>
        <a:buSzPct val="57000"/>
        <a:buFont typeface="Wingdings 2" pitchFamily="18" charset="2"/>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Clr>
          <a:schemeClr val="accent6"/>
        </a:buClr>
        <a:buSzPct val="55000"/>
        <a:buFont typeface="Wingdings 2" pitchFamily="18" charset="2"/>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Clr>
          <a:schemeClr val="accent2"/>
        </a:buClr>
        <a:buSzPct val="50000"/>
        <a:buFont typeface="Wingdings 2" pitchFamily="18" charset="2"/>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54088" y="2564904"/>
            <a:ext cx="7675512" cy="5715000"/>
          </a:xfrm>
        </p:spPr>
        <p:txBody>
          <a:bodyPr>
            <a:normAutofit fontScale="90000"/>
            <a:scene3d>
              <a:camera prst="isometricOffAxis1Right"/>
              <a:lightRig rig="flat" dir="tl">
                <a:rot lat="0" lon="0" rev="6600000"/>
              </a:lightRig>
            </a:scene3d>
            <a:sp3d extrusionH="25400" contourW="8890">
              <a:bevelT w="38100" h="31750"/>
              <a:contourClr>
                <a:schemeClr val="accent2">
                  <a:shade val="75000"/>
                </a:schemeClr>
              </a:contourClr>
            </a:sp3d>
          </a:bodyPr>
          <a:lstStyle/>
          <a:p>
            <a:pPr algn="ctr" rtl="0"/>
            <a:r>
              <a:rPr lang="ar-SA" sz="4000" b="1" cap="all" dirty="0" smtClean="0">
                <a:ln w="0"/>
                <a:solidFill>
                  <a:srgbClr val="0070C0"/>
                </a:solidFill>
                <a:effectLst>
                  <a:reflection blurRad="12700" stA="50000" endPos="50000" dist="5000" dir="5400000" sy="-100000" rotWithShape="0"/>
                </a:effectLst>
                <a:cs typeface="Diwani Letter" pitchFamily="2" charset="-78"/>
              </a:rPr>
              <a:t>ب</a:t>
            </a:r>
            <a:r>
              <a:rPr lang="ar-SA" sz="4000" b="1" cap="all" dirty="0" smtClean="0">
                <a:ln w="0"/>
                <a:solidFill>
                  <a:schemeClr val="tx2">
                    <a:lumMod val="75000"/>
                  </a:schemeClr>
                </a:solidFill>
                <a:effectLst>
                  <a:reflection blurRad="12700" stA="50000" endPos="50000" dist="5000" dir="5400000" sy="-100000" rotWithShape="0"/>
                </a:effectLst>
                <a:cs typeface="Diwani Letter" pitchFamily="2" charset="-78"/>
              </a:rPr>
              <a:t>سم الله الرحمن الرحيم </a:t>
            </a:r>
            <a:r>
              <a:rPr lang="ar-SA" sz="4000" b="1" cap="all" dirty="0" smtClean="0">
                <a:ln w="0"/>
                <a:solidFill>
                  <a:srgbClr val="0070C0"/>
                </a:solidFill>
                <a:effectLst>
                  <a:reflection blurRad="12700" stA="50000" endPos="50000" dist="5000" dir="5400000" sy="-100000" rotWithShape="0"/>
                </a:effectLst>
                <a:cs typeface="Diwani Letter" pitchFamily="2" charset="-78"/>
              </a:rPr>
              <a:t/>
            </a:r>
            <a:br>
              <a:rPr lang="ar-SA" sz="4000" b="1" cap="all" dirty="0" smtClean="0">
                <a:ln w="0"/>
                <a:solidFill>
                  <a:srgbClr val="0070C0"/>
                </a:solidFill>
                <a:effectLst>
                  <a:reflection blurRad="12700" stA="50000" endPos="50000" dist="5000" dir="5400000" sy="-100000" rotWithShape="0"/>
                </a:effectLst>
                <a:cs typeface="Diwani Letter" pitchFamily="2" charset="-78"/>
              </a:rPr>
            </a:br>
            <a:r>
              <a:rPr lang="ar-SA" sz="4000" b="1" cap="all" dirty="0" smtClean="0">
                <a:ln w="0"/>
                <a:solidFill>
                  <a:srgbClr val="0070C0"/>
                </a:solidFill>
                <a:effectLst>
                  <a:reflection blurRad="12700" stA="50000" endPos="50000" dist="5000" dir="5400000" sy="-100000" rotWithShape="0"/>
                </a:effectLst>
                <a:cs typeface="Diwani Letter" pitchFamily="2" charset="-78"/>
              </a:rPr>
              <a:t/>
            </a:r>
            <a:br>
              <a:rPr lang="ar-SA" sz="4000" b="1" cap="all" dirty="0" smtClean="0">
                <a:ln w="0"/>
                <a:solidFill>
                  <a:srgbClr val="0070C0"/>
                </a:solidFill>
                <a:effectLst>
                  <a:reflection blurRad="12700" stA="50000" endPos="50000" dist="5000" dir="5400000" sy="-100000" rotWithShape="0"/>
                </a:effectLst>
                <a:cs typeface="Diwani Letter" pitchFamily="2" charset="-78"/>
              </a:rPr>
            </a:br>
            <a:r>
              <a:rPr lang="en-US" sz="4000" b="1" cap="all" dirty="0" smtClean="0">
                <a:ln w="0"/>
                <a:solidFill>
                  <a:srgbClr val="0070C0"/>
                </a:solidFill>
                <a:effectLst>
                  <a:reflection blurRad="12700" stA="50000" endPos="50000" dist="5000" dir="5400000" sy="-100000" rotWithShape="0"/>
                </a:effectLst>
                <a:cs typeface="Diwani Letter" pitchFamily="2" charset="-78"/>
              </a:rPr>
              <a:t/>
            </a:r>
            <a:br>
              <a:rPr lang="en-US" sz="4000" b="1" cap="all" dirty="0" smtClean="0">
                <a:ln w="0"/>
                <a:solidFill>
                  <a:srgbClr val="0070C0"/>
                </a:solidFill>
                <a:effectLst>
                  <a:reflection blurRad="12700" stA="50000" endPos="50000" dist="5000" dir="5400000" sy="-100000" rotWithShape="0"/>
                </a:effectLst>
                <a:cs typeface="Diwani Letter" pitchFamily="2" charset="-78"/>
              </a:rPr>
            </a:br>
            <a:r>
              <a:rPr lang="en-US" sz="4000" b="1" cap="all" dirty="0" smtClean="0">
                <a:ln w="0"/>
                <a:solidFill>
                  <a:srgbClr val="0070C0"/>
                </a:solidFill>
                <a:effectLst>
                  <a:reflection blurRad="12700" stA="50000" endPos="50000" dist="5000" dir="5400000" sy="-100000" rotWithShape="0"/>
                </a:effectLst>
                <a:cs typeface="Diwani Letter" pitchFamily="2" charset="-78"/>
              </a:rPr>
              <a:t/>
            </a:r>
            <a:br>
              <a:rPr lang="en-US" sz="4000" b="1" cap="all" dirty="0" smtClean="0">
                <a:ln w="0"/>
                <a:solidFill>
                  <a:srgbClr val="0070C0"/>
                </a:solidFill>
                <a:effectLst>
                  <a:reflection blurRad="12700" stA="50000" endPos="50000" dist="5000" dir="5400000" sy="-100000" rotWithShape="0"/>
                </a:effectLst>
                <a:cs typeface="Diwani Letter" pitchFamily="2" charset="-78"/>
              </a:rPr>
            </a:br>
            <a:r>
              <a:rPr lang="ar-SA" b="1" dirty="0" smtClean="0">
                <a:ln w="11430"/>
                <a:solidFill>
                  <a:srgbClr val="0070C0"/>
                </a:solidFill>
                <a:effectLst>
                  <a:outerShdw blurRad="50800" dist="39000" dir="5460000" algn="tl">
                    <a:srgbClr val="000000">
                      <a:alpha val="38000"/>
                    </a:srgbClr>
                  </a:outerShdw>
                </a:effectLst>
                <a:cs typeface="Diwani Letter" pitchFamily="2" charset="-78"/>
              </a:rPr>
              <a:t/>
            </a:r>
            <a:br>
              <a:rPr lang="ar-SA" b="1" dirty="0" smtClean="0">
                <a:ln w="11430"/>
                <a:solidFill>
                  <a:srgbClr val="0070C0"/>
                </a:solidFill>
                <a:effectLst>
                  <a:outerShdw blurRad="50800" dist="39000" dir="5460000" algn="tl">
                    <a:srgbClr val="000000">
                      <a:alpha val="38000"/>
                    </a:srgbClr>
                  </a:outerShdw>
                </a:effectLst>
                <a:cs typeface="Diwani Letter" pitchFamily="2" charset="-78"/>
              </a:rPr>
            </a:br>
            <a:r>
              <a:rPr lang="ar-SA" sz="5600" b="1" dirty="0" smtClean="0">
                <a:ln w="12700">
                  <a:solidFill>
                    <a:schemeClr val="tx2">
                      <a:satMod val="155000"/>
                    </a:schemeClr>
                  </a:solidFill>
                  <a:prstDash val="solid"/>
                </a:ln>
                <a:solidFill>
                  <a:schemeClr val="tx2">
                    <a:lumMod val="50000"/>
                  </a:schemeClr>
                </a:solidFill>
                <a:effectLst>
                  <a:outerShdw blurRad="41275" dist="20320" dir="1800000" algn="tl" rotWithShape="0">
                    <a:srgbClr val="000000">
                      <a:alpha val="40000"/>
                    </a:srgbClr>
                  </a:outerShdw>
                </a:effectLst>
              </a:rPr>
              <a:t>إدارة وصيانة بيئة</a:t>
            </a:r>
            <a:br>
              <a:rPr lang="ar-SA" sz="5600" b="1" dirty="0" smtClean="0">
                <a:ln w="12700">
                  <a:solidFill>
                    <a:schemeClr val="tx2">
                      <a:satMod val="155000"/>
                    </a:schemeClr>
                  </a:solidFill>
                  <a:prstDash val="solid"/>
                </a:ln>
                <a:solidFill>
                  <a:schemeClr val="tx2">
                    <a:lumMod val="50000"/>
                  </a:schemeClr>
                </a:solidFill>
                <a:effectLst>
                  <a:outerShdw blurRad="41275" dist="20320" dir="1800000" algn="tl" rotWithShape="0">
                    <a:srgbClr val="000000">
                      <a:alpha val="40000"/>
                    </a:srgbClr>
                  </a:outerShdw>
                </a:effectLst>
              </a:rPr>
            </a:br>
            <a:r>
              <a:rPr lang="en-US" sz="5600" b="1" dirty="0" smtClean="0">
                <a:ln w="12700">
                  <a:solidFill>
                    <a:schemeClr val="tx2">
                      <a:satMod val="155000"/>
                    </a:schemeClr>
                  </a:solidFill>
                  <a:prstDash val="solid"/>
                </a:ln>
                <a:solidFill>
                  <a:schemeClr val="tx2">
                    <a:lumMod val="50000"/>
                  </a:schemeClr>
                </a:solidFill>
                <a:effectLst>
                  <a:outerShdw blurRad="41275" dist="20320" dir="1800000" algn="tl" rotWithShape="0">
                    <a:srgbClr val="000000">
                      <a:alpha val="40000"/>
                    </a:srgbClr>
                  </a:outerShdw>
                </a:effectLst>
              </a:rPr>
              <a:t>Microsoft</a:t>
            </a:r>
            <a:br>
              <a:rPr lang="en-US" sz="5600" b="1" dirty="0" smtClean="0">
                <a:ln w="12700">
                  <a:solidFill>
                    <a:schemeClr val="tx2">
                      <a:satMod val="155000"/>
                    </a:schemeClr>
                  </a:solidFill>
                  <a:prstDash val="solid"/>
                </a:ln>
                <a:solidFill>
                  <a:schemeClr val="tx2">
                    <a:lumMod val="50000"/>
                  </a:schemeClr>
                </a:solidFill>
                <a:effectLst>
                  <a:outerShdw blurRad="41275" dist="20320" dir="1800000" algn="tl" rotWithShape="0">
                    <a:srgbClr val="000000">
                      <a:alpha val="40000"/>
                    </a:srgbClr>
                  </a:outerShdw>
                </a:effectLst>
              </a:rPr>
            </a:br>
            <a:r>
              <a:rPr lang="en-US" sz="5600" b="1" dirty="0" smtClean="0">
                <a:ln w="12700">
                  <a:solidFill>
                    <a:schemeClr val="tx2">
                      <a:satMod val="155000"/>
                    </a:schemeClr>
                  </a:solidFill>
                  <a:prstDash val="solid"/>
                </a:ln>
                <a:solidFill>
                  <a:schemeClr val="tx2">
                    <a:lumMod val="50000"/>
                  </a:schemeClr>
                </a:solidFill>
                <a:effectLst>
                  <a:outerShdw blurRad="41275" dist="20320" dir="1800000" algn="tl" rotWithShape="0">
                    <a:srgbClr val="000000">
                      <a:alpha val="40000"/>
                    </a:srgbClr>
                  </a:outerShdw>
                </a:effectLst>
              </a:rPr>
              <a:t> WINDOWS SERVER 2003</a:t>
            </a:r>
            <a:r>
              <a:rPr lang="ar-SA" sz="6000" b="1" cap="all" dirty="0" smtClean="0">
                <a:ln w="0"/>
                <a:solidFill>
                  <a:srgbClr val="0070C0"/>
                </a:solidFill>
                <a:effectLst>
                  <a:reflection blurRad="12700" stA="50000" endPos="50000" dist="5000" dir="5400000" sy="-100000" rotWithShape="0"/>
                </a:effectLst>
              </a:rPr>
              <a:t/>
            </a:r>
            <a:br>
              <a:rPr lang="ar-SA" sz="6000" b="1" cap="all" dirty="0" smtClean="0">
                <a:ln w="0"/>
                <a:solidFill>
                  <a:srgbClr val="0070C0"/>
                </a:solidFill>
                <a:effectLst>
                  <a:reflection blurRad="12700" stA="50000" endPos="50000" dist="5000" dir="5400000" sy="-100000" rotWithShape="0"/>
                </a:effectLst>
              </a:rPr>
            </a:br>
            <a:r>
              <a:rPr lang="ar-SA" sz="6000" b="1" cap="all" dirty="0" smtClean="0">
                <a:ln w="0"/>
                <a:solidFill>
                  <a:srgbClr val="0070C0"/>
                </a:solidFill>
                <a:effectLst>
                  <a:reflection blurRad="12700" stA="50000" endPos="50000" dist="5000" dir="5400000" sy="-100000" rotWithShape="0"/>
                </a:effectLst>
              </a:rPr>
              <a:t/>
            </a:r>
            <a:br>
              <a:rPr lang="ar-SA" sz="6000" b="1" cap="all" dirty="0" smtClean="0">
                <a:ln w="0"/>
                <a:solidFill>
                  <a:srgbClr val="0070C0"/>
                </a:solidFill>
                <a:effectLst>
                  <a:reflection blurRad="12700" stA="50000" endPos="50000" dist="5000" dir="5400000" sy="-100000" rotWithShape="0"/>
                </a:effectLst>
              </a:rPr>
            </a:br>
            <a:endParaRPr lang="ar-SA" sz="6000" b="1" cap="all" dirty="0">
              <a:ln w="0"/>
              <a:solidFill>
                <a:srgbClr val="0070C0"/>
              </a:solidFill>
              <a:effectLst>
                <a:reflection blurRad="12700" stA="50000" endPos="50000" dist="5000" dir="5400000" sy="-100000" rotWithShape="0"/>
              </a:effectLst>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66800" y="1663824"/>
            <a:ext cx="7444680" cy="3349352"/>
          </a:xfrm>
          <a:noFill/>
          <a:ln w="9525">
            <a:noFill/>
            <a:miter lim="800000"/>
            <a:headEnd/>
            <a:tailEnd/>
          </a:ln>
          <a:scene3d>
            <a:camera prst="isometricOffAxis1Right"/>
            <a:lightRig rig="threePt" dir="t"/>
          </a:scene3d>
        </p:spPr>
        <p:txBody>
          <a:bodyPr vert="horz" wrap="square" lIns="91436" tIns="45718" rIns="91436" bIns="45718" numCol="1" anchor="t" anchorCtr="0" compatLnSpc="1">
            <a:prstTxWarp prst="textNoShape">
              <a:avLst/>
            </a:prstTxWarp>
            <a:normAutofit/>
          </a:bodyPr>
          <a:lstStyle/>
          <a:p>
            <a:pPr algn="ctr">
              <a:spcBef>
                <a:spcPts val="2000"/>
              </a:spcBef>
              <a:buClr>
                <a:schemeClr val="tx1"/>
              </a:buClr>
              <a:buSzPct val="80000"/>
              <a:defRPr/>
            </a:pPr>
            <a:r>
              <a:rPr lang="ar-SA" sz="5800" dirty="0" smtClean="0">
                <a:solidFill>
                  <a:srgbClr val="0070C0"/>
                </a:solidFill>
                <a:cs typeface="Old Antic Outline Shaded" pitchFamily="2" charset="-78"/>
              </a:rPr>
              <a:t>     </a:t>
            </a:r>
            <a:r>
              <a:rPr lang="ar-SA" sz="5800" b="1" dirty="0" smtClean="0">
                <a:ln w="12700">
                  <a:solidFill>
                    <a:schemeClr val="tx2">
                      <a:satMod val="155000"/>
                    </a:schemeClr>
                  </a:solidFill>
                  <a:prstDash val="solid"/>
                </a:ln>
                <a:solidFill>
                  <a:schemeClr val="tx2">
                    <a:lumMod val="50000"/>
                  </a:schemeClr>
                </a:solidFill>
                <a:effectLst>
                  <a:outerShdw blurRad="41275" dist="20320" dir="1800000" algn="tl" rotWithShape="0">
                    <a:srgbClr val="000000">
                      <a:alpha val="40000"/>
                    </a:srgbClr>
                  </a:outerShdw>
                </a:effectLst>
                <a:latin typeface="+mj-lt"/>
                <a:ea typeface="+mj-ea"/>
                <a:cs typeface="+mj-cs"/>
              </a:rPr>
              <a:t>الفصل السابع </a:t>
            </a:r>
          </a:p>
          <a:p>
            <a:pPr algn="ctr">
              <a:spcBef>
                <a:spcPts val="2000"/>
              </a:spcBef>
              <a:buClr>
                <a:schemeClr val="tx1"/>
              </a:buClr>
              <a:buSzPct val="80000"/>
              <a:defRPr/>
            </a:pPr>
            <a:endParaRPr lang="ar-SA" sz="5800" dirty="0" smtClean="0">
              <a:solidFill>
                <a:srgbClr val="0070C0"/>
              </a:solidFill>
              <a:cs typeface="Old Antic Outline Shaded" pitchFamily="2" charset="-78"/>
            </a:endParaRPr>
          </a:p>
          <a:p>
            <a:r>
              <a:rPr lang="ar-SA" sz="5800" b="1" dirty="0" smtClean="0">
                <a:ln w="12700">
                  <a:solidFill>
                    <a:schemeClr val="tx2">
                      <a:satMod val="155000"/>
                    </a:schemeClr>
                  </a:solidFill>
                  <a:prstDash val="solid"/>
                </a:ln>
                <a:solidFill>
                  <a:schemeClr val="tx2">
                    <a:lumMod val="50000"/>
                  </a:schemeClr>
                </a:solidFill>
                <a:effectLst>
                  <a:outerShdw blurRad="41275" dist="20320" dir="1800000" algn="tl" rotWithShape="0">
                    <a:srgbClr val="000000">
                      <a:alpha val="40000"/>
                    </a:srgbClr>
                  </a:outerShdw>
                </a:effectLst>
                <a:latin typeface="+mj-lt"/>
                <a:ea typeface="+mj-ea"/>
                <a:cs typeface="+mj-cs"/>
              </a:rPr>
              <a:t>نسخ البيانات احتياطيا</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548136" y="1524000"/>
            <a:ext cx="4690864" cy="1470025"/>
          </a:xfrm>
          <a:noFill/>
          <a:ln w="9525">
            <a:noFill/>
            <a:miter lim="800000"/>
            <a:headEnd/>
            <a:tailEnd/>
          </a:ln>
          <a:scene3d>
            <a:camera prst="isometricOffAxis1Right"/>
            <a:lightRig rig="threePt" dir="t"/>
          </a:scene3d>
        </p:spPr>
        <p:txBody>
          <a:bodyPr vert="horz" wrap="square" lIns="91436" tIns="45718" rIns="91436" bIns="45718" numCol="1" anchor="t" anchorCtr="0" compatLnSpc="1">
            <a:prstTxWarp prst="textNoShape">
              <a:avLst/>
            </a:prstTxWarp>
            <a:normAutofit/>
          </a:bodyPr>
          <a:lstStyle/>
          <a:p>
            <a:pPr>
              <a:spcBef>
                <a:spcPts val="2000"/>
              </a:spcBef>
              <a:buClr>
                <a:schemeClr val="tx1"/>
              </a:buClr>
              <a:buSzPct val="80000"/>
              <a:defRPr/>
            </a:pPr>
            <a:r>
              <a:rPr lang="ar-SA" sz="5800" b="1" dirty="0" smtClean="0">
                <a:ln w="12700">
                  <a:solidFill>
                    <a:schemeClr val="tx2">
                      <a:satMod val="155000"/>
                    </a:schemeClr>
                  </a:solidFill>
                  <a:prstDash val="solid"/>
                </a:ln>
                <a:solidFill>
                  <a:schemeClr val="tx2">
                    <a:lumMod val="50000"/>
                  </a:schemeClr>
                </a:solidFill>
                <a:effectLst>
                  <a:outerShdw blurRad="41275" dist="20320" dir="1800000" algn="tl" rotWithShape="0">
                    <a:srgbClr val="000000">
                      <a:alpha val="40000"/>
                    </a:srgbClr>
                  </a:outerShdw>
                </a:effectLst>
              </a:rPr>
              <a:t>الدرس الأول</a:t>
            </a:r>
          </a:p>
        </p:txBody>
      </p:sp>
      <p:sp>
        <p:nvSpPr>
          <p:cNvPr id="4" name="عنوان فرعي 3"/>
          <p:cNvSpPr>
            <a:spLocks noGrp="1"/>
          </p:cNvSpPr>
          <p:nvPr>
            <p:ph type="subTitle" idx="1"/>
          </p:nvPr>
        </p:nvSpPr>
        <p:spPr>
          <a:xfrm>
            <a:off x="609600" y="3789040"/>
            <a:ext cx="7848600" cy="1773560"/>
          </a:xfrm>
          <a:scene3d>
            <a:camera prst="isometricOffAxis1Right"/>
            <a:lightRig rig="threePt" dir="t"/>
          </a:scene3d>
        </p:spPr>
        <p:txBody>
          <a:bodyPr>
            <a:normAutofit/>
          </a:bodyPr>
          <a:lstStyle/>
          <a:p>
            <a:pPr>
              <a:spcBef>
                <a:spcPts val="2000"/>
              </a:spcBef>
              <a:buClr>
                <a:schemeClr val="tx1"/>
              </a:buClr>
              <a:buSzPct val="80000"/>
              <a:defRPr/>
            </a:pPr>
            <a:r>
              <a:rPr lang="ar-SA" sz="5800" b="1" dirty="0" smtClean="0">
                <a:ln w="12700">
                  <a:solidFill>
                    <a:schemeClr val="tx2">
                      <a:satMod val="155000"/>
                    </a:schemeClr>
                  </a:solidFill>
                  <a:prstDash val="solid"/>
                </a:ln>
                <a:solidFill>
                  <a:schemeClr val="tx2">
                    <a:lumMod val="50000"/>
                  </a:schemeClr>
                </a:solidFill>
                <a:effectLst>
                  <a:outerShdw blurRad="41275" dist="20320" dir="1800000" algn="tl" rotWithShape="0">
                    <a:srgbClr val="000000">
                      <a:alpha val="40000"/>
                    </a:srgbClr>
                  </a:outerShdw>
                </a:effectLst>
                <a:latin typeface="+mj-lt"/>
                <a:ea typeface="+mj-ea"/>
                <a:cs typeface="+mj-cs"/>
              </a:rPr>
              <a:t>أساسيات النسخ الاحتياطي</a:t>
            </a:r>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5073352"/>
          </a:xfrm>
        </p:spPr>
        <p:txBody>
          <a:bodyPr>
            <a:normAutofit/>
          </a:bodyPr>
          <a:lstStyle/>
          <a:p>
            <a:pPr>
              <a:lnSpc>
                <a:spcPct val="200000"/>
              </a:lnSpc>
              <a:buClr>
                <a:schemeClr val="accent1">
                  <a:lumMod val="75000"/>
                </a:schemeClr>
              </a:buClr>
              <a:buBlip>
                <a:blip r:embed="rId3"/>
              </a:buBlip>
            </a:pPr>
            <a:r>
              <a:rPr lang="ar-SA" b="1" dirty="0" smtClean="0">
                <a:solidFill>
                  <a:schemeClr val="tx2">
                    <a:lumMod val="50000"/>
                  </a:schemeClr>
                </a:solidFill>
                <a:latin typeface="Times New Roman" pitchFamily="18" charset="0"/>
                <a:cs typeface="Times New Roman" pitchFamily="18" charset="0"/>
              </a:rPr>
              <a:t>نسخ البيانات احتياطيا في الكمبيوترات المحلية والبعيدة</a:t>
            </a:r>
            <a:r>
              <a:rPr lang="ar-SA" sz="3200" b="1" dirty="0" smtClean="0">
                <a:solidFill>
                  <a:schemeClr val="tx2">
                    <a:lumMod val="50000"/>
                  </a:schemeClr>
                </a:solidFill>
                <a:latin typeface="Times New Roman" pitchFamily="18" charset="0"/>
                <a:cs typeface="Times New Roman" pitchFamily="18" charset="0"/>
              </a:rPr>
              <a:t>.</a:t>
            </a:r>
          </a:p>
          <a:p>
            <a:pPr>
              <a:lnSpc>
                <a:spcPct val="200000"/>
              </a:lnSpc>
              <a:buClr>
                <a:schemeClr val="accent1">
                  <a:lumMod val="75000"/>
                </a:schemeClr>
              </a:buClr>
              <a:buBlip>
                <a:blip r:embed="rId3"/>
              </a:buBlip>
            </a:pPr>
            <a:r>
              <a:rPr lang="ar-SA" b="1" dirty="0" smtClean="0">
                <a:solidFill>
                  <a:schemeClr val="tx2">
                    <a:lumMod val="50000"/>
                  </a:schemeClr>
                </a:solidFill>
                <a:latin typeface="Times New Roman" pitchFamily="18" charset="0"/>
                <a:cs typeface="Times New Roman" pitchFamily="18" charset="0"/>
              </a:rPr>
              <a:t>فهم انواع عملية النسخ الاحتياطي.</a:t>
            </a:r>
          </a:p>
          <a:p>
            <a:pPr>
              <a:lnSpc>
                <a:spcPct val="200000"/>
              </a:lnSpc>
              <a:buClr>
                <a:schemeClr val="accent1">
                  <a:lumMod val="75000"/>
                </a:schemeClr>
              </a:buClr>
              <a:buBlip>
                <a:blip r:embed="rId3"/>
              </a:buBlip>
            </a:pPr>
            <a:r>
              <a:rPr lang="ar-SA" b="1" dirty="0" smtClean="0">
                <a:solidFill>
                  <a:schemeClr val="tx2">
                    <a:lumMod val="50000"/>
                  </a:schemeClr>
                </a:solidFill>
                <a:latin typeface="Times New Roman" pitchFamily="18" charset="0"/>
                <a:cs typeface="Times New Roman" pitchFamily="18" charset="0"/>
              </a:rPr>
              <a:t>إنشاء استراتيجية نسخ احتياطي تضم نسخا احتياطية عادية او تزايدية او </a:t>
            </a:r>
            <a:r>
              <a:rPr lang="ar-SA" b="1" dirty="0" err="1" smtClean="0">
                <a:solidFill>
                  <a:schemeClr val="tx2">
                    <a:lumMod val="50000"/>
                  </a:schemeClr>
                </a:solidFill>
                <a:latin typeface="Times New Roman" pitchFamily="18" charset="0"/>
                <a:cs typeface="Times New Roman" pitchFamily="18" charset="0"/>
              </a:rPr>
              <a:t>تفاضلية.</a:t>
            </a:r>
            <a:endParaRPr lang="ar-SA" sz="3200" b="1" dirty="0" smtClean="0">
              <a:solidFill>
                <a:schemeClr val="tx2">
                  <a:lumMod val="50000"/>
                </a:schemeClr>
              </a:solidFill>
              <a:latin typeface="Times New Roman" pitchFamily="18" charset="0"/>
              <a:cs typeface="Times New Roman" pitchFamily="18" charset="0"/>
            </a:endParaRPr>
          </a:p>
        </p:txBody>
      </p:sp>
      <p:sp>
        <p:nvSpPr>
          <p:cNvPr id="4" name="مستطيل مستدير الزوايا 3"/>
          <p:cNvSpPr/>
          <p:nvPr/>
        </p:nvSpPr>
        <p:spPr>
          <a:xfrm>
            <a:off x="5436096" y="548680"/>
            <a:ext cx="3268216" cy="792088"/>
          </a:xfrm>
          <a:prstGeom prst="roundRect">
            <a:avLst/>
          </a:prstGeom>
        </p:spPr>
        <p:style>
          <a:lnRef idx="0">
            <a:schemeClr val="accent2"/>
          </a:lnRef>
          <a:fillRef idx="3">
            <a:schemeClr val="accent2"/>
          </a:fillRef>
          <a:effectRef idx="3">
            <a:schemeClr val="accent2"/>
          </a:effectRef>
          <a:fontRef idx="minor">
            <a:schemeClr val="lt1"/>
          </a:fontRef>
        </p:style>
        <p:txBody>
          <a:bodyPr rtlCol="1"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4800" b="1" cap="all" dirty="0" smtClean="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rPr>
              <a:t>عناصر الدرس</a:t>
            </a:r>
            <a:endParaRPr lang="ar-SA" sz="4800" b="1" cap="all" dirty="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2008" y="1556792"/>
            <a:ext cx="8820472" cy="4824536"/>
          </a:xfrm>
        </p:spPr>
        <p:txBody>
          <a:bodyPr>
            <a:normAutofit fontScale="85000" lnSpcReduction="10000"/>
          </a:bodyPr>
          <a:lstStyle/>
          <a:p>
            <a:pPr>
              <a:buClr>
                <a:schemeClr val="accent1">
                  <a:lumMod val="75000"/>
                </a:schemeClr>
              </a:buClr>
              <a:buBlip>
                <a:blip r:embed="rId2"/>
              </a:buBlip>
            </a:pPr>
            <a:r>
              <a:rPr lang="ar-SA" b="1" dirty="0">
                <a:solidFill>
                  <a:schemeClr val="tx2">
                    <a:lumMod val="50000"/>
                  </a:schemeClr>
                </a:solidFill>
                <a:latin typeface="Times New Roman" pitchFamily="18" charset="0"/>
                <a:cs typeface="Times New Roman" pitchFamily="18" charset="0"/>
              </a:rPr>
              <a:t>لإجراء نسخ احتياطي هنالك</a:t>
            </a:r>
            <a:r>
              <a:rPr lang="en-US" b="1" dirty="0">
                <a:solidFill>
                  <a:schemeClr val="tx2">
                    <a:lumMod val="50000"/>
                  </a:schemeClr>
                </a:solidFill>
                <a:latin typeface="Times New Roman" pitchFamily="18" charset="0"/>
                <a:cs typeface="Times New Roman" pitchFamily="18" charset="0"/>
              </a:rPr>
              <a:t>: </a:t>
            </a:r>
            <a:r>
              <a:rPr lang="ar-SA" b="1" dirty="0">
                <a:solidFill>
                  <a:schemeClr val="tx2">
                    <a:lumMod val="50000"/>
                  </a:schemeClr>
                </a:solidFill>
                <a:latin typeface="Times New Roman" pitchFamily="18" charset="0"/>
                <a:cs typeface="Times New Roman" pitchFamily="18" charset="0"/>
              </a:rPr>
              <a:t>أداة نسخ احتياطي و خطة نسخ </a:t>
            </a:r>
            <a:r>
              <a:rPr lang="ar-SA" b="1" dirty="0" smtClean="0">
                <a:solidFill>
                  <a:schemeClr val="tx2">
                    <a:lumMod val="50000"/>
                  </a:schemeClr>
                </a:solidFill>
                <a:latin typeface="Times New Roman" pitchFamily="18" charset="0"/>
                <a:cs typeface="Times New Roman" pitchFamily="18" charset="0"/>
              </a:rPr>
              <a:t>احتياطي </a:t>
            </a:r>
            <a:r>
              <a:rPr lang="en-US" b="1" dirty="0" smtClean="0">
                <a:solidFill>
                  <a:schemeClr val="tx2">
                    <a:lumMod val="50000"/>
                  </a:schemeClr>
                </a:solidFill>
                <a:latin typeface="Times New Roman" pitchFamily="18" charset="0"/>
                <a:cs typeface="Times New Roman" pitchFamily="18" charset="0"/>
              </a:rPr>
              <a:t>.</a:t>
            </a:r>
            <a:endParaRPr lang="en-US" b="1" dirty="0">
              <a:solidFill>
                <a:schemeClr val="tx2">
                  <a:lumMod val="50000"/>
                </a:schemeClr>
              </a:solidFill>
              <a:latin typeface="Times New Roman" pitchFamily="18" charset="0"/>
              <a:cs typeface="Times New Roman" pitchFamily="18" charset="0"/>
            </a:endParaRPr>
          </a:p>
          <a:p>
            <a:pPr>
              <a:buClr>
                <a:schemeClr val="accent1">
                  <a:lumMod val="75000"/>
                </a:schemeClr>
              </a:buClr>
              <a:buBlip>
                <a:blip r:embed="rId2"/>
              </a:buBlip>
            </a:pPr>
            <a:r>
              <a:rPr lang="ar-SA" b="1" dirty="0">
                <a:solidFill>
                  <a:schemeClr val="tx2">
                    <a:lumMod val="50000"/>
                  </a:schemeClr>
                </a:solidFill>
                <a:latin typeface="Times New Roman" pitchFamily="18" charset="0"/>
                <a:cs typeface="Times New Roman" pitchFamily="18" charset="0"/>
              </a:rPr>
              <a:t>يمتلك  ويندوز سرفر 2003 أداة نشيطة ومرنة تدعي</a:t>
            </a:r>
            <a:r>
              <a:rPr lang="en-US" b="1" dirty="0">
                <a:solidFill>
                  <a:schemeClr val="tx2">
                    <a:lumMod val="50000"/>
                  </a:schemeClr>
                </a:solidFill>
                <a:latin typeface="Times New Roman" pitchFamily="18" charset="0"/>
                <a:cs typeface="Times New Roman" pitchFamily="18" charset="0"/>
              </a:rPr>
              <a:t> Ntbackup </a:t>
            </a:r>
            <a:r>
              <a:rPr lang="ar-SA" b="1" dirty="0">
                <a:solidFill>
                  <a:schemeClr val="tx2">
                    <a:lumMod val="50000"/>
                  </a:schemeClr>
                </a:solidFill>
                <a:latin typeface="Times New Roman" pitchFamily="18" charset="0"/>
                <a:cs typeface="Times New Roman" pitchFamily="18" charset="0"/>
              </a:rPr>
              <a:t>التي</a:t>
            </a:r>
            <a:r>
              <a:rPr lang="en-US" b="1" dirty="0">
                <a:solidFill>
                  <a:schemeClr val="tx2">
                    <a:lumMod val="50000"/>
                  </a:schemeClr>
                </a:solidFill>
                <a:latin typeface="Times New Roman" pitchFamily="18" charset="0"/>
                <a:cs typeface="Times New Roman" pitchFamily="18" charset="0"/>
              </a:rPr>
              <a:t> </a:t>
            </a:r>
            <a:r>
              <a:rPr lang="ar-SA" b="1" dirty="0">
                <a:solidFill>
                  <a:schemeClr val="tx2">
                    <a:lumMod val="50000"/>
                  </a:schemeClr>
                </a:solidFill>
                <a:latin typeface="Times New Roman" pitchFamily="18" charset="0"/>
                <a:cs typeface="Times New Roman" pitchFamily="18" charset="0"/>
              </a:rPr>
              <a:t>تدعم</a:t>
            </a:r>
            <a:r>
              <a:rPr lang="en-US" b="1" dirty="0">
                <a:solidFill>
                  <a:schemeClr val="tx2">
                    <a:lumMod val="50000"/>
                  </a:schemeClr>
                </a:solidFill>
                <a:latin typeface="Times New Roman" pitchFamily="18" charset="0"/>
                <a:cs typeface="Times New Roman" pitchFamily="18" charset="0"/>
              </a:rPr>
              <a:t> </a:t>
            </a:r>
            <a:r>
              <a:rPr lang="en-US" b="1" dirty="0" smtClean="0">
                <a:solidFill>
                  <a:schemeClr val="tx2">
                    <a:lumMod val="50000"/>
                  </a:schemeClr>
                </a:solidFill>
                <a:latin typeface="Times New Roman" pitchFamily="18" charset="0"/>
                <a:cs typeface="Times New Roman" pitchFamily="18" charset="0"/>
              </a:rPr>
              <a:t>: </a:t>
            </a:r>
            <a:endParaRPr lang="en-US" b="1" dirty="0">
              <a:solidFill>
                <a:schemeClr val="tx2">
                  <a:lumMod val="50000"/>
                </a:schemeClr>
              </a:solidFill>
              <a:latin typeface="Times New Roman" pitchFamily="18" charset="0"/>
              <a:cs typeface="Times New Roman" pitchFamily="18" charset="0"/>
            </a:endParaRPr>
          </a:p>
          <a:p>
            <a:pPr lvl="1">
              <a:buClr>
                <a:schemeClr val="accent1">
                  <a:lumMod val="75000"/>
                </a:schemeClr>
              </a:buClr>
              <a:buBlip>
                <a:blip r:embed="rId2"/>
              </a:buBlip>
            </a:pPr>
            <a:r>
              <a:rPr lang="ar-SA" sz="3100" b="1" dirty="0">
                <a:solidFill>
                  <a:schemeClr val="tx2">
                    <a:lumMod val="50000"/>
                  </a:schemeClr>
                </a:solidFill>
                <a:latin typeface="Times New Roman" pitchFamily="18" charset="0"/>
                <a:cs typeface="Times New Roman" pitchFamily="18" charset="0"/>
              </a:rPr>
              <a:t>معظم الوظائف الموجودة بالشركات</a:t>
            </a:r>
          </a:p>
          <a:p>
            <a:pPr lvl="1">
              <a:buClr>
                <a:schemeClr val="accent1">
                  <a:lumMod val="75000"/>
                </a:schemeClr>
              </a:buClr>
              <a:buBlip>
                <a:blip r:embed="rId2"/>
              </a:buBlip>
            </a:pPr>
            <a:r>
              <a:rPr lang="ar-SA" sz="3100" b="1" dirty="0">
                <a:solidFill>
                  <a:schemeClr val="tx2">
                    <a:lumMod val="50000"/>
                  </a:schemeClr>
                </a:solidFill>
                <a:latin typeface="Times New Roman" pitchFamily="18" charset="0"/>
                <a:cs typeface="Times New Roman" pitchFamily="18" charset="0"/>
              </a:rPr>
              <a:t>القدرة علي جدولة النُسخ الاحتياطية </a:t>
            </a:r>
            <a:endParaRPr lang="ar-SA" sz="3100" b="1" dirty="0" smtClean="0">
              <a:solidFill>
                <a:schemeClr val="tx2">
                  <a:lumMod val="50000"/>
                </a:schemeClr>
              </a:solidFill>
              <a:latin typeface="Times New Roman" pitchFamily="18" charset="0"/>
              <a:cs typeface="Times New Roman" pitchFamily="18" charset="0"/>
            </a:endParaRPr>
          </a:p>
          <a:p>
            <a:pPr lvl="1">
              <a:buClr>
                <a:schemeClr val="accent1">
                  <a:lumMod val="75000"/>
                </a:schemeClr>
              </a:buClr>
              <a:buBlip>
                <a:blip r:embed="rId2"/>
              </a:buBlip>
            </a:pPr>
            <a:r>
              <a:rPr lang="ar-SA" sz="3100" b="1" dirty="0" smtClean="0">
                <a:solidFill>
                  <a:schemeClr val="tx2">
                    <a:lumMod val="50000"/>
                  </a:schemeClr>
                </a:solidFill>
                <a:latin typeface="Times New Roman" pitchFamily="18" charset="0"/>
                <a:cs typeface="Times New Roman" pitchFamily="18" charset="0"/>
              </a:rPr>
              <a:t>تتفاعل إلى حد كبير مع </a:t>
            </a:r>
            <a:r>
              <a:rPr lang="en-US" sz="3100" b="1" dirty="0" smtClean="0">
                <a:solidFill>
                  <a:schemeClr val="tx2">
                    <a:lumMod val="50000"/>
                  </a:schemeClr>
                </a:solidFill>
                <a:latin typeface="Times New Roman" pitchFamily="18" charset="0"/>
                <a:cs typeface="Times New Roman" pitchFamily="18" charset="0"/>
              </a:rPr>
              <a:t>VSS </a:t>
            </a:r>
            <a:r>
              <a:rPr lang="ar-SA" sz="3100" b="1" dirty="0" smtClean="0">
                <a:solidFill>
                  <a:schemeClr val="tx2">
                    <a:lumMod val="50000"/>
                  </a:schemeClr>
                </a:solidFill>
                <a:latin typeface="Times New Roman" pitchFamily="18" charset="0"/>
                <a:cs typeface="Times New Roman" pitchFamily="18" charset="0"/>
              </a:rPr>
              <a:t> والنظام   </a:t>
            </a:r>
            <a:r>
              <a:rPr lang="en-US" sz="3100" b="1" dirty="0">
                <a:solidFill>
                  <a:schemeClr val="tx2">
                    <a:lumMod val="50000"/>
                  </a:schemeClr>
                </a:solidFill>
                <a:latin typeface="Times New Roman" pitchFamily="18" charset="0"/>
                <a:cs typeface="Times New Roman" pitchFamily="18" charset="0"/>
              </a:rPr>
              <a:t>Removable and Storage Management (RSM)</a:t>
            </a:r>
            <a:r>
              <a:rPr lang="ar-SA" sz="3100" b="1" dirty="0">
                <a:solidFill>
                  <a:schemeClr val="tx2">
                    <a:lumMod val="50000"/>
                  </a:schemeClr>
                </a:solidFill>
                <a:latin typeface="Times New Roman" pitchFamily="18" charset="0"/>
                <a:cs typeface="Times New Roman" pitchFamily="18" charset="0"/>
              </a:rPr>
              <a:t> (إدارة التخزين النقّال</a:t>
            </a:r>
            <a:r>
              <a:rPr lang="ar-SA" sz="3100" b="1" dirty="0" err="1">
                <a:solidFill>
                  <a:schemeClr val="tx2">
                    <a:lumMod val="50000"/>
                  </a:schemeClr>
                </a:solidFill>
                <a:latin typeface="Times New Roman" pitchFamily="18" charset="0"/>
                <a:cs typeface="Times New Roman" pitchFamily="18" charset="0"/>
              </a:rPr>
              <a:t>).</a:t>
            </a:r>
            <a:endParaRPr lang="ar-SA" sz="3100" b="1" dirty="0">
              <a:solidFill>
                <a:schemeClr val="tx2">
                  <a:lumMod val="50000"/>
                </a:schemeClr>
              </a:solidFill>
              <a:latin typeface="Times New Roman" pitchFamily="18" charset="0"/>
              <a:cs typeface="Times New Roman" pitchFamily="18" charset="0"/>
            </a:endParaRPr>
          </a:p>
          <a:p>
            <a:pPr>
              <a:buClr>
                <a:schemeClr val="accent1">
                  <a:lumMod val="75000"/>
                </a:schemeClr>
              </a:buClr>
              <a:buNone/>
            </a:pPr>
            <a:r>
              <a:rPr lang="ar-SA" sz="3500" b="1" dirty="0">
                <a:solidFill>
                  <a:srgbClr val="C00000"/>
                </a:solidFill>
                <a:latin typeface="Times New Roman" pitchFamily="18" charset="0"/>
                <a:cs typeface="Times New Roman" pitchFamily="18" charset="0"/>
              </a:rPr>
              <a:t>مقدمة إلي أداة النسخ </a:t>
            </a:r>
            <a:r>
              <a:rPr lang="ar-SA" sz="3500" b="1" dirty="0" smtClean="0">
                <a:solidFill>
                  <a:srgbClr val="C00000"/>
                </a:solidFill>
                <a:latin typeface="Times New Roman" pitchFamily="18" charset="0"/>
                <a:cs typeface="Times New Roman" pitchFamily="18" charset="0"/>
              </a:rPr>
              <a:t>الاحتياطي</a:t>
            </a:r>
            <a:endParaRPr lang="en-US" sz="3500" b="1" dirty="0" smtClean="0">
              <a:solidFill>
                <a:srgbClr val="C00000"/>
              </a:solidFill>
              <a:latin typeface="Times New Roman" pitchFamily="18" charset="0"/>
              <a:cs typeface="Times New Roman" pitchFamily="18" charset="0"/>
            </a:endParaRPr>
          </a:p>
          <a:p>
            <a:pPr>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يمكن </a:t>
            </a:r>
            <a:r>
              <a:rPr lang="ar-SA" b="1" dirty="0">
                <a:solidFill>
                  <a:schemeClr val="tx2">
                    <a:lumMod val="50000"/>
                  </a:schemeClr>
                </a:solidFill>
                <a:latin typeface="Times New Roman" pitchFamily="18" charset="0"/>
                <a:cs typeface="Times New Roman" pitchFamily="18" charset="0"/>
              </a:rPr>
              <a:t>تشغيل أداة النسخ </a:t>
            </a:r>
            <a:r>
              <a:rPr lang="ar-SA" b="1" dirty="0" smtClean="0">
                <a:solidFill>
                  <a:schemeClr val="tx2">
                    <a:lumMod val="50000"/>
                  </a:schemeClr>
                </a:solidFill>
                <a:latin typeface="Times New Roman" pitchFamily="18" charset="0"/>
                <a:cs typeface="Times New Roman" pitchFamily="18" charset="0"/>
              </a:rPr>
              <a:t>الاحتياطي</a:t>
            </a:r>
            <a:endParaRPr lang="ar-SA" b="1" dirty="0">
              <a:solidFill>
                <a:schemeClr val="tx2">
                  <a:lumMod val="50000"/>
                </a:schemeClr>
              </a:solidFill>
              <a:latin typeface="Times New Roman" pitchFamily="18" charset="0"/>
              <a:cs typeface="Times New Roman" pitchFamily="18" charset="0"/>
            </a:endParaRPr>
          </a:p>
          <a:p>
            <a:pPr algn="l">
              <a:buClr>
                <a:schemeClr val="accent1">
                  <a:lumMod val="75000"/>
                </a:schemeClr>
              </a:buClr>
              <a:buNone/>
            </a:pPr>
            <a:r>
              <a:rPr lang="arn-CL" b="1" dirty="0" smtClean="0">
                <a:solidFill>
                  <a:schemeClr val="tx2">
                    <a:lumMod val="50000"/>
                  </a:schemeClr>
                </a:solidFill>
                <a:latin typeface="Times New Roman" pitchFamily="18" charset="0"/>
                <a:cs typeface="Times New Roman" pitchFamily="18" charset="0"/>
              </a:rPr>
              <a:t>Start</a:t>
            </a:r>
            <a:r>
              <a:rPr lang="arn-CL" b="1" dirty="0" smtClean="0">
                <a:solidFill>
                  <a:schemeClr val="tx2">
                    <a:lumMod val="50000"/>
                  </a:schemeClr>
                </a:solidFill>
                <a:latin typeface="Times New Roman" pitchFamily="18" charset="0"/>
                <a:cs typeface="Times New Roman" pitchFamily="18" charset="0"/>
                <a:sym typeface="Wingdings" pitchFamily="2" charset="2"/>
              </a:rPr>
              <a:t></a:t>
            </a:r>
            <a:r>
              <a:rPr lang="en-US" b="1" dirty="0" smtClean="0">
                <a:solidFill>
                  <a:schemeClr val="tx2">
                    <a:lumMod val="50000"/>
                  </a:schemeClr>
                </a:solidFill>
                <a:latin typeface="Times New Roman" pitchFamily="18" charset="0"/>
                <a:cs typeface="Times New Roman" pitchFamily="18" charset="0"/>
              </a:rPr>
              <a:t>   </a:t>
            </a:r>
            <a:r>
              <a:rPr lang="arn-CL" b="1" dirty="0" smtClean="0">
                <a:solidFill>
                  <a:schemeClr val="tx2">
                    <a:lumMod val="50000"/>
                  </a:schemeClr>
                </a:solidFill>
                <a:latin typeface="Times New Roman" pitchFamily="18" charset="0"/>
                <a:cs typeface="Times New Roman" pitchFamily="18" charset="0"/>
              </a:rPr>
              <a:t>Accessories</a:t>
            </a:r>
            <a:r>
              <a:rPr lang="arn-CL" b="1" dirty="0" smtClean="0">
                <a:solidFill>
                  <a:schemeClr val="tx2">
                    <a:lumMod val="50000"/>
                  </a:schemeClr>
                </a:solidFill>
                <a:latin typeface="Times New Roman" pitchFamily="18" charset="0"/>
                <a:cs typeface="Times New Roman" pitchFamily="18" charset="0"/>
                <a:sym typeface="Wingdings" pitchFamily="2" charset="2"/>
              </a:rPr>
              <a:t></a:t>
            </a:r>
            <a:r>
              <a:rPr lang="en-US" b="1" dirty="0" smtClean="0">
                <a:solidFill>
                  <a:schemeClr val="tx2">
                    <a:lumMod val="50000"/>
                  </a:schemeClr>
                </a:solidFill>
                <a:latin typeface="Times New Roman" pitchFamily="18" charset="0"/>
                <a:cs typeface="Times New Roman" pitchFamily="18" charset="0"/>
              </a:rPr>
              <a:t> </a:t>
            </a:r>
            <a:r>
              <a:rPr lang="arn-CL" b="1" dirty="0" smtClean="0">
                <a:solidFill>
                  <a:schemeClr val="tx2">
                    <a:lumMod val="50000"/>
                  </a:schemeClr>
                </a:solidFill>
                <a:latin typeface="Times New Roman" pitchFamily="18" charset="0"/>
                <a:cs typeface="Times New Roman" pitchFamily="18" charset="0"/>
              </a:rPr>
              <a:t>System</a:t>
            </a:r>
            <a:r>
              <a:rPr lang="arn-CL" b="1" dirty="0" smtClean="0">
                <a:solidFill>
                  <a:schemeClr val="tx2">
                    <a:lumMod val="50000"/>
                  </a:schemeClr>
                </a:solidFill>
                <a:latin typeface="Times New Roman" pitchFamily="18" charset="0"/>
                <a:cs typeface="Times New Roman" pitchFamily="18" charset="0"/>
              </a:rPr>
              <a:t>Tools</a:t>
            </a:r>
            <a:r>
              <a:rPr lang="en-US" b="1" dirty="0" smtClean="0">
                <a:solidFill>
                  <a:schemeClr val="tx2">
                    <a:lumMod val="50000"/>
                  </a:schemeClr>
                </a:solidFill>
                <a:latin typeface="Times New Roman" pitchFamily="18" charset="0"/>
                <a:cs typeface="Times New Roman" pitchFamily="18" charset="0"/>
              </a:rPr>
              <a:t> </a:t>
            </a:r>
            <a:r>
              <a:rPr lang="arn-CL" b="1" dirty="0" smtClean="0">
                <a:solidFill>
                  <a:schemeClr val="tx2">
                    <a:lumMod val="50000"/>
                  </a:schemeClr>
                </a:solidFill>
                <a:latin typeface="Times New Roman" pitchFamily="18" charset="0"/>
                <a:cs typeface="Times New Roman" pitchFamily="18" charset="0"/>
                <a:sym typeface="Wingdings" pitchFamily="2" charset="2"/>
              </a:rPr>
              <a:t></a:t>
            </a:r>
            <a:r>
              <a:rPr lang="en-US" b="1" dirty="0" smtClean="0">
                <a:solidFill>
                  <a:schemeClr val="tx2">
                    <a:lumMod val="50000"/>
                  </a:schemeClr>
                </a:solidFill>
                <a:latin typeface="Times New Roman" pitchFamily="18" charset="0"/>
                <a:cs typeface="Times New Roman" pitchFamily="18" charset="0"/>
              </a:rPr>
              <a:t> </a:t>
            </a:r>
            <a:r>
              <a:rPr lang="en-US" b="1" dirty="0" smtClean="0">
                <a:solidFill>
                  <a:schemeClr val="tx2">
                    <a:lumMod val="50000"/>
                  </a:schemeClr>
                </a:solidFill>
                <a:latin typeface="Times New Roman" pitchFamily="18" charset="0"/>
                <a:cs typeface="Times New Roman" pitchFamily="18" charset="0"/>
              </a:rPr>
              <a:t>ntbackup</a:t>
            </a:r>
          </a:p>
          <a:p>
            <a:pPr algn="l">
              <a:buClr>
                <a:schemeClr val="accent1">
                  <a:lumMod val="75000"/>
                </a:schemeClr>
              </a:buClr>
              <a:buNone/>
            </a:pPr>
            <a:r>
              <a:rPr lang="arn-CL" b="1" dirty="0">
                <a:solidFill>
                  <a:schemeClr val="tx2">
                    <a:lumMod val="50000"/>
                  </a:schemeClr>
                </a:solidFill>
                <a:latin typeface="Times New Roman" pitchFamily="18" charset="0"/>
                <a:cs typeface="Times New Roman" pitchFamily="18" charset="0"/>
              </a:rPr>
              <a:t> </a:t>
            </a:r>
            <a:r>
              <a:rPr lang="ar-SA" b="1" dirty="0" smtClean="0">
                <a:solidFill>
                  <a:schemeClr val="tx2">
                    <a:lumMod val="50000"/>
                  </a:schemeClr>
                </a:solidFill>
                <a:latin typeface="Times New Roman" pitchFamily="18" charset="0"/>
                <a:cs typeface="Times New Roman" pitchFamily="18" charset="0"/>
              </a:rPr>
              <a:t>أو</a:t>
            </a:r>
            <a:r>
              <a:rPr lang="en-US" b="1" dirty="0" smtClean="0">
                <a:solidFill>
                  <a:schemeClr val="tx2">
                    <a:lumMod val="50000"/>
                  </a:schemeClr>
                </a:solidFill>
                <a:latin typeface="Times New Roman" pitchFamily="18" charset="0"/>
                <a:cs typeface="Times New Roman" pitchFamily="18" charset="0"/>
              </a:rPr>
              <a:t> </a:t>
            </a:r>
            <a:r>
              <a:rPr lang="arn-CL" b="1" dirty="0" smtClean="0">
                <a:solidFill>
                  <a:schemeClr val="tx2">
                    <a:lumMod val="50000"/>
                  </a:schemeClr>
                </a:solidFill>
                <a:latin typeface="Times New Roman" pitchFamily="18" charset="0"/>
                <a:cs typeface="Times New Roman" pitchFamily="18" charset="0"/>
              </a:rPr>
              <a:t>Start </a:t>
            </a:r>
            <a:r>
              <a:rPr lang="arn-CL" b="1" dirty="0" smtClean="0">
                <a:solidFill>
                  <a:schemeClr val="tx2">
                    <a:lumMod val="50000"/>
                  </a:schemeClr>
                </a:solidFill>
                <a:latin typeface="Times New Roman" pitchFamily="18" charset="0"/>
                <a:cs typeface="Times New Roman" pitchFamily="18" charset="0"/>
                <a:sym typeface="Wingdings" pitchFamily="2" charset="2"/>
              </a:rPr>
              <a:t></a:t>
            </a:r>
            <a:r>
              <a:rPr lang="arn-CL" b="1" dirty="0" smtClean="0">
                <a:solidFill>
                  <a:schemeClr val="tx2">
                    <a:lumMod val="50000"/>
                  </a:schemeClr>
                </a:solidFill>
                <a:latin typeface="Times New Roman" pitchFamily="18" charset="0"/>
                <a:cs typeface="Times New Roman" pitchFamily="18" charset="0"/>
              </a:rPr>
              <a:t>Run</a:t>
            </a:r>
            <a:r>
              <a:rPr lang="arn-CL" b="1" dirty="0" smtClean="0">
                <a:solidFill>
                  <a:schemeClr val="tx2">
                    <a:lumMod val="50000"/>
                  </a:schemeClr>
                </a:solidFill>
                <a:latin typeface="Times New Roman" pitchFamily="18" charset="0"/>
                <a:cs typeface="Times New Roman" pitchFamily="18" charset="0"/>
                <a:sym typeface="Wingdings" pitchFamily="2" charset="2"/>
              </a:rPr>
              <a:t></a:t>
            </a:r>
            <a:r>
              <a:rPr lang="en-US" b="1" dirty="0" smtClean="0">
                <a:solidFill>
                  <a:schemeClr val="tx2">
                    <a:lumMod val="50000"/>
                  </a:schemeClr>
                </a:solidFill>
                <a:latin typeface="Times New Roman" pitchFamily="18" charset="0"/>
                <a:cs typeface="Times New Roman" pitchFamily="18" charset="0"/>
              </a:rPr>
              <a:t> ntbackup.exe    </a:t>
            </a:r>
            <a:endParaRPr lang="ar-SA" b="1" dirty="0">
              <a:solidFill>
                <a:schemeClr val="tx2">
                  <a:lumMod val="50000"/>
                </a:schemeClr>
              </a:solidFill>
              <a:latin typeface="Times New Roman" pitchFamily="18" charset="0"/>
              <a:cs typeface="Times New Roman" pitchFamily="18" charset="0"/>
            </a:endParaRPr>
          </a:p>
          <a:p>
            <a:pPr>
              <a:buClr>
                <a:schemeClr val="accent1">
                  <a:lumMod val="75000"/>
                </a:schemeClr>
              </a:buClr>
              <a:buBlip>
                <a:blip r:embed="rId2"/>
              </a:buBlip>
            </a:pPr>
            <a:endParaRPr lang="en-US" b="1" dirty="0">
              <a:solidFill>
                <a:schemeClr val="tx2">
                  <a:lumMod val="50000"/>
                </a:schemeClr>
              </a:solidFill>
              <a:latin typeface="Times New Roman" pitchFamily="18" charset="0"/>
              <a:cs typeface="Times New Roman" pitchFamily="18" charset="0"/>
            </a:endParaRPr>
          </a:p>
        </p:txBody>
      </p:sp>
      <p:sp>
        <p:nvSpPr>
          <p:cNvPr id="5" name="مستطيل مستدير الزوايا 4"/>
          <p:cNvSpPr/>
          <p:nvPr/>
        </p:nvSpPr>
        <p:spPr>
          <a:xfrm>
            <a:off x="2123728" y="332656"/>
            <a:ext cx="6580584" cy="1008112"/>
          </a:xfrm>
          <a:prstGeom prst="roundRect">
            <a:avLst/>
          </a:prstGeom>
        </p:spPr>
        <p:style>
          <a:lnRef idx="0">
            <a:schemeClr val="accent2"/>
          </a:lnRef>
          <a:fillRef idx="3">
            <a:schemeClr val="accent2"/>
          </a:fillRef>
          <a:effectRef idx="3">
            <a:schemeClr val="accent2"/>
          </a:effectRef>
          <a:fontRef idx="minor">
            <a:schemeClr val="lt1"/>
          </a:fontRef>
        </p:style>
        <p:txBody>
          <a:bodyPr rtlCol="1"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4800" b="1" cap="all" dirty="0" smtClean="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rPr>
              <a:t>مقدمة إلي أداة النسخ الاحتياطي</a:t>
            </a:r>
            <a:endParaRPr lang="ar-SA" sz="4800" b="1" cap="all" dirty="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2008" y="1556792"/>
            <a:ext cx="8820472" cy="576064"/>
          </a:xfrm>
        </p:spPr>
        <p:txBody>
          <a:bodyPr>
            <a:normAutofit fontScale="92500"/>
          </a:bodyPr>
          <a:lstStyle/>
          <a:p>
            <a:pPr>
              <a:lnSpc>
                <a:spcPct val="90000"/>
              </a:lnSpc>
              <a:buClr>
                <a:schemeClr val="accent1">
                  <a:lumMod val="75000"/>
                </a:schemeClr>
              </a:buClr>
              <a:buBlip>
                <a:blip r:embed="rId2"/>
              </a:buBlip>
            </a:pPr>
            <a:r>
              <a:rPr lang="ar-SA" sz="2700" b="1" dirty="0" smtClean="0">
                <a:solidFill>
                  <a:schemeClr val="tx2">
                    <a:lumMod val="50000"/>
                  </a:schemeClr>
                </a:solidFill>
                <a:latin typeface="Times New Roman" pitchFamily="18" charset="0"/>
                <a:cs typeface="Times New Roman" pitchFamily="18" charset="0"/>
              </a:rPr>
              <a:t>أول مرة يتم تشغيل النسخ الاحتياطي يظهر في صورة المعالج كما موضح ادناه:</a:t>
            </a:r>
            <a:endParaRPr lang="en-US" sz="2700" b="1" dirty="0">
              <a:solidFill>
                <a:schemeClr val="tx2">
                  <a:lumMod val="50000"/>
                </a:schemeClr>
              </a:solidFill>
              <a:latin typeface="Times New Roman" pitchFamily="18" charset="0"/>
              <a:cs typeface="Times New Roman" pitchFamily="18" charset="0"/>
            </a:endParaRPr>
          </a:p>
        </p:txBody>
      </p:sp>
      <p:sp>
        <p:nvSpPr>
          <p:cNvPr id="5" name="مستطيل مستدير الزوايا 4"/>
          <p:cNvSpPr/>
          <p:nvPr/>
        </p:nvSpPr>
        <p:spPr>
          <a:xfrm>
            <a:off x="2123728" y="332656"/>
            <a:ext cx="6580584" cy="1008112"/>
          </a:xfrm>
          <a:prstGeom prst="roundRect">
            <a:avLst/>
          </a:prstGeom>
        </p:spPr>
        <p:style>
          <a:lnRef idx="0">
            <a:schemeClr val="accent2"/>
          </a:lnRef>
          <a:fillRef idx="3">
            <a:schemeClr val="accent2"/>
          </a:fillRef>
          <a:effectRef idx="3">
            <a:schemeClr val="accent2"/>
          </a:effectRef>
          <a:fontRef idx="minor">
            <a:schemeClr val="lt1"/>
          </a:fontRef>
        </p:style>
        <p:txBody>
          <a:bodyPr rtlCol="1"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4800" b="1" cap="all" dirty="0" smtClean="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rPr>
              <a:t>مقدمة إلي أداة النسخ الاحتياطي</a:t>
            </a:r>
            <a:endParaRPr lang="ar-SA" sz="4800" b="1" cap="all" dirty="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endParaRPr>
          </a:p>
        </p:txBody>
      </p:sp>
      <p:pic>
        <p:nvPicPr>
          <p:cNvPr id="33795" name="Picture 3"/>
          <p:cNvPicPr>
            <a:picLocks noChangeAspect="1" noChangeArrowheads="1"/>
          </p:cNvPicPr>
          <p:nvPr/>
        </p:nvPicPr>
        <p:blipFill>
          <a:blip r:embed="rId3" cstate="print"/>
          <a:srcRect/>
          <a:stretch>
            <a:fillRect/>
          </a:stretch>
        </p:blipFill>
        <p:spPr bwMode="auto">
          <a:xfrm>
            <a:off x="5004246" y="2132856"/>
            <a:ext cx="4032250" cy="4675187"/>
          </a:xfrm>
          <a:prstGeom prst="rect">
            <a:avLst/>
          </a:prstGeom>
          <a:noFill/>
        </p:spPr>
      </p:pic>
      <p:pic>
        <p:nvPicPr>
          <p:cNvPr id="6" name="Picture 10"/>
          <p:cNvPicPr>
            <a:picLocks noChangeAspect="1" noChangeArrowheads="1"/>
          </p:cNvPicPr>
          <p:nvPr/>
        </p:nvPicPr>
        <p:blipFill>
          <a:blip r:embed="rId4" cstate="print"/>
          <a:srcRect/>
          <a:stretch>
            <a:fillRect/>
          </a:stretch>
        </p:blipFill>
        <p:spPr bwMode="auto">
          <a:xfrm>
            <a:off x="250825" y="2204864"/>
            <a:ext cx="4321175" cy="4608512"/>
          </a:xfrm>
          <a:prstGeom prst="rect">
            <a:avLst/>
          </a:prstGeom>
          <a:noFill/>
          <a:ln w="9525">
            <a:solidFill>
              <a:schemeClr val="tx1"/>
            </a:solidFill>
            <a:miter lim="800000"/>
            <a:headEnd/>
            <a:tailEnd/>
          </a:ln>
        </p:spPr>
      </p:pic>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2008" y="1556792"/>
            <a:ext cx="8820472" cy="4896544"/>
          </a:xfrm>
        </p:spPr>
        <p:txBody>
          <a:bodyPr>
            <a:noAutofit/>
          </a:bodyPr>
          <a:lstStyle/>
          <a:p>
            <a:pPr>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في علامة التبويب </a:t>
            </a:r>
            <a:r>
              <a:rPr lang="en-US" b="1" dirty="0" smtClean="0">
                <a:solidFill>
                  <a:schemeClr val="tx2">
                    <a:lumMod val="50000"/>
                  </a:schemeClr>
                </a:solidFill>
                <a:latin typeface="Times New Roman" pitchFamily="18" charset="0"/>
                <a:cs typeface="Times New Roman" pitchFamily="18" charset="0"/>
              </a:rPr>
              <a:t>Welcome</a:t>
            </a:r>
            <a:r>
              <a:rPr lang="ar-SA" b="1" dirty="0" smtClean="0">
                <a:solidFill>
                  <a:schemeClr val="tx2">
                    <a:lumMod val="50000"/>
                  </a:schemeClr>
                </a:solidFill>
                <a:latin typeface="Times New Roman" pitchFamily="18" charset="0"/>
                <a:cs typeface="Times New Roman" pitchFamily="18" charset="0"/>
              </a:rPr>
              <a:t> يمكن نسخ البيانات احتياطيا يدويا او استعمال معالج النسخ الاحتياطي.</a:t>
            </a:r>
          </a:p>
          <a:p>
            <a:pPr>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يمكن ايضا جدولة عمليات النسخ الاحتياطي غير مراقبة.</a:t>
            </a:r>
          </a:p>
          <a:p>
            <a:pPr>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تستعمل أداة النسخ الاحتياطي ايضا لاستعادة البيانات</a:t>
            </a:r>
            <a:r>
              <a:rPr lang="en-US" b="1" dirty="0" smtClean="0">
                <a:solidFill>
                  <a:schemeClr val="tx2">
                    <a:lumMod val="50000"/>
                  </a:schemeClr>
                </a:solidFill>
                <a:latin typeface="Times New Roman" pitchFamily="18" charset="0"/>
                <a:cs typeface="Times New Roman" pitchFamily="18" charset="0"/>
              </a:rPr>
              <a:t>( Restore and Manage media) </a:t>
            </a:r>
            <a:r>
              <a:rPr lang="ar-SA" b="1" dirty="0" smtClean="0">
                <a:solidFill>
                  <a:schemeClr val="tx2">
                    <a:lumMod val="50000"/>
                  </a:schemeClr>
                </a:solidFill>
                <a:latin typeface="Times New Roman" pitchFamily="18" charset="0"/>
                <a:cs typeface="Times New Roman" pitchFamily="18" charset="0"/>
              </a:rPr>
              <a:t> أو استعمال معالج الاستعادة</a:t>
            </a:r>
            <a:r>
              <a:rPr lang="en-US" b="1" dirty="0" smtClean="0">
                <a:solidFill>
                  <a:schemeClr val="tx2">
                    <a:lumMod val="50000"/>
                  </a:schemeClr>
                </a:solidFill>
                <a:latin typeface="Times New Roman" pitchFamily="18" charset="0"/>
                <a:cs typeface="Times New Roman" pitchFamily="18" charset="0"/>
              </a:rPr>
              <a:t>.</a:t>
            </a:r>
          </a:p>
          <a:p>
            <a:pPr>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معالج الاستعادة المؤتمتة للنظام</a:t>
            </a:r>
            <a:r>
              <a:rPr lang="en-US" b="1" dirty="0" smtClean="0">
                <a:solidFill>
                  <a:schemeClr val="tx2">
                    <a:lumMod val="50000"/>
                  </a:schemeClr>
                </a:solidFill>
                <a:latin typeface="Times New Roman" pitchFamily="18" charset="0"/>
                <a:cs typeface="Times New Roman" pitchFamily="18" charset="0"/>
              </a:rPr>
              <a:t> (Automated System Recovery </a:t>
            </a:r>
            <a:r>
              <a:rPr lang="ar-SA" b="1" dirty="0" smtClean="0">
                <a:solidFill>
                  <a:schemeClr val="tx2">
                    <a:lumMod val="50000"/>
                  </a:schemeClr>
                </a:solidFill>
                <a:latin typeface="Times New Roman" pitchFamily="18" charset="0"/>
                <a:cs typeface="Times New Roman" pitchFamily="18" charset="0"/>
              </a:rPr>
              <a:t>أو</a:t>
            </a:r>
            <a:r>
              <a:rPr lang="en-US" b="1" dirty="0" smtClean="0">
                <a:solidFill>
                  <a:schemeClr val="tx2">
                    <a:lumMod val="50000"/>
                  </a:schemeClr>
                </a:solidFill>
                <a:latin typeface="Times New Roman" pitchFamily="18" charset="0"/>
                <a:cs typeface="Times New Roman" pitchFamily="18" charset="0"/>
              </a:rPr>
              <a:t> ASR) </a:t>
            </a:r>
            <a:r>
              <a:rPr lang="ar-SA" b="1" dirty="0" smtClean="0">
                <a:solidFill>
                  <a:schemeClr val="tx2">
                    <a:lumMod val="50000"/>
                  </a:schemeClr>
                </a:solidFill>
                <a:latin typeface="Times New Roman" pitchFamily="18" charset="0"/>
                <a:cs typeface="Times New Roman" pitchFamily="18" charset="0"/>
              </a:rPr>
              <a:t>الذي ينسخ احتياطياً ملفات نظام التشغيل المهمة</a:t>
            </a:r>
            <a:r>
              <a:rPr lang="en-US" b="1" dirty="0" smtClean="0">
                <a:solidFill>
                  <a:schemeClr val="tx2">
                    <a:lumMod val="50000"/>
                  </a:schemeClr>
                </a:solidFill>
                <a:latin typeface="Times New Roman" pitchFamily="18" charset="0"/>
                <a:cs typeface="Times New Roman" pitchFamily="18" charset="0"/>
              </a:rPr>
              <a:t>.</a:t>
            </a:r>
          </a:p>
        </p:txBody>
      </p:sp>
      <p:sp>
        <p:nvSpPr>
          <p:cNvPr id="5" name="مستطيل مستدير الزوايا 4"/>
          <p:cNvSpPr/>
          <p:nvPr/>
        </p:nvSpPr>
        <p:spPr>
          <a:xfrm>
            <a:off x="2123728" y="332656"/>
            <a:ext cx="6580584" cy="1008112"/>
          </a:xfrm>
          <a:prstGeom prst="roundRect">
            <a:avLst/>
          </a:prstGeom>
        </p:spPr>
        <p:style>
          <a:lnRef idx="0">
            <a:schemeClr val="accent2"/>
          </a:lnRef>
          <a:fillRef idx="3">
            <a:schemeClr val="accent2"/>
          </a:fillRef>
          <a:effectRef idx="3">
            <a:schemeClr val="accent2"/>
          </a:effectRef>
          <a:fontRef idx="minor">
            <a:schemeClr val="lt1"/>
          </a:fontRef>
        </p:style>
        <p:txBody>
          <a:bodyPr rtlCol="1"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4800" b="1" cap="all" dirty="0" smtClean="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rPr>
              <a:t>مقدمة إلي أداة النسخ الاحتياطي</a:t>
            </a:r>
            <a:endParaRPr lang="ar-SA" sz="4800" b="1" cap="all" dirty="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2008" y="1556792"/>
            <a:ext cx="8820472" cy="5301208"/>
          </a:xfrm>
        </p:spPr>
        <p:txBody>
          <a:bodyPr>
            <a:normAutofit fontScale="85000" lnSpcReduction="10000"/>
          </a:bodyPr>
          <a:lstStyle/>
          <a:p>
            <a:pPr>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أنقر علامة التبويب</a:t>
            </a:r>
            <a:r>
              <a:rPr lang="en-US" b="1" dirty="0" smtClean="0">
                <a:solidFill>
                  <a:schemeClr val="tx2">
                    <a:lumMod val="50000"/>
                  </a:schemeClr>
                </a:solidFill>
                <a:latin typeface="Times New Roman" pitchFamily="18" charset="0"/>
                <a:cs typeface="Times New Roman" pitchFamily="18" charset="0"/>
              </a:rPr>
              <a:t>backup </a:t>
            </a:r>
            <a:r>
              <a:rPr lang="ar-SA" b="1" dirty="0" smtClean="0">
                <a:solidFill>
                  <a:schemeClr val="tx2">
                    <a:lumMod val="50000"/>
                  </a:schemeClr>
                </a:solidFill>
                <a:latin typeface="Times New Roman" pitchFamily="18" charset="0"/>
                <a:cs typeface="Times New Roman" pitchFamily="18" charset="0"/>
              </a:rPr>
              <a:t> لانتقاء الملفات والمجلدات المراد نسخها احتياطياً التي يمكن ان تتواجد في وحدات تخزين محلية أو مجلدات شبكية.</a:t>
            </a:r>
          </a:p>
          <a:p>
            <a:pPr>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تظهر علامة زرقاء عندما ننتقي كل المجلد لنسخه.</a:t>
            </a:r>
          </a:p>
          <a:p>
            <a:pPr>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تظهر علامة خافتة للدلالة علي ان النسخ جزئي.</a:t>
            </a:r>
          </a:p>
          <a:p>
            <a:pPr>
              <a:buNone/>
            </a:pPr>
            <a:r>
              <a:rPr lang="ar-SA" b="1" dirty="0" smtClean="0">
                <a:solidFill>
                  <a:srgbClr val="FF0000"/>
                </a:solidFill>
                <a:latin typeface="Monotype Corsiva" pitchFamily="66" charset="0"/>
                <a:cs typeface="Mudir MT" pitchFamily="2" charset="-78"/>
              </a:rPr>
              <a:t>انتقاء وجهة النسخ الاحتياطي </a:t>
            </a:r>
            <a:endParaRPr lang="en-US" b="1" dirty="0" smtClean="0">
              <a:solidFill>
                <a:srgbClr val="FF0000"/>
              </a:solidFill>
              <a:latin typeface="Monotype Corsiva" pitchFamily="66" charset="0"/>
              <a:cs typeface="Mudir MT" pitchFamily="2" charset="-78"/>
            </a:endParaRPr>
          </a:p>
          <a:p>
            <a:pPr>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يتيح ويندوز سرفر 2003 مجموعة من الوسائط منها </a:t>
            </a:r>
            <a:r>
              <a:rPr lang="en-US" b="1" dirty="0" smtClean="0">
                <a:solidFill>
                  <a:schemeClr val="tx2">
                    <a:lumMod val="50000"/>
                  </a:schemeClr>
                </a:solidFill>
                <a:latin typeface="Times New Roman" pitchFamily="18" charset="0"/>
                <a:cs typeface="Times New Roman" pitchFamily="18" charset="0"/>
              </a:rPr>
              <a:t>:</a:t>
            </a:r>
          </a:p>
          <a:p>
            <a:pPr lvl="1">
              <a:buClr>
                <a:schemeClr val="accent1">
                  <a:lumMod val="75000"/>
                </a:schemeClr>
              </a:buClr>
              <a:buBlip>
                <a:blip r:embed="rId2"/>
              </a:buBlip>
            </a:pPr>
            <a:r>
              <a:rPr lang="ar-SA" sz="3000" b="1" dirty="0" smtClean="0">
                <a:solidFill>
                  <a:schemeClr val="tx2">
                    <a:lumMod val="50000"/>
                  </a:schemeClr>
                </a:solidFill>
                <a:latin typeface="Times New Roman" pitchFamily="18" charset="0"/>
                <a:cs typeface="Times New Roman" pitchFamily="18" charset="0"/>
              </a:rPr>
              <a:t>محرك أشرطة(يجب على الاسم المحدد أن يطابق اسم شريط في جهاز الأشرطة</a:t>
            </a:r>
            <a:r>
              <a:rPr lang="ar-SA" sz="3000" b="1" dirty="0" err="1" smtClean="0">
                <a:solidFill>
                  <a:schemeClr val="tx2">
                    <a:lumMod val="50000"/>
                  </a:schemeClr>
                </a:solidFill>
                <a:latin typeface="Times New Roman" pitchFamily="18" charset="0"/>
                <a:cs typeface="Times New Roman" pitchFamily="18" charset="0"/>
              </a:rPr>
              <a:t>)</a:t>
            </a:r>
            <a:r>
              <a:rPr lang="ar-SA" sz="3000" b="1" dirty="0" smtClean="0">
                <a:solidFill>
                  <a:schemeClr val="tx2">
                    <a:lumMod val="50000"/>
                  </a:schemeClr>
                </a:solidFill>
                <a:latin typeface="Times New Roman" pitchFamily="18" charset="0"/>
                <a:cs typeface="Times New Roman" pitchFamily="18" charset="0"/>
              </a:rPr>
              <a:t>  </a:t>
            </a:r>
          </a:p>
          <a:p>
            <a:pPr lvl="1">
              <a:buClr>
                <a:schemeClr val="accent1">
                  <a:lumMod val="75000"/>
                </a:schemeClr>
              </a:buClr>
              <a:buBlip>
                <a:blip r:embed="rId2"/>
              </a:buBlip>
            </a:pPr>
            <a:r>
              <a:rPr lang="ar-SA" sz="3000" b="1" dirty="0" smtClean="0">
                <a:solidFill>
                  <a:schemeClr val="tx2">
                    <a:lumMod val="50000"/>
                  </a:schemeClr>
                </a:solidFill>
                <a:latin typeface="Times New Roman" pitchFamily="18" charset="0"/>
                <a:cs typeface="Times New Roman" pitchFamily="18" charset="0"/>
              </a:rPr>
              <a:t>محرك أقراص نقّالة </a:t>
            </a:r>
            <a:r>
              <a:rPr lang="arn-CL" sz="3000" b="1" dirty="0" smtClean="0">
                <a:solidFill>
                  <a:schemeClr val="tx2">
                    <a:lumMod val="50000"/>
                  </a:schemeClr>
                </a:solidFill>
                <a:latin typeface="Times New Roman" pitchFamily="18" charset="0"/>
                <a:cs typeface="Times New Roman" pitchFamily="18" charset="0"/>
              </a:rPr>
              <a:t>Iomega Jaz</a:t>
            </a:r>
            <a:r>
              <a:rPr lang="ar-SA" sz="3000" b="1" dirty="0" smtClean="0">
                <a:solidFill>
                  <a:schemeClr val="tx2">
                    <a:lumMod val="50000"/>
                  </a:schemeClr>
                </a:solidFill>
                <a:latin typeface="Times New Roman" pitchFamily="18" charset="0"/>
                <a:cs typeface="Times New Roman" pitchFamily="18" charset="0"/>
              </a:rPr>
              <a:t>  </a:t>
            </a:r>
          </a:p>
          <a:p>
            <a:pPr lvl="1">
              <a:buClr>
                <a:schemeClr val="accent1">
                  <a:lumMod val="75000"/>
                </a:schemeClr>
              </a:buClr>
              <a:buBlip>
                <a:blip r:embed="rId2"/>
              </a:buBlip>
            </a:pPr>
            <a:r>
              <a:rPr lang="ar-SA" sz="3000" b="1" dirty="0" smtClean="0">
                <a:solidFill>
                  <a:schemeClr val="tx2">
                    <a:lumMod val="50000"/>
                  </a:schemeClr>
                </a:solidFill>
                <a:latin typeface="Times New Roman" pitchFamily="18" charset="0"/>
                <a:cs typeface="Times New Roman" pitchFamily="18" charset="0"/>
              </a:rPr>
              <a:t>ملف علي القرص الصلب.</a:t>
            </a:r>
          </a:p>
          <a:p>
            <a:pPr marL="342900" lvl="1" indent="-342900">
              <a:buClr>
                <a:schemeClr val="accent1">
                  <a:lumMod val="75000"/>
                </a:schemeClr>
              </a:buClr>
              <a:buSzPct val="70000"/>
              <a:buBlip>
                <a:blip r:embed="rId2"/>
              </a:buBlip>
            </a:pPr>
            <a:r>
              <a:rPr lang="ar-SA" sz="3200" b="1" dirty="0" smtClean="0">
                <a:solidFill>
                  <a:schemeClr val="tx2">
                    <a:lumMod val="50000"/>
                  </a:schemeClr>
                </a:solidFill>
                <a:latin typeface="Times New Roman" pitchFamily="18" charset="0"/>
                <a:cs typeface="Times New Roman" pitchFamily="18" charset="0"/>
              </a:rPr>
              <a:t>تنشئ</a:t>
            </a:r>
            <a:r>
              <a:rPr lang="en-US" sz="3200" b="1" dirty="0" smtClean="0">
                <a:solidFill>
                  <a:schemeClr val="tx2">
                    <a:lumMod val="50000"/>
                  </a:schemeClr>
                </a:solidFill>
                <a:latin typeface="Times New Roman" pitchFamily="18" charset="0"/>
                <a:cs typeface="Times New Roman" pitchFamily="18" charset="0"/>
              </a:rPr>
              <a:t> Backup </a:t>
            </a:r>
            <a:r>
              <a:rPr lang="ar-SA" sz="3200" b="1" dirty="0" smtClean="0">
                <a:solidFill>
                  <a:schemeClr val="tx2">
                    <a:lumMod val="50000"/>
                  </a:schemeClr>
                </a:solidFill>
                <a:latin typeface="Times New Roman" pitchFamily="18" charset="0"/>
                <a:cs typeface="Times New Roman" pitchFamily="18" charset="0"/>
              </a:rPr>
              <a:t>ملف </a:t>
            </a:r>
            <a:r>
              <a:rPr lang="en-US" sz="3200" b="1" dirty="0" smtClean="0">
                <a:solidFill>
                  <a:schemeClr val="tx2">
                    <a:lumMod val="50000"/>
                  </a:schemeClr>
                </a:solidFill>
                <a:latin typeface="Times New Roman" pitchFamily="18" charset="0"/>
                <a:cs typeface="Times New Roman" pitchFamily="18" charset="0"/>
              </a:rPr>
              <a:t>)</a:t>
            </a:r>
            <a:r>
              <a:rPr lang="ar-SA" sz="3200" b="1" dirty="0" smtClean="0">
                <a:solidFill>
                  <a:schemeClr val="tx2">
                    <a:lumMod val="50000"/>
                  </a:schemeClr>
                </a:solidFill>
                <a:latin typeface="Times New Roman" pitchFamily="18" charset="0"/>
                <a:cs typeface="Times New Roman" pitchFamily="18" charset="0"/>
              </a:rPr>
              <a:t>  ً</a:t>
            </a:r>
            <a:r>
              <a:rPr lang="en-US" sz="3200" b="1" dirty="0" smtClean="0">
                <a:solidFill>
                  <a:schemeClr val="tx2">
                    <a:lumMod val="50000"/>
                  </a:schemeClr>
                </a:solidFill>
                <a:latin typeface="Times New Roman" pitchFamily="18" charset="0"/>
                <a:cs typeface="Times New Roman" pitchFamily="18" charset="0"/>
              </a:rPr>
              <a:t> (.</a:t>
            </a:r>
            <a:r>
              <a:rPr lang="en-US" sz="3200" b="1" dirty="0" err="1" smtClean="0">
                <a:solidFill>
                  <a:schemeClr val="tx2">
                    <a:lumMod val="50000"/>
                  </a:schemeClr>
                </a:solidFill>
                <a:latin typeface="Times New Roman" pitchFamily="18" charset="0"/>
                <a:cs typeface="Times New Roman" pitchFamily="18" charset="0"/>
              </a:rPr>
              <a:t>bkf</a:t>
            </a:r>
            <a:r>
              <a:rPr lang="ar-SA" sz="3200" b="1" dirty="0" smtClean="0">
                <a:solidFill>
                  <a:schemeClr val="tx2">
                    <a:lumMod val="50000"/>
                  </a:schemeClr>
                </a:solidFill>
                <a:latin typeface="Times New Roman" pitchFamily="18" charset="0"/>
                <a:cs typeface="Times New Roman" pitchFamily="18" charset="0"/>
              </a:rPr>
              <a:t>في المكان المحدد(يمكن ان يكون وحدة تخزين محلية أو مجلد بعيد</a:t>
            </a:r>
            <a:r>
              <a:rPr lang="ar-SA" sz="3200" b="1" dirty="0" err="1" smtClean="0">
                <a:solidFill>
                  <a:schemeClr val="tx2">
                    <a:lumMod val="50000"/>
                  </a:schemeClr>
                </a:solidFill>
                <a:latin typeface="Times New Roman" pitchFamily="18" charset="0"/>
                <a:cs typeface="Times New Roman" pitchFamily="18" charset="0"/>
              </a:rPr>
              <a:t>)</a:t>
            </a:r>
            <a:r>
              <a:rPr lang="ar-SA" sz="3200" b="1" dirty="0" smtClean="0">
                <a:solidFill>
                  <a:schemeClr val="tx2">
                    <a:lumMod val="50000"/>
                  </a:schemeClr>
                </a:solidFill>
                <a:latin typeface="Times New Roman" pitchFamily="18" charset="0"/>
                <a:cs typeface="Times New Roman" pitchFamily="18" charset="0"/>
              </a:rPr>
              <a:t> </a:t>
            </a:r>
            <a:endParaRPr lang="en-US" sz="3200" b="1" dirty="0" smtClean="0">
              <a:solidFill>
                <a:schemeClr val="tx2">
                  <a:lumMod val="50000"/>
                </a:schemeClr>
              </a:solidFill>
              <a:latin typeface="Times New Roman" pitchFamily="18" charset="0"/>
              <a:cs typeface="Times New Roman" pitchFamily="18" charset="0"/>
            </a:endParaRPr>
          </a:p>
        </p:txBody>
      </p:sp>
      <p:sp>
        <p:nvSpPr>
          <p:cNvPr id="5" name="مستطيل مستدير الزوايا 4"/>
          <p:cNvSpPr/>
          <p:nvPr/>
        </p:nvSpPr>
        <p:spPr>
          <a:xfrm>
            <a:off x="2267744" y="332656"/>
            <a:ext cx="6436568" cy="1008112"/>
          </a:xfrm>
          <a:prstGeom prst="roundRect">
            <a:avLst/>
          </a:prstGeom>
        </p:spPr>
        <p:style>
          <a:lnRef idx="0">
            <a:schemeClr val="accent2"/>
          </a:lnRef>
          <a:fillRef idx="3">
            <a:schemeClr val="accent2"/>
          </a:fillRef>
          <a:effectRef idx="3">
            <a:schemeClr val="accent2"/>
          </a:effectRef>
          <a:fontRef idx="minor">
            <a:schemeClr val="lt1"/>
          </a:fontRef>
        </p:style>
        <p:txBody>
          <a:bodyPr rtlCol="1"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4800" b="1" cap="all" dirty="0" smtClean="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rPr>
              <a:t>انتقاء الملفات لنسخها </a:t>
            </a:r>
            <a:r>
              <a:rPr lang="ar-SA" sz="4800" b="1" cap="all" dirty="0" err="1" smtClean="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rPr>
              <a:t>إحتياطياً</a:t>
            </a:r>
            <a:endParaRPr lang="ar-SA" sz="4800" b="1" cap="all" dirty="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2008" y="1556792"/>
            <a:ext cx="8820472" cy="4896544"/>
          </a:xfrm>
        </p:spPr>
        <p:txBody>
          <a:bodyPr>
            <a:normAutofit fontScale="77500" lnSpcReduction="20000"/>
          </a:bodyPr>
          <a:lstStyle/>
          <a:p>
            <a:pPr>
              <a:buNone/>
            </a:pPr>
            <a:r>
              <a:rPr lang="ar-SA" sz="3900" b="1" dirty="0" err="1" smtClean="0">
                <a:solidFill>
                  <a:srgbClr val="FF0000"/>
                </a:solidFill>
                <a:latin typeface="Times New Roman" pitchFamily="18" charset="0"/>
                <a:cs typeface="Times New Roman" pitchFamily="18" charset="0"/>
              </a:rPr>
              <a:t>محدوديات</a:t>
            </a:r>
            <a:r>
              <a:rPr lang="ar-SA" sz="3900" b="1" dirty="0" smtClean="0">
                <a:solidFill>
                  <a:srgbClr val="FF0000"/>
                </a:solidFill>
                <a:latin typeface="Times New Roman" pitchFamily="18" charset="0"/>
                <a:cs typeface="Times New Roman" pitchFamily="18" charset="0"/>
              </a:rPr>
              <a:t> الأداة</a:t>
            </a:r>
            <a:r>
              <a:rPr lang="en-US" sz="3900" b="1" dirty="0" smtClean="0">
                <a:solidFill>
                  <a:srgbClr val="FF0000"/>
                </a:solidFill>
                <a:latin typeface="Times New Roman" pitchFamily="18" charset="0"/>
                <a:cs typeface="Times New Roman" pitchFamily="18" charset="0"/>
              </a:rPr>
              <a:t> Backup: </a:t>
            </a:r>
          </a:p>
          <a:p>
            <a:pPr>
              <a:buClr>
                <a:schemeClr val="accent1">
                  <a:lumMod val="75000"/>
                </a:schemeClr>
              </a:buClr>
              <a:buBlip>
                <a:blip r:embed="rId2"/>
              </a:buBlip>
            </a:pPr>
            <a:r>
              <a:rPr lang="ar-SA" sz="3500" b="1" dirty="0" smtClean="0">
                <a:solidFill>
                  <a:schemeClr val="tx2">
                    <a:lumMod val="50000"/>
                  </a:schemeClr>
                </a:solidFill>
                <a:latin typeface="Times New Roman" pitchFamily="18" charset="0"/>
                <a:cs typeface="Times New Roman" pitchFamily="18" charset="0"/>
              </a:rPr>
              <a:t>لا تدعم </a:t>
            </a:r>
            <a:r>
              <a:rPr lang="ar-SA" sz="3500" b="1" dirty="0" err="1" smtClean="0">
                <a:solidFill>
                  <a:schemeClr val="tx2">
                    <a:lumMod val="50000"/>
                  </a:schemeClr>
                </a:solidFill>
                <a:latin typeface="Times New Roman" pitchFamily="18" charset="0"/>
                <a:cs typeface="Times New Roman" pitchFamily="18" charset="0"/>
              </a:rPr>
              <a:t>تنسيقات</a:t>
            </a:r>
            <a:r>
              <a:rPr lang="ar-SA" sz="3500" b="1" dirty="0" smtClean="0">
                <a:solidFill>
                  <a:schemeClr val="tx2">
                    <a:lumMod val="50000"/>
                  </a:schemeClr>
                </a:solidFill>
                <a:latin typeface="Times New Roman" pitchFamily="18" charset="0"/>
                <a:cs typeface="Times New Roman" pitchFamily="18" charset="0"/>
              </a:rPr>
              <a:t> القرص الرقمي والقرص المضغوط القابل </a:t>
            </a:r>
            <a:r>
              <a:rPr lang="ar-SA" sz="3500" b="1" dirty="0" err="1" smtClean="0">
                <a:solidFill>
                  <a:schemeClr val="tx2">
                    <a:lumMod val="50000"/>
                  </a:schemeClr>
                </a:solidFill>
                <a:latin typeface="Times New Roman" pitchFamily="18" charset="0"/>
                <a:cs typeface="Times New Roman" pitchFamily="18" charset="0"/>
              </a:rPr>
              <a:t>للكتابة.</a:t>
            </a:r>
            <a:r>
              <a:rPr lang="ar-SA" sz="3500" b="1" dirty="0" smtClean="0">
                <a:solidFill>
                  <a:schemeClr val="tx2">
                    <a:lumMod val="50000"/>
                  </a:schemeClr>
                </a:solidFill>
                <a:latin typeface="Times New Roman" pitchFamily="18" charset="0"/>
                <a:cs typeface="Times New Roman" pitchFamily="18" charset="0"/>
              </a:rPr>
              <a:t> (للالتفاف حول هذه المحدودية ننسخ احتياطيا إلى ملف ثم نرسل الملف إلى القرص المضغوط أو القرص </a:t>
            </a:r>
            <a:r>
              <a:rPr lang="ar-SA" sz="3500" b="1" dirty="0" err="1" smtClean="0">
                <a:solidFill>
                  <a:schemeClr val="tx2">
                    <a:lumMod val="50000"/>
                  </a:schemeClr>
                </a:solidFill>
                <a:latin typeface="Times New Roman" pitchFamily="18" charset="0"/>
                <a:cs typeface="Times New Roman" pitchFamily="18" charset="0"/>
              </a:rPr>
              <a:t>الرقمي )</a:t>
            </a:r>
            <a:endParaRPr lang="ar-SA" sz="3500" b="1" dirty="0" smtClean="0">
              <a:solidFill>
                <a:schemeClr val="tx2">
                  <a:lumMod val="50000"/>
                </a:schemeClr>
              </a:solidFill>
              <a:latin typeface="Times New Roman" pitchFamily="18" charset="0"/>
              <a:cs typeface="Times New Roman" pitchFamily="18" charset="0"/>
            </a:endParaRPr>
          </a:p>
          <a:p>
            <a:pPr>
              <a:buClr>
                <a:schemeClr val="accent1">
                  <a:lumMod val="75000"/>
                </a:schemeClr>
              </a:buClr>
              <a:buBlip>
                <a:blip r:embed="rId2"/>
              </a:buBlip>
            </a:pPr>
            <a:r>
              <a:rPr lang="ar-SA" sz="3500" b="1" dirty="0" smtClean="0">
                <a:solidFill>
                  <a:schemeClr val="tx2">
                    <a:lumMod val="50000"/>
                  </a:schemeClr>
                </a:solidFill>
                <a:latin typeface="Times New Roman" pitchFamily="18" charset="0"/>
                <a:cs typeface="Times New Roman" pitchFamily="18" charset="0"/>
              </a:rPr>
              <a:t>النسخ الاحتياطي إلي أي جهة ما عدا إلي ملف يتطلب أن تكون الوسائط الهدف موجودة في جهاز موصول بالكمبيوتر </a:t>
            </a:r>
            <a:r>
              <a:rPr lang="ar-SA" sz="3500" b="1" dirty="0" err="1" smtClean="0">
                <a:solidFill>
                  <a:schemeClr val="tx2">
                    <a:lumMod val="50000"/>
                  </a:schemeClr>
                </a:solidFill>
                <a:latin typeface="Times New Roman" pitchFamily="18" charset="0"/>
                <a:cs typeface="Times New Roman" pitchFamily="18" charset="0"/>
              </a:rPr>
              <a:t>ماديا </a:t>
            </a:r>
            <a:r>
              <a:rPr lang="ar-SA" sz="3500" b="1" dirty="0" smtClean="0">
                <a:solidFill>
                  <a:schemeClr val="tx2">
                    <a:lumMod val="50000"/>
                  </a:schemeClr>
                </a:solidFill>
                <a:latin typeface="Times New Roman" pitchFamily="18" charset="0"/>
                <a:cs typeface="Times New Roman" pitchFamily="18" charset="0"/>
              </a:rPr>
              <a:t>(محرك أقراص موصول بملقم بعيد</a:t>
            </a:r>
            <a:r>
              <a:rPr lang="ar-SA" sz="3500" b="1" dirty="0" err="1" smtClean="0">
                <a:solidFill>
                  <a:schemeClr val="tx2">
                    <a:lumMod val="50000"/>
                  </a:schemeClr>
                </a:solidFill>
                <a:latin typeface="Times New Roman" pitchFamily="18" charset="0"/>
                <a:cs typeface="Times New Roman" pitchFamily="18" charset="0"/>
              </a:rPr>
              <a:t>).</a:t>
            </a:r>
            <a:endParaRPr lang="ar-SA" sz="3500" b="1" dirty="0" smtClean="0">
              <a:solidFill>
                <a:schemeClr val="tx2">
                  <a:lumMod val="50000"/>
                </a:schemeClr>
              </a:solidFill>
              <a:latin typeface="Times New Roman" pitchFamily="18" charset="0"/>
              <a:cs typeface="Times New Roman" pitchFamily="18" charset="0"/>
            </a:endParaRPr>
          </a:p>
          <a:p>
            <a:pPr>
              <a:buNone/>
            </a:pPr>
            <a:r>
              <a:rPr lang="en-US" b="1" dirty="0" smtClean="0">
                <a:solidFill>
                  <a:srgbClr val="FF0000"/>
                </a:solidFill>
                <a:latin typeface="Monotype Corsiva" pitchFamily="66" charset="0"/>
                <a:cs typeface="Mudir MT" pitchFamily="2" charset="-78"/>
              </a:rPr>
              <a:t> </a:t>
            </a:r>
            <a:r>
              <a:rPr lang="ar-SA" sz="3900" b="1" dirty="0" smtClean="0">
                <a:solidFill>
                  <a:srgbClr val="FF0000"/>
                </a:solidFill>
                <a:latin typeface="Times New Roman" pitchFamily="18" charset="0"/>
                <a:cs typeface="Times New Roman" pitchFamily="18" charset="0"/>
              </a:rPr>
              <a:t>تحديد إستراتيجية للنسخ الاحتياطي</a:t>
            </a:r>
            <a:endParaRPr lang="en-US" sz="3900" b="1" dirty="0" smtClean="0">
              <a:solidFill>
                <a:srgbClr val="FF0000"/>
              </a:solidFill>
              <a:latin typeface="Times New Roman" pitchFamily="18" charset="0"/>
              <a:cs typeface="Times New Roman" pitchFamily="18" charset="0"/>
            </a:endParaRPr>
          </a:p>
          <a:p>
            <a:pPr>
              <a:buClr>
                <a:schemeClr val="accent1">
                  <a:lumMod val="75000"/>
                </a:schemeClr>
              </a:buClr>
              <a:buBlip>
                <a:blip r:embed="rId2"/>
              </a:buBlip>
            </a:pPr>
            <a:r>
              <a:rPr lang="ar-SA" sz="3500" b="1" dirty="0" smtClean="0">
                <a:solidFill>
                  <a:schemeClr val="tx2">
                    <a:lumMod val="50000"/>
                  </a:schemeClr>
                </a:solidFill>
                <a:latin typeface="Times New Roman" pitchFamily="18" charset="0"/>
                <a:cs typeface="Times New Roman" pitchFamily="18" charset="0"/>
              </a:rPr>
              <a:t>بعد اختيار الملف المراد نسخه وتحديد وجهة النسخ ننقر علي </a:t>
            </a:r>
            <a:r>
              <a:rPr lang="en-US" sz="3500" b="1" dirty="0" smtClean="0">
                <a:solidFill>
                  <a:schemeClr val="tx2">
                    <a:lumMod val="50000"/>
                  </a:schemeClr>
                </a:solidFill>
                <a:latin typeface="Times New Roman" pitchFamily="18" charset="0"/>
                <a:cs typeface="Times New Roman" pitchFamily="18" charset="0"/>
              </a:rPr>
              <a:t>Start Backup</a:t>
            </a:r>
            <a:r>
              <a:rPr lang="ar-SA" sz="3500" b="1" dirty="0" smtClean="0">
                <a:solidFill>
                  <a:schemeClr val="tx2">
                    <a:lumMod val="50000"/>
                  </a:schemeClr>
                </a:solidFill>
                <a:latin typeface="Times New Roman" pitchFamily="18" charset="0"/>
                <a:cs typeface="Times New Roman" pitchFamily="18" charset="0"/>
              </a:rPr>
              <a:t> ثم</a:t>
            </a:r>
            <a:r>
              <a:rPr lang="en-US" sz="3500" b="1" dirty="0" smtClean="0">
                <a:solidFill>
                  <a:schemeClr val="tx2">
                    <a:lumMod val="50000"/>
                  </a:schemeClr>
                </a:solidFill>
                <a:latin typeface="Times New Roman" pitchFamily="18" charset="0"/>
                <a:cs typeface="Times New Roman" pitchFamily="18" charset="0"/>
              </a:rPr>
              <a:t>  </a:t>
            </a:r>
            <a:r>
              <a:rPr lang="ar-SA" sz="3500" b="1" dirty="0" smtClean="0">
                <a:solidFill>
                  <a:schemeClr val="tx2">
                    <a:lumMod val="50000"/>
                  </a:schemeClr>
                </a:solidFill>
                <a:latin typeface="Times New Roman" pitchFamily="18" charset="0"/>
                <a:cs typeface="Times New Roman" pitchFamily="18" charset="0"/>
              </a:rPr>
              <a:t> </a:t>
            </a:r>
            <a:r>
              <a:rPr lang="arn-CL" sz="3500" b="1" dirty="0" smtClean="0">
                <a:solidFill>
                  <a:schemeClr val="tx2">
                    <a:lumMod val="50000"/>
                  </a:schemeClr>
                </a:solidFill>
                <a:latin typeface="Times New Roman" pitchFamily="18" charset="0"/>
                <a:cs typeface="Times New Roman" pitchFamily="18" charset="0"/>
              </a:rPr>
              <a:t>Advanced</a:t>
            </a:r>
            <a:r>
              <a:rPr lang="ar-SA" sz="3500" b="1" dirty="0" smtClean="0">
                <a:solidFill>
                  <a:schemeClr val="tx2">
                    <a:lumMod val="50000"/>
                  </a:schemeClr>
                </a:solidFill>
                <a:latin typeface="Times New Roman" pitchFamily="18" charset="0"/>
                <a:cs typeface="Times New Roman" pitchFamily="18" charset="0"/>
              </a:rPr>
              <a:t> يظهر مربع حوار يتيح لك تحديد نوع النسخ الاحتياطي </a:t>
            </a:r>
          </a:p>
          <a:p>
            <a:pPr>
              <a:buClr>
                <a:schemeClr val="accent1">
                  <a:lumMod val="75000"/>
                </a:schemeClr>
              </a:buClr>
              <a:buBlip>
                <a:blip r:embed="rId2"/>
              </a:buBlip>
            </a:pPr>
            <a:r>
              <a:rPr lang="ar-SA" sz="3500" b="1" dirty="0" smtClean="0">
                <a:solidFill>
                  <a:schemeClr val="tx2">
                    <a:lumMod val="50000"/>
                  </a:schemeClr>
                </a:solidFill>
                <a:latin typeface="Times New Roman" pitchFamily="18" charset="0"/>
                <a:cs typeface="Times New Roman" pitchFamily="18" charset="0"/>
              </a:rPr>
              <a:t>كل نوع من أنواع النسخ يرتبط بسمة يحافظ عليها تدعى </a:t>
            </a:r>
            <a:r>
              <a:rPr lang="ar-SA" sz="3500" b="1" dirty="0" smtClean="0">
                <a:solidFill>
                  <a:srgbClr val="C00000"/>
                </a:solidFill>
                <a:latin typeface="Times New Roman" pitchFamily="18" charset="0"/>
                <a:cs typeface="Times New Roman" pitchFamily="18" charset="0"/>
              </a:rPr>
              <a:t>سمة الأرشفة</a:t>
            </a:r>
            <a:r>
              <a:rPr lang="ar-SA" sz="3500" b="1" dirty="0" err="1" smtClean="0">
                <a:solidFill>
                  <a:srgbClr val="C00000"/>
                </a:solidFill>
                <a:latin typeface="Times New Roman" pitchFamily="18" charset="0"/>
                <a:cs typeface="Times New Roman" pitchFamily="18" charset="0"/>
              </a:rPr>
              <a:t>(</a:t>
            </a:r>
            <a:r>
              <a:rPr lang="arn-CL" sz="3500" b="1" dirty="0" smtClean="0">
                <a:solidFill>
                  <a:srgbClr val="C00000"/>
                </a:solidFill>
                <a:latin typeface="Times New Roman" pitchFamily="18" charset="0"/>
                <a:cs typeface="Times New Roman" pitchFamily="18" charset="0"/>
              </a:rPr>
              <a:t>A</a:t>
            </a:r>
            <a:r>
              <a:rPr lang="ar-SA" sz="3500" b="1" dirty="0" smtClean="0">
                <a:solidFill>
                  <a:srgbClr val="C00000"/>
                </a:solidFill>
                <a:latin typeface="Times New Roman" pitchFamily="18" charset="0"/>
                <a:cs typeface="Times New Roman" pitchFamily="18" charset="0"/>
              </a:rPr>
              <a:t>) </a:t>
            </a:r>
            <a:r>
              <a:rPr lang="ar-SA" sz="3500" b="1" dirty="0" smtClean="0">
                <a:solidFill>
                  <a:schemeClr val="tx2">
                    <a:lumMod val="50000"/>
                  </a:schemeClr>
                </a:solidFill>
                <a:latin typeface="Times New Roman" pitchFamily="18" charset="0"/>
                <a:cs typeface="Times New Roman" pitchFamily="18" charset="0"/>
              </a:rPr>
              <a:t>وهي علم يتم ضبطه عندما يتم إنشاء أو تغيير الملف</a:t>
            </a:r>
            <a:r>
              <a:rPr lang="ar-SA" b="1" dirty="0" smtClean="0">
                <a:solidFill>
                  <a:srgbClr val="000066"/>
                </a:solidFill>
                <a:latin typeface="Monotype Corsiva" pitchFamily="66" charset="0"/>
                <a:cs typeface="Mudir MT" pitchFamily="2" charset="-78"/>
              </a:rPr>
              <a:t>.</a:t>
            </a:r>
            <a:endParaRPr lang="ar-SA" b="1" dirty="0">
              <a:solidFill>
                <a:srgbClr val="000066"/>
              </a:solidFill>
              <a:latin typeface="Monotype Corsiva" pitchFamily="66" charset="0"/>
              <a:cs typeface="Mudir MT" pitchFamily="2" charset="-78"/>
            </a:endParaRPr>
          </a:p>
        </p:txBody>
      </p:sp>
      <p:sp>
        <p:nvSpPr>
          <p:cNvPr id="5" name="مستطيل مستدير الزوايا 4"/>
          <p:cNvSpPr/>
          <p:nvPr/>
        </p:nvSpPr>
        <p:spPr>
          <a:xfrm>
            <a:off x="2267744" y="332656"/>
            <a:ext cx="6436568" cy="1008112"/>
          </a:xfrm>
          <a:prstGeom prst="roundRect">
            <a:avLst/>
          </a:prstGeom>
        </p:spPr>
        <p:style>
          <a:lnRef idx="0">
            <a:schemeClr val="accent2"/>
          </a:lnRef>
          <a:fillRef idx="3">
            <a:schemeClr val="accent2"/>
          </a:fillRef>
          <a:effectRef idx="3">
            <a:schemeClr val="accent2"/>
          </a:effectRef>
          <a:fontRef idx="minor">
            <a:schemeClr val="lt1"/>
          </a:fontRef>
        </p:style>
        <p:txBody>
          <a:bodyPr rtlCol="1"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4800" b="1" cap="all" dirty="0" smtClean="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rPr>
              <a:t>انتقاء الملفات لنسخها </a:t>
            </a:r>
            <a:r>
              <a:rPr lang="ar-SA" sz="4800" b="1" cap="all" dirty="0" err="1" smtClean="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rPr>
              <a:t>إحتياطياً</a:t>
            </a:r>
            <a:endParaRPr lang="ar-SA" sz="4800" b="1" cap="all" dirty="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2008" y="1556792"/>
            <a:ext cx="8820472" cy="4896544"/>
          </a:xfrm>
        </p:spPr>
        <p:txBody>
          <a:bodyPr>
            <a:normAutofit fontScale="92500" lnSpcReduction="10000"/>
          </a:bodyPr>
          <a:lstStyle/>
          <a:p>
            <a:pPr>
              <a:buNone/>
            </a:pPr>
            <a:r>
              <a:rPr lang="ar-SA" b="1" dirty="0" smtClean="0">
                <a:solidFill>
                  <a:srgbClr val="FF0000"/>
                </a:solidFill>
                <a:latin typeface="Times New Roman" pitchFamily="18" charset="0"/>
                <a:cs typeface="Times New Roman" pitchFamily="18" charset="0"/>
              </a:rPr>
              <a:t>النُسخ الاحتياطية العادية</a:t>
            </a:r>
            <a:r>
              <a:rPr lang="en-US" b="1" dirty="0" smtClean="0">
                <a:solidFill>
                  <a:srgbClr val="FF0000"/>
                </a:solidFill>
                <a:latin typeface="Times New Roman" pitchFamily="18" charset="0"/>
                <a:cs typeface="Times New Roman" pitchFamily="18" charset="0"/>
              </a:rPr>
              <a:t>(normal) : </a:t>
            </a:r>
          </a:p>
          <a:p>
            <a:pPr>
              <a:lnSpc>
                <a:spcPct val="80000"/>
              </a:lnSpc>
              <a:buClr>
                <a:schemeClr val="accent1">
                  <a:lumMod val="75000"/>
                </a:schemeClr>
              </a:buClr>
              <a:buBlip>
                <a:blip r:embed="rId2"/>
              </a:buBlip>
            </a:pPr>
            <a:r>
              <a:rPr lang="ar-SA" sz="2700" b="1" dirty="0" smtClean="0">
                <a:solidFill>
                  <a:schemeClr val="tx2">
                    <a:lumMod val="50000"/>
                  </a:schemeClr>
                </a:solidFill>
                <a:latin typeface="Times New Roman" pitchFamily="18" charset="0"/>
                <a:cs typeface="Times New Roman" pitchFamily="18" charset="0"/>
              </a:rPr>
              <a:t>تنسخ كل الملفات المنتقاة, وتلغي ضبط سمة </a:t>
            </a:r>
            <a:r>
              <a:rPr lang="ar-SA" sz="2700" b="1" dirty="0" err="1" smtClean="0">
                <a:solidFill>
                  <a:schemeClr val="tx2">
                    <a:lumMod val="50000"/>
                  </a:schemeClr>
                </a:solidFill>
                <a:latin typeface="Times New Roman" pitchFamily="18" charset="0"/>
                <a:cs typeface="Times New Roman" pitchFamily="18" charset="0"/>
              </a:rPr>
              <a:t>الأرشفة.</a:t>
            </a:r>
            <a:r>
              <a:rPr lang="ar-SA" sz="2700" b="1" dirty="0" smtClean="0">
                <a:solidFill>
                  <a:schemeClr val="tx2">
                    <a:lumMod val="50000"/>
                  </a:schemeClr>
                </a:solidFill>
                <a:latin typeface="Times New Roman" pitchFamily="18" charset="0"/>
                <a:cs typeface="Times New Roman" pitchFamily="18" charset="0"/>
              </a:rPr>
              <a:t> النسخ الاحتياطي العادي لا يستعمل سمة الارشفة لتحديد أي ملفات تم نسخها </a:t>
            </a:r>
            <a:r>
              <a:rPr lang="ar-SA" sz="2700" b="1" dirty="0" err="1" smtClean="0">
                <a:solidFill>
                  <a:schemeClr val="tx2">
                    <a:lumMod val="50000"/>
                  </a:schemeClr>
                </a:solidFill>
                <a:latin typeface="Times New Roman" pitchFamily="18" charset="0"/>
                <a:cs typeface="Times New Roman" pitchFamily="18" charset="0"/>
              </a:rPr>
              <a:t>احتياطيا .</a:t>
            </a:r>
            <a:endParaRPr lang="ar-SA" sz="2700" b="1" dirty="0" smtClean="0">
              <a:solidFill>
                <a:schemeClr val="tx2">
                  <a:lumMod val="50000"/>
                </a:schemeClr>
              </a:solidFill>
              <a:latin typeface="Times New Roman" pitchFamily="18" charset="0"/>
              <a:cs typeface="Times New Roman" pitchFamily="18" charset="0"/>
            </a:endParaRPr>
          </a:p>
          <a:p>
            <a:pPr>
              <a:lnSpc>
                <a:spcPct val="80000"/>
              </a:lnSpc>
              <a:buClr>
                <a:schemeClr val="accent1">
                  <a:lumMod val="75000"/>
                </a:schemeClr>
              </a:buClr>
              <a:buBlip>
                <a:blip r:embed="rId2"/>
              </a:buBlip>
            </a:pPr>
            <a:r>
              <a:rPr lang="ar-SA" sz="2700" b="1" dirty="0" smtClean="0">
                <a:solidFill>
                  <a:schemeClr val="tx2">
                    <a:lumMod val="50000"/>
                  </a:schemeClr>
                </a:solidFill>
                <a:latin typeface="Times New Roman" pitchFamily="18" charset="0"/>
                <a:cs typeface="Times New Roman" pitchFamily="18" charset="0"/>
              </a:rPr>
              <a:t>كل البنود المنتقاة ترسل الى الوسائط </a:t>
            </a:r>
            <a:r>
              <a:rPr lang="ar-SA" sz="2700" b="1" dirty="0" err="1" smtClean="0">
                <a:solidFill>
                  <a:schemeClr val="tx2">
                    <a:lumMod val="50000"/>
                  </a:schemeClr>
                </a:solidFill>
                <a:latin typeface="Times New Roman" pitchFamily="18" charset="0"/>
                <a:cs typeface="Times New Roman" pitchFamily="18" charset="0"/>
              </a:rPr>
              <a:t>الوجهة .</a:t>
            </a:r>
            <a:endParaRPr lang="ar-SA" sz="2700" b="1" dirty="0" smtClean="0">
              <a:solidFill>
                <a:schemeClr val="tx2">
                  <a:lumMod val="50000"/>
                </a:schemeClr>
              </a:solidFill>
              <a:latin typeface="Times New Roman" pitchFamily="18" charset="0"/>
              <a:cs typeface="Times New Roman" pitchFamily="18" charset="0"/>
            </a:endParaRPr>
          </a:p>
          <a:p>
            <a:pPr>
              <a:lnSpc>
                <a:spcPct val="80000"/>
              </a:lnSpc>
              <a:buClr>
                <a:schemeClr val="accent1">
                  <a:lumMod val="75000"/>
                </a:schemeClr>
              </a:buClr>
              <a:buBlip>
                <a:blip r:embed="rId2"/>
              </a:buBlip>
            </a:pPr>
            <a:r>
              <a:rPr lang="ar-SA" sz="2700" b="1" dirty="0" smtClean="0">
                <a:solidFill>
                  <a:schemeClr val="tx2">
                    <a:lumMod val="50000"/>
                  </a:schemeClr>
                </a:solidFill>
                <a:latin typeface="Times New Roman" pitchFamily="18" charset="0"/>
                <a:cs typeface="Times New Roman" pitchFamily="18" charset="0"/>
              </a:rPr>
              <a:t>كل استراتيجية نسخ احتياطي تبدأ بنسخ احتياطي </a:t>
            </a:r>
            <a:r>
              <a:rPr lang="ar-SA" sz="2700" b="1" dirty="0" err="1" smtClean="0">
                <a:solidFill>
                  <a:schemeClr val="tx2">
                    <a:lumMod val="50000"/>
                  </a:schemeClr>
                </a:solidFill>
                <a:latin typeface="Times New Roman" pitchFamily="18" charset="0"/>
                <a:cs typeface="Times New Roman" pitchFamily="18" charset="0"/>
              </a:rPr>
              <a:t>عادي .</a:t>
            </a:r>
            <a:endParaRPr lang="ar-SA" sz="2700" b="1" dirty="0" smtClean="0">
              <a:solidFill>
                <a:schemeClr val="tx2">
                  <a:lumMod val="50000"/>
                </a:schemeClr>
              </a:solidFill>
              <a:latin typeface="Times New Roman" pitchFamily="18" charset="0"/>
              <a:cs typeface="Times New Roman" pitchFamily="18" charset="0"/>
            </a:endParaRPr>
          </a:p>
          <a:p>
            <a:pPr>
              <a:lnSpc>
                <a:spcPct val="80000"/>
              </a:lnSpc>
              <a:buClr>
                <a:schemeClr val="accent1">
                  <a:lumMod val="75000"/>
                </a:schemeClr>
              </a:buClr>
              <a:buBlip>
                <a:blip r:embed="rId2"/>
              </a:buBlip>
            </a:pPr>
            <a:r>
              <a:rPr lang="ar-SA" sz="2700" b="1" dirty="0" smtClean="0">
                <a:solidFill>
                  <a:srgbClr val="C00000"/>
                </a:solidFill>
                <a:latin typeface="Times New Roman" pitchFamily="18" charset="0"/>
                <a:cs typeface="Times New Roman" pitchFamily="18" charset="0"/>
              </a:rPr>
              <a:t>مميزاتها: </a:t>
            </a:r>
            <a:r>
              <a:rPr lang="ar-SA" sz="2700" b="1" dirty="0" smtClean="0">
                <a:solidFill>
                  <a:schemeClr val="tx2">
                    <a:lumMod val="50000"/>
                  </a:schemeClr>
                </a:solidFill>
                <a:latin typeface="Times New Roman" pitchFamily="18" charset="0"/>
                <a:cs typeface="Times New Roman" pitchFamily="18" charset="0"/>
              </a:rPr>
              <a:t>فعاليتها لاستعاد النظام </a:t>
            </a:r>
          </a:p>
          <a:p>
            <a:pPr>
              <a:lnSpc>
                <a:spcPct val="80000"/>
              </a:lnSpc>
              <a:buClr>
                <a:schemeClr val="accent1">
                  <a:lumMod val="75000"/>
                </a:schemeClr>
              </a:buClr>
              <a:buBlip>
                <a:blip r:embed="rId2"/>
              </a:buBlip>
            </a:pPr>
            <a:r>
              <a:rPr lang="ar-SA" sz="2700" b="1" dirty="0" smtClean="0">
                <a:solidFill>
                  <a:srgbClr val="C00000"/>
                </a:solidFill>
                <a:latin typeface="Times New Roman" pitchFamily="18" charset="0"/>
                <a:cs typeface="Times New Roman" pitchFamily="18" charset="0"/>
              </a:rPr>
              <a:t>عيوبها: </a:t>
            </a:r>
            <a:r>
              <a:rPr lang="ar-SA" sz="2700" b="1" dirty="0" smtClean="0">
                <a:solidFill>
                  <a:schemeClr val="tx2">
                    <a:lumMod val="50000"/>
                  </a:schemeClr>
                </a:solidFill>
                <a:latin typeface="Times New Roman" pitchFamily="18" charset="0"/>
                <a:cs typeface="Times New Roman" pitchFamily="18" charset="0"/>
              </a:rPr>
              <a:t>استهلاك الوقت وتتطلب سعة </a:t>
            </a:r>
            <a:r>
              <a:rPr lang="ar-SA" sz="2700" b="1" dirty="0" err="1" smtClean="0">
                <a:solidFill>
                  <a:schemeClr val="tx2">
                    <a:lumMod val="50000"/>
                  </a:schemeClr>
                </a:solidFill>
                <a:latin typeface="Times New Roman" pitchFamily="18" charset="0"/>
                <a:cs typeface="Times New Roman" pitchFamily="18" charset="0"/>
              </a:rPr>
              <a:t>تخزينية</a:t>
            </a:r>
            <a:r>
              <a:rPr lang="ar-SA" sz="2700" b="1" dirty="0" smtClean="0">
                <a:solidFill>
                  <a:schemeClr val="tx2">
                    <a:lumMod val="50000"/>
                  </a:schemeClr>
                </a:solidFill>
                <a:latin typeface="Times New Roman" pitchFamily="18" charset="0"/>
                <a:cs typeface="Times New Roman" pitchFamily="18" charset="0"/>
              </a:rPr>
              <a:t> </a:t>
            </a:r>
            <a:r>
              <a:rPr lang="ar-SA" sz="2700" b="1" dirty="0" err="1" smtClean="0">
                <a:solidFill>
                  <a:schemeClr val="tx2">
                    <a:lumMod val="50000"/>
                  </a:schemeClr>
                </a:solidFill>
                <a:latin typeface="Times New Roman" pitchFamily="18" charset="0"/>
                <a:cs typeface="Times New Roman" pitchFamily="18" charset="0"/>
              </a:rPr>
              <a:t>كبيرة .</a:t>
            </a:r>
            <a:endParaRPr lang="ar-SA" sz="2700" b="1" dirty="0" smtClean="0">
              <a:solidFill>
                <a:schemeClr val="tx2">
                  <a:lumMod val="50000"/>
                </a:schemeClr>
              </a:solidFill>
              <a:latin typeface="Times New Roman" pitchFamily="18" charset="0"/>
              <a:cs typeface="Times New Roman" pitchFamily="18" charset="0"/>
            </a:endParaRPr>
          </a:p>
          <a:p>
            <a:pPr>
              <a:lnSpc>
                <a:spcPct val="80000"/>
              </a:lnSpc>
              <a:buNone/>
            </a:pPr>
            <a:r>
              <a:rPr lang="ar-SA" b="1" dirty="0" smtClean="0">
                <a:solidFill>
                  <a:srgbClr val="FF0000"/>
                </a:solidFill>
                <a:latin typeface="Times New Roman" pitchFamily="18" charset="0"/>
                <a:cs typeface="Times New Roman" pitchFamily="18" charset="0"/>
              </a:rPr>
              <a:t>النُسخ الاحتياطية التزايدية </a:t>
            </a:r>
            <a:r>
              <a:rPr lang="en-US" b="1" dirty="0" smtClean="0">
                <a:solidFill>
                  <a:srgbClr val="FF0000"/>
                </a:solidFill>
                <a:latin typeface="Times New Roman" pitchFamily="18" charset="0"/>
                <a:cs typeface="Times New Roman" pitchFamily="18" charset="0"/>
              </a:rPr>
              <a:t>  (incremental):</a:t>
            </a:r>
          </a:p>
          <a:p>
            <a:pPr>
              <a:lnSpc>
                <a:spcPct val="90000"/>
              </a:lnSpc>
              <a:buClr>
                <a:schemeClr val="accent1">
                  <a:lumMod val="75000"/>
                </a:schemeClr>
              </a:buClr>
              <a:buBlip>
                <a:blip r:embed="rId2"/>
              </a:buBlip>
            </a:pPr>
            <a:r>
              <a:rPr lang="ar-SA" sz="2700" b="1" dirty="0" smtClean="0">
                <a:solidFill>
                  <a:schemeClr val="tx2">
                    <a:lumMod val="50000"/>
                  </a:schemeClr>
                </a:solidFill>
                <a:latin typeface="Times New Roman" pitchFamily="18" charset="0"/>
                <a:cs typeface="Times New Roman" pitchFamily="18" charset="0"/>
              </a:rPr>
              <a:t>الملفات المنتقاة التي تكون سمة أرشفتها مضبوطة تُنسخ </a:t>
            </a:r>
            <a:r>
              <a:rPr lang="ar-SA" sz="2700" b="1" dirty="0" err="1" smtClean="0">
                <a:solidFill>
                  <a:schemeClr val="tx2">
                    <a:lumMod val="50000"/>
                  </a:schemeClr>
                </a:solidFill>
                <a:latin typeface="Times New Roman" pitchFamily="18" charset="0"/>
                <a:cs typeface="Times New Roman" pitchFamily="18" charset="0"/>
              </a:rPr>
              <a:t>إحتياطيا</a:t>
            </a:r>
            <a:r>
              <a:rPr lang="ar-SA" sz="2700" b="1" dirty="0" smtClean="0">
                <a:solidFill>
                  <a:schemeClr val="tx2">
                    <a:lumMod val="50000"/>
                  </a:schemeClr>
                </a:solidFill>
                <a:latin typeface="Times New Roman" pitchFamily="18" charset="0"/>
                <a:cs typeface="Times New Roman" pitchFamily="18" charset="0"/>
              </a:rPr>
              <a:t> </a:t>
            </a:r>
            <a:r>
              <a:rPr lang="ar-SA" sz="2700" b="1" dirty="0" err="1" smtClean="0">
                <a:solidFill>
                  <a:schemeClr val="tx2">
                    <a:lumMod val="50000"/>
                  </a:schemeClr>
                </a:solidFill>
                <a:latin typeface="Times New Roman" pitchFamily="18" charset="0"/>
                <a:cs typeface="Times New Roman" pitchFamily="18" charset="0"/>
              </a:rPr>
              <a:t>.</a:t>
            </a:r>
            <a:endParaRPr lang="ar-SA" sz="2700" b="1" dirty="0" smtClean="0">
              <a:solidFill>
                <a:schemeClr val="tx2">
                  <a:lumMod val="50000"/>
                </a:schemeClr>
              </a:solidFill>
              <a:latin typeface="Times New Roman" pitchFamily="18" charset="0"/>
              <a:cs typeface="Times New Roman" pitchFamily="18" charset="0"/>
            </a:endParaRPr>
          </a:p>
          <a:p>
            <a:pPr>
              <a:lnSpc>
                <a:spcPct val="90000"/>
              </a:lnSpc>
              <a:buClr>
                <a:schemeClr val="accent1">
                  <a:lumMod val="75000"/>
                </a:schemeClr>
              </a:buClr>
              <a:buBlip>
                <a:blip r:embed="rId2"/>
              </a:buBlip>
            </a:pPr>
            <a:r>
              <a:rPr lang="ar-SA" sz="2700" b="1" dirty="0" smtClean="0">
                <a:solidFill>
                  <a:schemeClr val="tx2">
                    <a:lumMod val="50000"/>
                  </a:schemeClr>
                </a:solidFill>
                <a:latin typeface="Times New Roman" pitchFamily="18" charset="0"/>
                <a:cs typeface="Times New Roman" pitchFamily="18" charset="0"/>
              </a:rPr>
              <a:t>تلغي سمة </a:t>
            </a:r>
            <a:r>
              <a:rPr lang="ar-SA" sz="2700" b="1" dirty="0" err="1" smtClean="0">
                <a:solidFill>
                  <a:schemeClr val="tx2">
                    <a:lumMod val="50000"/>
                  </a:schemeClr>
                </a:solidFill>
                <a:latin typeface="Times New Roman" pitchFamily="18" charset="0"/>
                <a:cs typeface="Times New Roman" pitchFamily="18" charset="0"/>
              </a:rPr>
              <a:t>الأرشفة .</a:t>
            </a:r>
            <a:r>
              <a:rPr lang="ar-SA" sz="2700" b="1" dirty="0" smtClean="0">
                <a:solidFill>
                  <a:schemeClr val="tx2">
                    <a:lumMod val="50000"/>
                  </a:schemeClr>
                </a:solidFill>
                <a:latin typeface="Times New Roman" pitchFamily="18" charset="0"/>
                <a:cs typeface="Times New Roman" pitchFamily="18" charset="0"/>
              </a:rPr>
              <a:t> وإذا تم نسخ احتياطي يوم بعد يوم فقط الملفات التي تم إنشاؤها أو تغيرها خلال اليوم هي التي </a:t>
            </a:r>
            <a:r>
              <a:rPr lang="ar-SA" sz="2700" b="1" dirty="0" err="1" smtClean="0">
                <a:solidFill>
                  <a:schemeClr val="tx2">
                    <a:lumMod val="50000"/>
                  </a:schemeClr>
                </a:solidFill>
                <a:latin typeface="Times New Roman" pitchFamily="18" charset="0"/>
                <a:cs typeface="Times New Roman" pitchFamily="18" charset="0"/>
              </a:rPr>
              <a:t>تنسخ.</a:t>
            </a:r>
            <a:r>
              <a:rPr lang="ar-SA" sz="2700" b="1" dirty="0" smtClean="0">
                <a:solidFill>
                  <a:schemeClr val="tx2">
                    <a:lumMod val="50000"/>
                  </a:schemeClr>
                </a:solidFill>
                <a:latin typeface="Times New Roman" pitchFamily="18" charset="0"/>
                <a:cs typeface="Times New Roman" pitchFamily="18" charset="0"/>
              </a:rPr>
              <a:t> </a:t>
            </a:r>
          </a:p>
          <a:p>
            <a:pPr>
              <a:lnSpc>
                <a:spcPct val="90000"/>
              </a:lnSpc>
              <a:buClr>
                <a:schemeClr val="accent1">
                  <a:lumMod val="75000"/>
                </a:schemeClr>
              </a:buClr>
              <a:buBlip>
                <a:blip r:embed="rId2"/>
              </a:buBlip>
            </a:pPr>
            <a:r>
              <a:rPr lang="ar-SA" sz="2700" b="1" dirty="0" smtClean="0">
                <a:solidFill>
                  <a:srgbClr val="C00000"/>
                </a:solidFill>
                <a:latin typeface="Times New Roman" pitchFamily="18" charset="0"/>
                <a:cs typeface="Times New Roman" pitchFamily="18" charset="0"/>
              </a:rPr>
              <a:t>مميزاتها: </a:t>
            </a:r>
            <a:r>
              <a:rPr lang="ar-SA" sz="2700" b="1" dirty="0" smtClean="0">
                <a:solidFill>
                  <a:schemeClr val="tx2">
                    <a:lumMod val="50000"/>
                  </a:schemeClr>
                </a:solidFill>
                <a:latin typeface="Times New Roman" pitchFamily="18" charset="0"/>
                <a:cs typeface="Times New Roman" pitchFamily="18" charset="0"/>
              </a:rPr>
              <a:t>أسرع واصغر نوع نسخ احتياطي.</a:t>
            </a:r>
          </a:p>
          <a:p>
            <a:pPr>
              <a:lnSpc>
                <a:spcPct val="90000"/>
              </a:lnSpc>
              <a:buClr>
                <a:schemeClr val="accent1">
                  <a:lumMod val="75000"/>
                </a:schemeClr>
              </a:buClr>
              <a:buBlip>
                <a:blip r:embed="rId2"/>
              </a:buBlip>
            </a:pPr>
            <a:r>
              <a:rPr lang="ar-SA" sz="2700" b="1" dirty="0" err="1" smtClean="0">
                <a:solidFill>
                  <a:srgbClr val="C00000"/>
                </a:solidFill>
                <a:latin typeface="Times New Roman" pitchFamily="18" charset="0"/>
                <a:cs typeface="Times New Roman" pitchFamily="18" charset="0"/>
              </a:rPr>
              <a:t>عيوبها </a:t>
            </a:r>
            <a:r>
              <a:rPr lang="ar-SA" sz="2700" b="1" dirty="0" smtClean="0">
                <a:solidFill>
                  <a:srgbClr val="C00000"/>
                </a:solidFill>
                <a:latin typeface="Times New Roman" pitchFamily="18" charset="0"/>
                <a:cs typeface="Times New Roman" pitchFamily="18" charset="0"/>
              </a:rPr>
              <a:t>: </a:t>
            </a:r>
            <a:r>
              <a:rPr lang="ar-SA" sz="2700" b="1" dirty="0" smtClean="0">
                <a:solidFill>
                  <a:schemeClr val="tx2">
                    <a:lumMod val="50000"/>
                  </a:schemeClr>
                </a:solidFill>
                <a:latin typeface="Times New Roman" pitchFamily="18" charset="0"/>
                <a:cs typeface="Times New Roman" pitchFamily="18" charset="0"/>
              </a:rPr>
              <a:t>اقل فعالية كمجموعة للاستعادة </a:t>
            </a:r>
          </a:p>
          <a:p>
            <a:pPr>
              <a:lnSpc>
                <a:spcPct val="80000"/>
              </a:lnSpc>
              <a:buClr>
                <a:schemeClr val="accent1">
                  <a:lumMod val="75000"/>
                </a:schemeClr>
              </a:buClr>
              <a:buNone/>
            </a:pPr>
            <a:endParaRPr lang="ar-SA" sz="2700" b="1" dirty="0" smtClean="0">
              <a:solidFill>
                <a:schemeClr val="tx2">
                  <a:lumMod val="50000"/>
                </a:schemeClr>
              </a:solidFill>
              <a:latin typeface="Times New Roman" pitchFamily="18" charset="0"/>
              <a:cs typeface="Times New Roman" pitchFamily="18" charset="0"/>
            </a:endParaRPr>
          </a:p>
        </p:txBody>
      </p:sp>
      <p:sp>
        <p:nvSpPr>
          <p:cNvPr id="5" name="مستطيل مستدير الزوايا 4"/>
          <p:cNvSpPr/>
          <p:nvPr/>
        </p:nvSpPr>
        <p:spPr>
          <a:xfrm>
            <a:off x="3923928" y="332656"/>
            <a:ext cx="4780384" cy="1008112"/>
          </a:xfrm>
          <a:prstGeom prst="roundRect">
            <a:avLst/>
          </a:prstGeom>
        </p:spPr>
        <p:style>
          <a:lnRef idx="0">
            <a:schemeClr val="accent2"/>
          </a:lnRef>
          <a:fillRef idx="3">
            <a:schemeClr val="accent2"/>
          </a:fillRef>
          <a:effectRef idx="3">
            <a:schemeClr val="accent2"/>
          </a:effectRef>
          <a:fontRef idx="minor">
            <a:schemeClr val="lt1"/>
          </a:fontRef>
        </p:style>
        <p:txBody>
          <a:bodyPr rtlCol="1"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4800" b="1" cap="all" dirty="0" smtClean="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rPr>
              <a:t>أنواع النسخ الاحتياطي</a:t>
            </a:r>
            <a:endParaRPr lang="ar-SA" sz="4800" b="1" cap="all" dirty="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2008" y="1412776"/>
            <a:ext cx="8820472" cy="5445224"/>
          </a:xfrm>
        </p:spPr>
        <p:txBody>
          <a:bodyPr>
            <a:normAutofit fontScale="77500" lnSpcReduction="20000"/>
          </a:bodyPr>
          <a:lstStyle/>
          <a:p>
            <a:pPr>
              <a:buNone/>
            </a:pPr>
            <a:r>
              <a:rPr lang="ar-SA" sz="3500" b="1" dirty="0" smtClean="0">
                <a:solidFill>
                  <a:srgbClr val="FF0000"/>
                </a:solidFill>
                <a:latin typeface="Times New Roman" pitchFamily="18" charset="0"/>
                <a:cs typeface="Times New Roman" pitchFamily="18" charset="0"/>
              </a:rPr>
              <a:t>النُسخ الاحتياطية التفاضلية </a:t>
            </a:r>
            <a:r>
              <a:rPr lang="en-US" sz="3500" b="1" dirty="0" smtClean="0">
                <a:solidFill>
                  <a:srgbClr val="FF0000"/>
                </a:solidFill>
                <a:latin typeface="Times New Roman" pitchFamily="18" charset="0"/>
                <a:cs typeface="Times New Roman" pitchFamily="18" charset="0"/>
              </a:rPr>
              <a:t>(differential) :</a:t>
            </a:r>
          </a:p>
          <a:p>
            <a:pPr>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الملفات المنتقاة التي تكون سمة أرشفتها مضبوطة تُنسخ احتياطيا, ولا تلغي ضبط سمة الأرشفة.</a:t>
            </a:r>
          </a:p>
          <a:p>
            <a:pPr>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تتضمن العملية فقط الملفات التي تغيرت أو تم أنشاؤها من آخر نسخ احتياطي عادي أو تزايدي.</a:t>
            </a:r>
          </a:p>
          <a:p>
            <a:pPr>
              <a:buClr>
                <a:schemeClr val="accent1">
                  <a:lumMod val="75000"/>
                </a:schemeClr>
              </a:buClr>
              <a:buBlip>
                <a:blip r:embed="rId2"/>
              </a:buBlip>
            </a:pPr>
            <a:r>
              <a:rPr lang="ar-SA" b="1" dirty="0" smtClean="0">
                <a:solidFill>
                  <a:srgbClr val="C00000"/>
                </a:solidFill>
                <a:latin typeface="Times New Roman" pitchFamily="18" charset="0"/>
                <a:cs typeface="Times New Roman" pitchFamily="18" charset="0"/>
              </a:rPr>
              <a:t>مميزاتها: </a:t>
            </a:r>
            <a:r>
              <a:rPr lang="ar-SA" b="1" dirty="0" smtClean="0">
                <a:solidFill>
                  <a:schemeClr val="tx2">
                    <a:lumMod val="50000"/>
                  </a:schemeClr>
                </a:solidFill>
                <a:latin typeface="Times New Roman" pitchFamily="18" charset="0"/>
                <a:cs typeface="Times New Roman" pitchFamily="18" charset="0"/>
              </a:rPr>
              <a:t>فعّالة أكثر من النسخ التزايدية كمجموعة </a:t>
            </a:r>
            <a:r>
              <a:rPr lang="ar-SA" b="1" dirty="0" err="1" smtClean="0">
                <a:solidFill>
                  <a:schemeClr val="tx2">
                    <a:lumMod val="50000"/>
                  </a:schemeClr>
                </a:solidFill>
                <a:latin typeface="Times New Roman" pitchFamily="18" charset="0"/>
                <a:cs typeface="Times New Roman" pitchFamily="18" charset="0"/>
              </a:rPr>
              <a:t>للاستعادة .</a:t>
            </a:r>
            <a:endParaRPr lang="ar-SA" b="1" dirty="0" smtClean="0">
              <a:solidFill>
                <a:schemeClr val="tx2">
                  <a:lumMod val="50000"/>
                </a:schemeClr>
              </a:solidFill>
              <a:latin typeface="Times New Roman" pitchFamily="18" charset="0"/>
              <a:cs typeface="Times New Roman" pitchFamily="18" charset="0"/>
            </a:endParaRPr>
          </a:p>
          <a:p>
            <a:pPr>
              <a:buClr>
                <a:schemeClr val="accent1">
                  <a:lumMod val="75000"/>
                </a:schemeClr>
              </a:buClr>
              <a:buBlip>
                <a:blip r:embed="rId2"/>
              </a:buBlip>
            </a:pPr>
            <a:r>
              <a:rPr lang="ar-SA" b="1" dirty="0" smtClean="0">
                <a:solidFill>
                  <a:srgbClr val="C00000"/>
                </a:solidFill>
                <a:latin typeface="Times New Roman" pitchFamily="18" charset="0"/>
                <a:cs typeface="Times New Roman" pitchFamily="18" charset="0"/>
              </a:rPr>
              <a:t>عيوبها: </a:t>
            </a:r>
            <a:r>
              <a:rPr lang="ar-SA" b="1" dirty="0" smtClean="0">
                <a:solidFill>
                  <a:schemeClr val="tx2">
                    <a:lumMod val="50000"/>
                  </a:schemeClr>
                </a:solidFill>
                <a:latin typeface="Times New Roman" pitchFamily="18" charset="0"/>
                <a:cs typeface="Times New Roman" pitchFamily="18" charset="0"/>
              </a:rPr>
              <a:t>أكثر استهلاك للوقت من النسخ الاحتياطي التزايدية واقل من النسخ الاحتياطية العادية </a:t>
            </a:r>
          </a:p>
          <a:p>
            <a:pPr>
              <a:buClr>
                <a:schemeClr val="accent1">
                  <a:lumMod val="75000"/>
                </a:schemeClr>
              </a:buClr>
              <a:buNone/>
            </a:pPr>
            <a:r>
              <a:rPr lang="ar-SA" sz="3500" b="1" dirty="0" smtClean="0">
                <a:solidFill>
                  <a:srgbClr val="FF0000"/>
                </a:solidFill>
                <a:latin typeface="Times New Roman" pitchFamily="18" charset="0"/>
                <a:cs typeface="Times New Roman" pitchFamily="18" charset="0"/>
              </a:rPr>
              <a:t>النُسخ الاحتياطية النسخ </a:t>
            </a:r>
            <a:r>
              <a:rPr lang="arn-CL" sz="3500" b="1" dirty="0" smtClean="0">
                <a:solidFill>
                  <a:srgbClr val="FF0000"/>
                </a:solidFill>
                <a:latin typeface="Times New Roman" pitchFamily="18" charset="0"/>
                <a:cs typeface="Times New Roman" pitchFamily="18" charset="0"/>
              </a:rPr>
              <a:t>copy):</a:t>
            </a:r>
            <a:r>
              <a:rPr lang="ar-SA" sz="3500" b="1" dirty="0" err="1" smtClean="0">
                <a:solidFill>
                  <a:srgbClr val="FF0000"/>
                </a:solidFill>
                <a:latin typeface="Times New Roman" pitchFamily="18" charset="0"/>
                <a:cs typeface="Times New Roman" pitchFamily="18" charset="0"/>
              </a:rPr>
              <a:t>)</a:t>
            </a:r>
            <a:endParaRPr lang="arn-CL" sz="3500" b="1" dirty="0" smtClean="0">
              <a:solidFill>
                <a:srgbClr val="FF0000"/>
              </a:solidFill>
              <a:latin typeface="Times New Roman" pitchFamily="18" charset="0"/>
              <a:cs typeface="Times New Roman" pitchFamily="18" charset="0"/>
            </a:endParaRPr>
          </a:p>
          <a:p>
            <a:pPr>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كل الملفات والمجلدات المنتقاة تُنسخ </a:t>
            </a:r>
            <a:r>
              <a:rPr lang="ar-SA" b="1" dirty="0" err="1" smtClean="0">
                <a:solidFill>
                  <a:schemeClr val="tx2">
                    <a:lumMod val="50000"/>
                  </a:schemeClr>
                </a:solidFill>
                <a:latin typeface="Times New Roman" pitchFamily="18" charset="0"/>
                <a:cs typeface="Times New Roman" pitchFamily="18" charset="0"/>
              </a:rPr>
              <a:t>احتياطيا.</a:t>
            </a:r>
            <a:r>
              <a:rPr lang="ar-SA" b="1" dirty="0" smtClean="0">
                <a:solidFill>
                  <a:schemeClr val="tx2">
                    <a:lumMod val="50000"/>
                  </a:schemeClr>
                </a:solidFill>
                <a:latin typeface="Times New Roman" pitchFamily="18" charset="0"/>
                <a:cs typeface="Times New Roman" pitchFamily="18" charset="0"/>
              </a:rPr>
              <a:t> لا يتم استعمال ولا تلغي سمة الأرشفة لا تستخدم لعمليات النسخ الاحتياطي النموذجية أو المجدولة.</a:t>
            </a:r>
          </a:p>
          <a:p>
            <a:pPr>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 مفيدة في نقل البيانات بين الانظمة أو لإنشاء نسخة أرشيفية عن </a:t>
            </a:r>
            <a:r>
              <a:rPr lang="ar-SA" b="1" dirty="0" err="1" smtClean="0">
                <a:solidFill>
                  <a:schemeClr val="tx2">
                    <a:lumMod val="50000"/>
                  </a:schemeClr>
                </a:solidFill>
                <a:latin typeface="Times New Roman" pitchFamily="18" charset="0"/>
                <a:cs typeface="Times New Roman" pitchFamily="18" charset="0"/>
              </a:rPr>
              <a:t>البيانات .</a:t>
            </a:r>
            <a:endParaRPr lang="ar-SA" b="1" dirty="0" smtClean="0">
              <a:solidFill>
                <a:schemeClr val="tx2">
                  <a:lumMod val="50000"/>
                </a:schemeClr>
              </a:solidFill>
              <a:latin typeface="Times New Roman" pitchFamily="18" charset="0"/>
              <a:cs typeface="Times New Roman" pitchFamily="18" charset="0"/>
            </a:endParaRPr>
          </a:p>
          <a:p>
            <a:pPr>
              <a:lnSpc>
                <a:spcPct val="80000"/>
              </a:lnSpc>
              <a:buNone/>
            </a:pPr>
            <a:r>
              <a:rPr lang="ar-SA" sz="3500" b="1" dirty="0" smtClean="0">
                <a:solidFill>
                  <a:srgbClr val="FF0000"/>
                </a:solidFill>
                <a:latin typeface="Times New Roman" pitchFamily="18" charset="0"/>
                <a:cs typeface="Times New Roman" pitchFamily="18" charset="0"/>
              </a:rPr>
              <a:t>النُسخ الاحتياطية اليومية </a:t>
            </a:r>
            <a:r>
              <a:rPr lang="arn-CL" sz="3500" b="1" dirty="0" smtClean="0">
                <a:solidFill>
                  <a:srgbClr val="FF0000"/>
                </a:solidFill>
                <a:latin typeface="Times New Roman" pitchFamily="18" charset="0"/>
                <a:cs typeface="Times New Roman" pitchFamily="18" charset="0"/>
              </a:rPr>
              <a:t>Daily):</a:t>
            </a:r>
            <a:r>
              <a:rPr lang="ar-SA" sz="3500" b="1" dirty="0" err="1" smtClean="0">
                <a:solidFill>
                  <a:srgbClr val="FF0000"/>
                </a:solidFill>
                <a:latin typeface="Times New Roman" pitchFamily="18" charset="0"/>
                <a:cs typeface="Times New Roman" pitchFamily="18" charset="0"/>
              </a:rPr>
              <a:t>)</a:t>
            </a:r>
            <a:endParaRPr lang="arn-CL" sz="3500" b="1" dirty="0" smtClean="0">
              <a:solidFill>
                <a:srgbClr val="FF0000"/>
              </a:solidFill>
              <a:latin typeface="Times New Roman" pitchFamily="18" charset="0"/>
              <a:cs typeface="Times New Roman" pitchFamily="18" charset="0"/>
            </a:endParaRPr>
          </a:p>
          <a:p>
            <a:pPr>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كل الملفات المنتقاة التي تغيرت خلال اليوم تُنسخ احتياطيا بناء علي تاريخ تعديل </a:t>
            </a:r>
            <a:r>
              <a:rPr lang="ar-SA" b="1" dirty="0" err="1" smtClean="0">
                <a:solidFill>
                  <a:schemeClr val="tx2">
                    <a:lumMod val="50000"/>
                  </a:schemeClr>
                </a:solidFill>
                <a:latin typeface="Times New Roman" pitchFamily="18" charset="0"/>
                <a:cs typeface="Times New Roman" pitchFamily="18" charset="0"/>
              </a:rPr>
              <a:t>الملفات.</a:t>
            </a:r>
            <a:r>
              <a:rPr lang="ar-SA" b="1" dirty="0" smtClean="0">
                <a:solidFill>
                  <a:schemeClr val="tx2">
                    <a:lumMod val="50000"/>
                  </a:schemeClr>
                </a:solidFill>
                <a:latin typeface="Times New Roman" pitchFamily="18" charset="0"/>
                <a:cs typeface="Times New Roman" pitchFamily="18" charset="0"/>
              </a:rPr>
              <a:t> </a:t>
            </a:r>
            <a:r>
              <a:rPr lang="ar-SA" b="1" dirty="0" err="1" smtClean="0">
                <a:solidFill>
                  <a:schemeClr val="tx2">
                    <a:lumMod val="50000"/>
                  </a:schemeClr>
                </a:solidFill>
                <a:latin typeface="Times New Roman" pitchFamily="18" charset="0"/>
                <a:cs typeface="Times New Roman" pitchFamily="18" charset="0"/>
              </a:rPr>
              <a:t>لايتم</a:t>
            </a:r>
            <a:r>
              <a:rPr lang="ar-SA" b="1" dirty="0" smtClean="0">
                <a:solidFill>
                  <a:schemeClr val="tx2">
                    <a:lumMod val="50000"/>
                  </a:schemeClr>
                </a:solidFill>
                <a:latin typeface="Times New Roman" pitchFamily="18" charset="0"/>
                <a:cs typeface="Times New Roman" pitchFamily="18" charset="0"/>
              </a:rPr>
              <a:t> استعمال ولا يُلغي ضبط سمة </a:t>
            </a:r>
            <a:r>
              <a:rPr lang="ar-SA" b="1" dirty="0" err="1" smtClean="0">
                <a:solidFill>
                  <a:schemeClr val="tx2">
                    <a:lumMod val="50000"/>
                  </a:schemeClr>
                </a:solidFill>
                <a:latin typeface="Times New Roman" pitchFamily="18" charset="0"/>
                <a:cs typeface="Times New Roman" pitchFamily="18" charset="0"/>
              </a:rPr>
              <a:t>الأرشفة .</a:t>
            </a:r>
            <a:r>
              <a:rPr lang="ar-SA" b="1" dirty="0" smtClean="0">
                <a:solidFill>
                  <a:schemeClr val="tx2">
                    <a:lumMod val="50000"/>
                  </a:schemeClr>
                </a:solidFill>
                <a:latin typeface="Times New Roman" pitchFamily="18" charset="0"/>
                <a:cs typeface="Times New Roman" pitchFamily="18" charset="0"/>
              </a:rPr>
              <a:t> </a:t>
            </a:r>
            <a:endParaRPr lang="en-US" b="1" dirty="0" smtClean="0">
              <a:solidFill>
                <a:schemeClr val="tx2">
                  <a:lumMod val="50000"/>
                </a:schemeClr>
              </a:solidFill>
              <a:latin typeface="Times New Roman" pitchFamily="18" charset="0"/>
              <a:cs typeface="Times New Roman" pitchFamily="18" charset="0"/>
            </a:endParaRPr>
          </a:p>
        </p:txBody>
      </p:sp>
      <p:sp>
        <p:nvSpPr>
          <p:cNvPr id="4" name="مستطيل مستدير الزوايا 3"/>
          <p:cNvSpPr/>
          <p:nvPr/>
        </p:nvSpPr>
        <p:spPr>
          <a:xfrm>
            <a:off x="3923928" y="332656"/>
            <a:ext cx="4780384" cy="1008112"/>
          </a:xfrm>
          <a:prstGeom prst="roundRect">
            <a:avLst/>
          </a:prstGeom>
        </p:spPr>
        <p:style>
          <a:lnRef idx="0">
            <a:schemeClr val="accent2"/>
          </a:lnRef>
          <a:fillRef idx="3">
            <a:schemeClr val="accent2"/>
          </a:fillRef>
          <a:effectRef idx="3">
            <a:schemeClr val="accent2"/>
          </a:effectRef>
          <a:fontRef idx="minor">
            <a:schemeClr val="lt1"/>
          </a:fontRef>
        </p:style>
        <p:txBody>
          <a:bodyPr rtlCol="1"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4800" b="1" cap="all" dirty="0" smtClean="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rPr>
              <a:t>أنواع النسخ الاحتياطي</a:t>
            </a:r>
            <a:endParaRPr lang="ar-SA" sz="4800" b="1" cap="all" dirty="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0" y="1512168"/>
            <a:ext cx="8892480" cy="5445224"/>
          </a:xfrm>
        </p:spPr>
        <p:txBody>
          <a:bodyPr>
            <a:normAutofit fontScale="92500" lnSpcReduction="20000"/>
          </a:bodyPr>
          <a:lstStyle/>
          <a:p>
            <a:pPr>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لإجراء عملية نسخ احتياطي مثالية يجب اخذ الوقت وحجم عملية النسخ الاحتياطي في الاعتبار، وكذلك</a:t>
            </a:r>
            <a:r>
              <a:rPr lang="en-US" b="1" dirty="0" smtClean="0">
                <a:solidFill>
                  <a:schemeClr val="tx2">
                    <a:lumMod val="50000"/>
                  </a:schemeClr>
                </a:solidFill>
                <a:latin typeface="Times New Roman" pitchFamily="18" charset="0"/>
                <a:cs typeface="Times New Roman" pitchFamily="18" charset="0"/>
              </a:rPr>
              <a:t> </a:t>
            </a:r>
            <a:r>
              <a:rPr lang="ar-SA" b="1" dirty="0" smtClean="0">
                <a:solidFill>
                  <a:schemeClr val="tx2">
                    <a:lumMod val="50000"/>
                  </a:schemeClr>
                </a:solidFill>
                <a:latin typeface="Times New Roman" pitchFamily="18" charset="0"/>
                <a:cs typeface="Times New Roman" pitchFamily="18" charset="0"/>
              </a:rPr>
              <a:t>الوقت المطلوب لاستعادة النظام في حال حدوث </a:t>
            </a:r>
            <a:r>
              <a:rPr lang="ar-SA" b="1" dirty="0" err="1" smtClean="0">
                <a:solidFill>
                  <a:schemeClr val="tx2">
                    <a:lumMod val="50000"/>
                  </a:schemeClr>
                </a:solidFill>
                <a:latin typeface="Times New Roman" pitchFamily="18" charset="0"/>
                <a:cs typeface="Times New Roman" pitchFamily="18" charset="0"/>
              </a:rPr>
              <a:t>فشل.</a:t>
            </a:r>
            <a:r>
              <a:rPr lang="ar-SA" b="1" dirty="0" smtClean="0">
                <a:solidFill>
                  <a:schemeClr val="tx2">
                    <a:lumMod val="50000"/>
                  </a:schemeClr>
                </a:solidFill>
                <a:latin typeface="Times New Roman" pitchFamily="18" charset="0"/>
                <a:cs typeface="Times New Roman" pitchFamily="18" charset="0"/>
              </a:rPr>
              <a:t> هنالك حلان شائعان هما</a:t>
            </a:r>
            <a:r>
              <a:rPr lang="en-US" b="1" dirty="0" smtClean="0">
                <a:solidFill>
                  <a:schemeClr val="tx2">
                    <a:lumMod val="50000"/>
                  </a:schemeClr>
                </a:solidFill>
                <a:latin typeface="Times New Roman" pitchFamily="18" charset="0"/>
                <a:cs typeface="Times New Roman" pitchFamily="18" charset="0"/>
              </a:rPr>
              <a:t>:</a:t>
            </a:r>
          </a:p>
          <a:p>
            <a:pPr>
              <a:buClr>
                <a:schemeClr val="accent1">
                  <a:lumMod val="75000"/>
                </a:schemeClr>
              </a:buClr>
              <a:buNone/>
            </a:pPr>
            <a:r>
              <a:rPr lang="ar-SA" sz="3700" b="1" dirty="0" smtClean="0">
                <a:solidFill>
                  <a:srgbClr val="FF0000"/>
                </a:solidFill>
                <a:latin typeface="Times New Roman" pitchFamily="18" charset="0"/>
                <a:cs typeface="Times New Roman" pitchFamily="18" charset="0"/>
              </a:rPr>
              <a:t>النُسخ الاحتياطية العادية والتفاضلية</a:t>
            </a:r>
            <a:r>
              <a:rPr lang="en-US" sz="3700" b="1" dirty="0" smtClean="0">
                <a:solidFill>
                  <a:srgbClr val="FF0000"/>
                </a:solidFill>
                <a:latin typeface="Times New Roman" pitchFamily="18" charset="0"/>
                <a:cs typeface="Times New Roman" pitchFamily="18" charset="0"/>
              </a:rPr>
              <a:t>:</a:t>
            </a:r>
          </a:p>
          <a:p>
            <a:pPr>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يتم تنفيذ نسخ احتياطي عادي يوم الاحد مثلاً ثم يتم تنفيذ نسخ احتياطي تفاضلي</a:t>
            </a:r>
            <a:r>
              <a:rPr lang="en-US" b="1" dirty="0" smtClean="0">
                <a:solidFill>
                  <a:schemeClr val="tx2">
                    <a:lumMod val="50000"/>
                  </a:schemeClr>
                </a:solidFill>
                <a:latin typeface="Times New Roman" pitchFamily="18" charset="0"/>
                <a:cs typeface="Times New Roman" pitchFamily="18" charset="0"/>
              </a:rPr>
              <a:t> </a:t>
            </a:r>
            <a:r>
              <a:rPr lang="ar-SA" b="1" dirty="0" smtClean="0">
                <a:solidFill>
                  <a:schemeClr val="tx2">
                    <a:lumMod val="50000"/>
                  </a:schemeClr>
                </a:solidFill>
                <a:latin typeface="Times New Roman" pitchFamily="18" charset="0"/>
                <a:cs typeface="Times New Roman" pitchFamily="18" charset="0"/>
              </a:rPr>
              <a:t>في يوم من ايام الاثنين الي الجمعة،و النسخ التفاضلي لا يلغي ضبط سمة الأرشفة مما يعني ان كل نسخ احتياطي يتضمن كل التغيرات منذ الأحد، اذا حدثت مشكلة بالنظام في يوم الجمعة يمكننا استعادة النسخ الاحتياطي العادي من يوم الاحد و النسخ الاحتياطي التفاضلي من يوم الخميس</a:t>
            </a:r>
            <a:r>
              <a:rPr lang="en-US" b="1" dirty="0" smtClean="0">
                <a:solidFill>
                  <a:schemeClr val="tx2">
                    <a:lumMod val="50000"/>
                  </a:schemeClr>
                </a:solidFill>
                <a:latin typeface="Times New Roman" pitchFamily="18" charset="0"/>
                <a:cs typeface="Times New Roman" pitchFamily="18" charset="0"/>
              </a:rPr>
              <a:t>،</a:t>
            </a:r>
            <a:r>
              <a:rPr lang="ar-SA" b="1" dirty="0" smtClean="0">
                <a:solidFill>
                  <a:schemeClr val="tx2">
                    <a:lumMod val="50000"/>
                  </a:schemeClr>
                </a:solidFill>
                <a:latin typeface="Times New Roman" pitchFamily="18" charset="0"/>
                <a:cs typeface="Times New Roman" pitchFamily="18" charset="0"/>
              </a:rPr>
              <a:t>وتوفر هذه الاستراتيجية:</a:t>
            </a:r>
            <a:endParaRPr lang="en-US" b="1" dirty="0" smtClean="0">
              <a:solidFill>
                <a:schemeClr val="tx2">
                  <a:lumMod val="50000"/>
                </a:schemeClr>
              </a:solidFill>
              <a:latin typeface="Times New Roman" pitchFamily="18" charset="0"/>
              <a:cs typeface="Times New Roman" pitchFamily="18" charset="0"/>
            </a:endParaRPr>
          </a:p>
          <a:p>
            <a:pPr>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تستهلك وقت أطول لتنفيذ النسخ الاحتياطي, خاصة اذا كانت البيانات تتغير كثيرا.</a:t>
            </a:r>
          </a:p>
          <a:p>
            <a:pPr>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أسهل وأسرع لاستعادة البيانات.</a:t>
            </a:r>
          </a:p>
        </p:txBody>
      </p:sp>
      <p:sp>
        <p:nvSpPr>
          <p:cNvPr id="4" name="مستطيل مستدير الزوايا 3"/>
          <p:cNvSpPr/>
          <p:nvPr/>
        </p:nvSpPr>
        <p:spPr>
          <a:xfrm>
            <a:off x="2627784" y="332656"/>
            <a:ext cx="6076528" cy="1008112"/>
          </a:xfrm>
          <a:prstGeom prst="roundRect">
            <a:avLst/>
          </a:prstGeom>
        </p:spPr>
        <p:style>
          <a:lnRef idx="0">
            <a:schemeClr val="accent2"/>
          </a:lnRef>
          <a:fillRef idx="3">
            <a:schemeClr val="accent2"/>
          </a:fillRef>
          <a:effectRef idx="3">
            <a:schemeClr val="accent2"/>
          </a:effectRef>
          <a:fontRef idx="minor">
            <a:schemeClr val="lt1"/>
          </a:fontRef>
        </p:style>
        <p:txBody>
          <a:bodyPr rtlCol="1"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4800" b="1" cap="all" dirty="0" smtClean="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rPr>
              <a:t>دمج أنواع النسخ الاحتياطي</a:t>
            </a:r>
            <a:endParaRPr lang="en-US" sz="4800" b="1" cap="all" dirty="0" smtClean="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323528" y="1512168"/>
            <a:ext cx="8568952" cy="5013176"/>
          </a:xfrm>
        </p:spPr>
        <p:txBody>
          <a:bodyPr>
            <a:normAutofit/>
          </a:bodyPr>
          <a:lstStyle/>
          <a:p>
            <a:pPr>
              <a:buNone/>
            </a:pPr>
            <a:r>
              <a:rPr lang="ar-SA" sz="3400" b="1" dirty="0" smtClean="0">
                <a:solidFill>
                  <a:srgbClr val="FF0000"/>
                </a:solidFill>
                <a:latin typeface="Times New Roman" pitchFamily="18" charset="0"/>
                <a:cs typeface="Times New Roman" pitchFamily="18" charset="0"/>
              </a:rPr>
              <a:t>النُسخ الاحتياطية العادية </a:t>
            </a:r>
            <a:r>
              <a:rPr lang="ar-SA" sz="3400" b="1" dirty="0" err="1" smtClean="0">
                <a:solidFill>
                  <a:srgbClr val="FF0000"/>
                </a:solidFill>
                <a:latin typeface="Times New Roman" pitchFamily="18" charset="0"/>
                <a:cs typeface="Times New Roman" pitchFamily="18" charset="0"/>
              </a:rPr>
              <a:t>والتزايدية</a:t>
            </a:r>
            <a:r>
              <a:rPr lang="ar-SA" sz="3400" b="1" dirty="0" smtClean="0">
                <a:solidFill>
                  <a:srgbClr val="FF0000"/>
                </a:solidFill>
                <a:latin typeface="Times New Roman" pitchFamily="18" charset="0"/>
                <a:cs typeface="Times New Roman" pitchFamily="18" charset="0"/>
              </a:rPr>
              <a:t> </a:t>
            </a:r>
            <a:r>
              <a:rPr lang="en-US" sz="3400" b="1" dirty="0" smtClean="0">
                <a:solidFill>
                  <a:srgbClr val="FF0000"/>
                </a:solidFill>
                <a:latin typeface="Times New Roman" pitchFamily="18" charset="0"/>
                <a:cs typeface="Times New Roman" pitchFamily="18" charset="0"/>
              </a:rPr>
              <a:t>:</a:t>
            </a:r>
          </a:p>
          <a:p>
            <a:pPr>
              <a:lnSpc>
                <a:spcPct val="80000"/>
              </a:lnSpc>
              <a:buClr>
                <a:schemeClr val="accent1">
                  <a:lumMod val="75000"/>
                </a:schemeClr>
              </a:buClr>
              <a:buBlip>
                <a:blip r:embed="rId2"/>
              </a:buBlip>
            </a:pPr>
            <a:r>
              <a:rPr lang="ar-SA" b="1" dirty="0" smtClean="0">
                <a:solidFill>
                  <a:schemeClr val="tx2">
                    <a:lumMod val="50000"/>
                  </a:schemeClr>
                </a:solidFill>
                <a:latin typeface="Times New Roman" pitchFamily="18" charset="0"/>
                <a:cs typeface="Times New Roman" pitchFamily="18" charset="0"/>
              </a:rPr>
              <a:t>يتم تنفيذ نسخ احتياطي عادي يوم الاحد مثلاً ثم يتم تنفيذ نسخ احتياطي تزايدي في يوم من ايام الاثنين الي الجمعة.النُسخ الاحتياطي التزايدية تلغي ضبط سمة الأرشفة مما يعني ان كل نسخ يحتوي علي فقط الملفات التي تغيرت منذ النسخ الاحتياطي السابق</a:t>
            </a:r>
            <a:r>
              <a:rPr lang="en-US" b="1" dirty="0" smtClean="0">
                <a:solidFill>
                  <a:schemeClr val="tx2">
                    <a:lumMod val="50000"/>
                  </a:schemeClr>
                </a:solidFill>
                <a:latin typeface="Times New Roman" pitchFamily="18" charset="0"/>
                <a:cs typeface="Times New Roman" pitchFamily="18" charset="0"/>
              </a:rPr>
              <a:t> ،</a:t>
            </a:r>
            <a:r>
              <a:rPr lang="ar-SA" b="1" dirty="0" smtClean="0">
                <a:solidFill>
                  <a:schemeClr val="tx2">
                    <a:lumMod val="50000"/>
                  </a:schemeClr>
                </a:solidFill>
                <a:latin typeface="Times New Roman" pitchFamily="18" charset="0"/>
                <a:cs typeface="Times New Roman" pitchFamily="18" charset="0"/>
              </a:rPr>
              <a:t>اذا حدثت مشكلة بالنظام في يوم الجمعة يمكننا استعادة النسخ الاحتياطي العادي من يوم الاحد وكل من النُسخ الاحتياطي التزايدية من الاثنين حتى الجمعة، وتستهلك هذه الاستراتيجية وقتاً اقل لتنفيذ النسخ الاحتياطي لكنها تستهلك وقتاً أطول للاستعادة</a:t>
            </a:r>
            <a:r>
              <a:rPr lang="en-US" b="1" dirty="0" smtClean="0">
                <a:solidFill>
                  <a:schemeClr val="tx2">
                    <a:lumMod val="50000"/>
                  </a:schemeClr>
                </a:solidFill>
                <a:latin typeface="Times New Roman" pitchFamily="18" charset="0"/>
                <a:cs typeface="Times New Roman" pitchFamily="18" charset="0"/>
              </a:rPr>
              <a:t>. </a:t>
            </a:r>
          </a:p>
        </p:txBody>
      </p:sp>
      <p:sp>
        <p:nvSpPr>
          <p:cNvPr id="4" name="مستطيل مستدير الزوايا 3"/>
          <p:cNvSpPr/>
          <p:nvPr/>
        </p:nvSpPr>
        <p:spPr>
          <a:xfrm>
            <a:off x="2627784" y="332656"/>
            <a:ext cx="6076528" cy="1008112"/>
          </a:xfrm>
          <a:prstGeom prst="roundRect">
            <a:avLst/>
          </a:prstGeom>
        </p:spPr>
        <p:style>
          <a:lnRef idx="0">
            <a:schemeClr val="accent2"/>
          </a:lnRef>
          <a:fillRef idx="3">
            <a:schemeClr val="accent2"/>
          </a:fillRef>
          <a:effectRef idx="3">
            <a:schemeClr val="accent2"/>
          </a:effectRef>
          <a:fontRef idx="minor">
            <a:schemeClr val="lt1"/>
          </a:fontRef>
        </p:style>
        <p:txBody>
          <a:bodyPr rtlCol="1"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4800" b="1" cap="all" dirty="0" smtClean="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rPr>
              <a:t>دمج أنواع النسخ الاحتياطي</a:t>
            </a:r>
            <a:endParaRPr lang="en-US" sz="4800" b="1" cap="all" dirty="0" smtClean="0">
              <a:ln w="0"/>
              <a:solidFill>
                <a:schemeClr val="tx2">
                  <a:lumMod val="75000"/>
                </a:schemeClr>
              </a:solidFill>
              <a:effectLst>
                <a:reflection blurRad="12700" stA="50000" endPos="50000" dist="5000" dir="5400000" sy="-100000" rotWithShape="0"/>
              </a:effectLst>
              <a:latin typeface="Times New Roman" pitchFamily="18" charset="0"/>
              <a:ea typeface="+mj-ea"/>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سمة3">
  <a:themeElements>
    <a:clrScheme name="Mountain">
      <a:dk1>
        <a:srgbClr val="000000"/>
      </a:dk1>
      <a:lt1>
        <a:srgbClr val="FFFFFF"/>
      </a:lt1>
      <a:dk2>
        <a:srgbClr val="0536B3"/>
      </a:dk2>
      <a:lt2>
        <a:srgbClr val="7CB7F8"/>
      </a:lt2>
      <a:accent1>
        <a:srgbClr val="3F9EE4"/>
      </a:accent1>
      <a:accent2>
        <a:srgbClr val="77B559"/>
      </a:accent2>
      <a:accent3>
        <a:srgbClr val="E4A81B"/>
      </a:accent3>
      <a:accent4>
        <a:srgbClr val="108BB4"/>
      </a:accent4>
      <a:accent5>
        <a:srgbClr val="DA7328"/>
      </a:accent5>
      <a:accent6>
        <a:srgbClr val="AE589F"/>
      </a:accent6>
      <a:hlink>
        <a:srgbClr val="460245"/>
      </a:hlink>
      <a:folHlink>
        <a:srgbClr val="AC17D6"/>
      </a:folHlink>
    </a:clrScheme>
    <a:fontScheme name="Mountain">
      <a:majorFont>
        <a:latin typeface="Gill Sans MT"/>
        <a:ea typeface=""/>
        <a:cs typeface=""/>
        <a:font script="Cyrl" typeface="Arial"/>
        <a:font script="Grek" typeface="Arial"/>
        <a:font script="Jpan" typeface="HG丸ｺﾞｼｯｸM-PRO"/>
        <a:font script="Hang" typeface="HY 헤드라인 M"/>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ill Sans MT"/>
        <a:ea typeface=""/>
        <a:cs typeface=""/>
        <a:font script="Cyrl" typeface="Arial"/>
        <a:font script="Grek" typeface="Arial"/>
        <a:font script="Jpan" typeface="HG丸ｺﾞｼｯｸM-PRO"/>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untain">
      <a:fillStyleLst>
        <a:solidFill>
          <a:schemeClr val="phClr"/>
        </a:solidFill>
        <a:gradFill rotWithShape="1">
          <a:gsLst>
            <a:gs pos="0">
              <a:schemeClr val="phClr">
                <a:tint val="100000"/>
                <a:shade val="100000"/>
                <a:hueMod val="100000"/>
                <a:satMod val="100000"/>
              </a:schemeClr>
            </a:gs>
            <a:gs pos="50000">
              <a:schemeClr val="phClr">
                <a:tint val="25000"/>
                <a:shade val="100000"/>
                <a:hueMod val="100000"/>
                <a:satMod val="100000"/>
              </a:schemeClr>
            </a:gs>
            <a:gs pos="100000">
              <a:schemeClr val="phClr">
                <a:tint val="100000"/>
                <a:shade val="100000"/>
                <a:hueMod val="100000"/>
                <a:satMod val="100000"/>
              </a:schemeClr>
            </a:gs>
          </a:gsLst>
          <a:lin ang="5400000" scaled="1"/>
        </a:gradFill>
        <a:gradFill rotWithShape="1">
          <a:gsLst>
            <a:gs pos="0">
              <a:schemeClr val="phClr">
                <a:tint val="40000"/>
                <a:shade val="100000"/>
                <a:hueMod val="100000"/>
                <a:satMod val="100000"/>
              </a:schemeClr>
            </a:gs>
            <a:gs pos="30000">
              <a:schemeClr val="phClr">
                <a:tint val="100000"/>
                <a:shade val="100000"/>
                <a:hueMod val="100000"/>
                <a:satMod val="100000"/>
              </a:schemeClr>
            </a:gs>
            <a:gs pos="68000">
              <a:schemeClr val="phClr">
                <a:tint val="100000"/>
                <a:shade val="100000"/>
                <a:hueMod val="100000"/>
                <a:satMod val="100000"/>
              </a:schemeClr>
            </a:gs>
            <a:gs pos="100000">
              <a:schemeClr val="phClr">
                <a:tint val="40000"/>
                <a:shade val="100000"/>
                <a:hueMod val="100000"/>
                <a:satMod val="1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br" rotWithShape="0">
              <a:srgbClr val="000000">
                <a:alpha val="0"/>
              </a:srgbClr>
            </a:outerShdw>
          </a:effectLst>
        </a:effectStyle>
        <a:effectStyle>
          <a:effectLst>
            <a:outerShdw blurRad="38100" dist="25400" dir="5400000" algn="ctr" rotWithShape="0">
              <a:srgbClr val="EBE9ED">
                <a:alpha val="0"/>
              </a:srgbClr>
            </a:outerShdw>
          </a:effectLst>
          <a:scene3d>
            <a:camera prst="orthographicFront">
              <a:rot lat="0" lon="0" rev="0"/>
            </a:camera>
            <a:lightRig rig="glow" dir="b"/>
          </a:scene3d>
          <a:sp3d contourW="6350" prstMaterial="softEdge">
            <a:bevelT w="25400" h="25400"/>
            <a:contourClr>
              <a:schemeClr val="phClr">
                <a:tint val="90000"/>
                <a:shade val="100000"/>
                <a:hueMod val="100000"/>
                <a:satMod val="100000"/>
              </a:schemeClr>
            </a:contourClr>
          </a:sp3d>
        </a:effectStyle>
        <a:effectStyle>
          <a:effectLst>
            <a:reflection blurRad="12700" stA="40000" endPos="40000" dist="25400" dir="5400000" sy="-100000" rotWithShape="0"/>
          </a:effectLst>
          <a:scene3d>
            <a:camera prst="perspectiveFront"/>
            <a:lightRig rig="glow" dir="b"/>
          </a:scene3d>
          <a:sp3d contourW="6350" prstMaterial="softEdge">
            <a:bevelT w="50800" h="25400"/>
            <a:contourClr>
              <a:schemeClr val="phClr">
                <a:tint val="100000"/>
                <a:shade val="80000"/>
                <a:hueMod val="100000"/>
                <a:satMod val="100000"/>
              </a:schemeClr>
            </a:contourClr>
          </a:sp3d>
        </a:effectStyle>
      </a:effectStyleLst>
      <a:bgFillStyleLst>
        <a:solidFill>
          <a:schemeClr val="phClr"/>
        </a:solidFill>
        <a:gradFill rotWithShape="1">
          <a:gsLst>
            <a:gs pos="0">
              <a:schemeClr val="phClr">
                <a:shade val="40000"/>
                <a:satMod val="165000"/>
              </a:schemeClr>
            </a:gs>
            <a:gs pos="50000">
              <a:schemeClr val="phClr">
                <a:shade val="95000"/>
                <a:satMod val="100000"/>
              </a:schemeClr>
            </a:gs>
            <a:gs pos="100000">
              <a:schemeClr val="phClr">
                <a:tint val="10000"/>
                <a:satMod val="300000"/>
              </a:schemeClr>
            </a:gs>
          </a:gsLst>
          <a:lin ang="13000000" scaled="0"/>
        </a:gradFill>
        <a:blipFill>
          <a:blip xmlns:r="http://schemas.openxmlformats.org/officeDocument/2006/relationships" r:embed="rId1">
            <a:duotone>
              <a:schemeClr val="phClr">
                <a:shade val="75000"/>
              </a:schemeClr>
              <a:schemeClr val="phClr">
                <a:tint val="55000"/>
              </a:schemeClr>
            </a:duotone>
          </a:blip>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سمة3</Template>
  <TotalTime>1582</TotalTime>
  <Words>843</Words>
  <Application>Microsoft Office PowerPoint</Application>
  <PresentationFormat>عرض على الشاشة (3:4)‏</PresentationFormat>
  <Paragraphs>79</Paragraphs>
  <Slides>13</Slides>
  <Notes>3</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سمة3</vt:lpstr>
      <vt:lpstr>بسم الله الرحمن الرحيم      إدارة وصيانة بيئة Microsoft  WINDOWS SERVER 2003  </vt:lpstr>
      <vt:lpstr>الشريحة 2</vt:lpstr>
      <vt:lpstr>الدرس الأول</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office excel</dc:title>
  <dc:creator>رؤي</dc:creator>
  <cp:lastModifiedBy>nh</cp:lastModifiedBy>
  <cp:revision>114</cp:revision>
  <dcterms:created xsi:type="dcterms:W3CDTF">2008-11-21T11:35:28Z</dcterms:created>
  <dcterms:modified xsi:type="dcterms:W3CDTF">2012-04-22T05:22:34Z</dcterms:modified>
</cp:coreProperties>
</file>