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051683A-A813-429B-B0C6-861D1780FAF1}" type="datetimeFigureOut">
              <a:rPr lang="ar-SA" smtClean="0"/>
              <a:pPr/>
              <a:t>15/11/32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481417B-AD39-47FE-A5B1-11F0680D484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15</a:t>
            </a:fld>
            <a:endParaRPr lang="ar-S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17</a:t>
            </a:fld>
            <a:endParaRPr lang="ar-S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18</a:t>
            </a:fld>
            <a:endParaRPr lang="ar-S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19</a:t>
            </a:fld>
            <a:endParaRPr lang="ar-S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20</a:t>
            </a:fld>
            <a:endParaRPr lang="ar-S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21</a:t>
            </a:fld>
            <a:endParaRPr lang="ar-S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22</a:t>
            </a:fld>
            <a:endParaRPr lang="ar-S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23</a:t>
            </a:fld>
            <a:endParaRPr lang="ar-S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24</a:t>
            </a:fld>
            <a:endParaRPr lang="ar-S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25</a:t>
            </a:fld>
            <a:endParaRPr lang="ar-S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26</a:t>
            </a:fld>
            <a:endParaRPr lang="ar-S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417B-AD39-47FE-A5B1-11F0680D4848}" type="slidenum">
              <a:rPr lang="ar-SA" smtClean="0"/>
              <a:pPr/>
              <a:t>27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506BD0-746A-4C6B-9F00-D20989A223D0}" type="datetimeFigureOut">
              <a:rPr lang="ar-SA" smtClean="0"/>
              <a:pPr/>
              <a:t>15/11/32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B84039-FDF7-4534-B50A-5A7CB708CD0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506BD0-746A-4C6B-9F00-D20989A223D0}" type="datetimeFigureOut">
              <a:rPr lang="ar-SA" smtClean="0"/>
              <a:pPr/>
              <a:t>15/11/32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B84039-FDF7-4534-B50A-5A7CB708CD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506BD0-746A-4C6B-9F00-D20989A223D0}" type="datetimeFigureOut">
              <a:rPr lang="ar-SA" smtClean="0"/>
              <a:pPr/>
              <a:t>15/11/32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B84039-FDF7-4534-B50A-5A7CB708CD0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506BD0-746A-4C6B-9F00-D20989A223D0}" type="datetimeFigureOut">
              <a:rPr lang="ar-SA" smtClean="0"/>
              <a:pPr/>
              <a:t>15/11/32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B84039-FDF7-4534-B50A-5A7CB708CD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506BD0-746A-4C6B-9F00-D20989A223D0}" type="datetimeFigureOut">
              <a:rPr lang="ar-SA" smtClean="0"/>
              <a:pPr/>
              <a:t>15/11/32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B84039-FDF7-4534-B50A-5A7CB708CD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506BD0-746A-4C6B-9F00-D20989A223D0}" type="datetimeFigureOut">
              <a:rPr lang="ar-SA" smtClean="0"/>
              <a:pPr/>
              <a:t>15/11/32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B84039-FDF7-4534-B50A-5A7CB708CD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506BD0-746A-4C6B-9F00-D20989A223D0}" type="datetimeFigureOut">
              <a:rPr lang="ar-SA" smtClean="0"/>
              <a:pPr/>
              <a:t>15/11/32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B84039-FDF7-4534-B50A-5A7CB708CD0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506BD0-746A-4C6B-9F00-D20989A223D0}" type="datetimeFigureOut">
              <a:rPr lang="ar-SA" smtClean="0"/>
              <a:pPr/>
              <a:t>15/11/32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B84039-FDF7-4534-B50A-5A7CB708CD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506BD0-746A-4C6B-9F00-D20989A223D0}" type="datetimeFigureOut">
              <a:rPr lang="ar-SA" smtClean="0"/>
              <a:pPr/>
              <a:t>15/11/32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B84039-FDF7-4534-B50A-5A7CB708CD0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506BD0-746A-4C6B-9F00-D20989A223D0}" type="datetimeFigureOut">
              <a:rPr lang="ar-SA" smtClean="0"/>
              <a:pPr/>
              <a:t>15/11/32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B84039-FDF7-4534-B50A-5A7CB708CD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506BD0-746A-4C6B-9F00-D20989A223D0}" type="datetimeFigureOut">
              <a:rPr lang="ar-SA" smtClean="0"/>
              <a:pPr/>
              <a:t>15/11/32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B84039-FDF7-4534-B50A-5A7CB708CD0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F506BD0-746A-4C6B-9F00-D20989A223D0}" type="datetimeFigureOut">
              <a:rPr lang="ar-SA" smtClean="0"/>
              <a:pPr/>
              <a:t>15/11/32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6B84039-FDF7-4534-B50A-5A7CB708CD06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 smtClean="0"/>
              <a:t>مفاهيم إدارة المشاريع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/>
              <a:t> </a:t>
            </a:r>
            <a:endParaRPr lang="en-US" b="1" dirty="0"/>
          </a:p>
          <a:p>
            <a:r>
              <a:rPr lang="ar-SA" b="1" dirty="0"/>
              <a:t>الفصل الثالث</a:t>
            </a:r>
            <a:endParaRPr lang="en-US" b="1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موضوعات الفصل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ar-SA" b="1" dirty="0" smtClean="0"/>
              <a:t>طيف </a:t>
            </a:r>
            <a:r>
              <a:rPr lang="ar-SA" b="1" dirty="0" err="1"/>
              <a:t>الادارة</a:t>
            </a:r>
            <a:endParaRPr lang="en-US" dirty="0"/>
          </a:p>
          <a:p>
            <a:pPr lvl="0"/>
            <a:r>
              <a:rPr lang="ar-SA" b="1" dirty="0" err="1"/>
              <a:t>الاشخاص</a:t>
            </a:r>
            <a:endParaRPr lang="en-US" dirty="0"/>
          </a:p>
          <a:p>
            <a:pPr lvl="0"/>
            <a:r>
              <a:rPr lang="ar-SA" b="1" dirty="0"/>
              <a:t>المشكلة</a:t>
            </a:r>
            <a:endParaRPr lang="en-US" dirty="0"/>
          </a:p>
          <a:p>
            <a:pPr lvl="0"/>
            <a:r>
              <a:rPr lang="ar-SA" b="1" dirty="0"/>
              <a:t>عملية البرمجة</a:t>
            </a:r>
            <a:endParaRPr lang="en-US" dirty="0"/>
          </a:p>
          <a:p>
            <a:pPr lvl="0"/>
            <a:r>
              <a:rPr lang="ar-SA" b="1" dirty="0" err="1"/>
              <a:t>الاشخاص</a:t>
            </a:r>
            <a:endParaRPr lang="en-US" dirty="0"/>
          </a:p>
          <a:p>
            <a:pPr lvl="0"/>
            <a:r>
              <a:rPr lang="ar-SA" b="1" dirty="0" err="1"/>
              <a:t>اللأعبون</a:t>
            </a:r>
            <a:endParaRPr lang="en-US" dirty="0"/>
          </a:p>
          <a:p>
            <a:pPr lvl="0">
              <a:buNone/>
            </a:pPr>
            <a:r>
              <a:rPr lang="ar-SA" b="1" dirty="0"/>
              <a:t>المدراء </a:t>
            </a:r>
            <a:r>
              <a:rPr lang="ar-SA" b="1" dirty="0" err="1"/>
              <a:t>الاعلي</a:t>
            </a:r>
            <a:r>
              <a:rPr lang="ar-SA" b="1" dirty="0"/>
              <a:t> رتبه (</a:t>
            </a:r>
            <a:r>
              <a:rPr lang="en-US" b="1" dirty="0"/>
              <a:t>Senior Managers</a:t>
            </a:r>
            <a:r>
              <a:rPr lang="ar-SA" b="1" dirty="0"/>
              <a:t>)</a:t>
            </a:r>
            <a:endParaRPr lang="en-US" dirty="0"/>
          </a:p>
          <a:p>
            <a:pPr lvl="0">
              <a:buNone/>
            </a:pPr>
            <a:r>
              <a:rPr lang="ar-SA" b="1" dirty="0"/>
              <a:t>مدراء المشاريع (</a:t>
            </a:r>
            <a:r>
              <a:rPr lang="ar-SA" b="1" dirty="0" err="1"/>
              <a:t>او</a:t>
            </a:r>
            <a:r>
              <a:rPr lang="ar-SA" b="1" dirty="0"/>
              <a:t> المدراء التقنيون) </a:t>
            </a:r>
            <a:r>
              <a:rPr lang="en-US" b="1" dirty="0"/>
              <a:t>Project Technical Managers</a:t>
            </a:r>
            <a:endParaRPr lang="en-US" dirty="0"/>
          </a:p>
          <a:p>
            <a:pPr lvl="0">
              <a:buNone/>
            </a:pPr>
            <a:r>
              <a:rPr lang="ar-SA" b="1" dirty="0"/>
              <a:t>الممارسون (</a:t>
            </a:r>
            <a:r>
              <a:rPr lang="en-US" b="1" dirty="0"/>
              <a:t>Practitioners</a:t>
            </a:r>
            <a:r>
              <a:rPr lang="ar-SA" b="1" dirty="0"/>
              <a:t>)</a:t>
            </a:r>
            <a:endParaRPr lang="en-US" dirty="0"/>
          </a:p>
          <a:p>
            <a:pPr lvl="0">
              <a:buNone/>
            </a:pPr>
            <a:r>
              <a:rPr lang="ar-SA" b="1" dirty="0"/>
              <a:t>الزبائن (</a:t>
            </a:r>
            <a:r>
              <a:rPr lang="en-US" b="1" dirty="0"/>
              <a:t>Customers</a:t>
            </a:r>
            <a:r>
              <a:rPr lang="ar-SA" b="1" dirty="0"/>
              <a:t>)</a:t>
            </a:r>
            <a:endParaRPr lang="en-US" dirty="0"/>
          </a:p>
          <a:p>
            <a:pPr lvl="0">
              <a:buNone/>
            </a:pPr>
            <a:r>
              <a:rPr lang="ar-SA" b="1" dirty="0"/>
              <a:t>المستخدمون (</a:t>
            </a:r>
            <a:r>
              <a:rPr lang="en-US" b="1" dirty="0"/>
              <a:t>End users</a:t>
            </a:r>
            <a:r>
              <a:rPr lang="ar-SA" b="1" dirty="0"/>
              <a:t>)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ar-SA" b="1" dirty="0"/>
              <a:t>رؤساء الفرق</a:t>
            </a:r>
            <a:endParaRPr lang="en-US" dirty="0"/>
          </a:p>
          <a:p>
            <a:pPr lvl="0"/>
            <a:r>
              <a:rPr lang="ar-SA" b="1" dirty="0"/>
              <a:t>فريق البرمجيات</a:t>
            </a:r>
            <a:endParaRPr lang="en-US" dirty="0"/>
          </a:p>
          <a:p>
            <a:pPr lvl="0"/>
            <a:r>
              <a:rPr lang="ar-SA" b="1" dirty="0"/>
              <a:t>يقترح </a:t>
            </a:r>
            <a:r>
              <a:rPr lang="en-US" b="1" dirty="0" err="1"/>
              <a:t>Mantei</a:t>
            </a:r>
            <a:r>
              <a:rPr lang="ar-SA" b="1" dirty="0"/>
              <a:t> ثلاثة </a:t>
            </a:r>
            <a:r>
              <a:rPr lang="ar-SA" b="1" dirty="0" err="1"/>
              <a:t>اشكال</a:t>
            </a:r>
            <a:r>
              <a:rPr lang="ar-SA" b="1" dirty="0"/>
              <a:t> لتنظيم فريق هندسة البرمجيات وهي:</a:t>
            </a:r>
            <a:endParaRPr lang="en-US" dirty="0"/>
          </a:p>
          <a:p>
            <a:pPr lvl="0">
              <a:buNone/>
            </a:pPr>
            <a:r>
              <a:rPr lang="ar-SA" b="1" dirty="0"/>
              <a:t>الديمقراطي </a:t>
            </a:r>
            <a:r>
              <a:rPr lang="ar-SA" b="1" dirty="0" err="1"/>
              <a:t>اللأمركزي</a:t>
            </a:r>
            <a:r>
              <a:rPr lang="ar-SA" b="1" dirty="0"/>
              <a:t> </a:t>
            </a:r>
            <a:r>
              <a:rPr lang="en-US" b="1" dirty="0"/>
              <a:t>Democratic Decentralized </a:t>
            </a:r>
            <a:r>
              <a:rPr lang="ar-SA" b="1" dirty="0"/>
              <a:t> </a:t>
            </a:r>
            <a:r>
              <a:rPr lang="ar-SA" b="1" dirty="0" err="1"/>
              <a:t>او</a:t>
            </a:r>
            <a:r>
              <a:rPr lang="ar-SA" b="1" dirty="0"/>
              <a:t> </a:t>
            </a:r>
            <a:r>
              <a:rPr lang="en-US" b="1" dirty="0"/>
              <a:t>DD</a:t>
            </a:r>
            <a:endParaRPr lang="en-US" dirty="0"/>
          </a:p>
          <a:p>
            <a:pPr lvl="0">
              <a:buNone/>
            </a:pPr>
            <a:r>
              <a:rPr lang="ar-SA" b="1" dirty="0" err="1"/>
              <a:t>اللأمركزي</a:t>
            </a:r>
            <a:r>
              <a:rPr lang="ar-SA" b="1" dirty="0"/>
              <a:t> المضبوط </a:t>
            </a:r>
            <a:r>
              <a:rPr lang="en-US" b="1" dirty="0"/>
              <a:t>Decentralized  Controlled </a:t>
            </a:r>
            <a:r>
              <a:rPr lang="ar-SA" b="1" dirty="0"/>
              <a:t> </a:t>
            </a:r>
            <a:r>
              <a:rPr lang="ar-SA" b="1" dirty="0" err="1"/>
              <a:t>او</a:t>
            </a:r>
            <a:r>
              <a:rPr lang="ar-SA" b="1" dirty="0"/>
              <a:t> </a:t>
            </a:r>
            <a:r>
              <a:rPr lang="en-US" b="1" dirty="0"/>
              <a:t>CD</a:t>
            </a:r>
            <a:endParaRPr lang="en-US" dirty="0"/>
          </a:p>
          <a:p>
            <a:pPr lvl="0">
              <a:buNone/>
            </a:pPr>
            <a:r>
              <a:rPr lang="ar-SA" b="1" dirty="0"/>
              <a:t>المركزي المضبوط </a:t>
            </a:r>
            <a:r>
              <a:rPr lang="en-US" b="1" dirty="0"/>
              <a:t>Controlled Centralized</a:t>
            </a:r>
            <a:r>
              <a:rPr lang="ar-SA" b="1" dirty="0"/>
              <a:t> </a:t>
            </a:r>
            <a:r>
              <a:rPr lang="ar-SA" b="1" dirty="0" err="1"/>
              <a:t>او</a:t>
            </a:r>
            <a:r>
              <a:rPr lang="ar-SA" b="1" dirty="0"/>
              <a:t> </a:t>
            </a:r>
            <a:r>
              <a:rPr lang="en-US" b="1" dirty="0"/>
              <a:t>CC</a:t>
            </a:r>
            <a:endParaRPr lang="en-US" dirty="0"/>
          </a:p>
          <a:p>
            <a:pPr lvl="0"/>
            <a:r>
              <a:rPr lang="ar-SA" b="1" dirty="0"/>
              <a:t>يقترح </a:t>
            </a:r>
            <a:r>
              <a:rPr lang="en-US" b="1" dirty="0"/>
              <a:t>Constantine</a:t>
            </a:r>
            <a:r>
              <a:rPr lang="ar-SA" b="1" dirty="0"/>
              <a:t> </a:t>
            </a:r>
            <a:r>
              <a:rPr lang="ar-SA" b="1" dirty="0" err="1"/>
              <a:t>اؤبعة</a:t>
            </a:r>
            <a:r>
              <a:rPr lang="ar-SA" b="1" dirty="0"/>
              <a:t> نماذج تنظيمية لفريق هندسة البرمجيات</a:t>
            </a:r>
            <a:endParaRPr lang="en-US" b="1" dirty="0"/>
          </a:p>
          <a:p>
            <a:pPr lvl="0">
              <a:buNone/>
            </a:pPr>
            <a:r>
              <a:rPr lang="ar-SA" b="1" dirty="0"/>
              <a:t>النموذج المغلق </a:t>
            </a:r>
            <a:r>
              <a:rPr lang="en-US" b="1" dirty="0"/>
              <a:t>Closed Paradigm</a:t>
            </a:r>
            <a:endParaRPr lang="en-US" dirty="0"/>
          </a:p>
          <a:p>
            <a:pPr lvl="0">
              <a:buNone/>
            </a:pPr>
            <a:r>
              <a:rPr lang="ar-SA" b="1" dirty="0"/>
              <a:t>النموذج العشوائي </a:t>
            </a:r>
            <a:r>
              <a:rPr lang="en-US" b="1" dirty="0"/>
              <a:t>Random Paradigm</a:t>
            </a:r>
            <a:endParaRPr lang="en-US" dirty="0"/>
          </a:p>
          <a:p>
            <a:pPr lvl="0">
              <a:buNone/>
            </a:pPr>
            <a:r>
              <a:rPr lang="ar-SA" b="1" dirty="0"/>
              <a:t>النموذج المفتوح </a:t>
            </a:r>
            <a:r>
              <a:rPr lang="en-US" b="1" dirty="0"/>
              <a:t>Open Paradigm</a:t>
            </a:r>
            <a:endParaRPr lang="en-US" dirty="0"/>
          </a:p>
          <a:p>
            <a:pPr lvl="0">
              <a:buNone/>
            </a:pPr>
            <a:r>
              <a:rPr lang="ar-SA" b="1" dirty="0"/>
              <a:t>النموذج المتزامن </a:t>
            </a:r>
            <a:r>
              <a:rPr lang="en-US" b="1" dirty="0"/>
              <a:t>Synchronous Paradigm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ar-SA" b="1" dirty="0"/>
              <a:t>الفريق الهلامي</a:t>
            </a:r>
            <a:endParaRPr lang="en-US" b="1" dirty="0"/>
          </a:p>
          <a:p>
            <a:pPr lvl="0"/>
            <a:r>
              <a:rPr lang="ar-SA" b="1" dirty="0"/>
              <a:t>قضايا التنسيق والاتصال</a:t>
            </a:r>
            <a:endParaRPr lang="en-US" b="1" dirty="0"/>
          </a:p>
          <a:p>
            <a:pPr lvl="0"/>
            <a:r>
              <a:rPr lang="ar-SA" b="1" dirty="0"/>
              <a:t>خصائص البرمجيات المعاصرة</a:t>
            </a:r>
            <a:endParaRPr lang="en-US" b="1" dirty="0"/>
          </a:p>
          <a:p>
            <a:pPr lvl="0"/>
            <a:r>
              <a:rPr lang="ar-SA" b="1" dirty="0"/>
              <a:t>تقنيات تنسيق المشاريع</a:t>
            </a:r>
            <a:endParaRPr lang="en-US" b="1" dirty="0"/>
          </a:p>
          <a:p>
            <a:pPr lvl="0"/>
            <a:r>
              <a:rPr lang="ar-SA" b="1" dirty="0"/>
              <a:t>المشكلة</a:t>
            </a:r>
            <a:endParaRPr lang="en-US" b="1" dirty="0"/>
          </a:p>
          <a:p>
            <a:pPr lvl="0"/>
            <a:r>
              <a:rPr lang="ar-SA" b="1" dirty="0"/>
              <a:t>تفكيك المشكلة</a:t>
            </a:r>
            <a:endParaRPr lang="en-US" b="1" dirty="0"/>
          </a:p>
          <a:p>
            <a:pPr lvl="0"/>
            <a:r>
              <a:rPr lang="ar-SA" b="1" dirty="0"/>
              <a:t>عملية البرمجة</a:t>
            </a:r>
            <a:endParaRPr lang="en-US" b="1" dirty="0"/>
          </a:p>
          <a:p>
            <a:pPr lvl="0"/>
            <a:r>
              <a:rPr lang="ar-SA" b="1" dirty="0"/>
              <a:t>مزج المشكلة وعملية البرمجة</a:t>
            </a:r>
            <a:endParaRPr lang="en-US" b="1" dirty="0"/>
          </a:p>
          <a:p>
            <a:pPr lvl="0"/>
            <a:r>
              <a:rPr lang="ar-SA" b="1" dirty="0"/>
              <a:t>تفكيك عملية البرمجة</a:t>
            </a:r>
            <a:endParaRPr lang="en-US" b="1" dirty="0"/>
          </a:p>
          <a:p>
            <a:r>
              <a:rPr lang="ar-SA" dirty="0"/>
              <a:t>المشروع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مفاهيم إدارة المشاريع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طيف </a:t>
            </a:r>
            <a:r>
              <a:rPr lang="ar-SA" dirty="0" err="1" smtClean="0"/>
              <a:t>الادارة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تركز </a:t>
            </a:r>
            <a:r>
              <a:rPr lang="ar-SA" dirty="0" err="1"/>
              <a:t>ادارة</a:t>
            </a:r>
            <a:r>
              <a:rPr lang="ar-SA" dirty="0"/>
              <a:t> المشاريع البرمجية الفعالة اهتمامها علي الكلمات الانجليزية الثلاث التي تبدأ بحرف </a:t>
            </a:r>
            <a:r>
              <a:rPr lang="en-US" dirty="0"/>
              <a:t>P</a:t>
            </a:r>
            <a:r>
              <a:rPr lang="ar-SA" dirty="0"/>
              <a:t> وهي:</a:t>
            </a:r>
            <a:endParaRPr lang="en-US" dirty="0"/>
          </a:p>
          <a:p>
            <a:r>
              <a:rPr lang="ar-SA" dirty="0" err="1"/>
              <a:t>الاشخاص</a:t>
            </a:r>
            <a:r>
              <a:rPr lang="ar-SA" dirty="0"/>
              <a:t> (</a:t>
            </a:r>
            <a:r>
              <a:rPr lang="en-US" dirty="0"/>
              <a:t>People</a:t>
            </a:r>
            <a:r>
              <a:rPr lang="ar-SA" dirty="0"/>
              <a:t>) والمشكلة (</a:t>
            </a:r>
            <a:r>
              <a:rPr lang="en-US" dirty="0"/>
              <a:t>Problem</a:t>
            </a:r>
            <a:r>
              <a:rPr lang="ar-SA" dirty="0"/>
              <a:t>) وعملية البرمجة (</a:t>
            </a:r>
            <a:r>
              <a:rPr lang="en-US" dirty="0"/>
              <a:t>Process</a:t>
            </a:r>
            <a:r>
              <a:rPr lang="ar-SA" dirty="0"/>
              <a:t>)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err="1" smtClean="0"/>
              <a:t>الاشخاص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b="1" dirty="0"/>
          </a:p>
          <a:p>
            <a:r>
              <a:rPr lang="ar-SA" dirty="0"/>
              <a:t>عامل </a:t>
            </a:r>
            <a:r>
              <a:rPr lang="ar-SA" dirty="0" err="1"/>
              <a:t>الاشخاص</a:t>
            </a:r>
            <a:r>
              <a:rPr lang="ar-SA" dirty="0"/>
              <a:t> مهم لدرجة دفعت معهد هندسة البرمجيات </a:t>
            </a:r>
            <a:r>
              <a:rPr lang="en-US" dirty="0" smtClean="0"/>
              <a:t>SEI</a:t>
            </a:r>
            <a:r>
              <a:rPr lang="ar-SA" dirty="0" smtClean="0"/>
              <a:t> </a:t>
            </a:r>
            <a:r>
              <a:rPr lang="ar-SA" dirty="0" err="1"/>
              <a:t>الي</a:t>
            </a:r>
            <a:r>
              <a:rPr lang="ar-SA" dirty="0"/>
              <a:t> تطوير نموذج نضج القدرة علي </a:t>
            </a:r>
            <a:r>
              <a:rPr lang="ar-SA" dirty="0" err="1"/>
              <a:t>ادارة</a:t>
            </a:r>
            <a:r>
              <a:rPr lang="ar-SA" dirty="0"/>
              <a:t> </a:t>
            </a:r>
            <a:r>
              <a:rPr lang="ar-SA" dirty="0" err="1"/>
              <a:t>الاشخاص</a:t>
            </a:r>
            <a:r>
              <a:rPr lang="ar-SA" dirty="0"/>
              <a:t> (</a:t>
            </a:r>
            <a:r>
              <a:rPr lang="en-US" dirty="0"/>
              <a:t>PM-CMM People Management Capability Maturity Model</a:t>
            </a:r>
            <a:r>
              <a:rPr lang="ar-SA" dirty="0"/>
              <a:t>) لتحسين </a:t>
            </a:r>
            <a:r>
              <a:rPr lang="ar-SA" dirty="0" err="1"/>
              <a:t>جهوزية</a:t>
            </a:r>
            <a:r>
              <a:rPr lang="ar-SA" dirty="0"/>
              <a:t> </a:t>
            </a:r>
            <a:r>
              <a:rPr lang="ar-SA" dirty="0" smtClean="0"/>
              <a:t>المؤسسات </a:t>
            </a:r>
            <a:r>
              <a:rPr lang="ar-SA" dirty="0"/>
              <a:t>البرمجية لتتولي </a:t>
            </a:r>
            <a:r>
              <a:rPr lang="ar-SA" dirty="0" err="1"/>
              <a:t>انشاء</a:t>
            </a:r>
            <a:r>
              <a:rPr lang="ar-SA" dirty="0"/>
              <a:t> برامج </a:t>
            </a:r>
            <a:r>
              <a:rPr lang="ar-SA" dirty="0" err="1"/>
              <a:t>اكثر</a:t>
            </a:r>
            <a:r>
              <a:rPr lang="ar-SA" dirty="0"/>
              <a:t> تعقيدا.</a:t>
            </a:r>
            <a:endParaRPr lang="en-US" dirty="0"/>
          </a:p>
          <a:p>
            <a:r>
              <a:rPr lang="ar-SA" dirty="0"/>
              <a:t>يعد نموذج </a:t>
            </a:r>
            <a:r>
              <a:rPr lang="en-US" dirty="0"/>
              <a:t>PM-CMM</a:t>
            </a:r>
            <a:r>
              <a:rPr lang="ar-SA" dirty="0"/>
              <a:t> مرافقا لنموذج نضج القدرات البرمجية الذي يوجه المؤسسات في </a:t>
            </a:r>
            <a:r>
              <a:rPr lang="ar-SA" dirty="0" err="1"/>
              <a:t>ايجاد</a:t>
            </a:r>
            <a:r>
              <a:rPr lang="ar-SA" dirty="0"/>
              <a:t> عملية برمجة ناضجة.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b="1" dirty="0"/>
              <a:t>المشكلة</a:t>
            </a:r>
            <a:endParaRPr lang="en-US" b="1" dirty="0"/>
          </a:p>
          <a:p>
            <a:r>
              <a:rPr lang="ar-SA" dirty="0"/>
              <a:t>قبل </a:t>
            </a:r>
            <a:r>
              <a:rPr lang="ar-SA" dirty="0" err="1" smtClean="0"/>
              <a:t>ان</a:t>
            </a:r>
            <a:r>
              <a:rPr lang="ar-SA" dirty="0" smtClean="0"/>
              <a:t> </a:t>
            </a:r>
            <a:r>
              <a:rPr lang="ar-SA" dirty="0"/>
              <a:t>يصبح </a:t>
            </a:r>
            <a:r>
              <a:rPr lang="ar-SA" dirty="0" err="1"/>
              <a:t>بالامكان</a:t>
            </a:r>
            <a:r>
              <a:rPr lang="ar-SA" dirty="0"/>
              <a:t> تخطيط مشروع ما لا بدا من تعيين </a:t>
            </a:r>
            <a:r>
              <a:rPr lang="ar-SA" dirty="0" err="1"/>
              <a:t>اهدافه</a:t>
            </a:r>
            <a:r>
              <a:rPr lang="ar-SA" dirty="0"/>
              <a:t> </a:t>
            </a:r>
            <a:r>
              <a:rPr lang="ar-SA" dirty="0" err="1"/>
              <a:t>وآفاقة</a:t>
            </a:r>
            <a:r>
              <a:rPr lang="ar-SA" dirty="0"/>
              <a:t> ومراعاة الحلول البديلة وتحديد القيود التقنية </a:t>
            </a:r>
            <a:r>
              <a:rPr lang="ar-SA" dirty="0" err="1"/>
              <a:t>والادارية</a:t>
            </a:r>
            <a:r>
              <a:rPr lang="ar-SA" dirty="0"/>
              <a:t>.</a:t>
            </a:r>
            <a:endParaRPr lang="en-US" dirty="0"/>
          </a:p>
          <a:p>
            <a:r>
              <a:rPr lang="ar-SA" dirty="0"/>
              <a:t>علي مطور البرمجيات والزبون الاجتماع معا لتحديد أهداف المشروع وآفاقه.</a:t>
            </a:r>
            <a:endParaRPr lang="en-US" dirty="0"/>
          </a:p>
          <a:p>
            <a:r>
              <a:rPr lang="ar-SA" b="1" dirty="0"/>
              <a:t>عملية البرمجة</a:t>
            </a:r>
            <a:endParaRPr lang="en-US" b="1" dirty="0"/>
          </a:p>
          <a:p>
            <a:r>
              <a:rPr lang="ar-SA" dirty="0"/>
              <a:t>توفر عملية البرمجة الهيكل الذي يمكن انطلاقا منه وضع خطة شاملة لتطوير البرنامج.هناك عدد من نشاطات الهيكل التي يمكن تطبيقها في جميع المشاريع البرمجية بغض النظر عن حجمها وتقعيدها.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err="1" smtClean="0"/>
              <a:t>الاشخاص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/>
          </a:p>
          <a:p>
            <a:r>
              <a:rPr lang="ar-SA" dirty="0"/>
              <a:t>في دراسة نشرها معهد المهندسين الكهربائيين والالكترونيين </a:t>
            </a:r>
            <a:r>
              <a:rPr lang="en-US" dirty="0"/>
              <a:t>IEEE</a:t>
            </a:r>
            <a:r>
              <a:rPr lang="ar-SA" dirty="0"/>
              <a:t> سئل ثلاثة من نواب الرؤساء الهندسيين في ثلاث شركات تقنية عن </a:t>
            </a:r>
            <a:r>
              <a:rPr lang="ar-SA" dirty="0" err="1"/>
              <a:t>اهم</a:t>
            </a:r>
            <a:r>
              <a:rPr lang="ar-SA" dirty="0"/>
              <a:t> </a:t>
            </a:r>
            <a:r>
              <a:rPr lang="ar-SA" dirty="0" err="1"/>
              <a:t>مايسهم</a:t>
            </a:r>
            <a:r>
              <a:rPr lang="ar-SA" dirty="0"/>
              <a:t> في مشروع برمجي ناجح </a:t>
            </a:r>
            <a:r>
              <a:rPr lang="ar-SA" dirty="0" err="1"/>
              <a:t>فاجابوا</a:t>
            </a:r>
            <a:r>
              <a:rPr lang="ar-SA" dirty="0"/>
              <a:t> علي التالي:</a:t>
            </a:r>
            <a:endParaRPr lang="en-US" dirty="0"/>
          </a:p>
          <a:p>
            <a:r>
              <a:rPr lang="ar-SA" dirty="0"/>
              <a:t>نائب الرئيس </a:t>
            </a:r>
            <a:r>
              <a:rPr lang="ar-SA" dirty="0" err="1"/>
              <a:t>الاول</a:t>
            </a:r>
            <a:r>
              <a:rPr lang="ar-SA" dirty="0"/>
              <a:t>:</a:t>
            </a:r>
            <a:endParaRPr lang="en-US" dirty="0"/>
          </a:p>
          <a:p>
            <a:r>
              <a:rPr lang="ar-SA" dirty="0"/>
              <a:t>		اعتقد انه </a:t>
            </a:r>
            <a:r>
              <a:rPr lang="ar-SA" dirty="0" err="1"/>
              <a:t>اذا</a:t>
            </a:r>
            <a:r>
              <a:rPr lang="ar-SA" dirty="0"/>
              <a:t> كان عليك انتقاء </a:t>
            </a:r>
            <a:r>
              <a:rPr lang="ar-SA" dirty="0" err="1"/>
              <a:t>شئ</a:t>
            </a:r>
            <a:r>
              <a:rPr lang="ar-SA" dirty="0"/>
              <a:t> واحد هو </a:t>
            </a:r>
            <a:r>
              <a:rPr lang="ar-SA" dirty="0" err="1"/>
              <a:t>الاهم</a:t>
            </a:r>
            <a:r>
              <a:rPr lang="ar-SA" dirty="0"/>
              <a:t> ي بيئتنا فهو البشر </a:t>
            </a:r>
            <a:r>
              <a:rPr lang="ar-SA" dirty="0" smtClean="0"/>
              <a:t>وليس </a:t>
            </a:r>
            <a:r>
              <a:rPr lang="ar-SA" dirty="0" err="1"/>
              <a:t>الادوات</a:t>
            </a:r>
            <a:r>
              <a:rPr lang="ar-SA" dirty="0"/>
              <a:t> التي نستخدمها.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dirty="0"/>
              <a:t>نائب الرئيس الثاني:</a:t>
            </a:r>
            <a:endParaRPr lang="en-US" dirty="0"/>
          </a:p>
          <a:p>
            <a:r>
              <a:rPr lang="ar-SA" dirty="0"/>
              <a:t>		العنصر </a:t>
            </a:r>
            <a:r>
              <a:rPr lang="ar-SA" dirty="0" err="1"/>
              <a:t>الاهم</a:t>
            </a:r>
            <a:r>
              <a:rPr lang="ar-SA" dirty="0"/>
              <a:t> الذي كان ناجحا في هذا المشروع هو انه كان لدينا ناس اذكيا.. وماعدا ذلك قليلة هي </a:t>
            </a:r>
            <a:r>
              <a:rPr lang="ar-SA" dirty="0" err="1"/>
              <a:t>الاشياء</a:t>
            </a:r>
            <a:r>
              <a:rPr lang="ar-SA" dirty="0"/>
              <a:t> التي لها </a:t>
            </a:r>
            <a:r>
              <a:rPr lang="ar-SA" dirty="0" err="1"/>
              <a:t>اهمية</a:t>
            </a:r>
            <a:r>
              <a:rPr lang="ar-SA" dirty="0"/>
              <a:t> تذكر في </a:t>
            </a:r>
            <a:r>
              <a:rPr lang="ar-SA" dirty="0" err="1"/>
              <a:t>راي</a:t>
            </a:r>
            <a:r>
              <a:rPr lang="ar-SA" dirty="0"/>
              <a:t> ... وان </a:t>
            </a:r>
            <a:r>
              <a:rPr lang="ar-SA" dirty="0" err="1"/>
              <a:t>اهم</a:t>
            </a:r>
            <a:r>
              <a:rPr lang="ar-SA" dirty="0"/>
              <a:t> </a:t>
            </a:r>
            <a:r>
              <a:rPr lang="ar-SA" dirty="0" err="1"/>
              <a:t>شئ</a:t>
            </a:r>
            <a:r>
              <a:rPr lang="ar-SA" dirty="0"/>
              <a:t> يمكن </a:t>
            </a:r>
            <a:r>
              <a:rPr lang="ar-SA" dirty="0" err="1"/>
              <a:t>ان</a:t>
            </a:r>
            <a:r>
              <a:rPr lang="ar-SA" dirty="0"/>
              <a:t> تفعله لمشروع ما هو اختيار </a:t>
            </a:r>
            <a:r>
              <a:rPr lang="ar-SA" dirty="0" err="1"/>
              <a:t>الاشخاص</a:t>
            </a:r>
            <a:r>
              <a:rPr lang="ar-SA" dirty="0"/>
              <a:t> المناسبين له.</a:t>
            </a:r>
            <a:endParaRPr lang="en-US" dirty="0"/>
          </a:p>
          <a:p>
            <a:r>
              <a:rPr lang="ar-SA" dirty="0"/>
              <a:t>نائب الرئيس الثالث:</a:t>
            </a:r>
            <a:endParaRPr lang="en-US" dirty="0"/>
          </a:p>
          <a:p>
            <a:r>
              <a:rPr lang="ar-SA" dirty="0"/>
              <a:t>		القاعدة الوحيدة بالنسبة لي في </a:t>
            </a:r>
            <a:r>
              <a:rPr lang="ar-SA" dirty="0" err="1"/>
              <a:t>الادارة</a:t>
            </a:r>
            <a:r>
              <a:rPr lang="ar-SA" dirty="0"/>
              <a:t> هي التحقق من وجود </a:t>
            </a:r>
            <a:r>
              <a:rPr lang="ar-SA" dirty="0" err="1"/>
              <a:t>اناس</a:t>
            </a:r>
            <a:r>
              <a:rPr lang="ar-SA" dirty="0"/>
              <a:t> جيدين –</a:t>
            </a:r>
            <a:r>
              <a:rPr lang="ar-SA" dirty="0" err="1"/>
              <a:t>اناس</a:t>
            </a:r>
            <a:r>
              <a:rPr lang="ar-SA" dirty="0"/>
              <a:t> جيدين </a:t>
            </a:r>
            <a:r>
              <a:rPr lang="ar-SA" dirty="0" err="1"/>
              <a:t>حقيقين</a:t>
            </a:r>
            <a:r>
              <a:rPr lang="ar-SA" dirty="0"/>
              <a:t>- وان </a:t>
            </a:r>
            <a:r>
              <a:rPr lang="ar-SA" dirty="0" err="1"/>
              <a:t>انشئ</a:t>
            </a:r>
            <a:r>
              <a:rPr lang="ar-SA" dirty="0"/>
              <a:t> </a:t>
            </a:r>
            <a:r>
              <a:rPr lang="ar-SA" dirty="0" err="1"/>
              <a:t>اناس</a:t>
            </a:r>
            <a:r>
              <a:rPr lang="ar-SA" dirty="0"/>
              <a:t> جيدين- وان </a:t>
            </a:r>
            <a:r>
              <a:rPr lang="ar-SA" dirty="0" err="1"/>
              <a:t>اقوم</a:t>
            </a:r>
            <a:r>
              <a:rPr lang="ar-SA" dirty="0"/>
              <a:t> بتوفير بيئة يستطيع فيها </a:t>
            </a:r>
            <a:r>
              <a:rPr lang="ar-SA" dirty="0" err="1"/>
              <a:t>الاناس</a:t>
            </a:r>
            <a:r>
              <a:rPr lang="ar-SA" dirty="0"/>
              <a:t> الجيدون </a:t>
            </a:r>
            <a:r>
              <a:rPr lang="ar-SA" dirty="0" err="1"/>
              <a:t>الانتاج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اللأعبون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/>
          </a:p>
          <a:p>
            <a:pPr lvl="0"/>
            <a:r>
              <a:rPr lang="ar-SA" dirty="0"/>
              <a:t>المدراء </a:t>
            </a:r>
            <a:r>
              <a:rPr lang="ar-SA" dirty="0" err="1"/>
              <a:t>الاعلي</a:t>
            </a:r>
            <a:r>
              <a:rPr lang="ar-SA" dirty="0"/>
              <a:t> رتبه (</a:t>
            </a:r>
            <a:r>
              <a:rPr lang="en-US" dirty="0"/>
              <a:t>Senior Managers</a:t>
            </a:r>
            <a:r>
              <a:rPr lang="ar-SA" dirty="0"/>
              <a:t>)</a:t>
            </a:r>
            <a:endParaRPr lang="en-US" dirty="0"/>
          </a:p>
          <a:p>
            <a:pPr lvl="0"/>
            <a:r>
              <a:rPr lang="ar-SA" dirty="0"/>
              <a:t>مدراء المشاريع (</a:t>
            </a:r>
            <a:r>
              <a:rPr lang="ar-SA" dirty="0" err="1"/>
              <a:t>او</a:t>
            </a:r>
            <a:r>
              <a:rPr lang="ar-SA" dirty="0"/>
              <a:t> المدراء التقنيون) </a:t>
            </a:r>
            <a:r>
              <a:rPr lang="en-US" dirty="0"/>
              <a:t>Project Technical Managers</a:t>
            </a:r>
          </a:p>
          <a:p>
            <a:pPr lvl="0"/>
            <a:r>
              <a:rPr lang="ar-SA" dirty="0"/>
              <a:t>الممارسون (</a:t>
            </a:r>
            <a:r>
              <a:rPr lang="en-US" dirty="0"/>
              <a:t>Practitioners</a:t>
            </a:r>
            <a:r>
              <a:rPr lang="ar-SA" dirty="0"/>
              <a:t>)</a:t>
            </a:r>
            <a:endParaRPr lang="en-US" dirty="0"/>
          </a:p>
          <a:p>
            <a:pPr lvl="0"/>
            <a:r>
              <a:rPr lang="ar-SA" dirty="0"/>
              <a:t>الزبائن (</a:t>
            </a:r>
            <a:r>
              <a:rPr lang="en-US" dirty="0"/>
              <a:t>Customers</a:t>
            </a:r>
            <a:r>
              <a:rPr lang="ar-SA" dirty="0"/>
              <a:t>)</a:t>
            </a:r>
            <a:endParaRPr lang="en-US" dirty="0"/>
          </a:p>
          <a:p>
            <a:pPr lvl="0"/>
            <a:r>
              <a:rPr lang="ar-SA" dirty="0"/>
              <a:t>المستخدمون (</a:t>
            </a:r>
            <a:r>
              <a:rPr lang="en-US" dirty="0"/>
              <a:t>End users</a:t>
            </a:r>
            <a:r>
              <a:rPr lang="ar-SA" dirty="0"/>
              <a:t>)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رؤساء الفرق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الي</a:t>
            </a:r>
            <a:r>
              <a:rPr lang="ar-SA" dirty="0" smtClean="0"/>
              <a:t> </a:t>
            </a:r>
            <a:r>
              <a:rPr lang="ar-SA" dirty="0" err="1"/>
              <a:t>ماذ</a:t>
            </a:r>
            <a:r>
              <a:rPr lang="ar-SA" dirty="0"/>
              <a:t> </a:t>
            </a:r>
            <a:r>
              <a:rPr lang="ar-SA" dirty="0" err="1"/>
              <a:t>نتلطع</a:t>
            </a:r>
            <a:r>
              <a:rPr lang="ar-SA" dirty="0"/>
              <a:t> في شخص ما عندما نختاره </a:t>
            </a:r>
            <a:r>
              <a:rPr lang="ar-SA" dirty="0" err="1"/>
              <a:t>لادارة</a:t>
            </a:r>
            <a:r>
              <a:rPr lang="ar-SA" dirty="0"/>
              <a:t> مشروع. في كتاب ممتاز عن القيادة التقنية يحاول </a:t>
            </a:r>
            <a:r>
              <a:rPr lang="en-US" dirty="0"/>
              <a:t>Jerry Weinberg </a:t>
            </a:r>
            <a:r>
              <a:rPr lang="ar-SA" dirty="0"/>
              <a:t> </a:t>
            </a:r>
            <a:r>
              <a:rPr lang="ar-SA" dirty="0" err="1"/>
              <a:t>الاجابة</a:t>
            </a:r>
            <a:r>
              <a:rPr lang="ar-SA" dirty="0"/>
              <a:t> علي هذا السؤال باقتراح نموذج </a:t>
            </a:r>
            <a:r>
              <a:rPr lang="en-US" dirty="0"/>
              <a:t>MOI</a:t>
            </a:r>
            <a:r>
              <a:rPr lang="ar-SA" dirty="0"/>
              <a:t> في القيادة</a:t>
            </a:r>
            <a:endParaRPr lang="en-US" dirty="0"/>
          </a:p>
          <a:p>
            <a:pPr lvl="0"/>
            <a:r>
              <a:rPr lang="ar-SA" dirty="0"/>
              <a:t>التحفيز (</a:t>
            </a:r>
            <a:r>
              <a:rPr lang="en-US" dirty="0"/>
              <a:t>Motivation</a:t>
            </a:r>
            <a:r>
              <a:rPr lang="ar-SA" dirty="0"/>
              <a:t>)</a:t>
            </a:r>
            <a:endParaRPr lang="en-US" dirty="0"/>
          </a:p>
          <a:p>
            <a:pPr lvl="0"/>
            <a:r>
              <a:rPr lang="ar-SA" dirty="0"/>
              <a:t>التنظيم (</a:t>
            </a:r>
            <a:r>
              <a:rPr lang="en-US" dirty="0"/>
              <a:t>Organization</a:t>
            </a:r>
            <a:r>
              <a:rPr lang="ar-SA" dirty="0"/>
              <a:t>)</a:t>
            </a:r>
            <a:endParaRPr lang="en-US" dirty="0"/>
          </a:p>
          <a:p>
            <a:pPr lvl="0"/>
            <a:r>
              <a:rPr lang="ar-SA" dirty="0" err="1"/>
              <a:t>الافكار</a:t>
            </a:r>
            <a:r>
              <a:rPr lang="ar-SA" dirty="0"/>
              <a:t> والابتكار (</a:t>
            </a:r>
            <a:r>
              <a:rPr lang="en-US" dirty="0"/>
              <a:t>Ideas or Innovation</a:t>
            </a:r>
            <a:r>
              <a:rPr lang="ar-SA" dirty="0"/>
              <a:t>)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هناك وجهة نظر </a:t>
            </a:r>
            <a:r>
              <a:rPr lang="ar-SA" dirty="0" err="1" smtClean="0"/>
              <a:t>اخري</a:t>
            </a:r>
            <a:r>
              <a:rPr lang="ar-SA" dirty="0" smtClean="0"/>
              <a:t> حول الخصائص التي تعرف مدير مشروع فعال تؤكد </a:t>
            </a:r>
            <a:r>
              <a:rPr lang="ar-SA" dirty="0" err="1" smtClean="0"/>
              <a:t>اربع</a:t>
            </a:r>
            <a:r>
              <a:rPr lang="ar-SA" dirty="0" smtClean="0"/>
              <a:t> ميزات رئيسية وهي: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ar-SA" dirty="0" smtClean="0"/>
          </a:p>
          <a:p>
            <a:pPr lvl="0"/>
            <a:endParaRPr lang="ar-SA" dirty="0"/>
          </a:p>
          <a:p>
            <a:pPr lvl="0"/>
            <a:r>
              <a:rPr lang="ar-SA" dirty="0" smtClean="0"/>
              <a:t>حل </a:t>
            </a:r>
            <a:r>
              <a:rPr lang="ar-SA" dirty="0"/>
              <a:t>المشاكل (</a:t>
            </a:r>
            <a:r>
              <a:rPr lang="en-US" dirty="0"/>
              <a:t>Problem Solving</a:t>
            </a:r>
            <a:r>
              <a:rPr lang="ar-SA" dirty="0"/>
              <a:t>)</a:t>
            </a:r>
            <a:endParaRPr lang="en-US" dirty="0"/>
          </a:p>
          <a:p>
            <a:pPr lvl="0"/>
            <a:r>
              <a:rPr lang="ar-SA" dirty="0"/>
              <a:t>الهوية </a:t>
            </a:r>
            <a:r>
              <a:rPr lang="ar-SA" dirty="0" err="1"/>
              <a:t>الادارية</a:t>
            </a:r>
            <a:r>
              <a:rPr lang="ar-SA" dirty="0"/>
              <a:t> (</a:t>
            </a:r>
            <a:r>
              <a:rPr lang="en-US" dirty="0"/>
              <a:t>Managerial Identity</a:t>
            </a:r>
            <a:r>
              <a:rPr lang="ar-SA" dirty="0"/>
              <a:t>)</a:t>
            </a:r>
            <a:endParaRPr lang="en-US" dirty="0"/>
          </a:p>
          <a:p>
            <a:pPr lvl="0"/>
            <a:r>
              <a:rPr lang="ar-SA" dirty="0"/>
              <a:t>الانجاز (</a:t>
            </a:r>
            <a:r>
              <a:rPr lang="en-US" dirty="0"/>
              <a:t>Achievement</a:t>
            </a:r>
            <a:r>
              <a:rPr lang="ar-SA" dirty="0"/>
              <a:t>)</a:t>
            </a:r>
            <a:endParaRPr lang="en-US" dirty="0"/>
          </a:p>
          <a:p>
            <a:pPr lvl="0"/>
            <a:r>
              <a:rPr lang="ar-SA" dirty="0"/>
              <a:t>التأثير وبناء الفريق (</a:t>
            </a:r>
            <a:r>
              <a:rPr lang="en-US" dirty="0"/>
              <a:t>Influence and team building</a:t>
            </a:r>
            <a:r>
              <a:rPr lang="ar-SA" dirty="0"/>
              <a:t>)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/>
              <a:t>فريق البرمجيات</a:t>
            </a:r>
            <a:r>
              <a:rPr lang="en-US" b="1" dirty="0"/>
              <a:t/>
            </a:r>
            <a:br>
              <a:rPr lang="en-US" b="1" dirty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يقترح </a:t>
            </a:r>
            <a:r>
              <a:rPr lang="en-US" b="1" dirty="0" err="1" smtClean="0"/>
              <a:t>Mantei</a:t>
            </a:r>
            <a:r>
              <a:rPr lang="ar-SA" b="1" dirty="0" smtClean="0"/>
              <a:t> ثلاثة </a:t>
            </a:r>
            <a:r>
              <a:rPr lang="ar-SA" b="1" dirty="0" err="1" smtClean="0"/>
              <a:t>اشكال</a:t>
            </a:r>
            <a:r>
              <a:rPr lang="ar-SA" b="1" dirty="0" smtClean="0"/>
              <a:t> لتنظيم فريق هندسة البرمجيات وهي: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dirty="0" smtClean="0"/>
              <a:t>الديمقراطي </a:t>
            </a:r>
            <a:r>
              <a:rPr lang="ar-SA" dirty="0" err="1"/>
              <a:t>اللأمركزي</a:t>
            </a:r>
            <a:r>
              <a:rPr lang="ar-SA" dirty="0"/>
              <a:t> </a:t>
            </a:r>
            <a:r>
              <a:rPr lang="en-US" dirty="0"/>
              <a:t>Democratic Decentralized </a:t>
            </a:r>
            <a:r>
              <a:rPr lang="ar-SA" dirty="0"/>
              <a:t> </a:t>
            </a:r>
            <a:r>
              <a:rPr lang="ar-SA" dirty="0" err="1"/>
              <a:t>او</a:t>
            </a:r>
            <a:r>
              <a:rPr lang="ar-SA" dirty="0"/>
              <a:t> </a:t>
            </a:r>
            <a:r>
              <a:rPr lang="en-US" dirty="0"/>
              <a:t>DD</a:t>
            </a:r>
          </a:p>
          <a:p>
            <a:pPr lvl="0"/>
            <a:r>
              <a:rPr lang="ar-SA" dirty="0" err="1"/>
              <a:t>اللأمركزي</a:t>
            </a:r>
            <a:r>
              <a:rPr lang="ar-SA" dirty="0"/>
              <a:t> المضبوط </a:t>
            </a:r>
            <a:r>
              <a:rPr lang="en-US" dirty="0"/>
              <a:t>Decentralized  Controlled </a:t>
            </a:r>
            <a:r>
              <a:rPr lang="ar-SA" dirty="0"/>
              <a:t> </a:t>
            </a:r>
            <a:r>
              <a:rPr lang="ar-SA" dirty="0" err="1"/>
              <a:t>او</a:t>
            </a:r>
            <a:r>
              <a:rPr lang="ar-SA" dirty="0"/>
              <a:t> </a:t>
            </a:r>
            <a:r>
              <a:rPr lang="en-US" dirty="0"/>
              <a:t>CD</a:t>
            </a:r>
          </a:p>
          <a:p>
            <a:pPr lvl="0"/>
            <a:r>
              <a:rPr lang="ar-SA" dirty="0"/>
              <a:t>المركزي المضبوط </a:t>
            </a:r>
            <a:r>
              <a:rPr lang="en-US" dirty="0"/>
              <a:t>Controlled Centralized</a:t>
            </a:r>
            <a:r>
              <a:rPr lang="ar-SA" dirty="0"/>
              <a:t> </a:t>
            </a:r>
            <a:r>
              <a:rPr lang="ar-SA" dirty="0" err="1"/>
              <a:t>او</a:t>
            </a:r>
            <a:r>
              <a:rPr lang="ar-SA" dirty="0"/>
              <a:t> </a:t>
            </a:r>
            <a:r>
              <a:rPr lang="en-US" dirty="0"/>
              <a:t>CC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00166" y="428604"/>
            <a:ext cx="7351234" cy="1417638"/>
          </a:xfrm>
        </p:spPr>
        <p:txBody>
          <a:bodyPr>
            <a:normAutofit fontScale="90000"/>
          </a:bodyPr>
          <a:lstStyle/>
          <a:p>
            <a:r>
              <a:rPr lang="ar-SA" b="1" dirty="0" smtClean="0"/>
              <a:t>يصف </a:t>
            </a:r>
            <a:r>
              <a:rPr lang="en-US" b="1" dirty="0" err="1" smtClean="0"/>
              <a:t>Mantei</a:t>
            </a:r>
            <a:r>
              <a:rPr lang="ar-SA" b="1" dirty="0" smtClean="0"/>
              <a:t> سبعة عوامل يجب وضعها في الحسبان عند تخطيط بنية فريق هندسة البرمجيات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357290" y="1857364"/>
            <a:ext cx="7498080" cy="4800600"/>
          </a:xfrm>
        </p:spPr>
        <p:txBody>
          <a:bodyPr>
            <a:normAutofit/>
          </a:bodyPr>
          <a:lstStyle/>
          <a:p>
            <a:pPr lvl="0"/>
            <a:r>
              <a:rPr lang="ar-SA" dirty="0" smtClean="0"/>
              <a:t>صعوبة </a:t>
            </a:r>
            <a:r>
              <a:rPr lang="ar-SA" dirty="0"/>
              <a:t>المشكلة</a:t>
            </a:r>
            <a:endParaRPr lang="en-US" dirty="0"/>
          </a:p>
          <a:p>
            <a:pPr lvl="0"/>
            <a:r>
              <a:rPr lang="ar-SA" dirty="0"/>
              <a:t>حجم البرنامج النتاج</a:t>
            </a:r>
            <a:endParaRPr lang="en-US" dirty="0"/>
          </a:p>
          <a:p>
            <a:pPr lvl="0"/>
            <a:r>
              <a:rPr lang="ar-SA" dirty="0"/>
              <a:t>عمر الفريق</a:t>
            </a:r>
            <a:endParaRPr lang="en-US" dirty="0"/>
          </a:p>
          <a:p>
            <a:pPr lvl="0"/>
            <a:r>
              <a:rPr lang="ar-SA" dirty="0"/>
              <a:t>درجة </a:t>
            </a:r>
            <a:r>
              <a:rPr lang="ar-SA" dirty="0" err="1"/>
              <a:t>اجتزائية</a:t>
            </a:r>
            <a:r>
              <a:rPr lang="ar-SA" dirty="0"/>
              <a:t> المشكلة</a:t>
            </a:r>
            <a:endParaRPr lang="en-US" dirty="0"/>
          </a:p>
          <a:p>
            <a:pPr lvl="0"/>
            <a:r>
              <a:rPr lang="ar-SA" dirty="0"/>
              <a:t>الجودة </a:t>
            </a:r>
            <a:r>
              <a:rPr lang="ar-SA" dirty="0" err="1"/>
              <a:t>والموثوقية</a:t>
            </a:r>
            <a:endParaRPr lang="en-US" dirty="0"/>
          </a:p>
          <a:p>
            <a:pPr lvl="0"/>
            <a:r>
              <a:rPr lang="ar-SA" dirty="0"/>
              <a:t>مدي صرامة تاريخ </a:t>
            </a:r>
            <a:r>
              <a:rPr lang="ar-SA" dirty="0" smtClean="0"/>
              <a:t>التسليم</a:t>
            </a:r>
          </a:p>
          <a:p>
            <a:r>
              <a:rPr lang="ar-SA" dirty="0" smtClean="0"/>
              <a:t>تبادل الآراء</a:t>
            </a:r>
            <a:endParaRPr lang="en-US" dirty="0"/>
          </a:p>
          <a:p>
            <a:pPr lvl="0"/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يقترح </a:t>
            </a:r>
            <a:r>
              <a:rPr lang="en-US" b="1" dirty="0" smtClean="0"/>
              <a:t>Constantine</a:t>
            </a:r>
            <a:r>
              <a:rPr lang="ar-SA" b="1" dirty="0" smtClean="0"/>
              <a:t> </a:t>
            </a:r>
            <a:r>
              <a:rPr lang="ar-SA" b="1" dirty="0" err="1" smtClean="0"/>
              <a:t>اربعة</a:t>
            </a:r>
            <a:r>
              <a:rPr lang="ar-SA" b="1" dirty="0" smtClean="0"/>
              <a:t> </a:t>
            </a:r>
            <a:r>
              <a:rPr lang="ar-SA" b="1" dirty="0" smtClean="0"/>
              <a:t>نماذج تنظيمية لفريق هندسة البرمجيات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dirty="0" smtClean="0"/>
              <a:t>النموذج </a:t>
            </a:r>
            <a:r>
              <a:rPr lang="ar-SA" dirty="0"/>
              <a:t>المغلق </a:t>
            </a:r>
            <a:r>
              <a:rPr lang="en-US" dirty="0"/>
              <a:t>Closed Paradigm</a:t>
            </a:r>
          </a:p>
          <a:p>
            <a:pPr lvl="0"/>
            <a:r>
              <a:rPr lang="ar-SA" dirty="0"/>
              <a:t>النموذج العشوائي </a:t>
            </a:r>
            <a:r>
              <a:rPr lang="en-US" dirty="0"/>
              <a:t>Random Paradigm</a:t>
            </a:r>
          </a:p>
          <a:p>
            <a:pPr lvl="0"/>
            <a:r>
              <a:rPr lang="ar-SA" dirty="0"/>
              <a:t>النموذج المفتوح </a:t>
            </a:r>
            <a:r>
              <a:rPr lang="en-US" dirty="0"/>
              <a:t>Open Paradigm</a:t>
            </a:r>
          </a:p>
          <a:p>
            <a:pPr lvl="0"/>
            <a:r>
              <a:rPr lang="ar-SA" dirty="0"/>
              <a:t>النموذج المتزامن </a:t>
            </a:r>
            <a:r>
              <a:rPr lang="en-US" dirty="0"/>
              <a:t>Synchronous Paradigm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بغض النظر عن تنظيم الفريق هدف كل مدير مشروع هو </a:t>
            </a:r>
            <a:r>
              <a:rPr lang="ar-SA" dirty="0" err="1"/>
              <a:t>ان</a:t>
            </a:r>
            <a:r>
              <a:rPr lang="ar-SA" dirty="0"/>
              <a:t> يساعد علي نشؤ فريق منسجم. </a:t>
            </a:r>
            <a:r>
              <a:rPr lang="ar-SA" dirty="0" err="1"/>
              <a:t>ماهو</a:t>
            </a:r>
            <a:r>
              <a:rPr lang="ar-SA" dirty="0"/>
              <a:t> مفقود هو ظاهرة نسميها الهلامية </a:t>
            </a:r>
            <a:r>
              <a:rPr lang="en-US" dirty="0"/>
              <a:t>Jell</a:t>
            </a:r>
          </a:p>
          <a:p>
            <a:r>
              <a:rPr lang="ar-SA" dirty="0"/>
              <a:t>الفريق الهلامي</a:t>
            </a:r>
            <a:endParaRPr lang="en-US" b="1" dirty="0"/>
          </a:p>
          <a:p>
            <a:r>
              <a:rPr lang="ar-SA" dirty="0"/>
              <a:t> هو جماعة من العاملين المترابطين مع بعضهم البعض بشدة لدرجة </a:t>
            </a:r>
            <a:r>
              <a:rPr lang="ar-SA" dirty="0" err="1"/>
              <a:t>ان</a:t>
            </a:r>
            <a:r>
              <a:rPr lang="ar-SA" dirty="0"/>
              <a:t> الكل هو اكبر من مجرد مجموع </a:t>
            </a:r>
            <a:r>
              <a:rPr lang="ar-SA" dirty="0" err="1"/>
              <a:t>الافراد</a:t>
            </a:r>
            <a:r>
              <a:rPr lang="ar-SA" dirty="0"/>
              <a:t>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قضايا التنسيق والاتصال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/>
              <a:t> </a:t>
            </a:r>
            <a:endParaRPr lang="en-US" dirty="0"/>
          </a:p>
          <a:p>
            <a:r>
              <a:rPr lang="ar-SA" dirty="0" smtClean="0"/>
              <a:t>هناك </a:t>
            </a:r>
            <a:r>
              <a:rPr lang="ar-SA" dirty="0" err="1"/>
              <a:t>اسباب</a:t>
            </a:r>
            <a:r>
              <a:rPr lang="ar-SA" dirty="0"/>
              <a:t> عديدة تجعل المشاريع البرمجية تواجه بعض المتاعب</a:t>
            </a:r>
            <a:endParaRPr lang="en-US" dirty="0"/>
          </a:p>
          <a:p>
            <a:pPr lvl="0"/>
            <a:r>
              <a:rPr lang="ar-SA" dirty="0"/>
              <a:t>مقياس العديد من مشاريع التطوير ضخم</a:t>
            </a:r>
            <a:endParaRPr lang="en-US" dirty="0"/>
          </a:p>
          <a:p>
            <a:pPr lvl="0"/>
            <a:r>
              <a:rPr lang="ar-SA" dirty="0"/>
              <a:t>الارتباك الذي يسبب صعوبات في التنسيق</a:t>
            </a:r>
            <a:endParaRPr lang="en-US" dirty="0"/>
          </a:p>
          <a:p>
            <a:pPr lvl="0"/>
            <a:r>
              <a:rPr lang="ar-SA" dirty="0"/>
              <a:t>الشك يؤدي </a:t>
            </a:r>
            <a:r>
              <a:rPr lang="ar-SA" dirty="0" err="1"/>
              <a:t>الي</a:t>
            </a:r>
            <a:r>
              <a:rPr lang="ar-SA" dirty="0"/>
              <a:t> تيار مستمر من التغييرات</a:t>
            </a:r>
            <a:endParaRPr lang="en-US" dirty="0"/>
          </a:p>
          <a:p>
            <a:pPr lvl="0"/>
            <a:r>
              <a:rPr lang="ar-SA" dirty="0"/>
              <a:t>التشغيلية البينية خاصية مطلوبة للعديد من </a:t>
            </a:r>
            <a:r>
              <a:rPr lang="ar-SA" dirty="0" err="1"/>
              <a:t>الانظمة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خصائص البرمجيات المعاصرة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dirty="0" smtClean="0"/>
              <a:t>المقياس</a:t>
            </a:r>
            <a:endParaRPr lang="en-US" dirty="0"/>
          </a:p>
          <a:p>
            <a:pPr lvl="0"/>
            <a:r>
              <a:rPr lang="ar-SA" dirty="0"/>
              <a:t>الشك</a:t>
            </a:r>
            <a:endParaRPr lang="en-US" dirty="0"/>
          </a:p>
          <a:p>
            <a:pPr lvl="0"/>
            <a:r>
              <a:rPr lang="ar-SA" dirty="0"/>
              <a:t>التشغيلية البينية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تقنيات تنسيق المشاريع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dirty="0" smtClean="0"/>
              <a:t>المناهج </a:t>
            </a:r>
            <a:r>
              <a:rPr lang="ar-SA" dirty="0"/>
              <a:t>الرسمية غير الشخصية</a:t>
            </a:r>
            <a:endParaRPr lang="en-US" dirty="0"/>
          </a:p>
          <a:p>
            <a:pPr lvl="0"/>
            <a:r>
              <a:rPr lang="ar-SA" dirty="0" err="1"/>
              <a:t>الاجراءات</a:t>
            </a:r>
            <a:r>
              <a:rPr lang="ar-SA" dirty="0"/>
              <a:t> الرسمية بين </a:t>
            </a:r>
            <a:r>
              <a:rPr lang="ar-SA" dirty="0" err="1"/>
              <a:t>الاشخاص</a:t>
            </a:r>
            <a:endParaRPr lang="en-US" dirty="0"/>
          </a:p>
          <a:p>
            <a:pPr lvl="0"/>
            <a:r>
              <a:rPr lang="ar-SA" dirty="0" err="1"/>
              <a:t>الاجراءات</a:t>
            </a:r>
            <a:r>
              <a:rPr lang="ar-SA" dirty="0"/>
              <a:t> غير الرسمية بين </a:t>
            </a:r>
            <a:r>
              <a:rPr lang="ar-SA" dirty="0" err="1"/>
              <a:t>الاشخاص</a:t>
            </a:r>
            <a:endParaRPr lang="en-US" dirty="0"/>
          </a:p>
          <a:p>
            <a:pPr lvl="0"/>
            <a:r>
              <a:rPr lang="ar-SA" dirty="0"/>
              <a:t>الاتصالات الالكترونية</a:t>
            </a:r>
            <a:endParaRPr lang="en-US" dirty="0"/>
          </a:p>
          <a:p>
            <a:pPr lvl="0"/>
            <a:r>
              <a:rPr lang="ar-SA" dirty="0"/>
              <a:t>الشبكات بين </a:t>
            </a:r>
            <a:r>
              <a:rPr lang="ar-SA" dirty="0" err="1"/>
              <a:t>الاشخاص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المشكلة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يواجه </a:t>
            </a:r>
            <a:r>
              <a:rPr lang="ar-SA" dirty="0"/>
              <a:t>مدير المشروع البرمجي معضلة في مستهل </a:t>
            </a:r>
            <a:r>
              <a:rPr lang="ar-SA" dirty="0" err="1"/>
              <a:t>اي</a:t>
            </a:r>
            <a:r>
              <a:rPr lang="ar-SA" dirty="0"/>
              <a:t> مشروع. فهناك حاجة </a:t>
            </a:r>
            <a:r>
              <a:rPr lang="ar-SA" dirty="0" err="1"/>
              <a:t>الي</a:t>
            </a:r>
            <a:r>
              <a:rPr lang="ar-SA" dirty="0"/>
              <a:t> تقديرات كمية والى خطة منظمة. يوفر التحليل المفصل لمتطلبات البرنامج المعلومات الضرورية للتقديرات.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/>
              <a:t>تفكيك المشكلة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ينطبق </a:t>
            </a:r>
            <a:r>
              <a:rPr lang="ar-SA" dirty="0"/>
              <a:t>التفكيك على مجالين رئيسيين هما:</a:t>
            </a:r>
            <a:endParaRPr lang="en-US" dirty="0"/>
          </a:p>
          <a:p>
            <a:r>
              <a:rPr lang="ar-SA" dirty="0"/>
              <a:t>الوظائفية الواجب تسليمها</a:t>
            </a:r>
            <a:endParaRPr lang="en-US" dirty="0"/>
          </a:p>
          <a:p>
            <a:r>
              <a:rPr lang="ar-SA" dirty="0"/>
              <a:t>عملية البرمجة التي تستخدم لتسليمها</a:t>
            </a:r>
            <a:endParaRPr lang="en-US" dirty="0"/>
          </a:p>
          <a:p>
            <a:r>
              <a:rPr lang="ar-SA" dirty="0"/>
              <a:t>مبدأ التفكيك يقول تقسيم المشكلة الصعبة </a:t>
            </a:r>
            <a:r>
              <a:rPr lang="ar-SA" dirty="0" err="1"/>
              <a:t>الى</a:t>
            </a:r>
            <a:r>
              <a:rPr lang="ar-SA" dirty="0"/>
              <a:t> مسائل اصغر يمكن التعامل معها بسهولة اكبر.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عملية البرمجة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ان</a:t>
            </a:r>
            <a:r>
              <a:rPr lang="ar-SA" dirty="0" smtClean="0"/>
              <a:t> </a:t>
            </a:r>
            <a:r>
              <a:rPr lang="ar-SA" dirty="0"/>
              <a:t>المراحل العامة التي تميز عملية البرمجة – التعريف والتطوير والصيانة – قابلة للتطبيق على كافة البرمجيات . يجب </a:t>
            </a:r>
            <a:r>
              <a:rPr lang="ar-SA" dirty="0" err="1"/>
              <a:t>ان</a:t>
            </a:r>
            <a:r>
              <a:rPr lang="ar-SA" dirty="0"/>
              <a:t> يقرر مدير المشروع </a:t>
            </a:r>
            <a:r>
              <a:rPr lang="ar-SA" dirty="0" err="1"/>
              <a:t>اى</a:t>
            </a:r>
            <a:r>
              <a:rPr lang="ar-SA" dirty="0"/>
              <a:t> نموذج عملية برمجة سيكون </a:t>
            </a:r>
            <a:r>
              <a:rPr lang="ar-SA" dirty="0" err="1"/>
              <a:t>اكثر</a:t>
            </a:r>
            <a:r>
              <a:rPr lang="ar-SA" dirty="0"/>
              <a:t> ملائمة ثم يحدد الخطة التمهيدية وتستند </a:t>
            </a:r>
            <a:r>
              <a:rPr lang="ar-SA" dirty="0" err="1"/>
              <a:t>الى</a:t>
            </a:r>
            <a:r>
              <a:rPr lang="ar-SA" dirty="0"/>
              <a:t> مجموعة نشاطات هيكل عملية البرمجة.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مزج المشكلة وعملية البرمجة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يبدأ </a:t>
            </a:r>
            <a:r>
              <a:rPr lang="ar-SA" dirty="0"/>
              <a:t>تخطيط </a:t>
            </a:r>
            <a:r>
              <a:rPr lang="ar-SA" dirty="0" err="1"/>
              <a:t>اى</a:t>
            </a:r>
            <a:r>
              <a:rPr lang="ar-SA" dirty="0"/>
              <a:t> مشروع بمزج المشكلة وعملية البرمجة على كل </a:t>
            </a:r>
            <a:r>
              <a:rPr lang="ar-SA" dirty="0" smtClean="0"/>
              <a:t>وظيفة </a:t>
            </a:r>
            <a:r>
              <a:rPr lang="ar-SA" dirty="0" err="1"/>
              <a:t>سيهندسها</a:t>
            </a:r>
            <a:r>
              <a:rPr lang="ar-SA" dirty="0"/>
              <a:t> فريق </a:t>
            </a:r>
            <a:r>
              <a:rPr lang="ar-SA" dirty="0" smtClean="0"/>
              <a:t>البرنامج </a:t>
            </a:r>
            <a:r>
              <a:rPr lang="ar-SA" dirty="0" err="1"/>
              <a:t>ان</a:t>
            </a:r>
            <a:r>
              <a:rPr lang="ar-SA" dirty="0"/>
              <a:t> تمر بنجاح من خلال نشاطات الهيكل التي تم تعريفها من اجل تنظيم البرنامج.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تفكيك عملية البرمجة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يجب </a:t>
            </a:r>
            <a:r>
              <a:rPr lang="ar-SA" dirty="0" err="1"/>
              <a:t>ان</a:t>
            </a:r>
            <a:r>
              <a:rPr lang="ar-SA" dirty="0"/>
              <a:t> يتحلى فريق هندسة البرمجيات بدرجة كبيرة من المرنة في اختيار نموذج هندسة البرمجيات </a:t>
            </a:r>
            <a:r>
              <a:rPr lang="ar-SA" dirty="0" err="1"/>
              <a:t>الافضل</a:t>
            </a:r>
            <a:r>
              <a:rPr lang="ar-SA" dirty="0"/>
              <a:t> للمشروع ومهام هندسة البرمجيات التي تملا نموذج عملية </a:t>
            </a:r>
            <a:r>
              <a:rPr lang="ar-SA" dirty="0" smtClean="0"/>
              <a:t>البرمجة </a:t>
            </a:r>
            <a:r>
              <a:rPr lang="ar-SA" dirty="0"/>
              <a:t>بمجرد اختياره. فور اختيار نموذج عملية البرمجة يتكيف هيكل عملية البرمجة العام معه.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المشروع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غالبا </a:t>
            </a:r>
            <a:r>
              <a:rPr lang="ar-SA" dirty="0" err="1"/>
              <a:t>مايشير</a:t>
            </a:r>
            <a:r>
              <a:rPr lang="ar-SA" dirty="0"/>
              <a:t> محترفو البرمجة المحنكون </a:t>
            </a:r>
            <a:r>
              <a:rPr lang="ar-SA" dirty="0" err="1"/>
              <a:t>الى</a:t>
            </a:r>
            <a:r>
              <a:rPr lang="ar-SA" dirty="0"/>
              <a:t> القاعدة 90-90 عندما يناقشون مشاريع برمجية ذات صعوبة خاصة : تستغرق </a:t>
            </a:r>
            <a:r>
              <a:rPr lang="ar-SA" dirty="0" err="1"/>
              <a:t>الـ</a:t>
            </a:r>
            <a:r>
              <a:rPr lang="ar-SA" dirty="0"/>
              <a:t> 90% </a:t>
            </a:r>
            <a:r>
              <a:rPr lang="ar-SA" dirty="0" err="1"/>
              <a:t>الاولى</a:t>
            </a:r>
            <a:r>
              <a:rPr lang="ar-SA" dirty="0"/>
              <a:t> من النظام 10% من الجهد والزمن المخصصين. ويأخذ </a:t>
            </a:r>
            <a:r>
              <a:rPr lang="ar-SA" dirty="0" err="1"/>
              <a:t>الـ</a:t>
            </a:r>
            <a:r>
              <a:rPr lang="ar-SA" dirty="0"/>
              <a:t> 10% </a:t>
            </a:r>
            <a:r>
              <a:rPr lang="ar-SA" dirty="0" err="1"/>
              <a:t>الاخيرة</a:t>
            </a:r>
            <a:r>
              <a:rPr lang="ar-SA" dirty="0"/>
              <a:t> من النظام </a:t>
            </a:r>
            <a:r>
              <a:rPr lang="ar-SA" dirty="0" err="1"/>
              <a:t>الـ</a:t>
            </a:r>
            <a:r>
              <a:rPr lang="ar-SA" dirty="0"/>
              <a:t> 90% </a:t>
            </a:r>
            <a:r>
              <a:rPr lang="ar-SA" dirty="0" err="1"/>
              <a:t>الاخرى</a:t>
            </a:r>
            <a:r>
              <a:rPr lang="ar-SA" dirty="0"/>
              <a:t> من الجهد والزمن المخصصين.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65</TotalTime>
  <Words>850</Words>
  <Application>Microsoft Office PowerPoint</Application>
  <PresentationFormat>عرض على الشاشة (3:4)‏</PresentationFormat>
  <Paragraphs>157</Paragraphs>
  <Slides>27</Slides>
  <Notes>27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انقلاب</vt:lpstr>
      <vt:lpstr>مفاهيم إدارة المشاريع </vt:lpstr>
      <vt:lpstr>موضوعات الفصل </vt:lpstr>
      <vt:lpstr>الشريحة 3</vt:lpstr>
      <vt:lpstr>الشريحة 4</vt:lpstr>
      <vt:lpstr>مفاهيم إدارة المشاريع </vt:lpstr>
      <vt:lpstr>طيف الادارة </vt:lpstr>
      <vt:lpstr>الاشخاص</vt:lpstr>
      <vt:lpstr>الشريحة 8</vt:lpstr>
      <vt:lpstr>الاشخاص</vt:lpstr>
      <vt:lpstr>الشريحة 10</vt:lpstr>
      <vt:lpstr>اللأعبون</vt:lpstr>
      <vt:lpstr>رؤساء الفرق </vt:lpstr>
      <vt:lpstr>هناك وجهة نظر اخري حول الخصائص التي تعرف مدير مشروع فعال تؤكد اربع ميزات رئيسية وهي: </vt:lpstr>
      <vt:lpstr>فريق البرمجيات </vt:lpstr>
      <vt:lpstr>يقترح Mantei ثلاثة اشكال لتنظيم فريق هندسة البرمجيات وهي: </vt:lpstr>
      <vt:lpstr>يصف Mantei سبعة عوامل يجب وضعها في الحسبان عند تخطيط بنية فريق هندسة البرمجيات  </vt:lpstr>
      <vt:lpstr>يقترح Constantine اربعة نماذج تنظيمية لفريق هندسة البرمجيات </vt:lpstr>
      <vt:lpstr>الشريحة 18</vt:lpstr>
      <vt:lpstr>قضايا التنسيق والاتصال </vt:lpstr>
      <vt:lpstr>خصائص البرمجيات المعاصرة </vt:lpstr>
      <vt:lpstr>تقنيات تنسيق المشاريع </vt:lpstr>
      <vt:lpstr>المشكلة </vt:lpstr>
      <vt:lpstr>تفكيك المشكلة </vt:lpstr>
      <vt:lpstr>عملية البرمجة </vt:lpstr>
      <vt:lpstr>مزج المشكلة وعملية البرمجة </vt:lpstr>
      <vt:lpstr>تفكيك عملية البرمجة </vt:lpstr>
      <vt:lpstr>المشروع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مفاهيم إدارة المشاريع</dc:title>
  <dc:creator>AzizahLive</dc:creator>
  <cp:lastModifiedBy>AzizahLive</cp:lastModifiedBy>
  <cp:revision>4</cp:revision>
  <dcterms:created xsi:type="dcterms:W3CDTF">2011-10-04T07:56:00Z</dcterms:created>
  <dcterms:modified xsi:type="dcterms:W3CDTF">2011-10-12T07:44:06Z</dcterms:modified>
</cp:coreProperties>
</file>