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4"/>
  </p:notesMasterIdLst>
  <p:sldIdLst>
    <p:sldId id="266" r:id="rId2"/>
    <p:sldId id="265" r:id="rId3"/>
    <p:sldId id="267" r:id="rId4"/>
    <p:sldId id="257" r:id="rId5"/>
    <p:sldId id="256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0077FF6-7963-4A9C-B7CB-326D94213E14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7A48854-9DB8-492C-A321-BE4232D28C1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48854-9DB8-492C-A321-BE4232D28C10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48854-9DB8-492C-A321-BE4232D28C10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48854-9DB8-492C-A321-BE4232D28C10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D77C270-4037-4DC4-9BB6-2FF88793ADCF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33F11D-A637-476B-B060-FCDA18603E3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D77C270-4037-4DC4-9BB6-2FF88793ADCF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33F11D-A637-476B-B060-FCDA18603E3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D77C270-4037-4DC4-9BB6-2FF88793ADCF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33F11D-A637-476B-B060-FCDA18603E3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C270-4037-4DC4-9BB6-2FF88793ADCF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F11D-A637-476B-B060-FCDA18603E3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C270-4037-4DC4-9BB6-2FF88793ADCF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F11D-A637-476B-B060-FCDA18603E3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D77C270-4037-4DC4-9BB6-2FF88793ADCF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33F11D-A637-476B-B060-FCDA18603E3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C270-4037-4DC4-9BB6-2FF88793ADCF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F11D-A637-476B-B060-FCDA18603E3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D77C270-4037-4DC4-9BB6-2FF88793ADCF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33F11D-A637-476B-B060-FCDA18603E3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D77C270-4037-4DC4-9BB6-2FF88793ADCF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33F11D-A637-476B-B060-FCDA18603E3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C270-4037-4DC4-9BB6-2FF88793ADCF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F11D-A637-476B-B060-FCDA18603E3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C270-4037-4DC4-9BB6-2FF88793ADCF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F11D-A637-476B-B060-FCDA18603E3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D77C270-4037-4DC4-9BB6-2FF88793ADCF}" type="datetimeFigureOut">
              <a:rPr lang="ar-SA" smtClean="0"/>
              <a:pPr/>
              <a:t>12/12/32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33F11D-A637-476B-B060-FCDA18603E3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sz="16600" dirty="0" smtClean="0"/>
              <a:t>العلاقات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العلاقات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67544" y="1984248"/>
            <a:ext cx="7467600" cy="3965032"/>
          </a:xfrm>
        </p:spPr>
        <p:txBody>
          <a:bodyPr>
            <a:normAutofit/>
          </a:bodyPr>
          <a:lstStyle/>
          <a:p>
            <a:r>
              <a:rPr lang="ar-SA" sz="3200" dirty="0" smtClean="0"/>
              <a:t>هي اقتران بين حقول مشتركة في جدولين.</a:t>
            </a:r>
          </a:p>
          <a:p>
            <a:r>
              <a:rPr lang="ar-SA" sz="3200" dirty="0" smtClean="0"/>
              <a:t>تستعمل لربط المعلومات في جدول بالمعلومات في الجدول الآخر.</a:t>
            </a:r>
          </a:p>
          <a:p>
            <a:endParaRPr lang="ar-SA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أنواع العلاقات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827584" y="1628800"/>
            <a:ext cx="7467600" cy="4320480"/>
          </a:xfrm>
        </p:spPr>
        <p:txBody>
          <a:bodyPr/>
          <a:lstStyle/>
          <a:p>
            <a:r>
              <a:rPr lang="ar-SA" sz="2800" b="1" u="sng" dirty="0" smtClean="0">
                <a:solidFill>
                  <a:schemeClr val="accent1">
                    <a:lumMod val="75000"/>
                  </a:schemeClr>
                </a:solidFill>
              </a:rPr>
              <a:t>رأس بأطراف  :</a:t>
            </a:r>
            <a:r>
              <a:rPr lang="en-US" sz="2800" b="1" u="sng" dirty="0" smtClean="0">
                <a:solidFill>
                  <a:schemeClr val="accent1">
                    <a:lumMod val="75000"/>
                  </a:schemeClr>
                </a:solidFill>
              </a:rPr>
              <a:t>one-to-many: </a:t>
            </a:r>
            <a:r>
              <a:rPr lang="ar-SA" sz="2800" dirty="0" smtClean="0"/>
              <a:t>كل سجل من الجدول الأول يرتبط بأكثر من سجل في الجدول الآخر.</a:t>
            </a:r>
          </a:p>
          <a:p>
            <a:r>
              <a:rPr lang="ar-SA" sz="2800" b="1" u="sng" dirty="0" smtClean="0">
                <a:solidFill>
                  <a:schemeClr val="accent1">
                    <a:lumMod val="75000"/>
                  </a:schemeClr>
                </a:solidFill>
              </a:rPr>
              <a:t>رأس برأس </a:t>
            </a:r>
            <a:r>
              <a:rPr lang="en-US" sz="2800" b="1" u="sng" dirty="0" smtClean="0">
                <a:solidFill>
                  <a:schemeClr val="accent1">
                    <a:lumMod val="75000"/>
                  </a:schemeClr>
                </a:solidFill>
              </a:rPr>
              <a:t>one-to-one: :</a:t>
            </a:r>
            <a:r>
              <a:rPr lang="ar-SA" sz="2800" dirty="0" smtClean="0"/>
              <a:t>كل سجل من أحد الجداول يملك سجلا مرتبطا واحد فقط في جدول آخر.</a:t>
            </a:r>
          </a:p>
          <a:p>
            <a:r>
              <a:rPr lang="ar-SA" sz="2800" b="1" u="sng" dirty="0" smtClean="0">
                <a:solidFill>
                  <a:schemeClr val="accent1">
                    <a:lumMod val="75000"/>
                  </a:schemeClr>
                </a:solidFill>
              </a:rPr>
              <a:t>أطراف بأطراف </a:t>
            </a:r>
            <a:r>
              <a:rPr lang="en-US" sz="2800" b="1" u="sng" dirty="0" smtClean="0">
                <a:solidFill>
                  <a:schemeClr val="accent1">
                    <a:lumMod val="75000"/>
                  </a:schemeClr>
                </a:solidFill>
              </a:rPr>
              <a:t>many-to-many: :</a:t>
            </a:r>
            <a:r>
              <a:rPr lang="ar-SA" sz="2800" dirty="0" smtClean="0"/>
              <a:t>عبارة عن علاقتين رأس بأطراف مربوطتين </a:t>
            </a:r>
            <a:r>
              <a:rPr lang="ar-SA" sz="2800" dirty="0" err="1" smtClean="0"/>
              <a:t>ب</a:t>
            </a:r>
            <a:r>
              <a:rPr lang="ar-SA" sz="2800" dirty="0" smtClean="0"/>
              <a:t> بعضهما من خلال جدول ثالث.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8147248" cy="6213304"/>
          </a:xfrm>
        </p:spPr>
        <p:txBody>
          <a:bodyPr/>
          <a:lstStyle/>
          <a:p>
            <a:r>
              <a:rPr lang="ar-SA" dirty="0"/>
              <a:t>أنشئ قاعدة بيانات جديدة واحفظيها باسم ”بيانات الموظفين“</a:t>
            </a:r>
          </a:p>
          <a:p>
            <a:r>
              <a:rPr lang="ar-SA" dirty="0"/>
              <a:t>أنشئ الجداول التالية مراعية نوع البيانات مع تحديد المفتاح الرئيسي لكل جدول:</a:t>
            </a:r>
          </a:p>
          <a:p>
            <a:pPr>
              <a:buNone/>
            </a:pPr>
            <a:r>
              <a:rPr lang="ar-SA" dirty="0"/>
              <a:t>1- جدول الأقسام</a:t>
            </a:r>
          </a:p>
          <a:p>
            <a:pPr>
              <a:buNone/>
            </a:pPr>
            <a:endParaRPr lang="ar-SA" dirty="0"/>
          </a:p>
          <a:p>
            <a:pPr>
              <a:buNone/>
            </a:pPr>
            <a:endParaRPr lang="ar-SA" dirty="0"/>
          </a:p>
          <a:p>
            <a:pPr>
              <a:buNone/>
            </a:pPr>
            <a:endParaRPr lang="ar-SA" dirty="0"/>
          </a:p>
          <a:p>
            <a:pPr>
              <a:buNone/>
            </a:pPr>
            <a:endParaRPr lang="ar-SA" dirty="0"/>
          </a:p>
          <a:p>
            <a:pPr>
              <a:buNone/>
            </a:pPr>
            <a:r>
              <a:rPr lang="ar-SA" dirty="0"/>
              <a:t>2- جدول الموظفين</a:t>
            </a:r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5536" y="1484784"/>
          <a:ext cx="6096000" cy="148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اسم الحقل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نوع البيانات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حجم الحقل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رقم_القسم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رقم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عدد صحيح طويل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اسم_القسم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نص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20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الموقع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نص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20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536" y="3356992"/>
          <a:ext cx="6096000" cy="33375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اسم الحقل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نوع البيانات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حجم الحقل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رقم_الموظف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رقم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عدد صحيح طويل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الاسم_الأول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نص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10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الكنية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نص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10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تاريخ_الميلاد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تاريخ </a:t>
                      </a:r>
                      <a:r>
                        <a:rPr lang="en-US" dirty="0" smtClean="0"/>
                        <a:t>/</a:t>
                      </a:r>
                      <a:r>
                        <a:rPr lang="ar-SA" dirty="0" smtClean="0"/>
                        <a:t>وقت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العنوان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نص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20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الهاتف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نص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10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الجنس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معالج</a:t>
                      </a:r>
                      <a:r>
                        <a:rPr lang="ar-SA" baseline="0" dirty="0" smtClean="0"/>
                        <a:t> بحث – ذكرأوأنثى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الراتب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عملة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8800" dirty="0"/>
              <a:t>تمرين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8075240" cy="6213304"/>
          </a:xfrm>
        </p:spPr>
        <p:txBody>
          <a:bodyPr/>
          <a:lstStyle/>
          <a:p>
            <a:pPr>
              <a:buNone/>
            </a:pPr>
            <a:r>
              <a:rPr lang="ar-SA" dirty="0"/>
              <a:t>3- جدول المشاريع</a:t>
            </a:r>
          </a:p>
          <a:p>
            <a:pPr>
              <a:buNone/>
            </a:pPr>
            <a:endParaRPr lang="ar-SA" dirty="0"/>
          </a:p>
          <a:p>
            <a:pPr>
              <a:buNone/>
            </a:pPr>
            <a:endParaRPr lang="ar-SA" dirty="0"/>
          </a:p>
          <a:p>
            <a:pPr>
              <a:buNone/>
            </a:pPr>
            <a:endParaRPr lang="ar-SA" dirty="0"/>
          </a:p>
          <a:p>
            <a:pPr>
              <a:buNone/>
            </a:pPr>
            <a:endParaRPr lang="ar-SA" dirty="0"/>
          </a:p>
          <a:p>
            <a:r>
              <a:rPr lang="ar-SA" dirty="0"/>
              <a:t>أوجدي العلاقات في المثال حسب الآتي:</a:t>
            </a:r>
          </a:p>
          <a:p>
            <a:pPr>
              <a:buNone/>
            </a:pPr>
            <a:r>
              <a:rPr lang="ar-SA" dirty="0"/>
              <a:t>1- لكل قسم عدة موظفين يعملون فيه.</a:t>
            </a:r>
          </a:p>
          <a:p>
            <a:pPr>
              <a:buNone/>
            </a:pPr>
            <a:r>
              <a:rPr lang="ar-SA" dirty="0"/>
              <a:t>2- من الممكن أن يعمل الموظف على أكثر من مشروع مشتركا مع غيره من الموظفين في هذا المشروع</a:t>
            </a:r>
            <a:r>
              <a:rPr lang="ar-SA" dirty="0" smtClean="0"/>
              <a:t>.</a:t>
            </a:r>
          </a:p>
          <a:p>
            <a:pPr>
              <a:buNone/>
            </a:pPr>
            <a:r>
              <a:rPr lang="ar-SA" dirty="0" smtClean="0"/>
              <a:t>3-لكل قسم موظف يدير هذا القسم .</a:t>
            </a:r>
            <a:endParaRPr lang="ar-SA" dirty="0"/>
          </a:p>
          <a:p>
            <a:r>
              <a:rPr lang="ar-SA" dirty="0"/>
              <a:t>ارسمي العلاقات في برنامج الأكسس ومن ثم قومي بتعبئة 5 سجلات على الأقل.</a:t>
            </a:r>
          </a:p>
          <a:p>
            <a:r>
              <a:rPr lang="ar-SA" dirty="0"/>
              <a:t>أنشئ نماذج للجداول ”الأقسام“ ”الموظفين“ ”المشاريع“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67544" y="692696"/>
          <a:ext cx="6096000" cy="148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اسم الحقل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نوع البيانات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حجم الحقل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رقم_المشروع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رقم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عدد صحيح طويل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اسم_المشروع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نص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20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تاريخ_الانجاز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تاريخ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</p:nvPr>
        </p:nvGraphicFramePr>
        <p:xfrm>
          <a:off x="179511" y="2132856"/>
          <a:ext cx="8496948" cy="363244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81792"/>
                <a:gridCol w="1215955"/>
                <a:gridCol w="757396"/>
                <a:gridCol w="1208398"/>
                <a:gridCol w="961700"/>
                <a:gridCol w="1268487"/>
                <a:gridCol w="901610"/>
                <a:gridCol w="901610"/>
              </a:tblGrid>
              <a:tr h="432044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رقم_الموظف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الإسم</a:t>
                      </a:r>
                      <a:r>
                        <a:rPr lang="ar-SA" dirty="0" smtClean="0"/>
                        <a:t>_الأول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الكنية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تاريخ_الميلاد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العنوان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الهاتف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الجنس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الراتب</a:t>
                      </a:r>
                      <a:endParaRPr lang="ar-SA" dirty="0"/>
                    </a:p>
                  </a:txBody>
                  <a:tcPr/>
                </a:tc>
              </a:tr>
              <a:tr h="432044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2011101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أحمد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محمد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1-3-1980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الدمام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0556677881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ذكر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5000</a:t>
                      </a:r>
                      <a:endParaRPr lang="ar-SA" dirty="0"/>
                    </a:p>
                  </a:txBody>
                  <a:tcPr/>
                </a:tc>
              </a:tr>
              <a:tr h="432044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2011102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أسماء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سيف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5-8-1997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الخبر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0504562901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انثى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mtClean="0"/>
                        <a:t>2550</a:t>
                      </a:r>
                      <a:endParaRPr lang="ar-SA" dirty="0"/>
                    </a:p>
                  </a:txBody>
                  <a:tcPr/>
                </a:tc>
              </a:tr>
              <a:tr h="432044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2011103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خالد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مصطفى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6-1-1990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الجبيل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0569998431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ذكر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4770</a:t>
                      </a:r>
                      <a:endParaRPr lang="ar-SA" dirty="0"/>
                    </a:p>
                  </a:txBody>
                  <a:tcPr/>
                </a:tc>
              </a:tr>
              <a:tr h="432044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2011104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ريم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فهد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1-9-1987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الخبر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0595324521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انثى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20000</a:t>
                      </a:r>
                      <a:endParaRPr lang="ar-SA" dirty="0"/>
                    </a:p>
                  </a:txBody>
                  <a:tcPr/>
                </a:tc>
              </a:tr>
              <a:tr h="432044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2011105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عبد الله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تركي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5-10-1980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الظهران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0500003591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ذكر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6500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ستطيل مستدير الزوايا 4"/>
          <p:cNvSpPr/>
          <p:nvPr/>
        </p:nvSpPr>
        <p:spPr>
          <a:xfrm>
            <a:off x="3059832" y="764704"/>
            <a:ext cx="3384376" cy="648072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بيانات الموظفين</a:t>
            </a:r>
            <a:endParaRPr lang="ar-SA" sz="4000" b="1" dirty="0"/>
          </a:p>
        </p:txBody>
      </p:sp>
      <p:sp>
        <p:nvSpPr>
          <p:cNvPr id="6" name="مستطيل 5"/>
          <p:cNvSpPr/>
          <p:nvPr/>
        </p:nvSpPr>
        <p:spPr>
          <a:xfrm>
            <a:off x="3943551" y="4795322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dirty="0" smtClean="0">
                <a:solidFill>
                  <a:prstClr val="black"/>
                </a:solidFill>
              </a:rPr>
              <a:t>0504562901</a:t>
            </a:r>
            <a:endParaRPr lang="ar-SA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</p:nvPr>
        </p:nvGraphicFramePr>
        <p:xfrm>
          <a:off x="2195735" y="2132856"/>
          <a:ext cx="5400601" cy="21602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26618"/>
                <a:gridCol w="2017389"/>
                <a:gridCol w="1256594"/>
              </a:tblGrid>
              <a:tr h="432044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رقم_القسم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إسم</a:t>
                      </a:r>
                      <a:r>
                        <a:rPr lang="ar-SA" dirty="0" smtClean="0"/>
                        <a:t>_القسم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الموقع</a:t>
                      </a:r>
                      <a:endParaRPr lang="ar-SA" dirty="0"/>
                    </a:p>
                  </a:txBody>
                  <a:tcPr/>
                </a:tc>
              </a:tr>
              <a:tr h="432044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1066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الصيانة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مبنى105</a:t>
                      </a:r>
                      <a:endParaRPr lang="ar-SA" dirty="0"/>
                    </a:p>
                  </a:txBody>
                  <a:tcPr/>
                </a:tc>
              </a:tr>
              <a:tr h="432044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التطوير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مبنى 130</a:t>
                      </a:r>
                      <a:endParaRPr lang="ar-SA" dirty="0"/>
                    </a:p>
                  </a:txBody>
                  <a:tcPr/>
                </a:tc>
              </a:tr>
              <a:tr h="432044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1088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الإيرادات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مبنى 133</a:t>
                      </a:r>
                      <a:endParaRPr lang="ar-SA" dirty="0"/>
                    </a:p>
                  </a:txBody>
                  <a:tcPr/>
                </a:tc>
              </a:tr>
              <a:tr h="432044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1099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الصادرات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مبنى</a:t>
                      </a:r>
                      <a:r>
                        <a:rPr lang="ar-SA" baseline="0" dirty="0" smtClean="0"/>
                        <a:t> 111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ستطيل مستدير الزوايا 4"/>
          <p:cNvSpPr/>
          <p:nvPr/>
        </p:nvSpPr>
        <p:spPr>
          <a:xfrm>
            <a:off x="3059832" y="764704"/>
            <a:ext cx="3384376" cy="648072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بيانات الأقسام</a:t>
            </a:r>
            <a:endParaRPr lang="ar-SA" sz="4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</p:nvPr>
        </p:nvGraphicFramePr>
        <p:xfrm>
          <a:off x="2195735" y="2132856"/>
          <a:ext cx="5400601" cy="252028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26618"/>
                <a:gridCol w="2017389"/>
                <a:gridCol w="1256594"/>
              </a:tblGrid>
              <a:tr h="420047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رقم_</a:t>
                      </a:r>
                      <a:r>
                        <a:rPr lang="ar-SA" dirty="0" err="1" smtClean="0"/>
                        <a:t>االمشروع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أسم_المشروع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تاريخ</a:t>
                      </a:r>
                      <a:r>
                        <a:rPr lang="ar-SA" baseline="0" dirty="0" smtClean="0"/>
                        <a:t>_الإنجاز</a:t>
                      </a:r>
                      <a:endParaRPr lang="ar-SA" dirty="0"/>
                    </a:p>
                  </a:txBody>
                  <a:tcPr/>
                </a:tc>
              </a:tr>
              <a:tr h="420047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405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منتجات</a:t>
                      </a:r>
                      <a:r>
                        <a:rPr lang="ar-SA" baseline="0" dirty="0" smtClean="0"/>
                        <a:t> بلدية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2-1-1990</a:t>
                      </a:r>
                      <a:endParaRPr lang="ar-SA" dirty="0"/>
                    </a:p>
                  </a:txBody>
                  <a:tcPr/>
                </a:tc>
              </a:tr>
              <a:tr h="420047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تطوير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dirty="0" smtClean="0"/>
                        <a:t>الآليات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5-5-2001</a:t>
                      </a:r>
                      <a:endParaRPr lang="ar-SA" dirty="0"/>
                    </a:p>
                  </a:txBody>
                  <a:tcPr/>
                </a:tc>
              </a:tr>
              <a:tr h="420047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403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إعادة</a:t>
                      </a:r>
                      <a:r>
                        <a:rPr lang="ar-SA" baseline="0" dirty="0" smtClean="0"/>
                        <a:t> تصنيع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9-1-2005</a:t>
                      </a:r>
                      <a:endParaRPr lang="ar-SA" dirty="0"/>
                    </a:p>
                  </a:txBody>
                  <a:tcPr/>
                </a:tc>
              </a:tr>
              <a:tr h="420047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402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تعليب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10-7-2008</a:t>
                      </a:r>
                      <a:endParaRPr lang="ar-SA" dirty="0"/>
                    </a:p>
                  </a:txBody>
                  <a:tcPr/>
                </a:tc>
              </a:tr>
              <a:tr h="420047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401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نقليات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4-3-2010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ستطيل مستدير الزوايا 4"/>
          <p:cNvSpPr/>
          <p:nvPr/>
        </p:nvSpPr>
        <p:spPr>
          <a:xfrm>
            <a:off x="3059832" y="764704"/>
            <a:ext cx="3384376" cy="648072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بيانات المشاريع</a:t>
            </a:r>
            <a:endParaRPr lang="ar-SA" sz="4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شكل بيضاوي 38"/>
          <p:cNvSpPr/>
          <p:nvPr/>
        </p:nvSpPr>
        <p:spPr>
          <a:xfrm>
            <a:off x="2987824" y="2204864"/>
            <a:ext cx="576064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200" dirty="0" smtClean="0"/>
              <a:t>e1</a:t>
            </a:r>
            <a:endParaRPr lang="ar-SA" sz="1200" dirty="0"/>
          </a:p>
        </p:txBody>
      </p:sp>
      <p:sp>
        <p:nvSpPr>
          <p:cNvPr id="40" name="شكل بيضاوي 39"/>
          <p:cNvSpPr/>
          <p:nvPr/>
        </p:nvSpPr>
        <p:spPr>
          <a:xfrm>
            <a:off x="3059832" y="2636912"/>
            <a:ext cx="576064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200" dirty="0" smtClean="0"/>
              <a:t>e2</a:t>
            </a:r>
            <a:endParaRPr lang="ar-SA" sz="1200" dirty="0"/>
          </a:p>
        </p:txBody>
      </p:sp>
      <p:sp>
        <p:nvSpPr>
          <p:cNvPr id="41" name="شكل بيضاوي 40"/>
          <p:cNvSpPr/>
          <p:nvPr/>
        </p:nvSpPr>
        <p:spPr>
          <a:xfrm>
            <a:off x="3131840" y="3140968"/>
            <a:ext cx="576064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200" dirty="0" smtClean="0"/>
              <a:t>e3</a:t>
            </a:r>
            <a:endParaRPr lang="ar-SA" sz="1200" dirty="0"/>
          </a:p>
        </p:txBody>
      </p:sp>
      <p:sp>
        <p:nvSpPr>
          <p:cNvPr id="42" name="شكل بيضاوي 41"/>
          <p:cNvSpPr/>
          <p:nvPr/>
        </p:nvSpPr>
        <p:spPr>
          <a:xfrm>
            <a:off x="3131840" y="3861048"/>
            <a:ext cx="576064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200" dirty="0" smtClean="0"/>
              <a:t>e4</a:t>
            </a:r>
            <a:endParaRPr lang="ar-SA" sz="1200" dirty="0"/>
          </a:p>
        </p:txBody>
      </p:sp>
      <p:sp>
        <p:nvSpPr>
          <p:cNvPr id="43" name="شكل بيضاوي 42"/>
          <p:cNvSpPr/>
          <p:nvPr/>
        </p:nvSpPr>
        <p:spPr>
          <a:xfrm>
            <a:off x="3059832" y="4437112"/>
            <a:ext cx="576064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200" dirty="0" smtClean="0"/>
              <a:t>e5</a:t>
            </a:r>
            <a:endParaRPr lang="ar-SA" sz="1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7632848" cy="4464496"/>
          </a:xfrm>
        </p:spPr>
        <p:txBody>
          <a:bodyPr/>
          <a:lstStyle/>
          <a:p>
            <a:pPr>
              <a:buNone/>
            </a:pPr>
            <a:endParaRPr lang="ar-SA" dirty="0"/>
          </a:p>
        </p:txBody>
      </p:sp>
      <p:sp>
        <p:nvSpPr>
          <p:cNvPr id="5" name="شكل بيضاوي 4"/>
          <p:cNvSpPr/>
          <p:nvPr/>
        </p:nvSpPr>
        <p:spPr>
          <a:xfrm>
            <a:off x="1187624" y="1484784"/>
            <a:ext cx="2160240" cy="424847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1475656" y="1988840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2011101   </a:t>
            </a:r>
            <a:endParaRPr lang="ar-SA" dirty="0"/>
          </a:p>
        </p:txBody>
      </p:sp>
      <p:sp>
        <p:nvSpPr>
          <p:cNvPr id="8" name="مستطيل 7"/>
          <p:cNvSpPr/>
          <p:nvPr/>
        </p:nvSpPr>
        <p:spPr>
          <a:xfrm>
            <a:off x="1475656" y="2564904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2011102   </a:t>
            </a:r>
            <a:endParaRPr lang="ar-SA" dirty="0"/>
          </a:p>
        </p:txBody>
      </p:sp>
      <p:sp>
        <p:nvSpPr>
          <p:cNvPr id="9" name="مستطيل 8"/>
          <p:cNvSpPr/>
          <p:nvPr/>
        </p:nvSpPr>
        <p:spPr>
          <a:xfrm>
            <a:off x="1475656" y="3140968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2011103   </a:t>
            </a:r>
            <a:endParaRPr lang="ar-SA" dirty="0"/>
          </a:p>
        </p:txBody>
      </p:sp>
      <p:sp>
        <p:nvSpPr>
          <p:cNvPr id="10" name="مستطيل 9"/>
          <p:cNvSpPr/>
          <p:nvPr/>
        </p:nvSpPr>
        <p:spPr>
          <a:xfrm>
            <a:off x="1475656" y="3717032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2011104   </a:t>
            </a:r>
            <a:endParaRPr lang="ar-SA" dirty="0"/>
          </a:p>
        </p:txBody>
      </p:sp>
      <p:sp>
        <p:nvSpPr>
          <p:cNvPr id="11" name="مستطيل 10"/>
          <p:cNvSpPr/>
          <p:nvPr/>
        </p:nvSpPr>
        <p:spPr>
          <a:xfrm>
            <a:off x="1475656" y="4365104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2011105   </a:t>
            </a:r>
            <a:endParaRPr lang="ar-SA" dirty="0"/>
          </a:p>
        </p:txBody>
      </p:sp>
      <p:sp>
        <p:nvSpPr>
          <p:cNvPr id="13" name="شكل بيضاوي 12"/>
          <p:cNvSpPr/>
          <p:nvPr/>
        </p:nvSpPr>
        <p:spPr>
          <a:xfrm>
            <a:off x="5796136" y="1412776"/>
            <a:ext cx="1872208" cy="424847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4" name="مستطيل 13"/>
          <p:cNvSpPr/>
          <p:nvPr/>
        </p:nvSpPr>
        <p:spPr>
          <a:xfrm>
            <a:off x="6084168" y="2348880"/>
            <a:ext cx="1224136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1066   </a:t>
            </a:r>
            <a:endParaRPr lang="ar-SA" dirty="0"/>
          </a:p>
        </p:txBody>
      </p:sp>
      <p:sp>
        <p:nvSpPr>
          <p:cNvPr id="15" name="مستطيل 14"/>
          <p:cNvSpPr/>
          <p:nvPr/>
        </p:nvSpPr>
        <p:spPr>
          <a:xfrm>
            <a:off x="6084168" y="2996952"/>
            <a:ext cx="1224136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1077   </a:t>
            </a:r>
            <a:endParaRPr lang="ar-SA" dirty="0"/>
          </a:p>
        </p:txBody>
      </p:sp>
      <p:sp>
        <p:nvSpPr>
          <p:cNvPr id="16" name="مستطيل 15"/>
          <p:cNvSpPr/>
          <p:nvPr/>
        </p:nvSpPr>
        <p:spPr>
          <a:xfrm>
            <a:off x="6084168" y="3573016"/>
            <a:ext cx="1080120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1088   </a:t>
            </a:r>
            <a:endParaRPr lang="ar-SA" dirty="0"/>
          </a:p>
        </p:txBody>
      </p:sp>
      <p:sp>
        <p:nvSpPr>
          <p:cNvPr id="17" name="مستطيل 16"/>
          <p:cNvSpPr/>
          <p:nvPr/>
        </p:nvSpPr>
        <p:spPr>
          <a:xfrm>
            <a:off x="6156176" y="4293096"/>
            <a:ext cx="1224136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1099   </a:t>
            </a:r>
            <a:endParaRPr lang="ar-SA" dirty="0"/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2771800" y="2276872"/>
            <a:ext cx="3384376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كسهم مستقيم 24"/>
          <p:cNvCxnSpPr/>
          <p:nvPr/>
        </p:nvCxnSpPr>
        <p:spPr>
          <a:xfrm flipV="1">
            <a:off x="2843808" y="3861048"/>
            <a:ext cx="3456384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كسهم مستقيم 26"/>
          <p:cNvCxnSpPr/>
          <p:nvPr/>
        </p:nvCxnSpPr>
        <p:spPr>
          <a:xfrm flipV="1">
            <a:off x="2843808" y="2564904"/>
            <a:ext cx="3384376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كسهم مستقيم 29"/>
          <p:cNvCxnSpPr/>
          <p:nvPr/>
        </p:nvCxnSpPr>
        <p:spPr>
          <a:xfrm flipV="1">
            <a:off x="2843808" y="2636912"/>
            <a:ext cx="3384376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رابط كسهم مستقيم 31"/>
          <p:cNvCxnSpPr/>
          <p:nvPr/>
        </p:nvCxnSpPr>
        <p:spPr>
          <a:xfrm>
            <a:off x="2771800" y="4005064"/>
            <a:ext cx="360040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مستطيل مستدير الزوايا 32"/>
          <p:cNvSpPr/>
          <p:nvPr/>
        </p:nvSpPr>
        <p:spPr>
          <a:xfrm>
            <a:off x="5796136" y="836712"/>
            <a:ext cx="180020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الأقسام</a:t>
            </a:r>
            <a:endParaRPr lang="ar-SA" b="1" dirty="0"/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1403648" y="836712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الموظفين</a:t>
            </a:r>
            <a:endParaRPr lang="ar-SA" b="1" dirty="0"/>
          </a:p>
        </p:txBody>
      </p:sp>
      <p:sp>
        <p:nvSpPr>
          <p:cNvPr id="38" name="مستطيل مستدير الزوايا 37"/>
          <p:cNvSpPr/>
          <p:nvPr/>
        </p:nvSpPr>
        <p:spPr>
          <a:xfrm>
            <a:off x="3275856" y="188640"/>
            <a:ext cx="259228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bg1"/>
                </a:solidFill>
              </a:rPr>
              <a:t>علاقة العمل</a:t>
            </a:r>
            <a:endParaRPr lang="ar-S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7632848" cy="4464496"/>
          </a:xfrm>
        </p:spPr>
        <p:txBody>
          <a:bodyPr/>
          <a:lstStyle/>
          <a:p>
            <a:pPr>
              <a:buNone/>
            </a:pPr>
            <a:endParaRPr lang="ar-SA" dirty="0"/>
          </a:p>
        </p:txBody>
      </p:sp>
      <p:sp>
        <p:nvSpPr>
          <p:cNvPr id="5" name="شكل بيضاوي 4"/>
          <p:cNvSpPr/>
          <p:nvPr/>
        </p:nvSpPr>
        <p:spPr>
          <a:xfrm>
            <a:off x="1187624" y="1484784"/>
            <a:ext cx="2160240" cy="424847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1475656" y="2348880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2011101   </a:t>
            </a:r>
            <a:endParaRPr lang="ar-SA" dirty="0"/>
          </a:p>
        </p:txBody>
      </p:sp>
      <p:sp>
        <p:nvSpPr>
          <p:cNvPr id="8" name="مستطيل 7"/>
          <p:cNvSpPr/>
          <p:nvPr/>
        </p:nvSpPr>
        <p:spPr>
          <a:xfrm>
            <a:off x="1475656" y="2852936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2011102   </a:t>
            </a:r>
            <a:endParaRPr lang="ar-SA" dirty="0"/>
          </a:p>
        </p:txBody>
      </p:sp>
      <p:sp>
        <p:nvSpPr>
          <p:cNvPr id="10" name="مستطيل 9"/>
          <p:cNvSpPr/>
          <p:nvPr/>
        </p:nvSpPr>
        <p:spPr>
          <a:xfrm>
            <a:off x="1475656" y="3573016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2011104   </a:t>
            </a:r>
            <a:endParaRPr lang="ar-SA" dirty="0"/>
          </a:p>
        </p:txBody>
      </p:sp>
      <p:sp>
        <p:nvSpPr>
          <p:cNvPr id="11" name="مستطيل 10"/>
          <p:cNvSpPr/>
          <p:nvPr/>
        </p:nvSpPr>
        <p:spPr>
          <a:xfrm>
            <a:off x="1475656" y="4293096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2011105   </a:t>
            </a:r>
            <a:endParaRPr lang="ar-SA" dirty="0"/>
          </a:p>
        </p:txBody>
      </p:sp>
      <p:sp>
        <p:nvSpPr>
          <p:cNvPr id="13" name="شكل بيضاوي 12"/>
          <p:cNvSpPr/>
          <p:nvPr/>
        </p:nvSpPr>
        <p:spPr>
          <a:xfrm>
            <a:off x="5796136" y="1412776"/>
            <a:ext cx="1872208" cy="424847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4" name="مستطيل 13"/>
          <p:cNvSpPr/>
          <p:nvPr/>
        </p:nvSpPr>
        <p:spPr>
          <a:xfrm>
            <a:off x="6084168" y="2348880"/>
            <a:ext cx="1224136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1066   </a:t>
            </a:r>
            <a:endParaRPr lang="ar-SA" dirty="0"/>
          </a:p>
        </p:txBody>
      </p:sp>
      <p:sp>
        <p:nvSpPr>
          <p:cNvPr id="15" name="مستطيل 14"/>
          <p:cNvSpPr/>
          <p:nvPr/>
        </p:nvSpPr>
        <p:spPr>
          <a:xfrm>
            <a:off x="6084168" y="2996952"/>
            <a:ext cx="1224136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1077   </a:t>
            </a:r>
            <a:endParaRPr lang="ar-SA" dirty="0"/>
          </a:p>
        </p:txBody>
      </p:sp>
      <p:sp>
        <p:nvSpPr>
          <p:cNvPr id="16" name="مستطيل 15"/>
          <p:cNvSpPr/>
          <p:nvPr/>
        </p:nvSpPr>
        <p:spPr>
          <a:xfrm>
            <a:off x="6084168" y="3573016"/>
            <a:ext cx="1080120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1088   </a:t>
            </a:r>
            <a:endParaRPr lang="ar-SA" dirty="0"/>
          </a:p>
        </p:txBody>
      </p:sp>
      <p:sp>
        <p:nvSpPr>
          <p:cNvPr id="17" name="مستطيل 16"/>
          <p:cNvSpPr/>
          <p:nvPr/>
        </p:nvSpPr>
        <p:spPr>
          <a:xfrm>
            <a:off x="6156176" y="4293096"/>
            <a:ext cx="1224136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1099   </a:t>
            </a:r>
            <a:endParaRPr lang="ar-SA" dirty="0"/>
          </a:p>
        </p:txBody>
      </p:sp>
      <p:sp>
        <p:nvSpPr>
          <p:cNvPr id="33" name="مستطيل مستدير الزوايا 32"/>
          <p:cNvSpPr/>
          <p:nvPr/>
        </p:nvSpPr>
        <p:spPr>
          <a:xfrm>
            <a:off x="5796136" y="836712"/>
            <a:ext cx="180020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الأقسام</a:t>
            </a:r>
            <a:endParaRPr lang="ar-SA" b="1" dirty="0"/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1403648" y="836712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الموظفين</a:t>
            </a:r>
            <a:endParaRPr lang="ar-SA" b="1" dirty="0"/>
          </a:p>
        </p:txBody>
      </p:sp>
      <p:sp>
        <p:nvSpPr>
          <p:cNvPr id="38" name="مستطيل مستدير الزوايا 37"/>
          <p:cNvSpPr/>
          <p:nvPr/>
        </p:nvSpPr>
        <p:spPr>
          <a:xfrm>
            <a:off x="3275856" y="188640"/>
            <a:ext cx="259228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bg1"/>
                </a:solidFill>
              </a:rPr>
              <a:t>علاقة </a:t>
            </a:r>
            <a:r>
              <a:rPr lang="ar-SA" b="1" dirty="0" err="1" smtClean="0">
                <a:solidFill>
                  <a:schemeClr val="bg1"/>
                </a:solidFill>
              </a:rPr>
              <a:t>الإدراة</a:t>
            </a:r>
            <a:endParaRPr lang="ar-SA" b="1" dirty="0">
              <a:solidFill>
                <a:schemeClr val="bg1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>
            <a:off x="2771800" y="2564904"/>
            <a:ext cx="34563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كسهم مستقيم 27"/>
          <p:cNvCxnSpPr/>
          <p:nvPr/>
        </p:nvCxnSpPr>
        <p:spPr>
          <a:xfrm>
            <a:off x="2843808" y="4509120"/>
            <a:ext cx="34563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كسهم مستقيم 33"/>
          <p:cNvCxnSpPr/>
          <p:nvPr/>
        </p:nvCxnSpPr>
        <p:spPr>
          <a:xfrm>
            <a:off x="2771800" y="3140968"/>
            <a:ext cx="352839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رابط كسهم مستقيم 39"/>
          <p:cNvCxnSpPr/>
          <p:nvPr/>
        </p:nvCxnSpPr>
        <p:spPr>
          <a:xfrm flipV="1">
            <a:off x="2843808" y="3212976"/>
            <a:ext cx="338437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شكل بيضاوي 58"/>
          <p:cNvSpPr/>
          <p:nvPr/>
        </p:nvSpPr>
        <p:spPr>
          <a:xfrm>
            <a:off x="3203848" y="3068960"/>
            <a:ext cx="504056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100" dirty="0" smtClean="0"/>
              <a:t>e3</a:t>
            </a:r>
            <a:endParaRPr lang="ar-SA" sz="1100" dirty="0"/>
          </a:p>
        </p:txBody>
      </p:sp>
      <p:sp>
        <p:nvSpPr>
          <p:cNvPr id="60" name="شكل بيضاوي 59"/>
          <p:cNvSpPr/>
          <p:nvPr/>
        </p:nvSpPr>
        <p:spPr>
          <a:xfrm>
            <a:off x="3203848" y="3356992"/>
            <a:ext cx="504056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100" dirty="0" smtClean="0"/>
              <a:t>e3</a:t>
            </a:r>
            <a:endParaRPr lang="ar-SA" sz="1100" dirty="0"/>
          </a:p>
        </p:txBody>
      </p:sp>
      <p:sp>
        <p:nvSpPr>
          <p:cNvPr id="61" name="شكل بيضاوي 60"/>
          <p:cNvSpPr/>
          <p:nvPr/>
        </p:nvSpPr>
        <p:spPr>
          <a:xfrm>
            <a:off x="3203848" y="3861048"/>
            <a:ext cx="504056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100" dirty="0" smtClean="0"/>
              <a:t>e4</a:t>
            </a:r>
            <a:endParaRPr lang="ar-SA" sz="1100" dirty="0"/>
          </a:p>
        </p:txBody>
      </p:sp>
      <p:sp>
        <p:nvSpPr>
          <p:cNvPr id="62" name="شكل بيضاوي 61"/>
          <p:cNvSpPr/>
          <p:nvPr/>
        </p:nvSpPr>
        <p:spPr>
          <a:xfrm>
            <a:off x="3203848" y="4221088"/>
            <a:ext cx="504056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100" dirty="0" smtClean="0"/>
              <a:t>e5</a:t>
            </a:r>
            <a:endParaRPr lang="ar-SA" sz="1100" dirty="0"/>
          </a:p>
        </p:txBody>
      </p:sp>
      <p:sp>
        <p:nvSpPr>
          <p:cNvPr id="63" name="شكل بيضاوي 62"/>
          <p:cNvSpPr/>
          <p:nvPr/>
        </p:nvSpPr>
        <p:spPr>
          <a:xfrm>
            <a:off x="3275856" y="4581128"/>
            <a:ext cx="504056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100" dirty="0" smtClean="0"/>
              <a:t>e5</a:t>
            </a:r>
            <a:endParaRPr lang="ar-SA" sz="1100" dirty="0"/>
          </a:p>
        </p:txBody>
      </p:sp>
      <p:sp>
        <p:nvSpPr>
          <p:cNvPr id="56" name="شكل بيضاوي 55"/>
          <p:cNvSpPr/>
          <p:nvPr/>
        </p:nvSpPr>
        <p:spPr>
          <a:xfrm>
            <a:off x="3203848" y="2276872"/>
            <a:ext cx="504056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100" dirty="0" smtClean="0"/>
              <a:t>e1</a:t>
            </a:r>
            <a:endParaRPr lang="ar-SA" sz="1100" dirty="0"/>
          </a:p>
        </p:txBody>
      </p:sp>
      <p:sp>
        <p:nvSpPr>
          <p:cNvPr id="54" name="شكل بيضاوي 53"/>
          <p:cNvSpPr/>
          <p:nvPr/>
        </p:nvSpPr>
        <p:spPr>
          <a:xfrm>
            <a:off x="3131840" y="1916832"/>
            <a:ext cx="504056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100" dirty="0" smtClean="0"/>
              <a:t>e1</a:t>
            </a:r>
            <a:endParaRPr lang="ar-SA" sz="11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7632848" cy="4464496"/>
          </a:xfrm>
        </p:spPr>
        <p:txBody>
          <a:bodyPr/>
          <a:lstStyle/>
          <a:p>
            <a:pPr>
              <a:buNone/>
            </a:pPr>
            <a:endParaRPr lang="ar-SA" dirty="0"/>
          </a:p>
        </p:txBody>
      </p:sp>
      <p:sp>
        <p:nvSpPr>
          <p:cNvPr id="5" name="شكل بيضاوي 4"/>
          <p:cNvSpPr/>
          <p:nvPr/>
        </p:nvSpPr>
        <p:spPr>
          <a:xfrm>
            <a:off x="1187624" y="1484784"/>
            <a:ext cx="2160240" cy="424847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1475656" y="1988840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2011101   </a:t>
            </a:r>
            <a:endParaRPr lang="ar-SA" dirty="0"/>
          </a:p>
        </p:txBody>
      </p:sp>
      <p:sp>
        <p:nvSpPr>
          <p:cNvPr id="8" name="مستطيل 7"/>
          <p:cNvSpPr/>
          <p:nvPr/>
        </p:nvSpPr>
        <p:spPr>
          <a:xfrm>
            <a:off x="1475656" y="2564904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2011102   </a:t>
            </a:r>
            <a:endParaRPr lang="ar-SA" dirty="0"/>
          </a:p>
        </p:txBody>
      </p:sp>
      <p:sp>
        <p:nvSpPr>
          <p:cNvPr id="9" name="مستطيل 8"/>
          <p:cNvSpPr/>
          <p:nvPr/>
        </p:nvSpPr>
        <p:spPr>
          <a:xfrm>
            <a:off x="1475656" y="3140968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2011103   </a:t>
            </a:r>
            <a:endParaRPr lang="ar-SA" dirty="0"/>
          </a:p>
        </p:txBody>
      </p:sp>
      <p:sp>
        <p:nvSpPr>
          <p:cNvPr id="10" name="مستطيل 9"/>
          <p:cNvSpPr/>
          <p:nvPr/>
        </p:nvSpPr>
        <p:spPr>
          <a:xfrm>
            <a:off x="1475656" y="3717032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2011104   </a:t>
            </a:r>
            <a:endParaRPr lang="ar-SA" dirty="0"/>
          </a:p>
        </p:txBody>
      </p:sp>
      <p:sp>
        <p:nvSpPr>
          <p:cNvPr id="11" name="مستطيل 10"/>
          <p:cNvSpPr/>
          <p:nvPr/>
        </p:nvSpPr>
        <p:spPr>
          <a:xfrm>
            <a:off x="1475656" y="4365104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2011105   </a:t>
            </a:r>
            <a:endParaRPr lang="ar-SA" dirty="0"/>
          </a:p>
        </p:txBody>
      </p:sp>
      <p:sp>
        <p:nvSpPr>
          <p:cNvPr id="13" name="شكل بيضاوي 12"/>
          <p:cNvSpPr/>
          <p:nvPr/>
        </p:nvSpPr>
        <p:spPr>
          <a:xfrm>
            <a:off x="5796136" y="1412776"/>
            <a:ext cx="1872208" cy="424847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4" name="مستطيل 13"/>
          <p:cNvSpPr/>
          <p:nvPr/>
        </p:nvSpPr>
        <p:spPr>
          <a:xfrm>
            <a:off x="6084168" y="2204864"/>
            <a:ext cx="1224136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   405   </a:t>
            </a:r>
            <a:endParaRPr lang="ar-SA" dirty="0"/>
          </a:p>
        </p:txBody>
      </p:sp>
      <p:sp>
        <p:nvSpPr>
          <p:cNvPr id="15" name="مستطيل 14"/>
          <p:cNvSpPr/>
          <p:nvPr/>
        </p:nvSpPr>
        <p:spPr>
          <a:xfrm>
            <a:off x="6084168" y="2708920"/>
            <a:ext cx="1224136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404   </a:t>
            </a:r>
            <a:endParaRPr lang="ar-SA" dirty="0"/>
          </a:p>
        </p:txBody>
      </p:sp>
      <p:sp>
        <p:nvSpPr>
          <p:cNvPr id="16" name="مستطيل 15"/>
          <p:cNvSpPr/>
          <p:nvPr/>
        </p:nvSpPr>
        <p:spPr>
          <a:xfrm>
            <a:off x="6084168" y="3284984"/>
            <a:ext cx="1080120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403   </a:t>
            </a:r>
            <a:endParaRPr lang="ar-SA" dirty="0"/>
          </a:p>
        </p:txBody>
      </p:sp>
      <p:sp>
        <p:nvSpPr>
          <p:cNvPr id="17" name="مستطيل 16"/>
          <p:cNvSpPr/>
          <p:nvPr/>
        </p:nvSpPr>
        <p:spPr>
          <a:xfrm>
            <a:off x="6084168" y="3861048"/>
            <a:ext cx="1224136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402   </a:t>
            </a:r>
            <a:endParaRPr lang="ar-SA" dirty="0"/>
          </a:p>
        </p:txBody>
      </p:sp>
      <p:sp>
        <p:nvSpPr>
          <p:cNvPr id="33" name="مستطيل مستدير الزوايا 32"/>
          <p:cNvSpPr/>
          <p:nvPr/>
        </p:nvSpPr>
        <p:spPr>
          <a:xfrm>
            <a:off x="5796136" y="836712"/>
            <a:ext cx="180020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المشاريع</a:t>
            </a:r>
            <a:endParaRPr lang="ar-SA" b="1" dirty="0"/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1403648" y="836712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الموظفين</a:t>
            </a:r>
            <a:endParaRPr lang="ar-SA" b="1" dirty="0"/>
          </a:p>
        </p:txBody>
      </p:sp>
      <p:sp>
        <p:nvSpPr>
          <p:cNvPr id="38" name="مستطيل مستدير الزوايا 37"/>
          <p:cNvSpPr/>
          <p:nvPr/>
        </p:nvSpPr>
        <p:spPr>
          <a:xfrm>
            <a:off x="3275856" y="188640"/>
            <a:ext cx="259228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bg1"/>
                </a:solidFill>
              </a:rPr>
              <a:t>علاقة العمل في المشروع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24" name="مستطيل 23"/>
          <p:cNvSpPr/>
          <p:nvPr/>
        </p:nvSpPr>
        <p:spPr>
          <a:xfrm>
            <a:off x="6084168" y="4437112"/>
            <a:ext cx="1224136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401   </a:t>
            </a:r>
            <a:endParaRPr lang="ar-SA" dirty="0"/>
          </a:p>
        </p:txBody>
      </p:sp>
      <p:cxnSp>
        <p:nvCxnSpPr>
          <p:cNvPr id="28" name="رابط كسهم مستقيم 27"/>
          <p:cNvCxnSpPr/>
          <p:nvPr/>
        </p:nvCxnSpPr>
        <p:spPr>
          <a:xfrm>
            <a:off x="2843808" y="2204864"/>
            <a:ext cx="3384376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كسهم مستقيم 30"/>
          <p:cNvCxnSpPr/>
          <p:nvPr/>
        </p:nvCxnSpPr>
        <p:spPr>
          <a:xfrm>
            <a:off x="2843808" y="2204864"/>
            <a:ext cx="3456384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رابط كسهم مستقيم 38"/>
          <p:cNvCxnSpPr/>
          <p:nvPr/>
        </p:nvCxnSpPr>
        <p:spPr>
          <a:xfrm>
            <a:off x="2771800" y="2780928"/>
            <a:ext cx="3528392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رابط كسهم مستقيم 40"/>
          <p:cNvCxnSpPr/>
          <p:nvPr/>
        </p:nvCxnSpPr>
        <p:spPr>
          <a:xfrm>
            <a:off x="2771800" y="3356992"/>
            <a:ext cx="3456384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رابط كسهم مستقيم 42"/>
          <p:cNvCxnSpPr/>
          <p:nvPr/>
        </p:nvCxnSpPr>
        <p:spPr>
          <a:xfrm>
            <a:off x="2843808" y="3356992"/>
            <a:ext cx="3456384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رابط كسهم مستقيم 44"/>
          <p:cNvCxnSpPr/>
          <p:nvPr/>
        </p:nvCxnSpPr>
        <p:spPr>
          <a:xfrm>
            <a:off x="2843808" y="4005064"/>
            <a:ext cx="3456384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رابط كسهم مستقيم 46"/>
          <p:cNvCxnSpPr/>
          <p:nvPr/>
        </p:nvCxnSpPr>
        <p:spPr>
          <a:xfrm flipV="1">
            <a:off x="2771800" y="4077072"/>
            <a:ext cx="3528392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رابط كسهم مستقيم 48"/>
          <p:cNvCxnSpPr/>
          <p:nvPr/>
        </p:nvCxnSpPr>
        <p:spPr>
          <a:xfrm>
            <a:off x="2771800" y="4581128"/>
            <a:ext cx="3456384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7" name="شكل بيضاوي 56"/>
          <p:cNvSpPr/>
          <p:nvPr/>
        </p:nvSpPr>
        <p:spPr>
          <a:xfrm>
            <a:off x="3275856" y="2564904"/>
            <a:ext cx="504056" cy="296416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100" dirty="0" smtClean="0"/>
              <a:t>e2</a:t>
            </a:r>
            <a:endParaRPr lang="ar-SA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106</TotalTime>
  <Words>398</Words>
  <Application>Microsoft Office PowerPoint</Application>
  <PresentationFormat>عرض على الشاشة (3:4)‏</PresentationFormat>
  <Paragraphs>213</Paragraphs>
  <Slides>12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Oriel</vt:lpstr>
      <vt:lpstr>العلاقات</vt:lpstr>
      <vt:lpstr>العلاقات</vt:lpstr>
      <vt:lpstr>أنواع العلاقات</vt:lpstr>
      <vt:lpstr>الشريحة 4</vt:lpstr>
      <vt:lpstr>تمرين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تمرين</dc:title>
  <dc:creator>Sweet Life</dc:creator>
  <cp:lastModifiedBy>User</cp:lastModifiedBy>
  <cp:revision>11</cp:revision>
  <dcterms:created xsi:type="dcterms:W3CDTF">2011-10-21T02:18:11Z</dcterms:created>
  <dcterms:modified xsi:type="dcterms:W3CDTF">2011-11-08T12:02:20Z</dcterms:modified>
</cp:coreProperties>
</file>