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3E65681-8C15-4584-B742-8A8E4D773B91}" type="datetimeFigureOut">
              <a:rPr lang="ar-SA" smtClean="0"/>
              <a:pPr/>
              <a:t>17/11/32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351D1C-3C65-43C6-9F65-E75997325AF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51D1C-3C65-43C6-9F65-E75997325AF9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ar-SA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انقر فوق الرمز لإضافة صورة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D493F50-267E-439E-856F-75DB10E2099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D76ABA5-1F33-47E2-BEA1-55902A44F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المـــــــــــنتج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1"/>
            <a:r>
              <a:rPr lang="ar-SA" b="1" dirty="0"/>
              <a:t>الفصل الأول</a:t>
            </a:r>
            <a:endParaRPr lang="en-US" b="1" dirty="0"/>
          </a:p>
          <a:p>
            <a:pPr rtl="1"/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موضوعات الفصل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algn="r" rtl="1">
              <a:buFont typeface="+mj-lt"/>
              <a:buAutoNum type="arabicPeriod"/>
            </a:pPr>
            <a:r>
              <a:rPr lang="ar-SA" b="1" dirty="0" smtClean="0"/>
              <a:t>الدور </a:t>
            </a:r>
            <a:r>
              <a:rPr lang="ar-SA" b="1" dirty="0"/>
              <a:t>المتطور للبرمجيات</a:t>
            </a:r>
            <a:endParaRPr lang="en-US" dirty="0"/>
          </a:p>
          <a:p>
            <a:pPr marL="514350" lvl="0" indent="-514350" algn="r" rtl="1">
              <a:buNone/>
            </a:pPr>
            <a:r>
              <a:rPr lang="en-US" b="1" dirty="0" smtClean="0"/>
              <a:t>      </a:t>
            </a:r>
            <a:r>
              <a:rPr lang="ar-SA" b="1" dirty="0" smtClean="0"/>
              <a:t>العوامل </a:t>
            </a:r>
            <a:r>
              <a:rPr lang="ar-SA" b="1" dirty="0"/>
              <a:t>التي ساهمت في تسريع ظهور </a:t>
            </a:r>
            <a:r>
              <a:rPr lang="ar-SA" b="1" dirty="0" err="1"/>
              <a:t>انظمة</a:t>
            </a:r>
            <a:r>
              <a:rPr lang="ar-SA" b="1" dirty="0"/>
              <a:t> معتمدة علي الكمبيوتر </a:t>
            </a:r>
            <a:r>
              <a:rPr lang="ar-SA" b="1" dirty="0" err="1" smtClean="0"/>
              <a:t>اكثر</a:t>
            </a:r>
            <a:r>
              <a:rPr lang="ar-SA" b="1" dirty="0" smtClean="0"/>
              <a:t> تعقيدا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المشاكل المرتبطة بالبرمجيات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وجهة نظر صناعية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منشآت برمجيات هرمة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تنافسية 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b="1" dirty="0"/>
              <a:t>تعريف البرمجة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خصائص 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المكونات البرمجية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التطبيقات البرمجية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البرمجيات: أزمة تلوح في الأفق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أساطير حول البرمجيات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أساطير الإدارة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أساطير الزبون</a:t>
            </a:r>
            <a:endParaRPr lang="en-US" dirty="0"/>
          </a:p>
          <a:p>
            <a:pPr marL="514350" lvl="0" indent="-514350" algn="r" rtl="1">
              <a:buFont typeface="+mj-lt"/>
              <a:buAutoNum type="arabicPeriod" startAt="7"/>
            </a:pPr>
            <a:r>
              <a:rPr lang="ar-SA" b="1" dirty="0"/>
              <a:t>أساطير الممارس</a:t>
            </a:r>
            <a:endParaRPr lang="en-US" dirty="0"/>
          </a:p>
          <a:p>
            <a:pPr marL="514350" indent="-514350" algn="r">
              <a:buFont typeface="+mj-lt"/>
              <a:buAutoNum type="arabicPeriod" startAt="7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الدور المتطور للبرمجيات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ar-SA" dirty="0" smtClean="0"/>
              <a:t>تؤدي </a:t>
            </a:r>
            <a:r>
              <a:rPr lang="ar-SA" dirty="0"/>
              <a:t>البرمجيات اليوم دورا مزدوجا فهي من جهة منتجات ومن جهة أخري وسيلة لتوليد المنتجات</a:t>
            </a:r>
            <a:endParaRPr lang="en-US" dirty="0"/>
          </a:p>
          <a:p>
            <a:pPr algn="r" rtl="1"/>
            <a:r>
              <a:rPr lang="ar-SA" dirty="0"/>
              <a:t>بصفتها منتجات تقدم </a:t>
            </a:r>
            <a:r>
              <a:rPr lang="ar-SA" dirty="0" err="1"/>
              <a:t>الامكانيات</a:t>
            </a:r>
            <a:r>
              <a:rPr lang="ar-SA" dirty="0"/>
              <a:t> الحسابية الكامنة في أجهزة الكمبيوتر.</a:t>
            </a:r>
            <a:endParaRPr lang="en-US" dirty="0"/>
          </a:p>
          <a:p>
            <a:pPr algn="r" rtl="1"/>
            <a:r>
              <a:rPr lang="ar-SA" dirty="0"/>
              <a:t>بصفتها وسيلة لتوليد المنتجات </a:t>
            </a:r>
            <a:r>
              <a:rPr lang="ar-SA" dirty="0" err="1"/>
              <a:t>فانها</a:t>
            </a:r>
            <a:r>
              <a:rPr lang="ar-SA" dirty="0"/>
              <a:t> تؤدي دورا </a:t>
            </a:r>
            <a:r>
              <a:rPr lang="ar-SA" dirty="0" err="1"/>
              <a:t>اساسيا</a:t>
            </a:r>
            <a:r>
              <a:rPr lang="ar-SA" dirty="0"/>
              <a:t> في التحكم بالكمبيوتر (مثل انظمة التشغيل) وفي تبادل المعلومات (مثل الشبكات) وفي انشاء برامج اخري والتحكم بها (مثل الادوات والبئات البرمجية)</a:t>
            </a:r>
            <a:endParaRPr lang="en-US" dirty="0"/>
          </a:p>
          <a:p>
            <a:pPr algn="r" rtl="1"/>
            <a:r>
              <a:rPr lang="ar-SA" dirty="0"/>
              <a:t>تولد البرمجيات </a:t>
            </a:r>
            <a:r>
              <a:rPr lang="ar-SA" dirty="0" err="1"/>
              <a:t>مايراه</a:t>
            </a:r>
            <a:r>
              <a:rPr lang="ar-SA" dirty="0"/>
              <a:t> الكثيرون </a:t>
            </a:r>
            <a:r>
              <a:rPr lang="ar-SA" dirty="0" err="1"/>
              <a:t>بانه</a:t>
            </a:r>
            <a:r>
              <a:rPr lang="ar-SA" dirty="0"/>
              <a:t> سيكون </a:t>
            </a:r>
            <a:r>
              <a:rPr lang="ar-SA" dirty="0" err="1"/>
              <a:t>اهم</a:t>
            </a:r>
            <a:r>
              <a:rPr lang="ar-SA" dirty="0"/>
              <a:t> سلعة في القرن الحادي والعشرين </a:t>
            </a:r>
            <a:r>
              <a:rPr lang="ar-SA" dirty="0" err="1"/>
              <a:t>الا</a:t>
            </a:r>
            <a:r>
              <a:rPr lang="ar-SA" dirty="0"/>
              <a:t> </a:t>
            </a:r>
            <a:r>
              <a:rPr lang="ar-SA" dirty="0" smtClean="0"/>
              <a:t> وهي </a:t>
            </a:r>
            <a:r>
              <a:rPr lang="ar-SA" dirty="0"/>
              <a:t>سلعة المعلومات فالبرمجيات تحول البيانات الشخصية </a:t>
            </a:r>
            <a:r>
              <a:rPr lang="ar-SA" dirty="0" err="1"/>
              <a:t>الي</a:t>
            </a:r>
            <a:r>
              <a:rPr lang="ar-SA" dirty="0"/>
              <a:t> شكل تصبح فيه تلك البيانات </a:t>
            </a:r>
            <a:r>
              <a:rPr lang="ar-SA" dirty="0" err="1"/>
              <a:t>اكثر</a:t>
            </a:r>
            <a:r>
              <a:rPr lang="ar-SA" dirty="0"/>
              <a:t> فائدة في سياق محلي وتوفر بوابة لشبكات المعلومات العالمية</a:t>
            </a:r>
            <a:r>
              <a:rPr lang="ar-SA" dirty="0" smtClean="0"/>
              <a:t>.</a:t>
            </a:r>
            <a:endParaRPr lang="en-US" dirty="0" smtClean="0"/>
          </a:p>
          <a:p>
            <a:pPr algn="r" rtl="1"/>
            <a:r>
              <a:rPr lang="ar-SA" dirty="0"/>
              <a:t>لقد خضع دور البرمجيات لتغييرات ملموسة خلال النصف الثاني من القرن العشرين.</a:t>
            </a:r>
            <a:endParaRPr lang="en-US" dirty="0"/>
          </a:p>
          <a:p>
            <a:pPr algn="r" rtl="1"/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العوامل التي ساهمت في تسريع ظهور </a:t>
            </a:r>
            <a:r>
              <a:rPr lang="ar-SA" b="1" dirty="0" err="1" smtClean="0"/>
              <a:t>انظمة</a:t>
            </a:r>
            <a:r>
              <a:rPr lang="ar-SA" b="1" dirty="0" smtClean="0"/>
              <a:t> معتمدة علي الكمبيوتر </a:t>
            </a:r>
            <a:r>
              <a:rPr lang="ar-SA" b="1" dirty="0" err="1" smtClean="0"/>
              <a:t>اكثلا</a:t>
            </a:r>
            <a:r>
              <a:rPr lang="ar-SA" b="1" dirty="0" smtClean="0"/>
              <a:t> تعقيدا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التحسينات </a:t>
            </a:r>
            <a:r>
              <a:rPr lang="ar-SA" dirty="0"/>
              <a:t>الهائلة في </a:t>
            </a:r>
            <a:r>
              <a:rPr lang="ar-SA" dirty="0" err="1"/>
              <a:t>اداء</a:t>
            </a:r>
            <a:r>
              <a:rPr lang="ar-SA" dirty="0"/>
              <a:t> العتاد</a:t>
            </a:r>
            <a:endParaRPr lang="en-US" dirty="0"/>
          </a:p>
          <a:p>
            <a:pPr lvl="0" algn="r" rtl="1"/>
            <a:r>
              <a:rPr lang="ar-SA" dirty="0"/>
              <a:t>التغييرات العميقة في هندسة الكمبيوتر</a:t>
            </a:r>
            <a:endParaRPr lang="en-US" dirty="0"/>
          </a:p>
          <a:p>
            <a:pPr lvl="0" algn="r" rtl="1"/>
            <a:r>
              <a:rPr lang="ar-SA" dirty="0" err="1"/>
              <a:t>الذيادات</a:t>
            </a:r>
            <a:r>
              <a:rPr lang="ar-SA" dirty="0"/>
              <a:t> الكبيرة في </a:t>
            </a:r>
            <a:r>
              <a:rPr lang="ar-SA" dirty="0" err="1"/>
              <a:t>احجام</a:t>
            </a:r>
            <a:r>
              <a:rPr lang="ar-SA" dirty="0"/>
              <a:t> الذاكرة والتخزين</a:t>
            </a:r>
            <a:endParaRPr lang="en-US" dirty="0"/>
          </a:p>
          <a:p>
            <a:pPr lvl="0" algn="r" rtl="1"/>
            <a:r>
              <a:rPr lang="ar-SA" dirty="0"/>
              <a:t>التشكيلة العريضة والغريبة من وسائل الدخل والخرج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838200" y="838200"/>
          <a:ext cx="7586329" cy="4217911"/>
        </p:xfrm>
        <a:graphic>
          <a:graphicData uri="http://schemas.openxmlformats.org/drawingml/2006/table">
            <a:tbl>
              <a:tblPr rtl="1"/>
              <a:tblGrid>
                <a:gridCol w="1765050"/>
                <a:gridCol w="1791454"/>
                <a:gridCol w="2345137"/>
                <a:gridCol w="1684688"/>
              </a:tblGrid>
              <a:tr h="9144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b="1" dirty="0">
                          <a:latin typeface="Calibri"/>
                          <a:ea typeface="Calibri"/>
                          <a:cs typeface="Traditional Arabic"/>
                        </a:rPr>
                        <a:t>السنوات الأولي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b="1" dirty="0">
                          <a:latin typeface="Calibri"/>
                          <a:ea typeface="Calibri"/>
                          <a:cs typeface="Traditional Arabic"/>
                        </a:rPr>
                        <a:t>الحقبة الثانية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b="1" dirty="0">
                          <a:latin typeface="Calibri"/>
                          <a:ea typeface="Calibri"/>
                          <a:cs typeface="Traditional Arabic"/>
                        </a:rPr>
                        <a:t>الحقبة الثالثة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b="1">
                          <a:latin typeface="Calibri"/>
                          <a:ea typeface="Calibri"/>
                          <a:cs typeface="Traditional Arabic"/>
                        </a:rPr>
                        <a:t>الحقبة الرابعة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3E2"/>
                    </a:solidFill>
                  </a:tcPr>
                </a:tc>
              </a:tr>
              <a:tr h="3303511"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التوجه الدفعي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توزيع محدود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برمجيات مفصلة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تعدد المستخدمين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الزمن </a:t>
                      </a:r>
                      <a:r>
                        <a:rPr lang="ar-SA" sz="2000" dirty="0" err="1">
                          <a:latin typeface="Calibri"/>
                          <a:ea typeface="Calibri"/>
                          <a:cs typeface="Traditional Arabic"/>
                        </a:rPr>
                        <a:t>الحقيقي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قواعد البيانات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الانظمة الموزعة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الذكاء المضمن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تجهيزات منخفضة الثمن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ar-SA" sz="2000">
                          <a:latin typeface="Calibri"/>
                          <a:ea typeface="Calibri"/>
                          <a:cs typeface="Traditional Arabic"/>
                        </a:rPr>
                        <a:t>الاثرالمنعكس علي الزبون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أنظمة مكتبية قوية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التكنولوجيا </a:t>
                      </a:r>
                      <a:r>
                        <a:rPr lang="ar-SA" sz="2000" dirty="0" err="1">
                          <a:latin typeface="Calibri"/>
                          <a:ea typeface="Calibri"/>
                          <a:cs typeface="Traditional Arabic"/>
                        </a:rPr>
                        <a:t>الغرضية</a:t>
                      </a: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 التوجه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 err="1">
                          <a:latin typeface="Calibri"/>
                          <a:ea typeface="Calibri"/>
                          <a:cs typeface="Traditional Arabic"/>
                        </a:rPr>
                        <a:t>الانظمة</a:t>
                      </a: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 الخبيرة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الشبكات العصبية (</a:t>
                      </a:r>
                      <a:r>
                        <a:rPr lang="en-US" sz="2000" dirty="0">
                          <a:latin typeface="Traditional Arabic"/>
                          <a:ea typeface="Calibri"/>
                          <a:cs typeface="Arial"/>
                        </a:rPr>
                        <a:t>Neural</a:t>
                      </a: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)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Traditional Arabic"/>
                        </a:rPr>
                        <a:t>كمبيوترات الشبكات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المشاكل المرتبطة بالبرمجيات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ar-SA" dirty="0" err="1" smtClean="0"/>
              <a:t>لاتزال</a:t>
            </a:r>
            <a:r>
              <a:rPr lang="ar-SA" dirty="0" smtClean="0"/>
              <a:t> </a:t>
            </a:r>
            <a:r>
              <a:rPr lang="ar-SA" dirty="0"/>
              <a:t>التطورات في العتاد تفوق سرعتنا في بناء البرمجيات التي تستغل إمكانات هذا العتاد.</a:t>
            </a:r>
            <a:endParaRPr lang="en-US" dirty="0"/>
          </a:p>
          <a:p>
            <a:pPr lvl="0" algn="r" rtl="1"/>
            <a:r>
              <a:rPr lang="ar-SA" dirty="0"/>
              <a:t>لا تستطيع قدراتنا علي بناء برامج جديدة مجاراة الطلب علي البرامج.</a:t>
            </a:r>
            <a:endParaRPr lang="en-US" dirty="0"/>
          </a:p>
          <a:p>
            <a:pPr lvl="0" algn="r" rtl="1"/>
            <a:r>
              <a:rPr lang="ar-SA" dirty="0" err="1"/>
              <a:t>ادي</a:t>
            </a:r>
            <a:r>
              <a:rPr lang="ar-SA" dirty="0"/>
              <a:t> الانتشار الواسع لاستخدام الكمبيوتر </a:t>
            </a:r>
            <a:r>
              <a:rPr lang="ar-SA" dirty="0" err="1"/>
              <a:t>الي</a:t>
            </a:r>
            <a:r>
              <a:rPr lang="ar-SA" dirty="0"/>
              <a:t> ربط المجتمع بالعمليات البرمجية </a:t>
            </a:r>
            <a:r>
              <a:rPr lang="ar-SA" dirty="0" err="1"/>
              <a:t>الموثوقة</a:t>
            </a:r>
            <a:r>
              <a:rPr lang="ar-SA" dirty="0"/>
              <a:t>.</a:t>
            </a:r>
            <a:endParaRPr lang="en-US" dirty="0"/>
          </a:p>
          <a:p>
            <a:pPr lvl="0" algn="r" rtl="1"/>
            <a:r>
              <a:rPr lang="ar-SA" dirty="0"/>
              <a:t>نحن نناضل لبناء برمجيات كمبيوترية ذات </a:t>
            </a:r>
            <a:r>
              <a:rPr lang="ar-SA" dirty="0" err="1"/>
              <a:t>موثوقية</a:t>
            </a:r>
            <a:r>
              <a:rPr lang="ar-SA" dirty="0"/>
              <a:t> وجودة عالية.</a:t>
            </a:r>
            <a:endParaRPr lang="en-US" dirty="0"/>
          </a:p>
          <a:p>
            <a:pPr lvl="0" algn="r" rtl="1"/>
            <a:r>
              <a:rPr lang="ar-SA" dirty="0" err="1"/>
              <a:t>ان</a:t>
            </a:r>
            <a:r>
              <a:rPr lang="ar-SA" dirty="0"/>
              <a:t> التصاميم الضعيفة والموارد غير المناسبة تهدد قدرتنا علي دعم البرامج الموجودة </a:t>
            </a:r>
            <a:r>
              <a:rPr lang="ar-SA" dirty="0" err="1"/>
              <a:t>واغنائها</a:t>
            </a:r>
            <a:r>
              <a:rPr lang="ar-SA" dirty="0"/>
              <a:t>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وجهة نظر صناعية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طورت </a:t>
            </a:r>
            <a:r>
              <a:rPr lang="ar-SA" dirty="0" err="1"/>
              <a:t>الانظمة</a:t>
            </a:r>
            <a:r>
              <a:rPr lang="ar-SA" dirty="0"/>
              <a:t> المعتمدة علي الكمبيوتر في بدايات عصر الكمبيوتر وذلك باعتماد </a:t>
            </a:r>
            <a:r>
              <a:rPr lang="ar-SA" dirty="0" err="1"/>
              <a:t>الادارة</a:t>
            </a:r>
            <a:r>
              <a:rPr lang="ar-SA" dirty="0"/>
              <a:t> المعنية بالعتاد وذلك يعني </a:t>
            </a:r>
            <a:r>
              <a:rPr lang="ar-SA" dirty="0" err="1"/>
              <a:t>ان</a:t>
            </a:r>
            <a:r>
              <a:rPr lang="ar-SA" dirty="0"/>
              <a:t> المدراء كانوا يركزون اهتمامهم علي العتاد لكونها </a:t>
            </a:r>
            <a:r>
              <a:rPr lang="ar-SA" dirty="0" smtClean="0"/>
              <a:t>العتاد </a:t>
            </a:r>
            <a:r>
              <a:rPr lang="ar-SA" dirty="0"/>
              <a:t>الوحيد المكلف في تطوير </a:t>
            </a:r>
            <a:r>
              <a:rPr lang="ar-SA" dirty="0" err="1"/>
              <a:t>اي</a:t>
            </a:r>
            <a:r>
              <a:rPr lang="ar-SA" dirty="0"/>
              <a:t> نظام.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للتحكم </a:t>
            </a:r>
            <a:r>
              <a:rPr lang="ar-SA" dirty="0" err="1" smtClean="0"/>
              <a:t>باسعار</a:t>
            </a:r>
            <a:r>
              <a:rPr lang="ar-SA" dirty="0" smtClean="0"/>
              <a:t> العتاد اعتمد </a:t>
            </a:r>
            <a:r>
              <a:rPr lang="ar-SA" dirty="0" err="1" smtClean="0"/>
              <a:t>المدارء</a:t>
            </a:r>
            <a:r>
              <a:rPr lang="ar-SA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طرق </a:t>
            </a:r>
            <a:r>
              <a:rPr lang="ar-SA" dirty="0"/>
              <a:t>تحكم رسمية</a:t>
            </a:r>
            <a:endParaRPr lang="en-US" dirty="0"/>
          </a:p>
          <a:p>
            <a:pPr lvl="0" algn="r" rtl="1"/>
            <a:r>
              <a:rPr lang="ar-SA" dirty="0"/>
              <a:t>عوامل قياسية تقنية.</a:t>
            </a:r>
            <a:endParaRPr lang="en-US" dirty="0"/>
          </a:p>
          <a:p>
            <a:pPr algn="r" rtl="1"/>
            <a:r>
              <a:rPr lang="ar-SA" dirty="0"/>
              <a:t>كانت النظرة </a:t>
            </a:r>
            <a:r>
              <a:rPr lang="ar-SA" dirty="0" err="1"/>
              <a:t>الي</a:t>
            </a:r>
            <a:r>
              <a:rPr lang="ar-SA" dirty="0"/>
              <a:t> البرمجة في </a:t>
            </a:r>
            <a:r>
              <a:rPr lang="ar-SA" dirty="0" err="1"/>
              <a:t>الايام</a:t>
            </a:r>
            <a:r>
              <a:rPr lang="ar-SA" dirty="0"/>
              <a:t> </a:t>
            </a:r>
            <a:r>
              <a:rPr lang="ar-SA" dirty="0" err="1"/>
              <a:t>الاولي</a:t>
            </a:r>
            <a:r>
              <a:rPr lang="ar-SA" dirty="0"/>
              <a:t> علي </a:t>
            </a:r>
            <a:r>
              <a:rPr lang="ar-SA" dirty="0" err="1"/>
              <a:t>انها</a:t>
            </a:r>
            <a:r>
              <a:rPr lang="ar-SA" dirty="0"/>
              <a:t> شكل من </a:t>
            </a:r>
            <a:r>
              <a:rPr lang="ar-SA" dirty="0" err="1"/>
              <a:t>اشكال</a:t>
            </a:r>
            <a:r>
              <a:rPr lang="ar-SA" dirty="0"/>
              <a:t> الفن وكان المبرمج يتعلم حرفته عن طريق التجربة والخطأ.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منشآت برمجيات هرمة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dirty="0" smtClean="0"/>
              <a:t>ضمن الشبكات الكبيرة </a:t>
            </a:r>
            <a:r>
              <a:rPr lang="ar-SA" dirty="0"/>
              <a:t>والصغيرة لدينا منشآت برمجيات هرمة وهناك الآلاف من التطبيقات الحرجة المعتمدة علي البرمجيات بحاجة ماسة </a:t>
            </a:r>
            <a:r>
              <a:rPr lang="ar-SA" dirty="0" err="1"/>
              <a:t>الي</a:t>
            </a:r>
            <a:r>
              <a:rPr lang="ar-SA" dirty="0"/>
              <a:t> التجديد:</a:t>
            </a:r>
            <a:endParaRPr lang="en-US" dirty="0"/>
          </a:p>
          <a:p>
            <a:pPr lvl="0" algn="r" rtl="1"/>
            <a:r>
              <a:rPr lang="ar-SA" dirty="0"/>
              <a:t>لقد كتبت تطبيقات </a:t>
            </a:r>
            <a:r>
              <a:rPr lang="ar-SA" dirty="0" err="1"/>
              <a:t>انظمة</a:t>
            </a:r>
            <a:r>
              <a:rPr lang="ar-SA" dirty="0"/>
              <a:t> المعلومات منذ عشرين عاما خلت وتعتبر </a:t>
            </a:r>
            <a:r>
              <a:rPr lang="ar-SA" dirty="0" err="1"/>
              <a:t>الان</a:t>
            </a:r>
            <a:r>
              <a:rPr lang="ar-SA" dirty="0"/>
              <a:t> قابلة للصيانة.</a:t>
            </a:r>
            <a:endParaRPr lang="en-US" dirty="0"/>
          </a:p>
          <a:p>
            <a:pPr lvl="0" algn="r" rtl="1"/>
            <a:r>
              <a:rPr lang="ar-SA" dirty="0"/>
              <a:t>ليس بمقدور احد فهم البنية الداخلية لبعض البرمجيات الهندسية</a:t>
            </a:r>
            <a:endParaRPr lang="en-US" dirty="0"/>
          </a:p>
          <a:p>
            <a:pPr lvl="0" algn="r" rtl="1"/>
            <a:r>
              <a:rPr lang="ar-SA" dirty="0"/>
              <a:t>تصدر عن </a:t>
            </a:r>
            <a:r>
              <a:rPr lang="ar-SA" dirty="0" err="1"/>
              <a:t>الانظمة</a:t>
            </a:r>
            <a:r>
              <a:rPr lang="ar-SA" dirty="0"/>
              <a:t> البرمجية المضمنة تصرفات غريبة وغير قابلة للتفسير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تنافسية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طوال سنوات </a:t>
            </a:r>
            <a:r>
              <a:rPr lang="ar-SA" dirty="0"/>
              <a:t>عدة كان مطورو البرمجيات الذين يعملون في الشركات الصغيرة والكبيرة يحتكرون معرفة البرمجيات بحيث لا يمكن الاستغناء عنهم.</a:t>
            </a:r>
            <a:endParaRPr lang="en-US" dirty="0"/>
          </a:p>
          <a:p>
            <a:pPr algn="r" rtl="1"/>
            <a:r>
              <a:rPr lang="ar-SA" dirty="0"/>
              <a:t>غدت تجارة البرمجيات اليوم شديدة التنافس فالبرمجيات التي كانت فيما مضي تكتب داخل مؤسسة ما </a:t>
            </a:r>
            <a:r>
              <a:rPr lang="ar-SA" dirty="0" err="1"/>
              <a:t>اصبح</a:t>
            </a:r>
            <a:r>
              <a:rPr lang="ar-SA" dirty="0"/>
              <a:t> ممكنا شراؤها من </a:t>
            </a:r>
            <a:r>
              <a:rPr lang="ar-SA" dirty="0" err="1"/>
              <a:t>الاسواق</a:t>
            </a:r>
            <a:r>
              <a:rPr lang="ar-SA" dirty="0"/>
              <a:t>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ar-SA" dirty="0" smtClean="0"/>
              <a:t>البرمجيات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البرمجة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b="1" dirty="0"/>
          </a:p>
          <a:p>
            <a:pPr algn="r" rtl="1"/>
            <a:r>
              <a:rPr lang="ar-SA" b="1" dirty="0" smtClean="0"/>
              <a:t>هي</a:t>
            </a:r>
            <a:r>
              <a:rPr lang="ar-SA" b="1" dirty="0"/>
              <a:t>:</a:t>
            </a:r>
            <a:endParaRPr lang="en-US" b="1" dirty="0"/>
          </a:p>
          <a:p>
            <a:pPr lvl="0" algn="r" rtl="1"/>
            <a:r>
              <a:rPr lang="ar-SA" dirty="0"/>
              <a:t>مجموعة تعليمات (أي برامج كمبيوتر) تعطي الوظيفة والاداء المرغوب بهما عند تنفيذها،</a:t>
            </a:r>
            <a:endParaRPr lang="en-US" dirty="0"/>
          </a:p>
          <a:p>
            <a:pPr lvl="0" algn="r" rtl="1"/>
            <a:r>
              <a:rPr lang="ar-SA" dirty="0"/>
              <a:t>بني بيانات تسمح للبرامج بان تعالج المعلومات </a:t>
            </a:r>
            <a:r>
              <a:rPr lang="ar-SA" dirty="0" err="1"/>
              <a:t>باسلوب</a:t>
            </a:r>
            <a:r>
              <a:rPr lang="ar-SA" dirty="0"/>
              <a:t> مناسب،</a:t>
            </a:r>
            <a:endParaRPr lang="en-US" dirty="0"/>
          </a:p>
          <a:p>
            <a:pPr lvl="0" algn="r" rtl="1"/>
            <a:r>
              <a:rPr lang="ar-SA" dirty="0"/>
              <a:t>وثائق تشرح عمل البرامج وطرق استخدامها.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خصائص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البرمجية </a:t>
            </a:r>
            <a:r>
              <a:rPr lang="ar-SA" dirty="0"/>
              <a:t>تطور أو تهندس وهي لا تصنع بالمعني التقليدي.</a:t>
            </a:r>
            <a:endParaRPr lang="en-US" dirty="0"/>
          </a:p>
          <a:p>
            <a:pPr lvl="0" algn="r" rtl="1"/>
            <a:r>
              <a:rPr lang="ar-SA" dirty="0"/>
              <a:t>البرمجيات لا تبلي.</a:t>
            </a:r>
            <a:endParaRPr lang="en-US" dirty="0"/>
          </a:p>
          <a:p>
            <a:pPr lvl="0" algn="r" rtl="1"/>
            <a:r>
              <a:rPr lang="ar-SA" dirty="0"/>
              <a:t>معظم البرمجيات مبنية حسب الطلب بدلا من </a:t>
            </a:r>
            <a:r>
              <a:rPr lang="ar-SA" dirty="0" err="1"/>
              <a:t>ان</a:t>
            </a:r>
            <a:r>
              <a:rPr lang="ar-SA" dirty="0"/>
              <a:t> تكون مجمعة بدءا من مكونات.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المكونات البرمجية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/>
              <a:t> </a:t>
            </a:r>
            <a:endParaRPr lang="en-US" b="1" dirty="0"/>
          </a:p>
          <a:p>
            <a:pPr algn="r" rtl="1"/>
            <a:r>
              <a:rPr lang="ar-SA" dirty="0" smtClean="0"/>
              <a:t>إن </a:t>
            </a:r>
            <a:r>
              <a:rPr lang="ar-SA" dirty="0" err="1"/>
              <a:t>اعادة</a:t>
            </a:r>
            <a:r>
              <a:rPr lang="ar-SA" dirty="0"/>
              <a:t> الاستخدام هي ميزة مهمة </a:t>
            </a:r>
            <a:r>
              <a:rPr lang="ar-SA" dirty="0" smtClean="0"/>
              <a:t>لمكون برمجي </a:t>
            </a:r>
            <a:r>
              <a:rPr lang="ar-SA" dirty="0"/>
              <a:t>عالي الجودة، تغلف </a:t>
            </a:r>
            <a:r>
              <a:rPr lang="ar-SA" dirty="0" smtClean="0"/>
              <a:t>المكونات </a:t>
            </a:r>
            <a:r>
              <a:rPr lang="ar-SA" dirty="0"/>
              <a:t>القابلة </a:t>
            </a:r>
            <a:r>
              <a:rPr lang="ar-SA" dirty="0" err="1"/>
              <a:t>لاعادة</a:t>
            </a:r>
            <a:r>
              <a:rPr lang="ar-SA" dirty="0"/>
              <a:t> الاستخدام كلا من البيانات والمعالجة التي تبني عليها.</a:t>
            </a:r>
            <a:endParaRPr lang="en-US" dirty="0"/>
          </a:p>
          <a:p>
            <a:pPr algn="r" rtl="1"/>
            <a:r>
              <a:rPr lang="ar-SA" dirty="0"/>
              <a:t>تبني المكونات البرمجية باستخدام لغة برمجة ذات عدد محدد من المفردات وقواعد لغوية محددة بوضوح وانين للدلالة النحوية جيدة البناء.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لغة </a:t>
            </a:r>
            <a:r>
              <a:rPr lang="ar-SA" dirty="0"/>
              <a:t>الآلة هي تمثيل رمزي لمجموعة تعليمات وحدة المعالجة المركزية (</a:t>
            </a:r>
            <a:r>
              <a:rPr lang="en-US" dirty="0"/>
              <a:t>CPU</a:t>
            </a:r>
            <a:r>
              <a:rPr lang="ar-SA" dirty="0"/>
              <a:t>) </a:t>
            </a:r>
            <a:endParaRPr lang="en-US" dirty="0"/>
          </a:p>
          <a:p>
            <a:pPr algn="r" rtl="1"/>
            <a:r>
              <a:rPr lang="ar-SA" dirty="0"/>
              <a:t>تسمح اللغات المتوسطة المستوي لمطور البرمجيات وللبرنامج </a:t>
            </a:r>
            <a:r>
              <a:rPr lang="ar-SA" dirty="0" err="1"/>
              <a:t>ان</a:t>
            </a:r>
            <a:r>
              <a:rPr lang="ar-SA" dirty="0"/>
              <a:t> يكونا مستقلين عن الآلة</a:t>
            </a:r>
            <a:endParaRPr lang="en-US" dirty="0"/>
          </a:p>
          <a:p>
            <a:pPr algn="r" rtl="1"/>
            <a:r>
              <a:rPr lang="ar-SA" dirty="0"/>
              <a:t>يشار غالبا </a:t>
            </a:r>
            <a:r>
              <a:rPr lang="ar-SA" dirty="0" err="1"/>
              <a:t>الي</a:t>
            </a:r>
            <a:r>
              <a:rPr lang="ar-SA" dirty="0"/>
              <a:t> </a:t>
            </a:r>
            <a:r>
              <a:rPr lang="ar-SA" dirty="0" err="1"/>
              <a:t>شيفرة</a:t>
            </a:r>
            <a:r>
              <a:rPr lang="ar-SA" dirty="0"/>
              <a:t> (</a:t>
            </a:r>
            <a:r>
              <a:rPr lang="en-US" dirty="0"/>
              <a:t>code</a:t>
            </a:r>
            <a:r>
              <a:rPr lang="ar-SA" dirty="0"/>
              <a:t>) الآلة والمجمع (</a:t>
            </a:r>
            <a:r>
              <a:rPr lang="en-US" dirty="0"/>
              <a:t>assembler</a:t>
            </a:r>
            <a:r>
              <a:rPr lang="ar-SA" dirty="0"/>
              <a:t>) ولغات البرمجة المتوسطة المستوي علي </a:t>
            </a:r>
            <a:r>
              <a:rPr lang="ar-SA" dirty="0" err="1"/>
              <a:t>انها</a:t>
            </a:r>
            <a:r>
              <a:rPr lang="ar-SA" dirty="0"/>
              <a:t> </a:t>
            </a:r>
            <a:r>
              <a:rPr lang="ar-SA" dirty="0" err="1"/>
              <a:t>الاجيال</a:t>
            </a:r>
            <a:r>
              <a:rPr lang="ar-SA" dirty="0"/>
              <a:t> الثلاثة </a:t>
            </a:r>
            <a:r>
              <a:rPr lang="ar-SA" dirty="0" err="1"/>
              <a:t>الاولي</a:t>
            </a:r>
            <a:r>
              <a:rPr lang="ar-SA" dirty="0"/>
              <a:t> للغات الكمبيوتر.</a:t>
            </a:r>
            <a:endParaRPr lang="en-US" dirty="0"/>
          </a:p>
          <a:p>
            <a:pPr algn="r" rtl="1"/>
            <a:r>
              <a:rPr lang="ar-SA" dirty="0"/>
              <a:t>تدفع لغات الجيل الرابع (</a:t>
            </a:r>
            <a:r>
              <a:rPr lang="en-US" dirty="0"/>
              <a:t>4GT</a:t>
            </a:r>
            <a:r>
              <a:rPr lang="ar-SA" dirty="0"/>
              <a:t> ) التي تسمي </a:t>
            </a:r>
            <a:r>
              <a:rPr lang="ar-SA" dirty="0" err="1"/>
              <a:t>ايضا</a:t>
            </a:r>
            <a:r>
              <a:rPr lang="ar-SA" dirty="0"/>
              <a:t> لغات لا </a:t>
            </a:r>
            <a:r>
              <a:rPr lang="ar-SA" dirty="0" err="1"/>
              <a:t>اجرائية</a:t>
            </a:r>
            <a:r>
              <a:rPr lang="ar-SA" dirty="0"/>
              <a:t> مطور البرمجيات ليبتعد </a:t>
            </a:r>
            <a:r>
              <a:rPr lang="ar-SA" dirty="0" err="1"/>
              <a:t>اكثر</a:t>
            </a:r>
            <a:r>
              <a:rPr lang="ar-SA" dirty="0"/>
              <a:t> عن بنية الكمبيوتر المادية.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التطبيقات البرمجية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 </a:t>
            </a:r>
            <a:r>
              <a:rPr lang="ar-SA" dirty="0" smtClean="0"/>
              <a:t>يعتبر </a:t>
            </a:r>
            <a:r>
              <a:rPr lang="ar-SA" dirty="0"/>
              <a:t>كل من محتوي المعلومات وحتميتها عوامل هامة في تحديد </a:t>
            </a:r>
            <a:r>
              <a:rPr lang="ar-SA" dirty="0" err="1"/>
              <a:t>طبيعو</a:t>
            </a:r>
            <a:r>
              <a:rPr lang="ar-SA" dirty="0"/>
              <a:t> </a:t>
            </a:r>
            <a:r>
              <a:rPr lang="ar-SA" dirty="0" err="1"/>
              <a:t>اى</a:t>
            </a:r>
            <a:r>
              <a:rPr lang="ar-SA" dirty="0"/>
              <a:t> تطبيق برمجي. نقصد بالمحتوي (</a:t>
            </a:r>
            <a:r>
              <a:rPr lang="en-US" dirty="0"/>
              <a:t>content</a:t>
            </a:r>
            <a:r>
              <a:rPr lang="ar-SA" dirty="0"/>
              <a:t>) معني وشكل المعلومات الداخلة والخارجة. </a:t>
            </a:r>
            <a:r>
              <a:rPr lang="ar-SA" dirty="0" err="1"/>
              <a:t>اما</a:t>
            </a:r>
            <a:r>
              <a:rPr lang="ar-SA" dirty="0"/>
              <a:t> حتمية المعلومات (</a:t>
            </a:r>
            <a:r>
              <a:rPr lang="en-US" dirty="0"/>
              <a:t>information determinacy</a:t>
            </a:r>
            <a:r>
              <a:rPr lang="ar-SA" dirty="0"/>
              <a:t>) فنقصد </a:t>
            </a:r>
            <a:r>
              <a:rPr lang="ar-SA" dirty="0" err="1"/>
              <a:t>بها</a:t>
            </a:r>
            <a:r>
              <a:rPr lang="ar-SA" dirty="0"/>
              <a:t> قابلية تقدير ترتيب المعلومات وتوقيت ورودها.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تبين المجالات التالية اتساع التطبيقات الممكنة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/>
              <a:t> </a:t>
            </a:r>
            <a:r>
              <a:rPr lang="ar-SA" dirty="0" smtClean="0"/>
              <a:t>برمجيات </a:t>
            </a:r>
            <a:r>
              <a:rPr lang="ar-SA" dirty="0" err="1"/>
              <a:t>الانظمة</a:t>
            </a:r>
            <a:r>
              <a:rPr lang="ar-SA" dirty="0"/>
              <a:t> (</a:t>
            </a:r>
            <a:r>
              <a:rPr lang="en-US" dirty="0"/>
              <a:t>System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الزمن </a:t>
            </a:r>
            <a:r>
              <a:rPr lang="ar-SA" dirty="0" err="1"/>
              <a:t>الحقيقي</a:t>
            </a:r>
            <a:r>
              <a:rPr lang="ar-SA" dirty="0"/>
              <a:t> (</a:t>
            </a:r>
            <a:r>
              <a:rPr lang="en-US" dirty="0"/>
              <a:t>Real-time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</a:t>
            </a:r>
            <a:r>
              <a:rPr lang="ar-SA" dirty="0" err="1"/>
              <a:t>الاعمال</a:t>
            </a:r>
            <a:r>
              <a:rPr lang="ar-SA" dirty="0"/>
              <a:t> (</a:t>
            </a:r>
            <a:r>
              <a:rPr lang="en-US" dirty="0"/>
              <a:t>Business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البرمجيات البرمجيات العلمية والهندسية (</a:t>
            </a:r>
            <a:r>
              <a:rPr lang="en-US" dirty="0"/>
              <a:t>Engineering/Scientific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</a:t>
            </a:r>
            <a:r>
              <a:rPr lang="ar-SA" dirty="0" err="1"/>
              <a:t>الاجهزة</a:t>
            </a:r>
            <a:r>
              <a:rPr lang="ar-SA" dirty="0"/>
              <a:t> (</a:t>
            </a:r>
            <a:r>
              <a:rPr lang="en-US" dirty="0"/>
              <a:t>Embedded Software 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الكمبيوترات الشخصية (</a:t>
            </a:r>
            <a:r>
              <a:rPr lang="en-US" dirty="0"/>
              <a:t>PC Software</a:t>
            </a:r>
            <a:r>
              <a:rPr lang="ar-SA" dirty="0"/>
              <a:t>)</a:t>
            </a:r>
            <a:endParaRPr lang="en-US" dirty="0"/>
          </a:p>
          <a:p>
            <a:pPr marL="514350" lvl="0" indent="-514350" algn="r" rtl="1">
              <a:buFont typeface="+mj-lt"/>
              <a:buAutoNum type="arabicPeriod"/>
            </a:pPr>
            <a:r>
              <a:rPr lang="ar-SA" dirty="0"/>
              <a:t>برمجيات الذكاء الاصطناعي (</a:t>
            </a:r>
            <a:r>
              <a:rPr lang="en-US" dirty="0"/>
              <a:t>Artificial Intelligence Software</a:t>
            </a:r>
            <a:r>
              <a:rPr lang="ar-SA" dirty="0"/>
              <a:t>)</a:t>
            </a:r>
            <a:endParaRPr lang="en-US" dirty="0"/>
          </a:p>
          <a:p>
            <a:pPr marL="514350" indent="-514350" algn="r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البرمجيات: أزمة تلوح في الأفق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يعرف </a:t>
            </a:r>
            <a:r>
              <a:rPr lang="ar-SA" dirty="0"/>
              <a:t>معجم وبستر الكلمة </a:t>
            </a:r>
            <a:r>
              <a:rPr lang="en-US" dirty="0"/>
              <a:t>crisis</a:t>
            </a:r>
            <a:r>
              <a:rPr lang="ar-SA" dirty="0"/>
              <a:t> </a:t>
            </a:r>
            <a:r>
              <a:rPr lang="ar-SA" dirty="0" err="1"/>
              <a:t>بانها</a:t>
            </a:r>
            <a:r>
              <a:rPr lang="ar-SA" dirty="0"/>
              <a:t> " نقطة تحول في مسار </a:t>
            </a:r>
            <a:r>
              <a:rPr lang="ar-SA" dirty="0" err="1"/>
              <a:t>اي</a:t>
            </a:r>
            <a:r>
              <a:rPr lang="ar-SA" dirty="0"/>
              <a:t> شيء زمن حرج </a:t>
            </a:r>
            <a:r>
              <a:rPr lang="ar-SA" dirty="0" err="1"/>
              <a:t>او</a:t>
            </a:r>
            <a:r>
              <a:rPr lang="ar-SA" dirty="0"/>
              <a:t> حاسم </a:t>
            </a:r>
            <a:r>
              <a:rPr lang="ar-SA" dirty="0" err="1"/>
              <a:t>او</a:t>
            </a:r>
            <a:r>
              <a:rPr lang="ar-SA" dirty="0"/>
              <a:t> حالة </a:t>
            </a:r>
            <a:r>
              <a:rPr lang="ar-SA" dirty="0" err="1"/>
              <a:t>او</a:t>
            </a:r>
            <a:r>
              <a:rPr lang="ar-SA" dirty="0"/>
              <a:t> حدث"</a:t>
            </a:r>
            <a:endParaRPr lang="en-US" dirty="0"/>
          </a:p>
          <a:p>
            <a:pPr algn="r" rtl="1"/>
            <a:r>
              <a:rPr lang="ar-SA" dirty="0"/>
              <a:t>مصطلح </a:t>
            </a:r>
            <a:r>
              <a:rPr lang="ar-SA" dirty="0" err="1"/>
              <a:t>ازمة</a:t>
            </a:r>
            <a:r>
              <a:rPr lang="ar-SA" dirty="0"/>
              <a:t> في علم هندسة البرمجيات يشير خفية </a:t>
            </a:r>
            <a:r>
              <a:rPr lang="ar-SA" dirty="0" err="1"/>
              <a:t>الي</a:t>
            </a:r>
            <a:r>
              <a:rPr lang="ar-SA" dirty="0"/>
              <a:t> مجموعة من المشاكل التي تواجه قطاع تطوير برمجيات الكمبيوتر  </a:t>
            </a:r>
            <a:r>
              <a:rPr lang="ar-SA" dirty="0" err="1"/>
              <a:t>ولاتقتصر</a:t>
            </a:r>
            <a:r>
              <a:rPr lang="ar-SA" dirty="0"/>
              <a:t> المشاكل علي البرمجيات التي لا تعمل كما يجب فالمرض يتضمن مشكلات تتعلق بكيفية تطوير البرمجيات وكيفية صيانة الكميات المتزايدة من البرمجيات الموجودة وكيفية تلاؤمنا مع طلب  متزايد لبرمجيات أكثر.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dirty="0"/>
              <a:t>أساطير حول البرمجيات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أساطير الإدارة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ar-SA" dirty="0" smtClean="0"/>
              <a:t>لدينا </a:t>
            </a:r>
            <a:r>
              <a:rPr lang="ar-SA" dirty="0"/>
              <a:t>مسبقا كتاب ملئ بالعوامل القياسية </a:t>
            </a:r>
            <a:r>
              <a:rPr lang="ar-SA" dirty="0" err="1"/>
              <a:t>والاجراءات</a:t>
            </a:r>
            <a:r>
              <a:rPr lang="ar-SA" dirty="0"/>
              <a:t> التي تضبط عملية بناء البرمجيات </a:t>
            </a:r>
            <a:r>
              <a:rPr lang="ar-SA" dirty="0" err="1"/>
              <a:t>الا</a:t>
            </a:r>
            <a:r>
              <a:rPr lang="ar-SA" dirty="0"/>
              <a:t> يوفر ذلك كل </a:t>
            </a:r>
            <a:r>
              <a:rPr lang="ar-SA" dirty="0" err="1"/>
              <a:t>مايلزم</a:t>
            </a:r>
            <a:r>
              <a:rPr lang="ar-SA" dirty="0"/>
              <a:t> معرفته للعامل لدينا؟</a:t>
            </a:r>
            <a:endParaRPr lang="en-US" dirty="0"/>
          </a:p>
          <a:p>
            <a:pPr lvl="0" algn="r" rtl="1"/>
            <a:r>
              <a:rPr lang="ar-SA" dirty="0"/>
              <a:t>يملك العاملون </a:t>
            </a:r>
            <a:r>
              <a:rPr lang="ar-SA" dirty="0" err="1"/>
              <a:t>ادوات</a:t>
            </a:r>
            <a:r>
              <a:rPr lang="ar-SA" dirty="0"/>
              <a:t> تطوير حديثة للبرمجيات تتماشي مع آخر </a:t>
            </a:r>
            <a:r>
              <a:rPr lang="ar-SA" dirty="0" err="1"/>
              <a:t>ماتوصل</a:t>
            </a:r>
            <a:r>
              <a:rPr lang="ar-SA" dirty="0"/>
              <a:t> </a:t>
            </a:r>
            <a:r>
              <a:rPr lang="ar-SA" dirty="0" err="1"/>
              <a:t>اليه</a:t>
            </a:r>
            <a:r>
              <a:rPr lang="ar-SA" dirty="0"/>
              <a:t> العلم وقد اشترينا لهم </a:t>
            </a:r>
            <a:r>
              <a:rPr lang="ar-SA" dirty="0" err="1"/>
              <a:t>افضل</a:t>
            </a:r>
            <a:r>
              <a:rPr lang="ar-SA" dirty="0"/>
              <a:t> الكمبيوترات.</a:t>
            </a:r>
            <a:endParaRPr lang="en-US" dirty="0"/>
          </a:p>
          <a:p>
            <a:pPr lvl="0" algn="r" rtl="1"/>
            <a:r>
              <a:rPr lang="ar-SA" dirty="0"/>
              <a:t>عندما </a:t>
            </a:r>
            <a:r>
              <a:rPr lang="ar-SA" dirty="0" err="1"/>
              <a:t>نتاخر</a:t>
            </a:r>
            <a:r>
              <a:rPr lang="ar-SA" dirty="0"/>
              <a:t>  علي مواعيدنا المحددة نستطيع </a:t>
            </a:r>
            <a:r>
              <a:rPr lang="ar-SA" dirty="0" err="1"/>
              <a:t>اضافة</a:t>
            </a:r>
            <a:r>
              <a:rPr lang="ar-SA" dirty="0"/>
              <a:t> عدد اكبر من المبرمجين لنتدارك التأخير (يسمي هذا "مفهوم القبيلة المنغولية </a:t>
            </a:r>
            <a:r>
              <a:rPr lang="en-US" dirty="0"/>
              <a:t>Mongolian horde concept</a:t>
            </a:r>
            <a:r>
              <a:rPr lang="ar-SA" dirty="0"/>
              <a:t>")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أساطير الزبون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أن </a:t>
            </a:r>
            <a:r>
              <a:rPr lang="ar-SA" dirty="0"/>
              <a:t>وضع بيان عام </a:t>
            </a:r>
            <a:r>
              <a:rPr lang="ar-SA" dirty="0" err="1"/>
              <a:t>بالاهداف</a:t>
            </a:r>
            <a:r>
              <a:rPr lang="ar-SA" dirty="0"/>
              <a:t> يكفئ للبدء بكتابة البرنامج ويمكن الخوض في التفاصيل لاحقا</a:t>
            </a:r>
            <a:endParaRPr lang="en-US" dirty="0"/>
          </a:p>
          <a:p>
            <a:pPr lvl="0" algn="r" rtl="1"/>
            <a:r>
              <a:rPr lang="ar-SA" dirty="0"/>
              <a:t>تتغير متطلبات المشروع باستمرار ولكننا نستطيع التكيف مع هذه التغييرات بسبب الطبيعة المرنة للبرمجيات.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أساطير الممارس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بعد </a:t>
            </a:r>
            <a:r>
              <a:rPr lang="ar-SA" dirty="0" err="1"/>
              <a:t>ان</a:t>
            </a:r>
            <a:r>
              <a:rPr lang="ar-SA" dirty="0"/>
              <a:t> نكتب البرنامج </a:t>
            </a:r>
            <a:r>
              <a:rPr lang="ar-SA" dirty="0" err="1"/>
              <a:t>ونجعلة</a:t>
            </a:r>
            <a:r>
              <a:rPr lang="ar-SA" dirty="0"/>
              <a:t> يعمل تكون قد انتهت مهمتنا</a:t>
            </a:r>
            <a:endParaRPr lang="en-US" dirty="0"/>
          </a:p>
          <a:p>
            <a:pPr lvl="0" algn="r" rtl="1"/>
            <a:r>
              <a:rPr lang="ar-SA" dirty="0"/>
              <a:t>قبل </a:t>
            </a:r>
            <a:r>
              <a:rPr lang="ar-SA" dirty="0" err="1"/>
              <a:t>ان</a:t>
            </a:r>
            <a:r>
              <a:rPr lang="ar-SA" dirty="0"/>
              <a:t> نتمكن من تشغيل البرنامج ليست لدينا حقا أية طريقة لتقييم جودته</a:t>
            </a:r>
            <a:endParaRPr lang="en-US" dirty="0"/>
          </a:p>
          <a:p>
            <a:pPr lvl="0" algn="r" rtl="1"/>
            <a:r>
              <a:rPr lang="ar-SA" dirty="0" err="1"/>
              <a:t>ان</a:t>
            </a:r>
            <a:r>
              <a:rPr lang="ar-SA" dirty="0"/>
              <a:t> النتيجة الوحيدة لمشروع ناجح هي برنامج يعمل</a:t>
            </a:r>
            <a:endParaRPr lang="en-US" dirty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ذروة">
  <a:themeElements>
    <a:clrScheme name="وحدة نمطية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أصل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ذروة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1719</TotalTime>
  <Words>865</Words>
  <Application>Microsoft Office PowerPoint</Application>
  <PresentationFormat>On-screen Show (4:3)</PresentationFormat>
  <Paragraphs>136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ذروة</vt:lpstr>
      <vt:lpstr>المـــــــــــنتج</vt:lpstr>
      <vt:lpstr>موضوعات الفصل </vt:lpstr>
      <vt:lpstr>Slide 3</vt:lpstr>
      <vt:lpstr>الدور المتطور للبرمجيات </vt:lpstr>
      <vt:lpstr>العوامل التي ساهمت في تسريع ظهور انظمة معتمدة علي الكمبيوتر اكثلا تعقيدا </vt:lpstr>
      <vt:lpstr>Slide 6</vt:lpstr>
      <vt:lpstr>المشاكل المرتبطة بالبرمجيات</vt:lpstr>
      <vt:lpstr>وجهة نظر صناعية </vt:lpstr>
      <vt:lpstr>للتحكم باسعار العتاد اعتمد المدارء: </vt:lpstr>
      <vt:lpstr>منشآت برمجيات هرمة</vt:lpstr>
      <vt:lpstr>تنافسية البرمجيات </vt:lpstr>
      <vt:lpstr>البرمجيات</vt:lpstr>
      <vt:lpstr>البرمجة</vt:lpstr>
      <vt:lpstr>خصائص البرمجيات </vt:lpstr>
      <vt:lpstr>المكونات البرمجية </vt:lpstr>
      <vt:lpstr>Slide 16</vt:lpstr>
      <vt:lpstr>التطبيقات البرمجية </vt:lpstr>
      <vt:lpstr>تبين المجالات التالية اتساع التطبيقات الممكنة </vt:lpstr>
      <vt:lpstr>البرمجيات: أزمة تلوح في الأفق</vt:lpstr>
      <vt:lpstr>أساطير حول البرمجيات </vt:lpstr>
      <vt:lpstr>أساطير الإدارة</vt:lpstr>
      <vt:lpstr>أساطير الزبون </vt:lpstr>
      <vt:lpstr>أساطير الممارس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المـــــــــــنتج</dc:title>
  <dc:creator>AS</dc:creator>
  <cp:lastModifiedBy>DELL</cp:lastModifiedBy>
  <cp:revision>37</cp:revision>
  <dcterms:created xsi:type="dcterms:W3CDTF">2011-09-14T18:59:28Z</dcterms:created>
  <dcterms:modified xsi:type="dcterms:W3CDTF">2011-10-14T11:10:23Z</dcterms:modified>
</cp:coreProperties>
</file>