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816"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307" r:id="rId21"/>
    <p:sldId id="277" r:id="rId22"/>
    <p:sldId id="278" r:id="rId23"/>
    <p:sldId id="279" r:id="rId24"/>
    <p:sldId id="280" r:id="rId25"/>
    <p:sldId id="283"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5BAC55-AC50-4D1A-BA2E-6AE60D7EC988}" type="doc">
      <dgm:prSet loTypeId="urn:microsoft.com/office/officeart/2005/8/layout/cycle5" loCatId="cycle" qsTypeId="urn:microsoft.com/office/officeart/2005/8/quickstyle/simple1" qsCatId="simple" csTypeId="urn:microsoft.com/office/officeart/2005/8/colors/accent1_2" csCatId="accent1" phldr="1"/>
      <dgm:spPr/>
      <dgm:t>
        <a:bodyPr/>
        <a:lstStyle/>
        <a:p>
          <a:pPr rtl="1"/>
          <a:endParaRPr lang="ar-SA"/>
        </a:p>
      </dgm:t>
    </dgm:pt>
    <dgm:pt modelId="{01C5A6F2-904A-4678-8774-3B1BD7903662}">
      <dgm:prSet phldrT="[Text]"/>
      <dgm:spPr/>
      <dgm:t>
        <a:bodyPr/>
        <a:lstStyle/>
        <a:p>
          <a:pPr rtl="1"/>
          <a:r>
            <a:rPr lang="ar-SA"/>
            <a:t>تعريف المشكلة</a:t>
          </a:r>
        </a:p>
      </dgm:t>
    </dgm:pt>
    <dgm:pt modelId="{76FB4138-C2DB-40A1-AC08-5FEF3A5190B0}" type="parTrans" cxnId="{B66A9F7D-26ED-42F0-B298-74C2214810CC}">
      <dgm:prSet/>
      <dgm:spPr/>
      <dgm:t>
        <a:bodyPr/>
        <a:lstStyle/>
        <a:p>
          <a:pPr rtl="1"/>
          <a:endParaRPr lang="ar-SA"/>
        </a:p>
      </dgm:t>
    </dgm:pt>
    <dgm:pt modelId="{CAE5563F-575D-42C3-9212-666BE59F11FC}" type="sibTrans" cxnId="{B66A9F7D-26ED-42F0-B298-74C2214810CC}">
      <dgm:prSet/>
      <dgm:spPr/>
      <dgm:t>
        <a:bodyPr/>
        <a:lstStyle/>
        <a:p>
          <a:pPr rtl="1"/>
          <a:endParaRPr lang="ar-SA"/>
        </a:p>
      </dgm:t>
    </dgm:pt>
    <dgm:pt modelId="{FB91C2B9-35C3-4AD3-AA6C-BC05BFE33703}">
      <dgm:prSet phldrT="[Text]"/>
      <dgm:spPr/>
      <dgm:t>
        <a:bodyPr/>
        <a:lstStyle/>
        <a:p>
          <a:pPr rtl="1"/>
          <a:r>
            <a:rPr lang="ar-SA"/>
            <a:t>التطور التقني</a:t>
          </a:r>
        </a:p>
      </dgm:t>
    </dgm:pt>
    <dgm:pt modelId="{77BF3750-0B14-464E-96F2-DE330B0F0AAD}" type="parTrans" cxnId="{5CE60BED-E508-4DDE-BC99-A942B4A363B1}">
      <dgm:prSet/>
      <dgm:spPr/>
      <dgm:t>
        <a:bodyPr/>
        <a:lstStyle/>
        <a:p>
          <a:pPr rtl="1"/>
          <a:endParaRPr lang="ar-SA"/>
        </a:p>
      </dgm:t>
    </dgm:pt>
    <dgm:pt modelId="{2B3A7F40-E26E-47E3-B578-43BE47FDCD6D}" type="sibTrans" cxnId="{5CE60BED-E508-4DDE-BC99-A942B4A363B1}">
      <dgm:prSet/>
      <dgm:spPr/>
      <dgm:t>
        <a:bodyPr/>
        <a:lstStyle/>
        <a:p>
          <a:pPr rtl="1"/>
          <a:endParaRPr lang="ar-SA"/>
        </a:p>
      </dgm:t>
    </dgm:pt>
    <dgm:pt modelId="{36601F63-06E0-4D60-ADD4-7A06F53642DB}">
      <dgm:prSet phldrT="[Text]"/>
      <dgm:spPr/>
      <dgm:t>
        <a:bodyPr/>
        <a:lstStyle/>
        <a:p>
          <a:pPr rtl="1"/>
          <a:r>
            <a:rPr lang="ar-SA"/>
            <a:t>مكاملة الحل</a:t>
          </a:r>
        </a:p>
      </dgm:t>
    </dgm:pt>
    <dgm:pt modelId="{B0225BCB-A5A2-49A2-A64C-355B69D88553}" type="parTrans" cxnId="{51A5E779-3023-479C-A0A7-4DABC28E176D}">
      <dgm:prSet/>
      <dgm:spPr/>
      <dgm:t>
        <a:bodyPr/>
        <a:lstStyle/>
        <a:p>
          <a:pPr rtl="1"/>
          <a:endParaRPr lang="ar-SA"/>
        </a:p>
      </dgm:t>
    </dgm:pt>
    <dgm:pt modelId="{1E21744B-E394-406A-AEAA-447DAD75AFE0}" type="sibTrans" cxnId="{51A5E779-3023-479C-A0A7-4DABC28E176D}">
      <dgm:prSet/>
      <dgm:spPr/>
      <dgm:t>
        <a:bodyPr/>
        <a:lstStyle/>
        <a:p>
          <a:pPr rtl="1"/>
          <a:endParaRPr lang="ar-SA"/>
        </a:p>
      </dgm:t>
    </dgm:pt>
    <dgm:pt modelId="{52650F09-F1F5-41F6-BB58-7FCD90F559D5}">
      <dgm:prSet phldrT="[Text]"/>
      <dgm:spPr/>
      <dgm:t>
        <a:bodyPr/>
        <a:lstStyle/>
        <a:p>
          <a:pPr rtl="1"/>
          <a:r>
            <a:rPr lang="ar-SA"/>
            <a:t>الوضع الراهن</a:t>
          </a:r>
        </a:p>
      </dgm:t>
    </dgm:pt>
    <dgm:pt modelId="{6C32E3DC-B9CD-4AF6-BEAD-C7E8FF50C14D}" type="parTrans" cxnId="{F71DFA17-6FB3-4A89-BEBB-8C5FBCBF1920}">
      <dgm:prSet/>
      <dgm:spPr/>
      <dgm:t>
        <a:bodyPr/>
        <a:lstStyle/>
        <a:p>
          <a:pPr rtl="1"/>
          <a:endParaRPr lang="ar-SA"/>
        </a:p>
      </dgm:t>
    </dgm:pt>
    <dgm:pt modelId="{66FF26CD-514D-4403-A4F9-733FB8C8A3A4}" type="sibTrans" cxnId="{F71DFA17-6FB3-4A89-BEBB-8C5FBCBF1920}">
      <dgm:prSet/>
      <dgm:spPr/>
      <dgm:t>
        <a:bodyPr/>
        <a:lstStyle/>
        <a:p>
          <a:pPr rtl="1"/>
          <a:endParaRPr lang="ar-SA"/>
        </a:p>
      </dgm:t>
    </dgm:pt>
    <dgm:pt modelId="{7DD5E4E5-867E-4B43-8401-193DFC14C318}" type="pres">
      <dgm:prSet presAssocID="{3C5BAC55-AC50-4D1A-BA2E-6AE60D7EC988}" presName="cycle" presStyleCnt="0">
        <dgm:presLayoutVars>
          <dgm:dir/>
          <dgm:resizeHandles val="exact"/>
        </dgm:presLayoutVars>
      </dgm:prSet>
      <dgm:spPr/>
      <dgm:t>
        <a:bodyPr/>
        <a:lstStyle/>
        <a:p>
          <a:pPr rtl="1"/>
          <a:endParaRPr lang="ar-SA"/>
        </a:p>
      </dgm:t>
    </dgm:pt>
    <dgm:pt modelId="{2E0BA80C-D5F8-456D-93BA-D944F720B618}" type="pres">
      <dgm:prSet presAssocID="{01C5A6F2-904A-4678-8774-3B1BD7903662}" presName="node" presStyleLbl="node1" presStyleIdx="0" presStyleCnt="4">
        <dgm:presLayoutVars>
          <dgm:bulletEnabled val="1"/>
        </dgm:presLayoutVars>
      </dgm:prSet>
      <dgm:spPr/>
      <dgm:t>
        <a:bodyPr/>
        <a:lstStyle/>
        <a:p>
          <a:pPr rtl="1"/>
          <a:endParaRPr lang="ar-SA"/>
        </a:p>
      </dgm:t>
    </dgm:pt>
    <dgm:pt modelId="{6CD141AC-CC5A-4EFE-9195-0E19D338AD16}" type="pres">
      <dgm:prSet presAssocID="{01C5A6F2-904A-4678-8774-3B1BD7903662}" presName="spNode" presStyleCnt="0"/>
      <dgm:spPr/>
    </dgm:pt>
    <dgm:pt modelId="{71914523-05E3-4814-A7E6-54BDACBCC49E}" type="pres">
      <dgm:prSet presAssocID="{CAE5563F-575D-42C3-9212-666BE59F11FC}" presName="sibTrans" presStyleLbl="sibTrans1D1" presStyleIdx="0" presStyleCnt="4"/>
      <dgm:spPr/>
      <dgm:t>
        <a:bodyPr/>
        <a:lstStyle/>
        <a:p>
          <a:pPr rtl="1"/>
          <a:endParaRPr lang="ar-SA"/>
        </a:p>
      </dgm:t>
    </dgm:pt>
    <dgm:pt modelId="{E4E72D32-69B7-4D58-A6A0-CF33E702098A}" type="pres">
      <dgm:prSet presAssocID="{FB91C2B9-35C3-4AD3-AA6C-BC05BFE33703}" presName="node" presStyleLbl="node1" presStyleIdx="1" presStyleCnt="4">
        <dgm:presLayoutVars>
          <dgm:bulletEnabled val="1"/>
        </dgm:presLayoutVars>
      </dgm:prSet>
      <dgm:spPr/>
      <dgm:t>
        <a:bodyPr/>
        <a:lstStyle/>
        <a:p>
          <a:pPr rtl="1"/>
          <a:endParaRPr lang="ar-SA"/>
        </a:p>
      </dgm:t>
    </dgm:pt>
    <dgm:pt modelId="{5CB345FB-C3B1-428D-832B-A7C73B5D8BBF}" type="pres">
      <dgm:prSet presAssocID="{FB91C2B9-35C3-4AD3-AA6C-BC05BFE33703}" presName="spNode" presStyleCnt="0"/>
      <dgm:spPr/>
    </dgm:pt>
    <dgm:pt modelId="{C3EF1B32-D847-43A2-A913-E08B6CAC9BBA}" type="pres">
      <dgm:prSet presAssocID="{2B3A7F40-E26E-47E3-B578-43BE47FDCD6D}" presName="sibTrans" presStyleLbl="sibTrans1D1" presStyleIdx="1" presStyleCnt="4"/>
      <dgm:spPr/>
      <dgm:t>
        <a:bodyPr/>
        <a:lstStyle/>
        <a:p>
          <a:pPr rtl="1"/>
          <a:endParaRPr lang="ar-SA"/>
        </a:p>
      </dgm:t>
    </dgm:pt>
    <dgm:pt modelId="{39F64B5D-3ADD-462E-B625-7B29A69B9821}" type="pres">
      <dgm:prSet presAssocID="{36601F63-06E0-4D60-ADD4-7A06F53642DB}" presName="node" presStyleLbl="node1" presStyleIdx="2" presStyleCnt="4">
        <dgm:presLayoutVars>
          <dgm:bulletEnabled val="1"/>
        </dgm:presLayoutVars>
      </dgm:prSet>
      <dgm:spPr/>
      <dgm:t>
        <a:bodyPr/>
        <a:lstStyle/>
        <a:p>
          <a:pPr rtl="1"/>
          <a:endParaRPr lang="ar-SA"/>
        </a:p>
      </dgm:t>
    </dgm:pt>
    <dgm:pt modelId="{19DAB587-9C71-4BF0-BA83-82375F25FCB3}" type="pres">
      <dgm:prSet presAssocID="{36601F63-06E0-4D60-ADD4-7A06F53642DB}" presName="spNode" presStyleCnt="0"/>
      <dgm:spPr/>
    </dgm:pt>
    <dgm:pt modelId="{9F14B95B-8E6F-406B-BB2C-F0157A405505}" type="pres">
      <dgm:prSet presAssocID="{1E21744B-E394-406A-AEAA-447DAD75AFE0}" presName="sibTrans" presStyleLbl="sibTrans1D1" presStyleIdx="2" presStyleCnt="4"/>
      <dgm:spPr/>
      <dgm:t>
        <a:bodyPr/>
        <a:lstStyle/>
        <a:p>
          <a:pPr rtl="1"/>
          <a:endParaRPr lang="ar-SA"/>
        </a:p>
      </dgm:t>
    </dgm:pt>
    <dgm:pt modelId="{EBD6E5A4-EED2-4B9A-8B0A-627575261FC3}" type="pres">
      <dgm:prSet presAssocID="{52650F09-F1F5-41F6-BB58-7FCD90F559D5}" presName="node" presStyleLbl="node1" presStyleIdx="3" presStyleCnt="4">
        <dgm:presLayoutVars>
          <dgm:bulletEnabled val="1"/>
        </dgm:presLayoutVars>
      </dgm:prSet>
      <dgm:spPr/>
      <dgm:t>
        <a:bodyPr/>
        <a:lstStyle/>
        <a:p>
          <a:pPr rtl="1"/>
          <a:endParaRPr lang="ar-SA"/>
        </a:p>
      </dgm:t>
    </dgm:pt>
    <dgm:pt modelId="{6958C6F5-1E5C-4158-AE16-41FCEF45E00D}" type="pres">
      <dgm:prSet presAssocID="{52650F09-F1F5-41F6-BB58-7FCD90F559D5}" presName="spNode" presStyleCnt="0"/>
      <dgm:spPr/>
    </dgm:pt>
    <dgm:pt modelId="{035F6F42-7094-4ADC-A613-6264EF3326C4}" type="pres">
      <dgm:prSet presAssocID="{66FF26CD-514D-4403-A4F9-733FB8C8A3A4}" presName="sibTrans" presStyleLbl="sibTrans1D1" presStyleIdx="3" presStyleCnt="4"/>
      <dgm:spPr/>
      <dgm:t>
        <a:bodyPr/>
        <a:lstStyle/>
        <a:p>
          <a:pPr rtl="1"/>
          <a:endParaRPr lang="ar-SA"/>
        </a:p>
      </dgm:t>
    </dgm:pt>
  </dgm:ptLst>
  <dgm:cxnLst>
    <dgm:cxn modelId="{6DDC9E8A-0743-4315-8709-0281CBAC5474}" type="presOf" srcId="{52650F09-F1F5-41F6-BB58-7FCD90F559D5}" destId="{EBD6E5A4-EED2-4B9A-8B0A-627575261FC3}" srcOrd="0" destOrd="0" presId="urn:microsoft.com/office/officeart/2005/8/layout/cycle5"/>
    <dgm:cxn modelId="{1973AFFF-2CBB-4312-BDE3-37864C997B46}" type="presOf" srcId="{CAE5563F-575D-42C3-9212-666BE59F11FC}" destId="{71914523-05E3-4814-A7E6-54BDACBCC49E}" srcOrd="0" destOrd="0" presId="urn:microsoft.com/office/officeart/2005/8/layout/cycle5"/>
    <dgm:cxn modelId="{614BDDB9-9881-4A45-85AF-C244AD077D1C}" type="presOf" srcId="{2B3A7F40-E26E-47E3-B578-43BE47FDCD6D}" destId="{C3EF1B32-D847-43A2-A913-E08B6CAC9BBA}" srcOrd="0" destOrd="0" presId="urn:microsoft.com/office/officeart/2005/8/layout/cycle5"/>
    <dgm:cxn modelId="{05F4BE23-0954-4807-A69D-C810DFEAE3B4}" type="presOf" srcId="{66FF26CD-514D-4403-A4F9-733FB8C8A3A4}" destId="{035F6F42-7094-4ADC-A613-6264EF3326C4}" srcOrd="0" destOrd="0" presId="urn:microsoft.com/office/officeart/2005/8/layout/cycle5"/>
    <dgm:cxn modelId="{51A5E779-3023-479C-A0A7-4DABC28E176D}" srcId="{3C5BAC55-AC50-4D1A-BA2E-6AE60D7EC988}" destId="{36601F63-06E0-4D60-ADD4-7A06F53642DB}" srcOrd="2" destOrd="0" parTransId="{B0225BCB-A5A2-49A2-A64C-355B69D88553}" sibTransId="{1E21744B-E394-406A-AEAA-447DAD75AFE0}"/>
    <dgm:cxn modelId="{5CE60BED-E508-4DDE-BC99-A942B4A363B1}" srcId="{3C5BAC55-AC50-4D1A-BA2E-6AE60D7EC988}" destId="{FB91C2B9-35C3-4AD3-AA6C-BC05BFE33703}" srcOrd="1" destOrd="0" parTransId="{77BF3750-0B14-464E-96F2-DE330B0F0AAD}" sibTransId="{2B3A7F40-E26E-47E3-B578-43BE47FDCD6D}"/>
    <dgm:cxn modelId="{B66A9F7D-26ED-42F0-B298-74C2214810CC}" srcId="{3C5BAC55-AC50-4D1A-BA2E-6AE60D7EC988}" destId="{01C5A6F2-904A-4678-8774-3B1BD7903662}" srcOrd="0" destOrd="0" parTransId="{76FB4138-C2DB-40A1-AC08-5FEF3A5190B0}" sibTransId="{CAE5563F-575D-42C3-9212-666BE59F11FC}"/>
    <dgm:cxn modelId="{46315D4F-3317-4DC5-9684-CFFD8D0ACF69}" type="presOf" srcId="{3C5BAC55-AC50-4D1A-BA2E-6AE60D7EC988}" destId="{7DD5E4E5-867E-4B43-8401-193DFC14C318}" srcOrd="0" destOrd="0" presId="urn:microsoft.com/office/officeart/2005/8/layout/cycle5"/>
    <dgm:cxn modelId="{281FD50C-07E1-4ABB-9762-2E5280920F76}" type="presOf" srcId="{FB91C2B9-35C3-4AD3-AA6C-BC05BFE33703}" destId="{E4E72D32-69B7-4D58-A6A0-CF33E702098A}" srcOrd="0" destOrd="0" presId="urn:microsoft.com/office/officeart/2005/8/layout/cycle5"/>
    <dgm:cxn modelId="{3BA04C44-DC0B-47A3-94CE-740EA4AC18C9}" type="presOf" srcId="{1E21744B-E394-406A-AEAA-447DAD75AFE0}" destId="{9F14B95B-8E6F-406B-BB2C-F0157A405505}" srcOrd="0" destOrd="0" presId="urn:microsoft.com/office/officeart/2005/8/layout/cycle5"/>
    <dgm:cxn modelId="{F71DFA17-6FB3-4A89-BEBB-8C5FBCBF1920}" srcId="{3C5BAC55-AC50-4D1A-BA2E-6AE60D7EC988}" destId="{52650F09-F1F5-41F6-BB58-7FCD90F559D5}" srcOrd="3" destOrd="0" parTransId="{6C32E3DC-B9CD-4AF6-BEAD-C7E8FF50C14D}" sibTransId="{66FF26CD-514D-4403-A4F9-733FB8C8A3A4}"/>
    <dgm:cxn modelId="{D1F4F7CF-7E90-4FE0-9FF4-553FB5E6AECB}" type="presOf" srcId="{36601F63-06E0-4D60-ADD4-7A06F53642DB}" destId="{39F64B5D-3ADD-462E-B625-7B29A69B9821}" srcOrd="0" destOrd="0" presId="urn:microsoft.com/office/officeart/2005/8/layout/cycle5"/>
    <dgm:cxn modelId="{45653787-981A-44DB-9198-20120D76F5A0}" type="presOf" srcId="{01C5A6F2-904A-4678-8774-3B1BD7903662}" destId="{2E0BA80C-D5F8-456D-93BA-D944F720B618}" srcOrd="0" destOrd="0" presId="urn:microsoft.com/office/officeart/2005/8/layout/cycle5"/>
    <dgm:cxn modelId="{0E7EFAF7-2C1D-498B-873F-03D36C8471AA}" type="presParOf" srcId="{7DD5E4E5-867E-4B43-8401-193DFC14C318}" destId="{2E0BA80C-D5F8-456D-93BA-D944F720B618}" srcOrd="0" destOrd="0" presId="urn:microsoft.com/office/officeart/2005/8/layout/cycle5"/>
    <dgm:cxn modelId="{CEAC4D3A-5E83-4FE3-8C64-A6E3C38A3F19}" type="presParOf" srcId="{7DD5E4E5-867E-4B43-8401-193DFC14C318}" destId="{6CD141AC-CC5A-4EFE-9195-0E19D338AD16}" srcOrd="1" destOrd="0" presId="urn:microsoft.com/office/officeart/2005/8/layout/cycle5"/>
    <dgm:cxn modelId="{B51564E0-596A-480D-BACC-CDCE6F153E67}" type="presParOf" srcId="{7DD5E4E5-867E-4B43-8401-193DFC14C318}" destId="{71914523-05E3-4814-A7E6-54BDACBCC49E}" srcOrd="2" destOrd="0" presId="urn:microsoft.com/office/officeart/2005/8/layout/cycle5"/>
    <dgm:cxn modelId="{A504838B-A139-49EC-8258-90274B3B3746}" type="presParOf" srcId="{7DD5E4E5-867E-4B43-8401-193DFC14C318}" destId="{E4E72D32-69B7-4D58-A6A0-CF33E702098A}" srcOrd="3" destOrd="0" presId="urn:microsoft.com/office/officeart/2005/8/layout/cycle5"/>
    <dgm:cxn modelId="{FD52C0D1-CC36-4D8A-B88E-83E0EB5A9836}" type="presParOf" srcId="{7DD5E4E5-867E-4B43-8401-193DFC14C318}" destId="{5CB345FB-C3B1-428D-832B-A7C73B5D8BBF}" srcOrd="4" destOrd="0" presId="urn:microsoft.com/office/officeart/2005/8/layout/cycle5"/>
    <dgm:cxn modelId="{651A08A8-A1B1-426F-B8C2-B3FBFD75639B}" type="presParOf" srcId="{7DD5E4E5-867E-4B43-8401-193DFC14C318}" destId="{C3EF1B32-D847-43A2-A913-E08B6CAC9BBA}" srcOrd="5" destOrd="0" presId="urn:microsoft.com/office/officeart/2005/8/layout/cycle5"/>
    <dgm:cxn modelId="{C6EB4D88-A678-4D61-B0BD-81FD6466FA70}" type="presParOf" srcId="{7DD5E4E5-867E-4B43-8401-193DFC14C318}" destId="{39F64B5D-3ADD-462E-B625-7B29A69B9821}" srcOrd="6" destOrd="0" presId="urn:microsoft.com/office/officeart/2005/8/layout/cycle5"/>
    <dgm:cxn modelId="{73863CBA-99E4-4337-AD8F-ACF8555CEB59}" type="presParOf" srcId="{7DD5E4E5-867E-4B43-8401-193DFC14C318}" destId="{19DAB587-9C71-4BF0-BA83-82375F25FCB3}" srcOrd="7" destOrd="0" presId="urn:microsoft.com/office/officeart/2005/8/layout/cycle5"/>
    <dgm:cxn modelId="{F4580261-B608-4D87-B9C4-FEA4003D8A68}" type="presParOf" srcId="{7DD5E4E5-867E-4B43-8401-193DFC14C318}" destId="{9F14B95B-8E6F-406B-BB2C-F0157A405505}" srcOrd="8" destOrd="0" presId="urn:microsoft.com/office/officeart/2005/8/layout/cycle5"/>
    <dgm:cxn modelId="{BD91B2E8-DA83-48C5-AA47-BA79AFE4920E}" type="presParOf" srcId="{7DD5E4E5-867E-4B43-8401-193DFC14C318}" destId="{EBD6E5A4-EED2-4B9A-8B0A-627575261FC3}" srcOrd="9" destOrd="0" presId="urn:microsoft.com/office/officeart/2005/8/layout/cycle5"/>
    <dgm:cxn modelId="{2A2CFAB7-235C-4917-9B05-8991B41CB96A}" type="presParOf" srcId="{7DD5E4E5-867E-4B43-8401-193DFC14C318}" destId="{6958C6F5-1E5C-4158-AE16-41FCEF45E00D}" srcOrd="10" destOrd="0" presId="urn:microsoft.com/office/officeart/2005/8/layout/cycle5"/>
    <dgm:cxn modelId="{A873CC22-0EF4-49D8-B2EB-E15609ECAA4C}" type="presParOf" srcId="{7DD5E4E5-867E-4B43-8401-193DFC14C318}" destId="{035F6F42-7094-4ADC-A613-6264EF3326C4}" srcOrd="11" destOrd="0" presId="urn:microsoft.com/office/officeart/2005/8/layout/cycle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87A4DA-36D1-455A-9668-6B62775311A3}"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SA"/>
        </a:p>
      </dgm:t>
    </dgm:pt>
    <dgm:pt modelId="{362D389B-824B-4A46-9898-84C33D92FC51}">
      <dgm:prSet phldrT="[Text]"/>
      <dgm:spPr/>
      <dgm:t>
        <a:bodyPr/>
        <a:lstStyle/>
        <a:p>
          <a:pPr rtl="1"/>
          <a:r>
            <a:rPr lang="ar-SA"/>
            <a:t>بناء/تنقيح النموذج</a:t>
          </a:r>
        </a:p>
      </dgm:t>
    </dgm:pt>
    <dgm:pt modelId="{03992ADF-B5A4-46BE-8241-268DC592A862}" type="parTrans" cxnId="{AEC41720-A996-442E-ACF3-E85410C31665}">
      <dgm:prSet/>
      <dgm:spPr/>
      <dgm:t>
        <a:bodyPr/>
        <a:lstStyle/>
        <a:p>
          <a:pPr rtl="1"/>
          <a:endParaRPr lang="ar-SA"/>
        </a:p>
      </dgm:t>
    </dgm:pt>
    <dgm:pt modelId="{AE99332F-CBF0-4988-ADCA-A5B9035AD740}" type="sibTrans" cxnId="{AEC41720-A996-442E-ACF3-E85410C31665}">
      <dgm:prSet/>
      <dgm:spPr/>
      <dgm:t>
        <a:bodyPr/>
        <a:lstStyle/>
        <a:p>
          <a:pPr rtl="1"/>
          <a:endParaRPr lang="ar-SA"/>
        </a:p>
      </dgm:t>
    </dgm:pt>
    <dgm:pt modelId="{D916469F-B9AE-4A1E-9BCF-FDE7FCCBFAE8}">
      <dgm:prSet phldrT="[Text]"/>
      <dgm:spPr/>
      <dgm:t>
        <a:bodyPr/>
        <a:lstStyle/>
        <a:p>
          <a:pPr rtl="1"/>
          <a:r>
            <a:rPr lang="ar-SA"/>
            <a:t>إختبار الزبون</a:t>
          </a:r>
        </a:p>
      </dgm:t>
    </dgm:pt>
    <dgm:pt modelId="{5DAA2EDD-2651-48ED-9260-8CFAA41621A9}" type="parTrans" cxnId="{CFD2844A-B5E5-4BFF-AF94-552D36C529F6}">
      <dgm:prSet/>
      <dgm:spPr/>
      <dgm:t>
        <a:bodyPr/>
        <a:lstStyle/>
        <a:p>
          <a:pPr rtl="1"/>
          <a:endParaRPr lang="ar-SA"/>
        </a:p>
      </dgm:t>
    </dgm:pt>
    <dgm:pt modelId="{8D6283C8-8BD6-4413-9F98-51965403AE00}" type="sibTrans" cxnId="{CFD2844A-B5E5-4BFF-AF94-552D36C529F6}">
      <dgm:prSet/>
      <dgm:spPr/>
      <dgm:t>
        <a:bodyPr/>
        <a:lstStyle/>
        <a:p>
          <a:pPr rtl="1"/>
          <a:endParaRPr lang="ar-SA"/>
        </a:p>
      </dgm:t>
    </dgm:pt>
    <dgm:pt modelId="{FE30360C-6EC3-43F6-94BB-BF1814CE84F9}">
      <dgm:prSet phldrT="[Text]"/>
      <dgm:spPr/>
      <dgm:t>
        <a:bodyPr/>
        <a:lstStyle/>
        <a:p>
          <a:pPr rtl="1"/>
          <a:r>
            <a:rPr lang="ar-SA"/>
            <a:t>الاصغاء الي الزبون</a:t>
          </a:r>
        </a:p>
      </dgm:t>
    </dgm:pt>
    <dgm:pt modelId="{5E75EB6E-BBCF-4436-B605-8BD456ACF335}" type="parTrans" cxnId="{30DB5BE9-2524-4248-BA5A-AB6A41961B63}">
      <dgm:prSet/>
      <dgm:spPr/>
      <dgm:t>
        <a:bodyPr/>
        <a:lstStyle/>
        <a:p>
          <a:pPr rtl="1"/>
          <a:endParaRPr lang="ar-SA"/>
        </a:p>
      </dgm:t>
    </dgm:pt>
    <dgm:pt modelId="{993EFFBD-4397-49A6-869F-141B88EA77CB}" type="sibTrans" cxnId="{30DB5BE9-2524-4248-BA5A-AB6A41961B63}">
      <dgm:prSet/>
      <dgm:spPr/>
      <dgm:t>
        <a:bodyPr/>
        <a:lstStyle/>
        <a:p>
          <a:pPr rtl="1"/>
          <a:endParaRPr lang="ar-SA"/>
        </a:p>
      </dgm:t>
    </dgm:pt>
    <dgm:pt modelId="{670B3CAC-9A86-4D5E-A560-C69264394DCA}" type="pres">
      <dgm:prSet presAssocID="{5E87A4DA-36D1-455A-9668-6B62775311A3}" presName="cycle" presStyleCnt="0">
        <dgm:presLayoutVars>
          <dgm:dir/>
          <dgm:resizeHandles val="exact"/>
        </dgm:presLayoutVars>
      </dgm:prSet>
      <dgm:spPr/>
      <dgm:t>
        <a:bodyPr/>
        <a:lstStyle/>
        <a:p>
          <a:pPr rtl="1"/>
          <a:endParaRPr lang="ar-SA"/>
        </a:p>
      </dgm:t>
    </dgm:pt>
    <dgm:pt modelId="{608982E4-BF65-44C9-A152-74D00A0C4109}" type="pres">
      <dgm:prSet presAssocID="{362D389B-824B-4A46-9898-84C33D92FC51}" presName="node" presStyleLbl="node1" presStyleIdx="0" presStyleCnt="3" custScaleX="84508" custScaleY="98408">
        <dgm:presLayoutVars>
          <dgm:bulletEnabled val="1"/>
        </dgm:presLayoutVars>
      </dgm:prSet>
      <dgm:spPr/>
      <dgm:t>
        <a:bodyPr/>
        <a:lstStyle/>
        <a:p>
          <a:pPr rtl="1"/>
          <a:endParaRPr lang="ar-SA"/>
        </a:p>
      </dgm:t>
    </dgm:pt>
    <dgm:pt modelId="{59711052-BCD8-43D5-BF13-EE231AEAC3F3}" type="pres">
      <dgm:prSet presAssocID="{AE99332F-CBF0-4988-ADCA-A5B9035AD740}" presName="sibTrans" presStyleLbl="sibTrans2D1" presStyleIdx="0" presStyleCnt="3"/>
      <dgm:spPr/>
      <dgm:t>
        <a:bodyPr/>
        <a:lstStyle/>
        <a:p>
          <a:pPr rtl="1"/>
          <a:endParaRPr lang="ar-SA"/>
        </a:p>
      </dgm:t>
    </dgm:pt>
    <dgm:pt modelId="{70107627-16EA-4AA0-8660-C5328CA8AA27}" type="pres">
      <dgm:prSet presAssocID="{AE99332F-CBF0-4988-ADCA-A5B9035AD740}" presName="connectorText" presStyleLbl="sibTrans2D1" presStyleIdx="0" presStyleCnt="3"/>
      <dgm:spPr/>
      <dgm:t>
        <a:bodyPr/>
        <a:lstStyle/>
        <a:p>
          <a:pPr rtl="1"/>
          <a:endParaRPr lang="ar-SA"/>
        </a:p>
      </dgm:t>
    </dgm:pt>
    <dgm:pt modelId="{FC91EE8F-2C58-43A0-94F1-B7234A82307D}" type="pres">
      <dgm:prSet presAssocID="{D916469F-B9AE-4A1E-9BCF-FDE7FCCBFAE8}" presName="node" presStyleLbl="node1" presStyleIdx="1" presStyleCnt="3" custScaleX="101047" custScaleY="67138">
        <dgm:presLayoutVars>
          <dgm:bulletEnabled val="1"/>
        </dgm:presLayoutVars>
      </dgm:prSet>
      <dgm:spPr/>
      <dgm:t>
        <a:bodyPr/>
        <a:lstStyle/>
        <a:p>
          <a:pPr rtl="1"/>
          <a:endParaRPr lang="ar-SA"/>
        </a:p>
      </dgm:t>
    </dgm:pt>
    <dgm:pt modelId="{25454847-8151-41D8-B156-E39A24194999}" type="pres">
      <dgm:prSet presAssocID="{8D6283C8-8BD6-4413-9F98-51965403AE00}" presName="sibTrans" presStyleLbl="sibTrans2D1" presStyleIdx="1" presStyleCnt="3"/>
      <dgm:spPr/>
      <dgm:t>
        <a:bodyPr/>
        <a:lstStyle/>
        <a:p>
          <a:pPr rtl="1"/>
          <a:endParaRPr lang="ar-SA"/>
        </a:p>
      </dgm:t>
    </dgm:pt>
    <dgm:pt modelId="{660D31E8-43A6-4B5F-983B-0DBA5836AFA2}" type="pres">
      <dgm:prSet presAssocID="{8D6283C8-8BD6-4413-9F98-51965403AE00}" presName="connectorText" presStyleLbl="sibTrans2D1" presStyleIdx="1" presStyleCnt="3"/>
      <dgm:spPr/>
      <dgm:t>
        <a:bodyPr/>
        <a:lstStyle/>
        <a:p>
          <a:pPr rtl="1"/>
          <a:endParaRPr lang="ar-SA"/>
        </a:p>
      </dgm:t>
    </dgm:pt>
    <dgm:pt modelId="{19608EBC-E7DA-4A6A-BF88-94B22F4E21FC}" type="pres">
      <dgm:prSet presAssocID="{FE30360C-6EC3-43F6-94BB-BF1814CE84F9}" presName="node" presStyleLbl="node1" presStyleIdx="2" presStyleCnt="3" custScaleX="79060" custScaleY="76071">
        <dgm:presLayoutVars>
          <dgm:bulletEnabled val="1"/>
        </dgm:presLayoutVars>
      </dgm:prSet>
      <dgm:spPr/>
      <dgm:t>
        <a:bodyPr/>
        <a:lstStyle/>
        <a:p>
          <a:pPr rtl="1"/>
          <a:endParaRPr lang="ar-SA"/>
        </a:p>
      </dgm:t>
    </dgm:pt>
    <dgm:pt modelId="{9CCE3238-24A4-4687-A901-9023ADA2BF4B}" type="pres">
      <dgm:prSet presAssocID="{993EFFBD-4397-49A6-869F-141B88EA77CB}" presName="sibTrans" presStyleLbl="sibTrans2D1" presStyleIdx="2" presStyleCnt="3"/>
      <dgm:spPr/>
      <dgm:t>
        <a:bodyPr/>
        <a:lstStyle/>
        <a:p>
          <a:pPr rtl="1"/>
          <a:endParaRPr lang="ar-SA"/>
        </a:p>
      </dgm:t>
    </dgm:pt>
    <dgm:pt modelId="{A0C9167A-2DE5-483C-8917-2DC84BC4B58F}" type="pres">
      <dgm:prSet presAssocID="{993EFFBD-4397-49A6-869F-141B88EA77CB}" presName="connectorText" presStyleLbl="sibTrans2D1" presStyleIdx="2" presStyleCnt="3"/>
      <dgm:spPr/>
      <dgm:t>
        <a:bodyPr/>
        <a:lstStyle/>
        <a:p>
          <a:pPr rtl="1"/>
          <a:endParaRPr lang="ar-SA"/>
        </a:p>
      </dgm:t>
    </dgm:pt>
  </dgm:ptLst>
  <dgm:cxnLst>
    <dgm:cxn modelId="{5085918E-6DFD-4B3B-86D6-2956A455B014}" type="presOf" srcId="{AE99332F-CBF0-4988-ADCA-A5B9035AD740}" destId="{70107627-16EA-4AA0-8660-C5328CA8AA27}" srcOrd="1" destOrd="0" presId="urn:microsoft.com/office/officeart/2005/8/layout/cycle2"/>
    <dgm:cxn modelId="{30DB5BE9-2524-4248-BA5A-AB6A41961B63}" srcId="{5E87A4DA-36D1-455A-9668-6B62775311A3}" destId="{FE30360C-6EC3-43F6-94BB-BF1814CE84F9}" srcOrd="2" destOrd="0" parTransId="{5E75EB6E-BBCF-4436-B605-8BD456ACF335}" sibTransId="{993EFFBD-4397-49A6-869F-141B88EA77CB}"/>
    <dgm:cxn modelId="{748E5396-D677-4BF5-ABBB-9F53A0921FCA}" type="presOf" srcId="{AE99332F-CBF0-4988-ADCA-A5B9035AD740}" destId="{59711052-BCD8-43D5-BF13-EE231AEAC3F3}" srcOrd="0" destOrd="0" presId="urn:microsoft.com/office/officeart/2005/8/layout/cycle2"/>
    <dgm:cxn modelId="{8FA985B6-3449-4636-95A5-B40C4288B261}" type="presOf" srcId="{5E87A4DA-36D1-455A-9668-6B62775311A3}" destId="{670B3CAC-9A86-4D5E-A560-C69264394DCA}" srcOrd="0" destOrd="0" presId="urn:microsoft.com/office/officeart/2005/8/layout/cycle2"/>
    <dgm:cxn modelId="{F6A1F832-1F8D-4FB5-906C-EE37635A2D32}" type="presOf" srcId="{993EFFBD-4397-49A6-869F-141B88EA77CB}" destId="{A0C9167A-2DE5-483C-8917-2DC84BC4B58F}" srcOrd="1" destOrd="0" presId="urn:microsoft.com/office/officeart/2005/8/layout/cycle2"/>
    <dgm:cxn modelId="{AEC41720-A996-442E-ACF3-E85410C31665}" srcId="{5E87A4DA-36D1-455A-9668-6B62775311A3}" destId="{362D389B-824B-4A46-9898-84C33D92FC51}" srcOrd="0" destOrd="0" parTransId="{03992ADF-B5A4-46BE-8241-268DC592A862}" sibTransId="{AE99332F-CBF0-4988-ADCA-A5B9035AD740}"/>
    <dgm:cxn modelId="{E39456B2-4B7F-45FB-B440-974CA875343B}" type="presOf" srcId="{993EFFBD-4397-49A6-869F-141B88EA77CB}" destId="{9CCE3238-24A4-4687-A901-9023ADA2BF4B}" srcOrd="0" destOrd="0" presId="urn:microsoft.com/office/officeart/2005/8/layout/cycle2"/>
    <dgm:cxn modelId="{16D95B40-3AEE-4C7F-BBCE-859D54FC8397}" type="presOf" srcId="{362D389B-824B-4A46-9898-84C33D92FC51}" destId="{608982E4-BF65-44C9-A152-74D00A0C4109}" srcOrd="0" destOrd="0" presId="urn:microsoft.com/office/officeart/2005/8/layout/cycle2"/>
    <dgm:cxn modelId="{9F6FFD4C-3DA0-4469-9C54-4283D4E9E229}" type="presOf" srcId="{D916469F-B9AE-4A1E-9BCF-FDE7FCCBFAE8}" destId="{FC91EE8F-2C58-43A0-94F1-B7234A82307D}" srcOrd="0" destOrd="0" presId="urn:microsoft.com/office/officeart/2005/8/layout/cycle2"/>
    <dgm:cxn modelId="{F53D43BF-FA8E-4B8F-A6F1-A5ACF7F199FC}" type="presOf" srcId="{FE30360C-6EC3-43F6-94BB-BF1814CE84F9}" destId="{19608EBC-E7DA-4A6A-BF88-94B22F4E21FC}" srcOrd="0" destOrd="0" presId="urn:microsoft.com/office/officeart/2005/8/layout/cycle2"/>
    <dgm:cxn modelId="{CFD2844A-B5E5-4BFF-AF94-552D36C529F6}" srcId="{5E87A4DA-36D1-455A-9668-6B62775311A3}" destId="{D916469F-B9AE-4A1E-9BCF-FDE7FCCBFAE8}" srcOrd="1" destOrd="0" parTransId="{5DAA2EDD-2651-48ED-9260-8CFAA41621A9}" sibTransId="{8D6283C8-8BD6-4413-9F98-51965403AE00}"/>
    <dgm:cxn modelId="{2750AB35-2B8D-45D0-8D30-645EE25EE6E6}" type="presOf" srcId="{8D6283C8-8BD6-4413-9F98-51965403AE00}" destId="{660D31E8-43A6-4B5F-983B-0DBA5836AFA2}" srcOrd="1" destOrd="0" presId="urn:microsoft.com/office/officeart/2005/8/layout/cycle2"/>
    <dgm:cxn modelId="{B9BF5FB0-A359-4FFD-A539-BB4545FA900F}" type="presOf" srcId="{8D6283C8-8BD6-4413-9F98-51965403AE00}" destId="{25454847-8151-41D8-B156-E39A24194999}" srcOrd="0" destOrd="0" presId="urn:microsoft.com/office/officeart/2005/8/layout/cycle2"/>
    <dgm:cxn modelId="{C2D7FE52-06B4-47E7-910E-B8F2581500F5}" type="presParOf" srcId="{670B3CAC-9A86-4D5E-A560-C69264394DCA}" destId="{608982E4-BF65-44C9-A152-74D00A0C4109}" srcOrd="0" destOrd="0" presId="urn:microsoft.com/office/officeart/2005/8/layout/cycle2"/>
    <dgm:cxn modelId="{A13D4904-5D41-4F02-85B7-1B5260965F3E}" type="presParOf" srcId="{670B3CAC-9A86-4D5E-A560-C69264394DCA}" destId="{59711052-BCD8-43D5-BF13-EE231AEAC3F3}" srcOrd="1" destOrd="0" presId="urn:microsoft.com/office/officeart/2005/8/layout/cycle2"/>
    <dgm:cxn modelId="{F7489DEC-1651-4C29-BF53-9943855437BA}" type="presParOf" srcId="{59711052-BCD8-43D5-BF13-EE231AEAC3F3}" destId="{70107627-16EA-4AA0-8660-C5328CA8AA27}" srcOrd="0" destOrd="0" presId="urn:microsoft.com/office/officeart/2005/8/layout/cycle2"/>
    <dgm:cxn modelId="{C4EEC502-351E-433F-9CAF-311E203D007B}" type="presParOf" srcId="{670B3CAC-9A86-4D5E-A560-C69264394DCA}" destId="{FC91EE8F-2C58-43A0-94F1-B7234A82307D}" srcOrd="2" destOrd="0" presId="urn:microsoft.com/office/officeart/2005/8/layout/cycle2"/>
    <dgm:cxn modelId="{D21C359C-0F51-4F03-A440-6EB845967F97}" type="presParOf" srcId="{670B3CAC-9A86-4D5E-A560-C69264394DCA}" destId="{25454847-8151-41D8-B156-E39A24194999}" srcOrd="3" destOrd="0" presId="urn:microsoft.com/office/officeart/2005/8/layout/cycle2"/>
    <dgm:cxn modelId="{736E6A87-18AC-46CF-944C-41002E79CAF2}" type="presParOf" srcId="{25454847-8151-41D8-B156-E39A24194999}" destId="{660D31E8-43A6-4B5F-983B-0DBA5836AFA2}" srcOrd="0" destOrd="0" presId="urn:microsoft.com/office/officeart/2005/8/layout/cycle2"/>
    <dgm:cxn modelId="{FD7A3D8E-3B3E-4633-A3F0-01492D92A04E}" type="presParOf" srcId="{670B3CAC-9A86-4D5E-A560-C69264394DCA}" destId="{19608EBC-E7DA-4A6A-BF88-94B22F4E21FC}" srcOrd="4" destOrd="0" presId="urn:microsoft.com/office/officeart/2005/8/layout/cycle2"/>
    <dgm:cxn modelId="{18AEB248-145A-4C93-A24F-003D98492D92}" type="presParOf" srcId="{670B3CAC-9A86-4D5E-A560-C69264394DCA}" destId="{9CCE3238-24A4-4687-A901-9023ADA2BF4B}" srcOrd="5" destOrd="0" presId="urn:microsoft.com/office/officeart/2005/8/layout/cycle2"/>
    <dgm:cxn modelId="{DE941AB6-56FB-49E9-BECD-BF538BF00E02}" type="presParOf" srcId="{9CCE3238-24A4-4687-A901-9023ADA2BF4B}" destId="{A0C9167A-2DE5-483C-8917-2DC84BC4B58F}"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E0BA80C-D5F8-456D-93BA-D944F720B618}">
      <dsp:nvSpPr>
        <dsp:cNvPr id="0" name=""/>
        <dsp:cNvSpPr/>
      </dsp:nvSpPr>
      <dsp:spPr>
        <a:xfrm>
          <a:off x="2087962" y="1683"/>
          <a:ext cx="1098385" cy="7139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kern="1200"/>
            <a:t>تعريف المشكلة</a:t>
          </a:r>
        </a:p>
      </dsp:txBody>
      <dsp:txXfrm>
        <a:off x="2087962" y="1683"/>
        <a:ext cx="1098385" cy="713950"/>
      </dsp:txXfrm>
    </dsp:sp>
    <dsp:sp modelId="{71914523-05E3-4814-A7E6-54BDACBCC49E}">
      <dsp:nvSpPr>
        <dsp:cNvPr id="0" name=""/>
        <dsp:cNvSpPr/>
      </dsp:nvSpPr>
      <dsp:spPr>
        <a:xfrm>
          <a:off x="1457526" y="358658"/>
          <a:ext cx="2359257" cy="2359257"/>
        </a:xfrm>
        <a:custGeom>
          <a:avLst/>
          <a:gdLst/>
          <a:ahLst/>
          <a:cxnLst/>
          <a:rect l="0" t="0" r="0" b="0"/>
          <a:pathLst>
            <a:path>
              <a:moveTo>
                <a:pt x="1880476" y="230768"/>
              </a:moveTo>
              <a:arcTo wR="1179628" hR="1179628" stAng="18387020" swAng="163387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4E72D32-69B7-4D58-A6A0-CF33E702098A}">
      <dsp:nvSpPr>
        <dsp:cNvPr id="0" name=""/>
        <dsp:cNvSpPr/>
      </dsp:nvSpPr>
      <dsp:spPr>
        <a:xfrm>
          <a:off x="3267591" y="1181312"/>
          <a:ext cx="1098385" cy="7139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kern="1200"/>
            <a:t>التطور التقني</a:t>
          </a:r>
        </a:p>
      </dsp:txBody>
      <dsp:txXfrm>
        <a:off x="3267591" y="1181312"/>
        <a:ext cx="1098385" cy="713950"/>
      </dsp:txXfrm>
    </dsp:sp>
    <dsp:sp modelId="{C3EF1B32-D847-43A2-A913-E08B6CAC9BBA}">
      <dsp:nvSpPr>
        <dsp:cNvPr id="0" name=""/>
        <dsp:cNvSpPr/>
      </dsp:nvSpPr>
      <dsp:spPr>
        <a:xfrm>
          <a:off x="1457526" y="358658"/>
          <a:ext cx="2359257" cy="2359257"/>
        </a:xfrm>
        <a:custGeom>
          <a:avLst/>
          <a:gdLst/>
          <a:ahLst/>
          <a:cxnLst/>
          <a:rect l="0" t="0" r="0" b="0"/>
          <a:pathLst>
            <a:path>
              <a:moveTo>
                <a:pt x="2236981" y="1702628"/>
              </a:moveTo>
              <a:arcTo wR="1179628" hR="1179628" stAng="1579106" swAng="163387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9F64B5D-3ADD-462E-B625-7B29A69B9821}">
      <dsp:nvSpPr>
        <dsp:cNvPr id="0" name=""/>
        <dsp:cNvSpPr/>
      </dsp:nvSpPr>
      <dsp:spPr>
        <a:xfrm>
          <a:off x="2087962" y="2360940"/>
          <a:ext cx="1098385" cy="7139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kern="1200"/>
            <a:t>مكاملة الحل</a:t>
          </a:r>
        </a:p>
      </dsp:txBody>
      <dsp:txXfrm>
        <a:off x="2087962" y="2360940"/>
        <a:ext cx="1098385" cy="713950"/>
      </dsp:txXfrm>
    </dsp:sp>
    <dsp:sp modelId="{9F14B95B-8E6F-406B-BB2C-F0157A405505}">
      <dsp:nvSpPr>
        <dsp:cNvPr id="0" name=""/>
        <dsp:cNvSpPr/>
      </dsp:nvSpPr>
      <dsp:spPr>
        <a:xfrm>
          <a:off x="1457526" y="358658"/>
          <a:ext cx="2359257" cy="2359257"/>
        </a:xfrm>
        <a:custGeom>
          <a:avLst/>
          <a:gdLst/>
          <a:ahLst/>
          <a:cxnLst/>
          <a:rect l="0" t="0" r="0" b="0"/>
          <a:pathLst>
            <a:path>
              <a:moveTo>
                <a:pt x="478780" y="2128489"/>
              </a:moveTo>
              <a:arcTo wR="1179628" hR="1179628" stAng="7587020" swAng="163387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BD6E5A4-EED2-4B9A-8B0A-627575261FC3}">
      <dsp:nvSpPr>
        <dsp:cNvPr id="0" name=""/>
        <dsp:cNvSpPr/>
      </dsp:nvSpPr>
      <dsp:spPr>
        <a:xfrm>
          <a:off x="908333" y="1181312"/>
          <a:ext cx="1098385" cy="7139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kern="1200"/>
            <a:t>الوضع الراهن</a:t>
          </a:r>
        </a:p>
      </dsp:txBody>
      <dsp:txXfrm>
        <a:off x="908333" y="1181312"/>
        <a:ext cx="1098385" cy="713950"/>
      </dsp:txXfrm>
    </dsp:sp>
    <dsp:sp modelId="{035F6F42-7094-4ADC-A613-6264EF3326C4}">
      <dsp:nvSpPr>
        <dsp:cNvPr id="0" name=""/>
        <dsp:cNvSpPr/>
      </dsp:nvSpPr>
      <dsp:spPr>
        <a:xfrm>
          <a:off x="1457526" y="358658"/>
          <a:ext cx="2359257" cy="2359257"/>
        </a:xfrm>
        <a:custGeom>
          <a:avLst/>
          <a:gdLst/>
          <a:ahLst/>
          <a:cxnLst/>
          <a:rect l="0" t="0" r="0" b="0"/>
          <a:pathLst>
            <a:path>
              <a:moveTo>
                <a:pt x="122275" y="656628"/>
              </a:moveTo>
              <a:arcTo wR="1179628" hR="1179628" stAng="12379106" swAng="163387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8982E4-BF65-44C9-A152-74D00A0C4109}">
      <dsp:nvSpPr>
        <dsp:cNvPr id="0" name=""/>
        <dsp:cNvSpPr/>
      </dsp:nvSpPr>
      <dsp:spPr>
        <a:xfrm>
          <a:off x="2035629" y="80432"/>
          <a:ext cx="995316" cy="11590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kern="1200"/>
            <a:t>بناء/تنقيح النموذج</a:t>
          </a:r>
        </a:p>
      </dsp:txBody>
      <dsp:txXfrm>
        <a:off x="2035629" y="80432"/>
        <a:ext cx="995316" cy="1159027"/>
      </dsp:txXfrm>
    </dsp:sp>
    <dsp:sp modelId="{59711052-BCD8-43D5-BF13-EE231AEAC3F3}">
      <dsp:nvSpPr>
        <dsp:cNvPr id="0" name=""/>
        <dsp:cNvSpPr/>
      </dsp:nvSpPr>
      <dsp:spPr>
        <a:xfrm rot="3600000">
          <a:off x="2793245" y="1272650"/>
          <a:ext cx="417071" cy="3974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rot="3600000">
        <a:off x="2793245" y="1272650"/>
        <a:ext cx="417071" cy="397499"/>
      </dsp:txXfrm>
    </dsp:sp>
    <dsp:sp modelId="{FC91EE8F-2C58-43A0-94F1-B7234A82307D}">
      <dsp:nvSpPr>
        <dsp:cNvPr id="0" name=""/>
        <dsp:cNvSpPr/>
      </dsp:nvSpPr>
      <dsp:spPr>
        <a:xfrm>
          <a:off x="2822483" y="1796143"/>
          <a:ext cx="1190109" cy="7907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kern="1200"/>
            <a:t>إختبار الزبون</a:t>
          </a:r>
        </a:p>
      </dsp:txBody>
      <dsp:txXfrm>
        <a:off x="2822483" y="1796143"/>
        <a:ext cx="1190109" cy="790736"/>
      </dsp:txXfrm>
    </dsp:sp>
    <dsp:sp modelId="{25454847-8151-41D8-B156-E39A24194999}">
      <dsp:nvSpPr>
        <dsp:cNvPr id="0" name=""/>
        <dsp:cNvSpPr/>
      </dsp:nvSpPr>
      <dsp:spPr>
        <a:xfrm rot="10800000">
          <a:off x="2291581" y="1992762"/>
          <a:ext cx="375171" cy="3974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rot="10800000">
        <a:off x="2291581" y="1992762"/>
        <a:ext cx="375171" cy="397499"/>
      </dsp:txXfrm>
    </dsp:sp>
    <dsp:sp modelId="{19608EBC-E7DA-4A6A-BF88-94B22F4E21FC}">
      <dsp:nvSpPr>
        <dsp:cNvPr id="0" name=""/>
        <dsp:cNvSpPr/>
      </dsp:nvSpPr>
      <dsp:spPr>
        <a:xfrm>
          <a:off x="1183462" y="1743538"/>
          <a:ext cx="931151" cy="8959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kern="1200"/>
            <a:t>الاصغاء الي الزبون</a:t>
          </a:r>
        </a:p>
      </dsp:txBody>
      <dsp:txXfrm>
        <a:off x="1183462" y="1743538"/>
        <a:ext cx="931151" cy="895947"/>
      </dsp:txXfrm>
    </dsp:sp>
    <dsp:sp modelId="{9CCE3238-24A4-4687-A901-9023ADA2BF4B}">
      <dsp:nvSpPr>
        <dsp:cNvPr id="0" name=""/>
        <dsp:cNvSpPr/>
      </dsp:nvSpPr>
      <dsp:spPr>
        <a:xfrm rot="18000000">
          <a:off x="1858009" y="1281525"/>
          <a:ext cx="403322" cy="3974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rot="18000000">
        <a:off x="1858009" y="1281525"/>
        <a:ext cx="403322" cy="397499"/>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B77BBD1-DD4B-4066-B20A-BDA416C01F41}" type="datetimeFigureOut">
              <a:rPr lang="ar-SA" smtClean="0"/>
              <a:pPr/>
              <a:t>18/01/33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0E92BD3-15D3-4DC8-91C2-EE35817B97E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12</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13</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15</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16</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17</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18</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19</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20</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21</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22</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23</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25</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26</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27</a:t>
            </a:fld>
            <a:endParaRPr lang="ar-S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28</a:t>
            </a:fld>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29</a:t>
            </a:fld>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30</a:t>
            </a:fld>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31</a:t>
            </a:fld>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32</a:t>
            </a:fld>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33</a:t>
            </a:fld>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34</a:t>
            </a:fld>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35</a:t>
            </a:fld>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36</a:t>
            </a:fld>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37</a:t>
            </a:fld>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38</a:t>
            </a:fld>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39</a:t>
            </a:fld>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40</a:t>
            </a:fld>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41</a:t>
            </a:fld>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42</a:t>
            </a:fld>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43</a:t>
            </a:fld>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44</a:t>
            </a:fld>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45</a:t>
            </a:fld>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46</a:t>
            </a:fld>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47</a:t>
            </a:fld>
            <a:endParaRPr lang="ar-S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48</a:t>
            </a:fld>
            <a:endParaRPr lang="ar-S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D0E92BD3-15D3-4DC8-91C2-EE35817B97EF}" type="slidenum">
              <a:rPr lang="ar-SA" smtClean="0"/>
              <a:pPr/>
              <a:t>49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C949B1B2-8CC8-47D2-A975-9990BEA5E24B}" type="datetimeFigureOut">
              <a:rPr lang="ar-SA" smtClean="0"/>
              <a:pPr/>
              <a:t>18/01/33</a:t>
            </a:fld>
            <a:endParaRPr lang="ar-SA"/>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ar-SA"/>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EBDE3BD-21BC-4B92-8A31-370E712D352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C949B1B2-8CC8-47D2-A975-9990BEA5E24B}" type="datetimeFigureOut">
              <a:rPr lang="ar-SA" smtClean="0"/>
              <a:pPr/>
              <a:t>18/01/33</a:t>
            </a:fld>
            <a:endParaRPr lang="ar-SA"/>
          </a:p>
        </p:txBody>
      </p:sp>
      <p:sp>
        <p:nvSpPr>
          <p:cNvPr id="5" name="عنصر نائب للتذييل 4"/>
          <p:cNvSpPr>
            <a:spLocks noGrp="1"/>
          </p:cNvSpPr>
          <p:nvPr>
            <p:ph type="ftr" sz="quarter" idx="11"/>
          </p:nvPr>
        </p:nvSpPr>
        <p:spPr>
          <a:xfrm>
            <a:off x="457200" y="6480969"/>
            <a:ext cx="4260056" cy="300831"/>
          </a:xfrm>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C949B1B2-8CC8-47D2-A975-9990BEA5E24B}" type="datetimeFigureOut">
              <a:rPr lang="ar-SA" smtClean="0"/>
              <a:pPr/>
              <a:t>18/01/33</a:t>
            </a:fld>
            <a:endParaRPr lang="ar-SA"/>
          </a:p>
        </p:txBody>
      </p:sp>
      <p:sp>
        <p:nvSpPr>
          <p:cNvPr id="5" name="عنصر نائب للتذييل 4"/>
          <p:cNvSpPr>
            <a:spLocks noGrp="1"/>
          </p:cNvSpPr>
          <p:nvPr>
            <p:ph type="ftr" sz="quarter" idx="11"/>
          </p:nvPr>
        </p:nvSpPr>
        <p:spPr>
          <a:xfrm>
            <a:off x="2619376" y="6480969"/>
            <a:ext cx="4260056" cy="300831"/>
          </a:xfrm>
        </p:spPr>
        <p:txBody>
          <a:bodyPr/>
          <a:lstStyle/>
          <a:p>
            <a:endParaRPr lang="ar-SA"/>
          </a:p>
        </p:txBody>
      </p:sp>
      <p:sp>
        <p:nvSpPr>
          <p:cNvPr id="6" name="عنصر نائب لرقم الشريحة 5"/>
          <p:cNvSpPr>
            <a:spLocks noGrp="1"/>
          </p:cNvSpPr>
          <p:nvPr>
            <p:ph type="sldNum" sz="quarter" idx="12"/>
          </p:nvPr>
        </p:nvSpPr>
        <p:spPr>
          <a:xfrm>
            <a:off x="8451056" y="809624"/>
            <a:ext cx="502920" cy="300831"/>
          </a:xfrm>
        </p:spPr>
        <p:txBody>
          <a:bodyPr/>
          <a:lstStyle/>
          <a:p>
            <a:fld id="{6EBDE3BD-21BC-4B92-8A31-370E712D3527}" type="slidenum">
              <a:rPr lang="ar-SA" smtClean="0"/>
              <a:pPr/>
              <a:t>‹#›</a:t>
            </a:fld>
            <a:endParaRPr lang="ar-SA"/>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C949B1B2-8CC8-47D2-A975-9990BEA5E24B}" type="datetimeFigureOut">
              <a:rPr lang="ar-SA" smtClean="0"/>
              <a:pPr/>
              <a:t>18/01/33</a:t>
            </a:fld>
            <a:endParaRPr lang="ar-SA"/>
          </a:p>
        </p:txBody>
      </p:sp>
      <p:sp>
        <p:nvSpPr>
          <p:cNvPr id="6" name="عنصر نائب للتذييل 5"/>
          <p:cNvSpPr>
            <a:spLocks noGrp="1"/>
          </p:cNvSpPr>
          <p:nvPr>
            <p:ph type="ftr" sz="quarter" idx="11"/>
          </p:nvPr>
        </p:nvSpPr>
        <p:spPr>
          <a:xfrm>
            <a:off x="457200" y="6480969"/>
            <a:ext cx="4260056" cy="301752"/>
          </a:xfrm>
        </p:spPr>
        <p:txBody>
          <a:bodyPr/>
          <a:lstStyle/>
          <a:p>
            <a:endParaRPr lang="ar-SA"/>
          </a:p>
        </p:txBody>
      </p:sp>
      <p:sp>
        <p:nvSpPr>
          <p:cNvPr id="7" name="عنصر نائب لرقم الشريحة 6"/>
          <p:cNvSpPr>
            <a:spLocks noGrp="1"/>
          </p:cNvSpPr>
          <p:nvPr>
            <p:ph type="sldNum" sz="quarter" idx="12"/>
          </p:nvPr>
        </p:nvSpPr>
        <p:spPr>
          <a:xfrm>
            <a:off x="7589520" y="6480969"/>
            <a:ext cx="502920" cy="301752"/>
          </a:xfrm>
        </p:spPr>
        <p:txBody>
          <a:bodyPr/>
          <a:lstStyle/>
          <a:p>
            <a:fld id="{6EBDE3BD-21BC-4B92-8A31-370E712D352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C949B1B2-8CC8-47D2-A975-9990BEA5E24B}" type="datetimeFigureOut">
              <a:rPr lang="ar-SA" smtClean="0"/>
              <a:pPr/>
              <a:t>18/01/33</a:t>
            </a:fld>
            <a:endParaRPr lang="ar-SA"/>
          </a:p>
        </p:txBody>
      </p:sp>
      <p:sp>
        <p:nvSpPr>
          <p:cNvPr id="8" name="عنصر نائب للتذييل 7"/>
          <p:cNvSpPr>
            <a:spLocks noGrp="1"/>
          </p:cNvSpPr>
          <p:nvPr>
            <p:ph type="ftr" sz="quarter" idx="11"/>
          </p:nvPr>
        </p:nvSpPr>
        <p:spPr>
          <a:xfrm>
            <a:off x="457200" y="6480969"/>
            <a:ext cx="4261104" cy="301752"/>
          </a:xfrm>
        </p:spPr>
        <p:txBody>
          <a:bodyPr/>
          <a:lstStyle/>
          <a:p>
            <a:endParaRPr lang="ar-SA"/>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6EBDE3BD-21BC-4B92-8A31-370E712D352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949B1B2-8CC8-47D2-A975-9990BEA5E24B}" type="datetimeFigureOut">
              <a:rPr lang="ar-SA" smtClean="0"/>
              <a:pPr/>
              <a:t>18/01/33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C949B1B2-8CC8-47D2-A975-9990BEA5E24B}" type="datetimeFigureOut">
              <a:rPr lang="ar-SA" smtClean="0"/>
              <a:pPr/>
              <a:t>18/01/33</a:t>
            </a:fld>
            <a:endParaRPr lang="ar-SA"/>
          </a:p>
        </p:txBody>
      </p:sp>
      <p:sp>
        <p:nvSpPr>
          <p:cNvPr id="3" name="عنصر نائب للتذييل 2"/>
          <p:cNvSpPr>
            <a:spLocks noGrp="1"/>
          </p:cNvSpPr>
          <p:nvPr>
            <p:ph type="ftr" sz="quarter" idx="11"/>
          </p:nvPr>
        </p:nvSpPr>
        <p:spPr>
          <a:xfrm>
            <a:off x="457200" y="6481890"/>
            <a:ext cx="4260056" cy="300831"/>
          </a:xfrm>
        </p:spPr>
        <p:txBody>
          <a:bodyPr/>
          <a:lstStyle/>
          <a:p>
            <a:endParaRPr lang="ar-SA"/>
          </a:p>
        </p:txBody>
      </p:sp>
      <p:sp>
        <p:nvSpPr>
          <p:cNvPr id="4" name="عنصر نائب لرقم الشريحة 3"/>
          <p:cNvSpPr>
            <a:spLocks noGrp="1"/>
          </p:cNvSpPr>
          <p:nvPr>
            <p:ph type="sldNum" sz="quarter" idx="12"/>
          </p:nvPr>
        </p:nvSpPr>
        <p:spPr>
          <a:xfrm>
            <a:off x="7589520" y="6480969"/>
            <a:ext cx="502920" cy="301752"/>
          </a:xfrm>
        </p:spPr>
        <p:txBody>
          <a:bodyPr/>
          <a:lstStyle/>
          <a:p>
            <a:fld id="{6EBDE3BD-21BC-4B92-8A31-370E712D352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C949B1B2-8CC8-47D2-A975-9990BEA5E24B}" type="datetimeFigureOut">
              <a:rPr lang="ar-SA" smtClean="0"/>
              <a:pPr/>
              <a:t>18/01/33</a:t>
            </a:fld>
            <a:endParaRPr lang="ar-SA"/>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6EBDE3BD-21BC-4B92-8A31-370E712D352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C949B1B2-8CC8-47D2-A975-9990BEA5E24B}" type="datetimeFigureOut">
              <a:rPr lang="ar-SA" smtClean="0"/>
              <a:pPr/>
              <a:t>18/01/33</a:t>
            </a:fld>
            <a:endParaRPr lang="ar-SA"/>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6EBDE3BD-21BC-4B92-8A31-370E712D352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949B1B2-8CC8-47D2-A975-9990BEA5E24B}" type="datetimeFigureOut">
              <a:rPr lang="ar-SA" smtClean="0"/>
              <a:pPr/>
              <a:t>18/01/33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949B1B2-8CC8-47D2-A975-9990BEA5E24B}" type="datetimeFigureOut">
              <a:rPr lang="ar-SA" smtClean="0"/>
              <a:pPr/>
              <a:t>18/01/33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EBDE3BD-21BC-4B92-8A31-370E712D352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949B1B2-8CC8-47D2-A975-9990BEA5E24B}" type="datetimeFigureOut">
              <a:rPr lang="ar-SA" smtClean="0"/>
              <a:pPr/>
              <a:t>18/01/33</a:t>
            </a:fld>
            <a:endParaRPr lang="ar-SA"/>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SA"/>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EBDE3BD-21BC-4B92-8A31-370E712D3527}"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smtClean="0"/>
              <a:t>عملية البرمجة</a:t>
            </a:r>
            <a:endParaRPr lang="ar-SA" dirty="0"/>
          </a:p>
        </p:txBody>
      </p:sp>
      <p:sp>
        <p:nvSpPr>
          <p:cNvPr id="3" name="عنوان فرعي 2"/>
          <p:cNvSpPr>
            <a:spLocks noGrp="1"/>
          </p:cNvSpPr>
          <p:nvPr>
            <p:ph type="subTitle" idx="1"/>
          </p:nvPr>
        </p:nvSpPr>
        <p:spPr/>
        <p:txBody>
          <a:bodyPr>
            <a:normAutofit fontScale="92500" lnSpcReduction="10000"/>
          </a:bodyPr>
          <a:lstStyle/>
          <a:p>
            <a:r>
              <a:rPr lang="ar-SA" b="1" dirty="0"/>
              <a:t>الفصل الثاني</a:t>
            </a:r>
            <a:endParaRPr lang="en-US" b="1" dirty="0"/>
          </a:p>
          <a:p>
            <a:endParaRPr lang="en-US" b="1" dirty="0"/>
          </a:p>
          <a:p>
            <a:r>
              <a:rPr lang="ar-SA" dirty="0"/>
              <a:t> </a:t>
            </a:r>
            <a:endParaRPr lang="en-US" dirty="0"/>
          </a:p>
          <a:p>
            <a:r>
              <a:rPr lang="ar-SA" dirty="0"/>
              <a:t> </a:t>
            </a:r>
            <a:endParaRPr lang="en-US" dirty="0"/>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أهداف الفصل</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r>
              <a:rPr lang="ar-SA" dirty="0"/>
              <a:t> </a:t>
            </a:r>
            <a:r>
              <a:rPr lang="ar-SA" b="1" dirty="0" smtClean="0"/>
              <a:t>هندسة </a:t>
            </a:r>
            <a:r>
              <a:rPr lang="ar-SA" b="1" dirty="0"/>
              <a:t>البرمجيات – تكنولوجيا طبقية</a:t>
            </a:r>
            <a:endParaRPr lang="en-US" dirty="0"/>
          </a:p>
          <a:p>
            <a:pPr lvl="0"/>
            <a:r>
              <a:rPr lang="ar-SA" b="1" dirty="0"/>
              <a:t>عملية البرمجة والطرق </a:t>
            </a:r>
            <a:r>
              <a:rPr lang="ar-SA" b="1" dirty="0" err="1"/>
              <a:t>والادوات</a:t>
            </a:r>
            <a:endParaRPr lang="en-US" dirty="0"/>
          </a:p>
          <a:p>
            <a:pPr lvl="0"/>
            <a:r>
              <a:rPr lang="ar-SA" b="1" dirty="0"/>
              <a:t>نظرة عامة علي هندسة البرمجيات</a:t>
            </a:r>
            <a:endParaRPr lang="en-US" dirty="0"/>
          </a:p>
          <a:p>
            <a:pPr lvl="0"/>
            <a:r>
              <a:rPr lang="ar-SA" b="1" dirty="0"/>
              <a:t>مرحلة التعريف (</a:t>
            </a:r>
            <a:r>
              <a:rPr lang="en-US" b="1" dirty="0"/>
              <a:t>Definition Phase</a:t>
            </a:r>
            <a:r>
              <a:rPr lang="ar-SA" b="1" dirty="0"/>
              <a:t>)</a:t>
            </a:r>
            <a:endParaRPr lang="en-US" dirty="0"/>
          </a:p>
          <a:p>
            <a:pPr lvl="0"/>
            <a:r>
              <a:rPr lang="ar-SA" b="1" dirty="0"/>
              <a:t>مرحلة التطوير (</a:t>
            </a:r>
            <a:r>
              <a:rPr lang="en-US" b="1" dirty="0"/>
              <a:t>Development Phase</a:t>
            </a:r>
            <a:r>
              <a:rPr lang="ar-SA" b="1" dirty="0"/>
              <a:t>)</a:t>
            </a:r>
            <a:endParaRPr lang="en-US" dirty="0"/>
          </a:p>
          <a:p>
            <a:r>
              <a:rPr lang="ar-SA" b="1" dirty="0"/>
              <a:t>مرحلة الصيانة (</a:t>
            </a:r>
            <a:r>
              <a:rPr lang="en-US" b="1" dirty="0"/>
              <a:t>Maintenance Phase</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lvl="0"/>
            <a:r>
              <a:rPr lang="ar-SA" b="1" dirty="0"/>
              <a:t>عملية البرمجة</a:t>
            </a:r>
            <a:endParaRPr lang="en-US" dirty="0"/>
          </a:p>
          <a:p>
            <a:pPr lvl="0"/>
            <a:r>
              <a:rPr lang="ar-SA" b="1" dirty="0"/>
              <a:t>نماذج عملية البرمجة</a:t>
            </a:r>
            <a:endParaRPr lang="en-US" dirty="0"/>
          </a:p>
          <a:p>
            <a:pPr lvl="0"/>
            <a:r>
              <a:rPr lang="ar-SA" b="1" dirty="0"/>
              <a:t>النموذج </a:t>
            </a:r>
            <a:r>
              <a:rPr lang="ar-SA" b="1" dirty="0" err="1"/>
              <a:t>التتابعي</a:t>
            </a:r>
            <a:r>
              <a:rPr lang="ar-SA" b="1" dirty="0"/>
              <a:t> الخطي</a:t>
            </a:r>
            <a:endParaRPr lang="en-US" dirty="0"/>
          </a:p>
          <a:p>
            <a:pPr lvl="0"/>
            <a:r>
              <a:rPr lang="ar-SA" b="1" dirty="0"/>
              <a:t>نموذج </a:t>
            </a:r>
            <a:r>
              <a:rPr lang="ar-SA" b="1" dirty="0" err="1"/>
              <a:t>النمذجة</a:t>
            </a:r>
            <a:r>
              <a:rPr lang="ar-SA" b="1" dirty="0"/>
              <a:t> </a:t>
            </a:r>
            <a:r>
              <a:rPr lang="ar-SA" b="1" dirty="0" err="1"/>
              <a:t>الاولية</a:t>
            </a:r>
            <a:endParaRPr lang="en-US" dirty="0"/>
          </a:p>
          <a:p>
            <a:pPr lvl="0"/>
            <a:r>
              <a:rPr lang="ar-SA" b="1" dirty="0"/>
              <a:t>نموذج التطوير السريع للبرنامج</a:t>
            </a:r>
            <a:endParaRPr lang="en-US" dirty="0"/>
          </a:p>
          <a:p>
            <a:pPr lvl="0"/>
            <a:r>
              <a:rPr lang="ar-SA" b="1" dirty="0"/>
              <a:t>النماذج التطورية لعملية البرمجة</a:t>
            </a:r>
            <a:endParaRPr lang="en-US" dirty="0"/>
          </a:p>
          <a:p>
            <a:pPr lvl="0"/>
            <a:r>
              <a:rPr lang="ar-SA" b="1" dirty="0"/>
              <a:t>النموذج </a:t>
            </a:r>
            <a:r>
              <a:rPr lang="ar-SA" b="1" dirty="0" err="1"/>
              <a:t>التزايدي</a:t>
            </a:r>
            <a:endParaRPr lang="en-US" dirty="0"/>
          </a:p>
          <a:p>
            <a:pPr lvl="0"/>
            <a:r>
              <a:rPr lang="ar-SA" b="1" dirty="0"/>
              <a:t>النموذج الحلزوني</a:t>
            </a:r>
            <a:endParaRPr lang="en-US" dirty="0"/>
          </a:p>
          <a:p>
            <a:pPr lvl="0"/>
            <a:r>
              <a:rPr lang="ar-SA" b="1" dirty="0"/>
              <a:t>نموذج تجميع المكونات</a:t>
            </a:r>
            <a:endParaRPr lang="en-US" dirty="0"/>
          </a:p>
          <a:p>
            <a:pPr lvl="0"/>
            <a:r>
              <a:rPr lang="ar-SA" b="1" dirty="0"/>
              <a:t>نموذج التطوير المتزامن</a:t>
            </a:r>
            <a:endParaRPr lang="en-US" dirty="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b="1" dirty="0"/>
              <a:t>نموذج الطرق الصورية</a:t>
            </a:r>
            <a:endParaRPr lang="en-US" dirty="0"/>
          </a:p>
          <a:p>
            <a:pPr lvl="0"/>
            <a:r>
              <a:rPr lang="ar-SA" b="1" dirty="0"/>
              <a:t>تقنيات الجيل الرابع</a:t>
            </a:r>
            <a:endParaRPr lang="en-US" dirty="0"/>
          </a:p>
          <a:p>
            <a:pPr lvl="0"/>
            <a:r>
              <a:rPr lang="ar-SA" b="1" dirty="0"/>
              <a:t>تكنولوجيا عملية البرمجة</a:t>
            </a:r>
            <a:endParaRPr lang="en-US" dirty="0"/>
          </a:p>
          <a:p>
            <a:pPr lvl="0"/>
            <a:r>
              <a:rPr lang="ar-SA" b="1" dirty="0"/>
              <a:t>المنتج وعملية البرمجة</a:t>
            </a:r>
            <a:endParaRPr lang="en-US" dirty="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عملية البرمجة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a:t> </a:t>
            </a:r>
            <a:endParaRPr lang="en-US" dirty="0"/>
          </a:p>
          <a:p>
            <a:r>
              <a:rPr lang="ar-SA" dirty="0" smtClean="0"/>
              <a:t>تعرف </a:t>
            </a:r>
            <a:r>
              <a:rPr lang="ar-SA" dirty="0"/>
              <a:t>عملية البرمجة المنهج المتبع الذي تتم هندسة البرمجيات علي </a:t>
            </a:r>
            <a:r>
              <a:rPr lang="ar-SA" dirty="0" err="1"/>
              <a:t>اساسه</a:t>
            </a:r>
            <a:r>
              <a:rPr lang="ar-SA" dirty="0"/>
              <a:t> وتشمل الهندسة </a:t>
            </a:r>
            <a:r>
              <a:rPr lang="ar-SA" dirty="0" err="1"/>
              <a:t>ايضا</a:t>
            </a:r>
            <a:r>
              <a:rPr lang="ar-SA" dirty="0"/>
              <a:t> التكنولوجيات التي توجد في عملية البرمجة </a:t>
            </a:r>
            <a:r>
              <a:rPr lang="ar-SA" dirty="0" err="1"/>
              <a:t>اي</a:t>
            </a:r>
            <a:r>
              <a:rPr lang="ar-SA" dirty="0"/>
              <a:t> الطرق التقنية </a:t>
            </a:r>
            <a:r>
              <a:rPr lang="ar-SA" dirty="0" err="1"/>
              <a:t>والادوات</a:t>
            </a:r>
            <a:r>
              <a:rPr lang="ar-SA" dirty="0"/>
              <a:t> </a:t>
            </a:r>
            <a:r>
              <a:rPr lang="ar-SA" dirty="0" err="1"/>
              <a:t>الؤتمتة</a:t>
            </a:r>
            <a:r>
              <a:rPr lang="ar-SA" dirty="0"/>
              <a:t>.</a:t>
            </a:r>
            <a:endParaRPr lang="en-US" dirty="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هندسة البرمجيات – تكنولوجيا طبقية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تعريف </a:t>
            </a:r>
            <a:r>
              <a:rPr lang="en-US" dirty="0" smtClean="0"/>
              <a:t> </a:t>
            </a:r>
            <a:r>
              <a:rPr lang="en-US" dirty="0"/>
              <a:t>Fritz Bauer</a:t>
            </a:r>
            <a:r>
              <a:rPr lang="ar-SA" dirty="0"/>
              <a:t> الذي وضعه لهندسة البرمجيات </a:t>
            </a:r>
            <a:r>
              <a:rPr lang="ar-SA" dirty="0" err="1"/>
              <a:t>ينص</a:t>
            </a:r>
            <a:r>
              <a:rPr lang="ar-SA" dirty="0"/>
              <a:t> علي التالي</a:t>
            </a:r>
            <a:endParaRPr lang="en-US" dirty="0"/>
          </a:p>
          <a:p>
            <a:r>
              <a:rPr lang="ar-SA" dirty="0"/>
              <a:t>(هندسة البرمجيات) هي استخدام </a:t>
            </a:r>
            <a:r>
              <a:rPr lang="ar-SA" dirty="0" err="1"/>
              <a:t>مباديء</a:t>
            </a:r>
            <a:r>
              <a:rPr lang="ar-SA" dirty="0"/>
              <a:t> هندسية صحيحة للحصول اقتصاديا علي برمجيات </a:t>
            </a:r>
            <a:r>
              <a:rPr lang="ar-SA" dirty="0" err="1"/>
              <a:t>موثوقة</a:t>
            </a:r>
            <a:r>
              <a:rPr lang="ar-SA" dirty="0"/>
              <a:t> وتعمل بكفاءة علي كمبيوترات حقيقية.</a:t>
            </a:r>
            <a:endParaRPr lang="en-US" dirty="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أوجه القصور في التعريف هي: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lvl="0"/>
            <a:r>
              <a:rPr lang="ar-SA" dirty="0" smtClean="0"/>
              <a:t>هذا </a:t>
            </a:r>
            <a:r>
              <a:rPr lang="ar-SA" dirty="0"/>
              <a:t>التعريف لا يقول الكثير عن المظاهر التقنية لجودة البرمجيات.</a:t>
            </a:r>
            <a:endParaRPr lang="en-US" dirty="0"/>
          </a:p>
          <a:p>
            <a:pPr lvl="0"/>
            <a:r>
              <a:rPr lang="ar-SA" dirty="0"/>
              <a:t>لا يذكر مباشرة الحاجة </a:t>
            </a:r>
            <a:r>
              <a:rPr lang="ar-SA" dirty="0" err="1"/>
              <a:t>الي</a:t>
            </a:r>
            <a:r>
              <a:rPr lang="ar-SA" dirty="0"/>
              <a:t> </a:t>
            </a:r>
            <a:r>
              <a:rPr lang="ar-SA" dirty="0" err="1"/>
              <a:t>ارضاء</a:t>
            </a:r>
            <a:r>
              <a:rPr lang="ar-SA" dirty="0"/>
              <a:t> الزبون </a:t>
            </a:r>
            <a:r>
              <a:rPr lang="ar-SA" dirty="0" err="1"/>
              <a:t>او</a:t>
            </a:r>
            <a:r>
              <a:rPr lang="ar-SA" dirty="0"/>
              <a:t> تسليم المنتج في الوقت المناسب</a:t>
            </a:r>
            <a:endParaRPr lang="en-US" dirty="0"/>
          </a:p>
          <a:p>
            <a:pPr lvl="0"/>
            <a:r>
              <a:rPr lang="ar-SA" dirty="0"/>
              <a:t>اغفل ذكر </a:t>
            </a:r>
            <a:r>
              <a:rPr lang="ar-SA" dirty="0" err="1"/>
              <a:t>اهمية</a:t>
            </a:r>
            <a:r>
              <a:rPr lang="ar-SA" dirty="0"/>
              <a:t> اخذ القياسات والمترية</a:t>
            </a:r>
            <a:endParaRPr lang="en-US" dirty="0"/>
          </a:p>
          <a:p>
            <a:pPr lvl="0"/>
            <a:r>
              <a:rPr lang="ar-SA" dirty="0"/>
              <a:t>لم يذكر </a:t>
            </a:r>
            <a:r>
              <a:rPr lang="ar-SA" dirty="0" err="1"/>
              <a:t>اهمية</a:t>
            </a:r>
            <a:r>
              <a:rPr lang="ar-SA" dirty="0"/>
              <a:t> عملية البرمجة الناضجة</a:t>
            </a:r>
            <a:endParaRPr lang="en-US" dirty="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وضع معهد المهندسين الكهربائيين والالكترونيين </a:t>
            </a:r>
            <a:r>
              <a:rPr lang="en-US" dirty="0" smtClean="0"/>
              <a:t>IEEE</a:t>
            </a:r>
            <a:r>
              <a:rPr lang="ar-SA" dirty="0" smtClean="0"/>
              <a:t> تعريفا اشمل وهو:</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هندسة </a:t>
            </a:r>
            <a:r>
              <a:rPr lang="ar-SA" dirty="0"/>
              <a:t>البرمجيات :</a:t>
            </a:r>
            <a:endParaRPr lang="en-US" dirty="0"/>
          </a:p>
          <a:p>
            <a:pPr lvl="0"/>
            <a:r>
              <a:rPr lang="ar-SA" dirty="0"/>
              <a:t>هي تطبيق منهج مرتب ومنظم وقابل للقياس لعمليات تطوير وتشغيل وصيانة البرمجيات </a:t>
            </a:r>
            <a:r>
              <a:rPr lang="ar-SA" dirty="0" err="1"/>
              <a:t>اي</a:t>
            </a:r>
            <a:r>
              <a:rPr lang="ar-SA" dirty="0"/>
              <a:t> تطبيق الهندسة علي </a:t>
            </a:r>
            <a:r>
              <a:rPr lang="ar-SA" dirty="0" err="1"/>
              <a:t>البرمحيات</a:t>
            </a:r>
            <a:r>
              <a:rPr lang="ar-SA" dirty="0"/>
              <a:t>.</a:t>
            </a:r>
            <a:endParaRPr lang="en-US" dirty="0"/>
          </a:p>
          <a:p>
            <a:pPr lvl="0"/>
            <a:r>
              <a:rPr lang="ar-SA" dirty="0"/>
              <a:t>دراسة المناهج كما في (1)</a:t>
            </a:r>
            <a:endParaRPr lang="en-US" dirty="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عملية البرمجة والطرق </a:t>
            </a:r>
            <a:r>
              <a:rPr lang="ar-SA" dirty="0" err="1" smtClean="0"/>
              <a:t>والادوات</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هندسة </a:t>
            </a:r>
            <a:r>
              <a:rPr lang="ar-SA" dirty="0"/>
              <a:t>البرمجيات هي تكنولوجيا طبقية (</a:t>
            </a:r>
            <a:r>
              <a:rPr lang="en-US" dirty="0"/>
              <a:t>Layered Technology</a:t>
            </a:r>
            <a:r>
              <a:rPr lang="ar-SA" dirty="0"/>
              <a:t>) . </a:t>
            </a:r>
            <a:r>
              <a:rPr lang="ar-SA" dirty="0" err="1"/>
              <a:t>ان</a:t>
            </a:r>
            <a:r>
              <a:rPr lang="ar-SA" dirty="0"/>
              <a:t> حجر </a:t>
            </a:r>
            <a:r>
              <a:rPr lang="ar-SA" dirty="0" err="1"/>
              <a:t>الاساس</a:t>
            </a:r>
            <a:r>
              <a:rPr lang="ar-SA" dirty="0"/>
              <a:t> الذي يدعم هندسة البرمجيات هو التركيز علي الجودة.</a:t>
            </a:r>
            <a:endParaRPr lang="en-US" dirty="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050144"/>
          </a:xfrm>
        </p:spPr>
        <p:txBody>
          <a:bodyPr>
            <a:normAutofit/>
          </a:bodyPr>
          <a:lstStyle/>
          <a:p>
            <a:r>
              <a:rPr lang="ar-SA" dirty="0"/>
              <a:t>القاعدة التي ترتكز عليها هندسة البرمجيات هي طبقة عملية البرمجة. </a:t>
            </a:r>
            <a:r>
              <a:rPr lang="ar-SA" dirty="0" err="1"/>
              <a:t>اما</a:t>
            </a:r>
            <a:r>
              <a:rPr lang="ar-SA" dirty="0"/>
              <a:t> العملية الهندسية البرمجية فهي الغراء الذي يمسك طبقات التكنولوجيا بعضها مع بعض. تكون المجالات </a:t>
            </a:r>
            <a:r>
              <a:rPr lang="ar-SA" dirty="0" err="1"/>
              <a:t>الاساسية</a:t>
            </a:r>
            <a:r>
              <a:rPr lang="ar-SA" dirty="0"/>
              <a:t> لعملية البرمجة (</a:t>
            </a:r>
            <a:r>
              <a:rPr lang="en-US" dirty="0"/>
              <a:t>KPA</a:t>
            </a:r>
            <a:r>
              <a:rPr lang="ar-SA" dirty="0"/>
              <a:t>) هي </a:t>
            </a:r>
            <a:r>
              <a:rPr lang="ar-SA" dirty="0" err="1"/>
              <a:t>الاساس</a:t>
            </a:r>
            <a:r>
              <a:rPr lang="ar-SA" dirty="0"/>
              <a:t> لضبط </a:t>
            </a:r>
            <a:r>
              <a:rPr lang="ar-SA" dirty="0" err="1"/>
              <a:t>ادارة</a:t>
            </a:r>
            <a:r>
              <a:rPr lang="ar-SA" dirty="0"/>
              <a:t> مشاريع البرمجيات وتضع السياق الذي فيه تطيق الطرق التقنية وتنتج منتجات العمل.</a:t>
            </a:r>
            <a:endParaRPr lang="en-US" dirty="0"/>
          </a:p>
          <a:p>
            <a:r>
              <a:rPr lang="ar-SA" dirty="0"/>
              <a:t>تقدم طرق (</a:t>
            </a:r>
            <a:r>
              <a:rPr lang="en-US" dirty="0"/>
              <a:t>Methods</a:t>
            </a:r>
            <a:r>
              <a:rPr lang="ar-SA" dirty="0"/>
              <a:t>) هندسة البرمجيات </a:t>
            </a:r>
            <a:r>
              <a:rPr lang="ar-SA" dirty="0" err="1"/>
              <a:t>الكيفيات</a:t>
            </a:r>
            <a:r>
              <a:rPr lang="ar-SA" dirty="0"/>
              <a:t> (</a:t>
            </a:r>
            <a:r>
              <a:rPr lang="en-US" dirty="0"/>
              <a:t>how </a:t>
            </a:r>
            <a:r>
              <a:rPr lang="en-US" dirty="0" err="1"/>
              <a:t>to's</a:t>
            </a:r>
            <a:r>
              <a:rPr lang="ar-SA" dirty="0"/>
              <a:t>) التقنية لبناء </a:t>
            </a:r>
            <a:r>
              <a:rPr lang="ar-SA" dirty="0" err="1"/>
              <a:t>البرمجياتوتشمل</a:t>
            </a:r>
            <a:r>
              <a:rPr lang="ar-SA" dirty="0"/>
              <a:t> الطرق قائمة طويلة من المهمات تتضمن تحليل المتطلبات والتصميم وبناء البرنامج واختباره وصيانته.</a:t>
            </a:r>
            <a:endParaRPr lang="en-US" dirty="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تقدم </a:t>
            </a:r>
            <a:r>
              <a:rPr lang="ar-SA" dirty="0" err="1"/>
              <a:t>ادوات</a:t>
            </a:r>
            <a:r>
              <a:rPr lang="ar-SA" dirty="0"/>
              <a:t> هندسة البرمجيات دعما مؤتمتا </a:t>
            </a:r>
            <a:r>
              <a:rPr lang="ar-SA" dirty="0" err="1"/>
              <a:t>او</a:t>
            </a:r>
            <a:r>
              <a:rPr lang="ar-SA" dirty="0"/>
              <a:t> نصف مؤتمت لعملية البرمجة والطرق. تضم هندسة البرمجيات بمعونة الكمبيوتر (</a:t>
            </a:r>
            <a:r>
              <a:rPr lang="en-US" dirty="0"/>
              <a:t>Computer Aided Software Engineering</a:t>
            </a:r>
            <a:r>
              <a:rPr lang="ar-SA" dirty="0"/>
              <a:t> </a:t>
            </a:r>
            <a:r>
              <a:rPr lang="ar-SA" dirty="0" err="1"/>
              <a:t>او</a:t>
            </a:r>
            <a:r>
              <a:rPr lang="ar-SA" dirty="0"/>
              <a:t> </a:t>
            </a:r>
            <a:r>
              <a:rPr lang="en-US" dirty="0"/>
              <a:t>CASE</a:t>
            </a:r>
            <a:r>
              <a:rPr lang="ar-SA" dirty="0"/>
              <a:t>) كلا من البرمجيات والعتاد وقاعدة بيانات هندسة البرمجيات.</a:t>
            </a:r>
            <a:endParaRPr lang="en-US" dirty="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
          <p:cNvGrpSpPr>
            <a:grpSpLocks/>
          </p:cNvGrpSpPr>
          <p:nvPr/>
        </p:nvGrpSpPr>
        <p:grpSpPr bwMode="auto">
          <a:xfrm>
            <a:off x="2373312" y="2198688"/>
            <a:ext cx="4841893" cy="3587766"/>
            <a:chOff x="3738" y="4624"/>
            <a:chExt cx="4756" cy="1733"/>
          </a:xfrm>
        </p:grpSpPr>
        <p:sp>
          <p:nvSpPr>
            <p:cNvPr id="12291" name="Oval 3"/>
            <p:cNvSpPr>
              <a:spLocks noChangeArrowheads="1"/>
            </p:cNvSpPr>
            <p:nvPr/>
          </p:nvSpPr>
          <p:spPr bwMode="auto">
            <a:xfrm>
              <a:off x="3738" y="5807"/>
              <a:ext cx="4756" cy="550"/>
            </a:xfrm>
            <a:prstGeom prst="ellipse">
              <a:avLst/>
            </a:prstGeom>
            <a:solidFill>
              <a:srgbClr val="0F243E"/>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rgbClr val="FFFF00"/>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rgbClr val="FFFF00"/>
                  </a:solidFill>
                  <a:effectLst/>
                  <a:latin typeface="Arial" pitchFamily="34" charset="0"/>
                  <a:ea typeface="Arial" pitchFamily="34" charset="0"/>
                  <a:cs typeface="Arial" pitchFamily="34" charset="0"/>
                </a:rPr>
                <a:t> تركيز علي الجودة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292" name="Oval 4"/>
            <p:cNvSpPr>
              <a:spLocks noChangeArrowheads="1"/>
            </p:cNvSpPr>
            <p:nvPr/>
          </p:nvSpPr>
          <p:spPr bwMode="auto">
            <a:xfrm>
              <a:off x="4401" y="5403"/>
              <a:ext cx="3608" cy="534"/>
            </a:xfrm>
            <a:prstGeom prst="ellipse">
              <a:avLst/>
            </a:prstGeom>
            <a:solidFill>
              <a:srgbClr val="4F81BD"/>
            </a:solidFill>
            <a:ln w="38100">
              <a:solidFill>
                <a:srgbClr val="F2F2F2"/>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chemeClr val="tx1"/>
                  </a:solidFill>
                  <a:effectLst/>
                  <a:latin typeface="Arial" pitchFamily="34" charset="0"/>
                  <a:ea typeface="Arial" pitchFamily="34" charset="0"/>
                  <a:cs typeface="Arial" pitchFamily="34" charset="0"/>
                </a:rPr>
                <a:t> عملية البرمجة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Oval 5"/>
            <p:cNvSpPr>
              <a:spLocks noChangeArrowheads="1"/>
            </p:cNvSpPr>
            <p:nvPr/>
          </p:nvSpPr>
          <p:spPr bwMode="auto">
            <a:xfrm>
              <a:off x="4938" y="5030"/>
              <a:ext cx="2637" cy="486"/>
            </a:xfrm>
            <a:prstGeom prst="ellipse">
              <a:avLst/>
            </a:prstGeom>
            <a:solidFill>
              <a:srgbClr val="8DB3E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chemeClr val="tx1"/>
                  </a:solidFill>
                  <a:effectLst/>
                  <a:latin typeface="Arial" pitchFamily="34" charset="0"/>
                  <a:ea typeface="Arial" pitchFamily="34" charset="0"/>
                  <a:cs typeface="Arial" pitchFamily="34" charset="0"/>
                </a:rPr>
                <a:t> طرق</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2294" name="Oval 6"/>
            <p:cNvSpPr>
              <a:spLocks noChangeArrowheads="1"/>
            </p:cNvSpPr>
            <p:nvPr/>
          </p:nvSpPr>
          <p:spPr bwMode="auto">
            <a:xfrm>
              <a:off x="5295" y="4624"/>
              <a:ext cx="1912" cy="453"/>
            </a:xfrm>
            <a:prstGeom prst="ellipse">
              <a:avLst/>
            </a:prstGeom>
            <a:solidFill>
              <a:srgbClr val="C6D9F1"/>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a:t>
              </a:r>
              <a:r>
                <a:rPr kumimoji="0" lang="ar-SA" sz="1100" b="1" i="0" u="none" strike="noStrike" cap="none" normalizeH="0" baseline="0" smtClean="0">
                  <a:ln>
                    <a:noFill/>
                  </a:ln>
                  <a:solidFill>
                    <a:schemeClr val="tx1"/>
                  </a:solidFill>
                  <a:effectLst/>
                  <a:latin typeface="Arial" pitchFamily="34" charset="0"/>
                  <a:ea typeface="Arial" pitchFamily="34" charset="0"/>
                  <a:cs typeface="Arial" pitchFamily="34" charset="0"/>
                </a:rPr>
                <a:t>أدوات</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نظرة عامة علي هندسة البرمجيات</a:t>
            </a:r>
            <a:endParaRPr lang="en-US" b="1" dirty="0"/>
          </a:p>
          <a:p>
            <a:r>
              <a:rPr lang="ar-SA" dirty="0"/>
              <a:t>الهندسة هي التحليل والتصميم والبناء والتحقق </a:t>
            </a:r>
            <a:r>
              <a:rPr lang="ar-SA" dirty="0" err="1"/>
              <a:t>والادارة</a:t>
            </a:r>
            <a:r>
              <a:rPr lang="ar-SA" dirty="0"/>
              <a:t> لكيانات تقنية (</a:t>
            </a:r>
            <a:r>
              <a:rPr lang="ar-SA" dirty="0" err="1"/>
              <a:t>او</a:t>
            </a:r>
            <a:r>
              <a:rPr lang="ar-SA" dirty="0"/>
              <a:t> اجتماعية) .</a:t>
            </a:r>
            <a:endParaRPr lang="en-US" dirty="0"/>
          </a:p>
          <a:p>
            <a:r>
              <a:rPr lang="ar-SA" dirty="0"/>
              <a:t>يمكن تصنيف العمل المرتبط بهندسة البرمجيات علي ثلاث مراحل رئيسية وهي:</a:t>
            </a:r>
            <a:endParaRPr lang="en-US" dirty="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مرحلة التعريف (</a:t>
            </a:r>
            <a:r>
              <a:rPr lang="en-US" b="1" dirty="0" smtClean="0"/>
              <a:t>Definition Phase</a:t>
            </a:r>
            <a:r>
              <a:rPr lang="ar-SA"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err="1" smtClean="0"/>
              <a:t>تهمتم</a:t>
            </a:r>
            <a:r>
              <a:rPr lang="ar-SA" dirty="0" smtClean="0"/>
              <a:t> </a:t>
            </a:r>
            <a:r>
              <a:rPr lang="ar-SA" dirty="0"/>
              <a:t>بكلمة "ماذا" (</a:t>
            </a:r>
            <a:r>
              <a:rPr lang="en-US" dirty="0"/>
              <a:t>what</a:t>
            </a:r>
            <a:r>
              <a:rPr lang="ar-SA" dirty="0"/>
              <a:t>) </a:t>
            </a:r>
            <a:endParaRPr lang="en-US" dirty="0"/>
          </a:p>
          <a:p>
            <a:r>
              <a:rPr lang="ar-SA" dirty="0"/>
              <a:t>لابد من انجاز ثلاث مهمات رئيسية </a:t>
            </a:r>
            <a:r>
              <a:rPr lang="ar-SA" dirty="0" err="1"/>
              <a:t>يصيغة</a:t>
            </a:r>
            <a:r>
              <a:rPr lang="ar-SA" dirty="0"/>
              <a:t> </a:t>
            </a:r>
            <a:r>
              <a:rPr lang="ar-SA" dirty="0" err="1"/>
              <a:t>او</a:t>
            </a:r>
            <a:r>
              <a:rPr lang="ar-SA" dirty="0"/>
              <a:t> </a:t>
            </a:r>
            <a:r>
              <a:rPr lang="ar-SA" dirty="0" err="1"/>
              <a:t>باخري</a:t>
            </a:r>
            <a:r>
              <a:rPr lang="ar-SA" dirty="0"/>
              <a:t>:</a:t>
            </a:r>
            <a:endParaRPr lang="en-US" dirty="0"/>
          </a:p>
          <a:p>
            <a:pPr lvl="0"/>
            <a:r>
              <a:rPr lang="ar-SA" dirty="0"/>
              <a:t>هندسة </a:t>
            </a:r>
            <a:r>
              <a:rPr lang="ar-SA" dirty="0" err="1"/>
              <a:t>الانظمة</a:t>
            </a:r>
            <a:r>
              <a:rPr lang="ar-SA" dirty="0"/>
              <a:t> </a:t>
            </a:r>
            <a:r>
              <a:rPr lang="ar-SA" dirty="0" err="1"/>
              <a:t>او</a:t>
            </a:r>
            <a:r>
              <a:rPr lang="ar-SA" dirty="0"/>
              <a:t> المعلومات</a:t>
            </a:r>
            <a:endParaRPr lang="en-US" dirty="0"/>
          </a:p>
          <a:p>
            <a:pPr lvl="0"/>
            <a:r>
              <a:rPr lang="ar-SA" dirty="0"/>
              <a:t>التخطيط للمشروع البرمجي</a:t>
            </a:r>
            <a:endParaRPr lang="en-US" dirty="0"/>
          </a:p>
          <a:p>
            <a:pPr lvl="0"/>
            <a:r>
              <a:rPr lang="ar-SA" dirty="0"/>
              <a:t>تحليل المتطلبات</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مرحلة التطوير (</a:t>
            </a:r>
            <a:r>
              <a:rPr lang="en-US" b="1" dirty="0" smtClean="0"/>
              <a:t>Development Phase</a:t>
            </a:r>
            <a:r>
              <a:rPr lang="ar-SA"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err="1" smtClean="0"/>
              <a:t>تهمتم</a:t>
            </a:r>
            <a:r>
              <a:rPr lang="ar-SA" dirty="0" smtClean="0"/>
              <a:t> </a:t>
            </a:r>
            <a:r>
              <a:rPr lang="ar-SA" dirty="0"/>
              <a:t>بكلمة "كيف" (</a:t>
            </a:r>
            <a:r>
              <a:rPr lang="en-US" dirty="0"/>
              <a:t>how</a:t>
            </a:r>
            <a:r>
              <a:rPr lang="ar-SA" dirty="0"/>
              <a:t>) </a:t>
            </a:r>
            <a:endParaRPr lang="en-US" dirty="0"/>
          </a:p>
          <a:p>
            <a:r>
              <a:rPr lang="ar-SA" dirty="0"/>
              <a:t>لابد من انجاز ثلاث مهمات رئيسية </a:t>
            </a:r>
            <a:r>
              <a:rPr lang="ar-SA" dirty="0" err="1"/>
              <a:t>يصيغة</a:t>
            </a:r>
            <a:r>
              <a:rPr lang="ar-SA" dirty="0"/>
              <a:t> </a:t>
            </a:r>
            <a:r>
              <a:rPr lang="ar-SA" dirty="0" err="1"/>
              <a:t>او</a:t>
            </a:r>
            <a:r>
              <a:rPr lang="ar-SA" dirty="0"/>
              <a:t> </a:t>
            </a:r>
            <a:r>
              <a:rPr lang="ar-SA" dirty="0" err="1"/>
              <a:t>باخري</a:t>
            </a:r>
            <a:r>
              <a:rPr lang="ar-SA" dirty="0"/>
              <a:t>:</a:t>
            </a:r>
            <a:endParaRPr lang="en-US" dirty="0"/>
          </a:p>
          <a:p>
            <a:pPr lvl="0"/>
            <a:r>
              <a:rPr lang="ar-SA" dirty="0"/>
              <a:t>تصميم البرنامج</a:t>
            </a:r>
            <a:endParaRPr lang="en-US" dirty="0"/>
          </a:p>
          <a:p>
            <a:pPr lvl="0"/>
            <a:r>
              <a:rPr lang="ar-SA" dirty="0"/>
              <a:t>توليد </a:t>
            </a:r>
            <a:r>
              <a:rPr lang="ar-SA" dirty="0" err="1"/>
              <a:t>الشيفرة</a:t>
            </a:r>
            <a:endParaRPr lang="en-US" dirty="0"/>
          </a:p>
          <a:p>
            <a:pPr lvl="0"/>
            <a:r>
              <a:rPr lang="ar-SA" dirty="0"/>
              <a:t>اختبار البرنامج</a:t>
            </a:r>
            <a:endParaRPr lang="en-US" dirty="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مرحلة الصيانة (</a:t>
            </a:r>
            <a:r>
              <a:rPr lang="en-US" b="1" dirty="0" smtClean="0"/>
              <a:t>Maintenance Phase</a:t>
            </a:r>
            <a:r>
              <a:rPr lang="ar-SA" b="1" dirty="0" smtClean="0"/>
              <a:t>)</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تهتم </a:t>
            </a:r>
            <a:r>
              <a:rPr lang="ar-SA" dirty="0"/>
              <a:t>بالتغيير الموافق لتصحيح الخطأ </a:t>
            </a:r>
            <a:r>
              <a:rPr lang="ar-SA" dirty="0" err="1"/>
              <a:t>والتكيفات</a:t>
            </a:r>
            <a:r>
              <a:rPr lang="ar-SA" dirty="0"/>
              <a:t> المطلوبة مع التطور البيئة البرمجية.</a:t>
            </a:r>
            <a:endParaRPr lang="en-US" dirty="0"/>
          </a:p>
          <a:p>
            <a:r>
              <a:rPr lang="ar-SA" b="1" i="1" dirty="0"/>
              <a:t>هناك </a:t>
            </a:r>
            <a:r>
              <a:rPr lang="ar-SA" b="1" i="1" dirty="0" err="1"/>
              <a:t>اربعة</a:t>
            </a:r>
            <a:r>
              <a:rPr lang="ar-SA" b="1" i="1" dirty="0"/>
              <a:t> </a:t>
            </a:r>
            <a:r>
              <a:rPr lang="ar-SA" b="1" i="1" dirty="0" err="1"/>
              <a:t>اصناف</a:t>
            </a:r>
            <a:r>
              <a:rPr lang="ar-SA" b="1" i="1" dirty="0"/>
              <a:t> من التعديلات خلال مرحلة الصيانة وهي</a:t>
            </a:r>
            <a:endParaRPr lang="en-US" b="1" i="1" dirty="0"/>
          </a:p>
          <a:p>
            <a:pPr lvl="0"/>
            <a:r>
              <a:rPr lang="ar-SA" dirty="0"/>
              <a:t>التصحيح (</a:t>
            </a:r>
            <a:r>
              <a:rPr lang="en-US" dirty="0"/>
              <a:t>Correction</a:t>
            </a:r>
            <a:r>
              <a:rPr lang="ar-SA" dirty="0"/>
              <a:t>)</a:t>
            </a:r>
            <a:endParaRPr lang="en-US" dirty="0"/>
          </a:p>
          <a:p>
            <a:pPr lvl="0"/>
            <a:r>
              <a:rPr lang="ar-SA" dirty="0"/>
              <a:t>التكيف (</a:t>
            </a:r>
            <a:r>
              <a:rPr lang="en-US" dirty="0"/>
              <a:t>Adaptation</a:t>
            </a:r>
            <a:r>
              <a:rPr lang="ar-SA" dirty="0"/>
              <a:t>)</a:t>
            </a:r>
            <a:endParaRPr lang="en-US" dirty="0"/>
          </a:p>
          <a:p>
            <a:pPr lvl="0"/>
            <a:r>
              <a:rPr lang="ar-SA" dirty="0"/>
              <a:t>التحسين (</a:t>
            </a:r>
            <a:r>
              <a:rPr lang="en-US" dirty="0"/>
              <a:t>Enhancement</a:t>
            </a:r>
            <a:r>
              <a:rPr lang="ar-SA" dirty="0"/>
              <a:t>)</a:t>
            </a:r>
            <a:endParaRPr lang="en-US" dirty="0"/>
          </a:p>
          <a:p>
            <a:pPr lvl="0"/>
            <a:r>
              <a:rPr lang="ar-SA" dirty="0"/>
              <a:t>الوقاية (</a:t>
            </a:r>
            <a:r>
              <a:rPr lang="en-US" dirty="0"/>
              <a:t>Prevention</a:t>
            </a:r>
            <a:r>
              <a:rPr lang="ar-SA" dirty="0"/>
              <a:t>)</a:t>
            </a:r>
            <a:endParaRPr lang="en-US" dirty="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يجري تكامل المراحل بعدد من نشاطات المظلة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pPr lvl="0"/>
            <a:r>
              <a:rPr lang="ar-SA" dirty="0" smtClean="0"/>
              <a:t>متابعة </a:t>
            </a:r>
            <a:r>
              <a:rPr lang="ar-SA" dirty="0"/>
              <a:t>المشروع البرمجي ومراقبته</a:t>
            </a:r>
            <a:endParaRPr lang="en-US" dirty="0"/>
          </a:p>
          <a:p>
            <a:pPr lvl="0"/>
            <a:r>
              <a:rPr lang="ar-SA" dirty="0"/>
              <a:t>المراجعات التقنية الرسمية</a:t>
            </a:r>
            <a:endParaRPr lang="en-US" dirty="0"/>
          </a:p>
          <a:p>
            <a:pPr lvl="0"/>
            <a:r>
              <a:rPr lang="ar-SA" dirty="0"/>
              <a:t>ضمان جودة المنتج</a:t>
            </a:r>
            <a:endParaRPr lang="en-US" dirty="0"/>
          </a:p>
          <a:p>
            <a:pPr lvl="0"/>
            <a:r>
              <a:rPr lang="ar-SA" dirty="0" err="1"/>
              <a:t>ادارة</a:t>
            </a:r>
            <a:r>
              <a:rPr lang="ar-SA" dirty="0"/>
              <a:t> تشكيلة البرنامج</a:t>
            </a:r>
            <a:endParaRPr lang="en-US" dirty="0"/>
          </a:p>
          <a:p>
            <a:pPr lvl="0"/>
            <a:r>
              <a:rPr lang="ar-SA" dirty="0" err="1"/>
              <a:t>اعداد</a:t>
            </a:r>
            <a:r>
              <a:rPr lang="ar-SA" dirty="0"/>
              <a:t> الوثائق </a:t>
            </a:r>
            <a:r>
              <a:rPr lang="ar-SA" dirty="0" err="1"/>
              <a:t>وانتاجها</a:t>
            </a:r>
            <a:endParaRPr lang="en-US" dirty="0"/>
          </a:p>
          <a:p>
            <a:pPr lvl="0"/>
            <a:r>
              <a:rPr lang="ar-SA" dirty="0" err="1"/>
              <a:t>ادارة</a:t>
            </a:r>
            <a:r>
              <a:rPr lang="ar-SA" dirty="0"/>
              <a:t> </a:t>
            </a:r>
            <a:r>
              <a:rPr lang="ar-SA" dirty="0" err="1"/>
              <a:t>اعادة</a:t>
            </a:r>
            <a:r>
              <a:rPr lang="ar-SA" dirty="0"/>
              <a:t> الاستخدام</a:t>
            </a:r>
            <a:endParaRPr lang="en-US" dirty="0"/>
          </a:p>
          <a:p>
            <a:pPr lvl="0"/>
            <a:r>
              <a:rPr lang="ar-SA" dirty="0"/>
              <a:t>اخذ القياسات</a:t>
            </a:r>
            <a:endParaRPr lang="en-US" dirty="0"/>
          </a:p>
          <a:p>
            <a:pPr lvl="0"/>
            <a:r>
              <a:rPr lang="ar-SA" dirty="0" err="1"/>
              <a:t>ادارة</a:t>
            </a:r>
            <a:r>
              <a:rPr lang="ar-SA" dirty="0"/>
              <a:t> المخاطر</a:t>
            </a:r>
            <a:endParaRPr lang="en-US" dirty="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928419"/>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rPr>
              <a:t>ع</a:t>
            </a:r>
            <a:r>
              <a:rPr kumimoji="0" lang="ar-SA" sz="3200" b="0" i="0" u="none" strike="noStrike" cap="none" normalizeH="0" baseline="0" dirty="0" smtClean="0" bmk="">
                <a:ln>
                  <a:noFill/>
                </a:ln>
                <a:solidFill>
                  <a:srgbClr val="4F81BD"/>
                </a:solidFill>
                <a:effectLst/>
                <a:latin typeface="Cambria" pitchFamily="18" charset="0"/>
                <a:ea typeface="Times New Roman" pitchFamily="18" charset="0"/>
                <a:cs typeface="Times New Roman" pitchFamily="18" charset="0"/>
              </a:rPr>
              <a:t>ملية البرمجة</a:t>
            </a:r>
            <a:endParaRPr kumimoji="0" lang="en-US"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raditional Arabic" pitchFamily="2" charset="-78"/>
                <a:ea typeface="Calibri" pitchFamily="34" charset="0"/>
                <a:cs typeface="Traditional Arabic" pitchFamily="2" charset="-78"/>
              </a:rPr>
              <a:t>يمكن وصف عملية البرمجة كما هو موضح بالشكل </a:t>
            </a:r>
            <a:r>
              <a:rPr kumimoji="0" lang="ar-SA" sz="2000" b="0" i="0" u="none" strike="noStrike" cap="none" normalizeH="0" baseline="0" dirty="0" err="1" smtClean="0">
                <a:ln>
                  <a:noFill/>
                </a:ln>
                <a:solidFill>
                  <a:schemeClr val="tx1"/>
                </a:solidFill>
                <a:effectLst/>
                <a:latin typeface="Traditional Arabic" pitchFamily="2" charset="-78"/>
                <a:ea typeface="Calibri" pitchFamily="34" charset="0"/>
                <a:cs typeface="Traditional Arabic" pitchFamily="2" charset="-78"/>
              </a:rPr>
              <a:t>ادناه</a:t>
            </a:r>
            <a:endParaRPr kumimoji="0" lang="ar-SA" sz="2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026" name="Group 2"/>
          <p:cNvGrpSpPr>
            <a:grpSpLocks/>
          </p:cNvGrpSpPr>
          <p:nvPr/>
        </p:nvGrpSpPr>
        <p:grpSpPr bwMode="auto">
          <a:xfrm>
            <a:off x="1857356" y="1428736"/>
            <a:ext cx="6643734" cy="4500594"/>
            <a:chOff x="3189" y="10814"/>
            <a:chExt cx="6035" cy="4427"/>
          </a:xfrm>
        </p:grpSpPr>
        <p:sp>
          <p:nvSpPr>
            <p:cNvPr id="1027" name="Rectangle 3"/>
            <p:cNvSpPr>
              <a:spLocks noChangeArrowheads="1"/>
            </p:cNvSpPr>
            <p:nvPr/>
          </p:nvSpPr>
          <p:spPr bwMode="auto">
            <a:xfrm>
              <a:off x="3189" y="10814"/>
              <a:ext cx="6035" cy="4427"/>
            </a:xfrm>
            <a:prstGeom prst="rect">
              <a:avLst/>
            </a:prstGeom>
            <a:solidFill>
              <a:srgbClr val="7F7F7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هيكل عام عملية البرمجة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3511" y="12038"/>
              <a:ext cx="5048" cy="2637"/>
            </a:xfrm>
            <a:prstGeom prst="rect">
              <a:avLst/>
            </a:prstGeom>
            <a:solidFill>
              <a:srgbClr val="A5A5A5">
                <a:alpha val="97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نشاطات المظلة</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3980" y="11229"/>
              <a:ext cx="3997" cy="27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نشاطات الهيكل</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4527" y="11795"/>
              <a:ext cx="2945" cy="1861"/>
            </a:xfrm>
            <a:prstGeom prst="rect">
              <a:avLst/>
            </a:prstGeom>
            <a:solidFill>
              <a:srgbClr val="80808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مجموعة مهام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4676" y="12102"/>
              <a:ext cx="2395" cy="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مهام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4676" y="12614"/>
              <a:ext cx="2395" cy="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معالم ونواتج</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Rectangle 9"/>
            <p:cNvSpPr>
              <a:spLocks noChangeArrowheads="1"/>
            </p:cNvSpPr>
            <p:nvPr/>
          </p:nvSpPr>
          <p:spPr bwMode="auto">
            <a:xfrm>
              <a:off x="4676" y="13204"/>
              <a:ext cx="2395" cy="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نقاط ضمان جودة البرمجيات</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713234"/>
          </a:xfrm>
        </p:spPr>
        <p:txBody>
          <a:bodyPr>
            <a:normAutofit fontScale="90000"/>
          </a:bodyPr>
          <a:lstStyle/>
          <a:p>
            <a:pPr algn="ctr"/>
            <a:r>
              <a:rPr lang="ar-SA" dirty="0" smtClean="0"/>
              <a:t>معهد</a:t>
            </a:r>
            <a:r>
              <a:rPr lang="en-US" dirty="0" smtClean="0"/>
              <a:t> SEI</a:t>
            </a:r>
            <a:r>
              <a:rPr lang="ar-SA" dirty="0" smtClean="0"/>
              <a:t> </a:t>
            </a:r>
            <a:endParaRPr lang="ar-SA" dirty="0"/>
          </a:p>
        </p:txBody>
      </p:sp>
      <p:sp>
        <p:nvSpPr>
          <p:cNvPr id="3" name="عنصر نائب للمحتوى 2"/>
          <p:cNvSpPr>
            <a:spLocks noGrp="1"/>
          </p:cNvSpPr>
          <p:nvPr>
            <p:ph idx="1"/>
          </p:nvPr>
        </p:nvSpPr>
        <p:spPr>
          <a:xfrm>
            <a:off x="457200" y="1196752"/>
            <a:ext cx="8229600" cy="5258056"/>
          </a:xfrm>
        </p:spPr>
        <p:txBody>
          <a:bodyPr>
            <a:normAutofit fontScale="85000" lnSpcReduction="10000"/>
          </a:bodyPr>
          <a:lstStyle/>
          <a:p>
            <a:r>
              <a:rPr lang="ar-SA" dirty="0" smtClean="0"/>
              <a:t>يقم منهج معهد </a:t>
            </a:r>
            <a:r>
              <a:rPr lang="en-US" dirty="0" smtClean="0"/>
              <a:t>SEI</a:t>
            </a:r>
            <a:r>
              <a:rPr lang="ar-SA" dirty="0" smtClean="0"/>
              <a:t> مقياسا للفعالية العامة لممارسات شركة علي صعيد هندسة البرمجيات  ويرسم  خمسة </a:t>
            </a:r>
            <a:r>
              <a:rPr lang="ar-SA" b="1" dirty="0" smtClean="0"/>
              <a:t>مستويات نضج عملية البرمجة تعرف علي النحو التالي:</a:t>
            </a:r>
            <a:endParaRPr lang="en-US" dirty="0" smtClean="0"/>
          </a:p>
          <a:p>
            <a:r>
              <a:rPr lang="ar-SA" b="1" dirty="0" smtClean="0"/>
              <a:t>المستوي 1 : </a:t>
            </a:r>
            <a:r>
              <a:rPr lang="ar-SA" b="1" dirty="0" err="1" smtClean="0"/>
              <a:t>إبتدائي</a:t>
            </a:r>
            <a:r>
              <a:rPr lang="ar-SA" b="1" dirty="0" smtClean="0"/>
              <a:t> (</a:t>
            </a:r>
            <a:r>
              <a:rPr lang="en-US" b="1" dirty="0" smtClean="0"/>
              <a:t>Initial</a:t>
            </a:r>
            <a:r>
              <a:rPr lang="ar-SA" b="1" dirty="0" smtClean="0"/>
              <a:t>)</a:t>
            </a:r>
          </a:p>
          <a:p>
            <a:pPr>
              <a:buNone/>
            </a:pPr>
            <a:r>
              <a:rPr lang="ar-SA" b="1" dirty="0" smtClean="0"/>
              <a:t>توصف عملية البرمجة </a:t>
            </a:r>
            <a:r>
              <a:rPr lang="ar-SA" b="1" dirty="0" err="1" smtClean="0"/>
              <a:t>بانها</a:t>
            </a:r>
            <a:r>
              <a:rPr lang="ar-SA" b="1" dirty="0" smtClean="0"/>
              <a:t> مناسبة </a:t>
            </a:r>
            <a:r>
              <a:rPr lang="ar-SA" b="1" dirty="0" err="1" smtClean="0"/>
              <a:t>واحيانا</a:t>
            </a:r>
            <a:r>
              <a:rPr lang="ar-SA" b="1" dirty="0" smtClean="0"/>
              <a:t> فوضوية</a:t>
            </a:r>
            <a:endParaRPr lang="en-US" b="1" dirty="0" smtClean="0"/>
          </a:p>
          <a:p>
            <a:r>
              <a:rPr lang="ar-SA" b="1" dirty="0" smtClean="0"/>
              <a:t>المستوي 2 : متكرر (</a:t>
            </a:r>
            <a:r>
              <a:rPr lang="en-US" b="1" dirty="0" smtClean="0"/>
              <a:t>Repeatable</a:t>
            </a:r>
            <a:r>
              <a:rPr lang="ar-SA" b="1" dirty="0" smtClean="0"/>
              <a:t>)</a:t>
            </a:r>
          </a:p>
          <a:p>
            <a:pPr>
              <a:buNone/>
            </a:pPr>
            <a:r>
              <a:rPr lang="ar-SA" b="1" dirty="0" smtClean="0"/>
              <a:t>توضع عمليات برمجة </a:t>
            </a:r>
            <a:r>
              <a:rPr lang="ar-SA" b="1" dirty="0" err="1" smtClean="0"/>
              <a:t>اساسية</a:t>
            </a:r>
            <a:r>
              <a:rPr lang="ar-SA" b="1" dirty="0" smtClean="0"/>
              <a:t> </a:t>
            </a:r>
            <a:r>
              <a:rPr lang="ar-SA" b="1" dirty="0" err="1" smtClean="0"/>
              <a:t>لادارة</a:t>
            </a:r>
            <a:r>
              <a:rPr lang="ar-SA" b="1" dirty="0" smtClean="0"/>
              <a:t> المشروع وذلك لمتابعة الكلفة والجدول الزمني والوظائفية</a:t>
            </a:r>
            <a:endParaRPr lang="en-US" b="1" dirty="0" smtClean="0"/>
          </a:p>
          <a:p>
            <a:r>
              <a:rPr lang="ar-SA" b="1" dirty="0" smtClean="0"/>
              <a:t>المستوي 3 : معرف (</a:t>
            </a:r>
            <a:r>
              <a:rPr lang="en-US" b="1" dirty="0" smtClean="0"/>
              <a:t> Defined</a:t>
            </a:r>
            <a:r>
              <a:rPr lang="ar-SA" b="1" dirty="0" smtClean="0"/>
              <a:t>)</a:t>
            </a:r>
          </a:p>
          <a:p>
            <a:pPr>
              <a:buNone/>
            </a:pPr>
            <a:r>
              <a:rPr lang="ar-SA" b="1" dirty="0" smtClean="0"/>
              <a:t>تكون عملية البرمجة للنشاطات </a:t>
            </a:r>
            <a:r>
              <a:rPr lang="ar-SA" b="1" dirty="0" err="1" smtClean="0"/>
              <a:t>الادارية</a:t>
            </a:r>
            <a:r>
              <a:rPr lang="ar-SA" b="1" dirty="0" smtClean="0"/>
              <a:t> والهندسية </a:t>
            </a:r>
            <a:r>
              <a:rPr lang="ar-SA" b="1" dirty="0" err="1" smtClean="0"/>
              <a:t>موثوقة</a:t>
            </a:r>
            <a:r>
              <a:rPr lang="ar-SA" b="1" dirty="0" smtClean="0"/>
              <a:t> وقياسية ومتكاملة مع عملية </a:t>
            </a:r>
            <a:r>
              <a:rPr lang="ar-SA" b="1" dirty="0" err="1" smtClean="0"/>
              <a:t>الربمجة</a:t>
            </a:r>
            <a:r>
              <a:rPr lang="ar-SA" b="1" dirty="0" smtClean="0"/>
              <a:t> لكل مؤسسة</a:t>
            </a:r>
            <a:endParaRPr lang="en-US" b="1"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تابع</a:t>
            </a:r>
            <a:endParaRPr lang="ar-SA" dirty="0"/>
          </a:p>
        </p:txBody>
      </p:sp>
      <p:sp>
        <p:nvSpPr>
          <p:cNvPr id="3" name="عنصر نائب للمحتوى 2"/>
          <p:cNvSpPr>
            <a:spLocks noGrp="1"/>
          </p:cNvSpPr>
          <p:nvPr>
            <p:ph idx="1"/>
          </p:nvPr>
        </p:nvSpPr>
        <p:spPr/>
        <p:txBody>
          <a:bodyPr/>
          <a:lstStyle/>
          <a:p>
            <a:r>
              <a:rPr lang="ar-SA" b="1" dirty="0" smtClean="0"/>
              <a:t>المستوي 4 : مدار ( </a:t>
            </a:r>
            <a:r>
              <a:rPr lang="en-US" b="1" dirty="0" smtClean="0"/>
              <a:t>Managed</a:t>
            </a:r>
            <a:r>
              <a:rPr lang="ar-SA" b="1" dirty="0" smtClean="0"/>
              <a:t>)</a:t>
            </a:r>
          </a:p>
          <a:p>
            <a:pPr>
              <a:buNone/>
            </a:pPr>
            <a:r>
              <a:rPr lang="ar-SA" b="1" dirty="0" smtClean="0"/>
              <a:t>تجمع قياسات تفصيلية لعملية البرمجة وجودة المنتج</a:t>
            </a:r>
            <a:endParaRPr lang="en-US" b="1" dirty="0" smtClean="0"/>
          </a:p>
          <a:p>
            <a:r>
              <a:rPr lang="ar-SA" b="1" dirty="0" smtClean="0"/>
              <a:t>المستوي 5 : مثالي (</a:t>
            </a:r>
            <a:r>
              <a:rPr lang="en-US" b="1" dirty="0" smtClean="0"/>
              <a:t>Optimization</a:t>
            </a:r>
            <a:r>
              <a:rPr lang="ar-SA" b="1" dirty="0" smtClean="0"/>
              <a:t>)</a:t>
            </a:r>
          </a:p>
          <a:p>
            <a:pPr>
              <a:buNone/>
            </a:pPr>
            <a:r>
              <a:rPr lang="ar-SA" b="1" dirty="0" smtClean="0"/>
              <a:t>تتحقق تحسينات مستمرة على عملية البرمجة بتكرار كمية منها ومن اختبار </a:t>
            </a:r>
            <a:r>
              <a:rPr lang="ar-SA" b="1" dirty="0" err="1" smtClean="0"/>
              <a:t>افكار</a:t>
            </a:r>
            <a:r>
              <a:rPr lang="ar-SA" b="1" dirty="0" smtClean="0"/>
              <a:t> وتكنولوجيا مبتكرة</a:t>
            </a:r>
            <a:endParaRPr lang="en-US" b="1"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073274"/>
          </a:xfrm>
        </p:spPr>
        <p:txBody>
          <a:bodyPr>
            <a:normAutofit fontScale="90000"/>
          </a:bodyPr>
          <a:lstStyle/>
          <a:p>
            <a:pPr algn="ctr"/>
            <a:r>
              <a:rPr lang="ar-SA" b="1" dirty="0" smtClean="0"/>
              <a:t>يتم وصف  كل </a:t>
            </a:r>
            <a:r>
              <a:rPr lang="en-US" b="1" dirty="0" smtClean="0"/>
              <a:t>KPA </a:t>
            </a:r>
            <a:r>
              <a:rPr lang="ar-SA" b="1" dirty="0" smtClean="0"/>
              <a:t> من خلال تعريف </a:t>
            </a:r>
            <a:r>
              <a:rPr lang="ar-SA" b="1" dirty="0" err="1" smtClean="0"/>
              <a:t>الامور</a:t>
            </a:r>
            <a:r>
              <a:rPr lang="ar-SA" b="1" dirty="0" smtClean="0"/>
              <a:t> التالية:</a:t>
            </a:r>
            <a:r>
              <a:rPr lang="en-US" b="1" dirty="0" smtClean="0"/>
              <a:t/>
            </a:r>
            <a:br>
              <a:rPr lang="en-US" b="1" dirty="0" smtClean="0"/>
            </a:br>
            <a:endParaRPr lang="ar-SA" dirty="0"/>
          </a:p>
        </p:txBody>
      </p:sp>
      <p:sp>
        <p:nvSpPr>
          <p:cNvPr id="3" name="عنصر نائب للمحتوى 2"/>
          <p:cNvSpPr>
            <a:spLocks noGrp="1"/>
          </p:cNvSpPr>
          <p:nvPr>
            <p:ph idx="1"/>
          </p:nvPr>
        </p:nvSpPr>
        <p:spPr>
          <a:xfrm>
            <a:off x="457200" y="1340768"/>
            <a:ext cx="8229600" cy="5114040"/>
          </a:xfrm>
        </p:spPr>
        <p:txBody>
          <a:bodyPr>
            <a:normAutofit fontScale="92500" lnSpcReduction="10000"/>
          </a:bodyPr>
          <a:lstStyle/>
          <a:p>
            <a:pPr lvl="0"/>
            <a:r>
              <a:rPr lang="ar-SA" dirty="0" smtClean="0"/>
              <a:t>الأهداف: الغايات الكلية التي يجب </a:t>
            </a:r>
            <a:r>
              <a:rPr lang="ar-SA" dirty="0" err="1" smtClean="0"/>
              <a:t>ان</a:t>
            </a:r>
            <a:r>
              <a:rPr lang="ar-SA" dirty="0" smtClean="0"/>
              <a:t> تحققها كل </a:t>
            </a:r>
            <a:r>
              <a:rPr lang="en-US" dirty="0" err="1" smtClean="0"/>
              <a:t>kpa</a:t>
            </a:r>
            <a:endParaRPr lang="en-US" dirty="0" smtClean="0"/>
          </a:p>
          <a:p>
            <a:pPr lvl="0"/>
            <a:r>
              <a:rPr lang="ar-SA" dirty="0" smtClean="0"/>
              <a:t>الالتزامات:متطلبات يجب توفرها لتحقيق </a:t>
            </a:r>
            <a:r>
              <a:rPr lang="ar-SA" dirty="0" err="1" smtClean="0"/>
              <a:t>الاهداف</a:t>
            </a:r>
            <a:endParaRPr lang="en-US" dirty="0" smtClean="0"/>
          </a:p>
          <a:p>
            <a:pPr lvl="0"/>
            <a:r>
              <a:rPr lang="ar-SA" dirty="0" err="1" smtClean="0"/>
              <a:t>الامكانيات</a:t>
            </a:r>
            <a:r>
              <a:rPr lang="ar-SA" dirty="0" smtClean="0"/>
              <a:t>:</a:t>
            </a:r>
            <a:r>
              <a:rPr lang="ar-SA" dirty="0" err="1" smtClean="0"/>
              <a:t>الاشياء</a:t>
            </a:r>
            <a:r>
              <a:rPr lang="ar-SA" dirty="0" smtClean="0"/>
              <a:t> التي يجب توفرها والتي تسمح للمؤسسة بتحقيق التزاماتها</a:t>
            </a:r>
            <a:endParaRPr lang="en-US" dirty="0" smtClean="0"/>
          </a:p>
          <a:p>
            <a:pPr lvl="0"/>
            <a:r>
              <a:rPr lang="ar-SA" dirty="0" smtClean="0"/>
              <a:t>النشاطات:المهام المحددة المطلوبة لتحقيق وظيفة </a:t>
            </a:r>
            <a:r>
              <a:rPr lang="en-US" dirty="0" err="1" smtClean="0"/>
              <a:t>kpa</a:t>
            </a:r>
            <a:endParaRPr lang="en-US" dirty="0" smtClean="0"/>
          </a:p>
          <a:p>
            <a:pPr lvl="0"/>
            <a:r>
              <a:rPr lang="ar-SA" dirty="0" smtClean="0"/>
              <a:t>طرق </a:t>
            </a:r>
            <a:r>
              <a:rPr lang="ar-SA" dirty="0" err="1" smtClean="0"/>
              <a:t>مراقية</a:t>
            </a:r>
            <a:r>
              <a:rPr lang="ar-SA" dirty="0" smtClean="0"/>
              <a:t> الانجاز:الطريقة التي تجري </a:t>
            </a:r>
            <a:r>
              <a:rPr lang="ar-SA" dirty="0" err="1" smtClean="0"/>
              <a:t>بها</a:t>
            </a:r>
            <a:r>
              <a:rPr lang="ar-SA" dirty="0" smtClean="0"/>
              <a:t> مراقبة النشاطات عند وضعها في مكانها</a:t>
            </a:r>
            <a:endParaRPr lang="en-US" dirty="0" smtClean="0"/>
          </a:p>
          <a:p>
            <a:pPr lvl="0"/>
            <a:r>
              <a:rPr lang="ar-SA" dirty="0" smtClean="0"/>
              <a:t>طرق التحقق من الانجاز:</a:t>
            </a:r>
            <a:r>
              <a:rPr lang="ar-SA" dirty="0" err="1" smtClean="0"/>
              <a:t>الاسلوب</a:t>
            </a:r>
            <a:r>
              <a:rPr lang="ar-SA" dirty="0" smtClean="0"/>
              <a:t> الذي يمكن فيه التحقيق من الممارسات الملائمة لـ</a:t>
            </a:r>
            <a:r>
              <a:rPr lang="en-US" dirty="0" err="1" smtClean="0"/>
              <a:t>kpa</a:t>
            </a:r>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dirty="0" smtClean="0"/>
              <a:t>نماذج 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يتم اختيار نموذج عملية البرمجة بناء علي طبيعة المشروع والتطبيقات والطرق </a:t>
            </a:r>
            <a:r>
              <a:rPr lang="ar-SA" dirty="0" err="1" smtClean="0"/>
              <a:t>والادوات</a:t>
            </a:r>
            <a:r>
              <a:rPr lang="ar-SA" dirty="0" smtClean="0"/>
              <a:t> المستخدمة والتحكم </a:t>
            </a:r>
            <a:r>
              <a:rPr lang="ar-SA" dirty="0" err="1" smtClean="0"/>
              <a:t>والاداء</a:t>
            </a:r>
            <a:r>
              <a:rPr lang="ar-SA" dirty="0" smtClean="0"/>
              <a:t> المطلوبين.</a:t>
            </a:r>
            <a:endParaRPr lang="en-US"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b="1" dirty="0" smtClean="0"/>
              <a:t>يمكن وصف كل التطور البرمجي بحلقة لحل المشكلة توجد </a:t>
            </a:r>
            <a:r>
              <a:rPr lang="ar-SA" b="1" dirty="0" err="1" smtClean="0"/>
              <a:t>بها</a:t>
            </a:r>
            <a:r>
              <a:rPr lang="ar-SA" b="1" dirty="0" smtClean="0"/>
              <a:t> </a:t>
            </a:r>
            <a:r>
              <a:rPr lang="ar-SA" b="1" dirty="0" err="1" smtClean="0"/>
              <a:t>اربعة</a:t>
            </a:r>
            <a:r>
              <a:rPr lang="ar-SA" b="1" dirty="0" smtClean="0"/>
              <a:t> مراحل وهي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lvl="0"/>
            <a:r>
              <a:rPr lang="ar-SA" dirty="0" smtClean="0"/>
              <a:t>الوضع الراهن</a:t>
            </a:r>
            <a:endParaRPr lang="en-US" dirty="0" smtClean="0"/>
          </a:p>
          <a:p>
            <a:pPr lvl="0"/>
            <a:r>
              <a:rPr lang="ar-SA" dirty="0" smtClean="0"/>
              <a:t>تعريف المشكلة</a:t>
            </a:r>
          </a:p>
          <a:p>
            <a:pPr lvl="0"/>
            <a:r>
              <a:rPr lang="ar-SA" dirty="0" smtClean="0"/>
              <a:t>التطوير التقني</a:t>
            </a:r>
            <a:endParaRPr lang="en-US" dirty="0" smtClean="0"/>
          </a:p>
          <a:p>
            <a:pPr lvl="0"/>
            <a:r>
              <a:rPr lang="ar-SA" dirty="0" err="1" smtClean="0"/>
              <a:t>مكاملة</a:t>
            </a:r>
            <a:r>
              <a:rPr lang="ar-SA" dirty="0" smtClean="0"/>
              <a:t> الحل</a:t>
            </a:r>
            <a:endParaRPr lang="en-US" dirty="0" smtClean="0"/>
          </a:p>
          <a:p>
            <a:endParaRPr lang="ar-SA" dirty="0"/>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934845" y="1890712"/>
          <a:ext cx="5274310" cy="307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3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Traditional Arabic" pitchFamily="2" charset="-78"/>
                <a:ea typeface="Calibri" pitchFamily="34" charset="0"/>
                <a:cs typeface="Traditional Arabic" pitchFamily="2" charset="-78"/>
              </a:rPr>
              <a:t>يقترح </a:t>
            </a:r>
            <a:r>
              <a:rPr kumimoji="0" lang="en-US" sz="1400" b="0" i="0" u="none" strike="noStrike" cap="none" normalizeH="0" baseline="0" smtClean="0">
                <a:ln>
                  <a:noFill/>
                </a:ln>
                <a:solidFill>
                  <a:schemeClr val="tx1"/>
                </a:solidFill>
                <a:effectLst/>
                <a:latin typeface="Traditional Arabic" pitchFamily="2" charset="-78"/>
                <a:ea typeface="Calibri" pitchFamily="34" charset="0"/>
                <a:cs typeface="Traditional Arabic" pitchFamily="2" charset="-78"/>
              </a:rPr>
              <a:t>Raccon</a:t>
            </a:r>
            <a:r>
              <a:rPr kumimoji="0" lang="ar-SA" sz="1400" b="0" i="0" u="none" strike="noStrike" cap="none" normalizeH="0" baseline="0" smtClean="0">
                <a:ln>
                  <a:noFill/>
                </a:ln>
                <a:solidFill>
                  <a:schemeClr val="tx1"/>
                </a:solidFill>
                <a:effectLst/>
                <a:latin typeface="Traditional Arabic" pitchFamily="2" charset="-78"/>
                <a:ea typeface="Calibri" pitchFamily="34" charset="0"/>
                <a:cs typeface="Traditional Arabic" pitchFamily="2" charset="-78"/>
              </a:rPr>
              <a:t> نموذجا فوضويا وهو يصف  تطوير البرمجيات كاستمرار من المستخدم الي المطور الي التكنولوجيا</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2"/>
          <p:cNvGrpSpPr>
            <a:grpSpLocks/>
          </p:cNvGrpSpPr>
          <p:nvPr/>
        </p:nvGrpSpPr>
        <p:grpSpPr bwMode="auto">
          <a:xfrm>
            <a:off x="1785918" y="3071810"/>
            <a:ext cx="5753100" cy="495300"/>
            <a:chOff x="1780" y="11854"/>
            <a:chExt cx="9060" cy="780"/>
          </a:xfrm>
        </p:grpSpPr>
        <p:sp>
          <p:nvSpPr>
            <p:cNvPr id="1027" name="Rectangle 3"/>
            <p:cNvSpPr>
              <a:spLocks noChangeArrowheads="1"/>
            </p:cNvSpPr>
            <p:nvPr/>
          </p:nvSpPr>
          <p:spPr bwMode="auto">
            <a:xfrm>
              <a:off x="9240" y="1185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التحليل</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6780" y="1187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التصميم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4260" y="1187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الشيفرة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1780" y="11874"/>
              <a:ext cx="1600" cy="7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Arial" pitchFamily="34" charset="0"/>
                  <a:cs typeface="Arial" pitchFamily="34" charset="0"/>
                </a:rPr>
                <a:t>     الاختبار</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031" name="AutoShape 7"/>
            <p:cNvCxnSpPr>
              <a:cxnSpLocks noChangeShapeType="1"/>
            </p:cNvCxnSpPr>
            <p:nvPr/>
          </p:nvCxnSpPr>
          <p:spPr bwMode="auto">
            <a:xfrm flipH="1">
              <a:off x="8360" y="12445"/>
              <a:ext cx="880" cy="0"/>
            </a:xfrm>
            <a:prstGeom prst="straightConnector1">
              <a:avLst/>
            </a:prstGeom>
            <a:noFill/>
            <a:ln w="9525">
              <a:solidFill>
                <a:srgbClr val="000000"/>
              </a:solidFill>
              <a:round/>
              <a:headEnd/>
              <a:tailEnd type="triangle" w="med" len="med"/>
            </a:ln>
          </p:spPr>
        </p:cxnSp>
        <p:cxnSp>
          <p:nvCxnSpPr>
            <p:cNvPr id="1032" name="AutoShape 8"/>
            <p:cNvCxnSpPr>
              <a:cxnSpLocks noChangeShapeType="1"/>
            </p:cNvCxnSpPr>
            <p:nvPr/>
          </p:nvCxnSpPr>
          <p:spPr bwMode="auto">
            <a:xfrm flipH="1">
              <a:off x="5840" y="12445"/>
              <a:ext cx="940" cy="0"/>
            </a:xfrm>
            <a:prstGeom prst="straightConnector1">
              <a:avLst/>
            </a:prstGeom>
            <a:noFill/>
            <a:ln w="9525">
              <a:solidFill>
                <a:srgbClr val="000000"/>
              </a:solidFill>
              <a:round/>
              <a:headEnd/>
              <a:tailEnd type="triangle" w="med" len="med"/>
            </a:ln>
          </p:spPr>
        </p:cxnSp>
        <p:cxnSp>
          <p:nvCxnSpPr>
            <p:cNvPr id="1033" name="AutoShape 9"/>
            <p:cNvCxnSpPr>
              <a:cxnSpLocks noChangeShapeType="1"/>
            </p:cNvCxnSpPr>
            <p:nvPr/>
          </p:nvCxnSpPr>
          <p:spPr bwMode="auto">
            <a:xfrm flipH="1">
              <a:off x="3360" y="12465"/>
              <a:ext cx="940" cy="0"/>
            </a:xfrm>
            <a:prstGeom prst="straightConnector1">
              <a:avLst/>
            </a:prstGeom>
            <a:noFill/>
            <a:ln w="9525">
              <a:solidFill>
                <a:srgbClr val="000000"/>
              </a:solidFill>
              <a:round/>
              <a:headEnd/>
              <a:tailEnd type="triangle" w="med" len="med"/>
            </a:ln>
          </p:spPr>
        </p:cxnSp>
      </p:grpSp>
      <p:sp>
        <p:nvSpPr>
          <p:cNvPr id="10" name="مستطيل 9"/>
          <p:cNvSpPr/>
          <p:nvPr/>
        </p:nvSpPr>
        <p:spPr>
          <a:xfrm>
            <a:off x="2714612" y="1285860"/>
            <a:ext cx="4572016" cy="646331"/>
          </a:xfrm>
          <a:prstGeom prst="rect">
            <a:avLst/>
          </a:prstGeom>
        </p:spPr>
        <p:txBody>
          <a:bodyPr wrap="square">
            <a:spAutoFit/>
          </a:bodyPr>
          <a:lstStyle/>
          <a:p>
            <a:r>
              <a:rPr lang="ar-SA" b="1" dirty="0" smtClean="0"/>
              <a:t>النموذج </a:t>
            </a:r>
            <a:r>
              <a:rPr lang="ar-SA" b="1" dirty="0" err="1" smtClean="0"/>
              <a:t>التتابعي</a:t>
            </a:r>
            <a:r>
              <a:rPr lang="ar-SA" b="1" dirty="0" smtClean="0"/>
              <a:t> الخطي</a:t>
            </a:r>
            <a:r>
              <a:rPr lang="en-US" b="1" dirty="0" smtClean="0"/>
              <a:t/>
            </a:r>
            <a:br>
              <a:rPr lang="en-US" b="1" dirty="0" smtClean="0"/>
            </a:br>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هندسة </a:t>
            </a:r>
            <a:r>
              <a:rPr lang="ar-SA" b="1" i="1" dirty="0" err="1" smtClean="0"/>
              <a:t>ونمذجة</a:t>
            </a:r>
            <a:r>
              <a:rPr lang="ar-SA" b="1" i="1" dirty="0" smtClean="0"/>
              <a:t> النظام/ المعلومات</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r>
              <a:rPr lang="ar-SA" dirty="0" smtClean="0"/>
              <a:t>يبدأ العمل بوضع متطلبات لجميع مكونات النظام ثم تخصيص مجموعة جزئية من هذه المتطلبات للبرنامج. تشتمل علي هندسة النظام وتحليله عند مستوي النظام مع قدر بسيط من التحليل والتصميم عند المستوي </a:t>
            </a:r>
            <a:r>
              <a:rPr lang="ar-SA" dirty="0" err="1" smtClean="0"/>
              <a:t>الاعلي</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i="1" dirty="0" smtClean="0"/>
              <a:t>تحليل متطلبات البرنامج</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يجب عليه فهم نطاق معلومات البرنامج</a:t>
            </a:r>
            <a:endParaRPr lang="en-US" dirty="0" smtClean="0"/>
          </a:p>
          <a:p>
            <a:pPr lvl="0"/>
            <a:r>
              <a:rPr lang="ar-SA" dirty="0" err="1" smtClean="0"/>
              <a:t>اضافة</a:t>
            </a:r>
            <a:r>
              <a:rPr lang="ar-SA" dirty="0" smtClean="0"/>
              <a:t> </a:t>
            </a:r>
            <a:r>
              <a:rPr lang="ar-SA" dirty="0" err="1" smtClean="0"/>
              <a:t>الي</a:t>
            </a:r>
            <a:r>
              <a:rPr lang="ar-SA" dirty="0" smtClean="0"/>
              <a:t> الوظيفة </a:t>
            </a:r>
            <a:r>
              <a:rPr lang="ar-SA" dirty="0" err="1" smtClean="0"/>
              <a:t>والاداء</a:t>
            </a:r>
            <a:r>
              <a:rPr lang="ar-SA" dirty="0" smtClean="0"/>
              <a:t> والسلوك</a:t>
            </a:r>
            <a:endParaRPr lang="en-US" dirty="0" smtClean="0"/>
          </a:p>
          <a:p>
            <a:pPr lvl="0"/>
            <a:r>
              <a:rPr lang="ar-SA" dirty="0" smtClean="0"/>
              <a:t>توثيق متطلبات النظام والبرنامج ومراجعتها مع الزبون</a:t>
            </a:r>
            <a:endParaRPr lang="en-US" dirty="0" smtClean="0"/>
          </a:p>
          <a:p>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i="1" dirty="0" smtClean="0"/>
              <a:t>التصميم</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هو عملية تهتم بالتالي</a:t>
            </a:r>
            <a:endParaRPr lang="en-US" dirty="0" smtClean="0"/>
          </a:p>
          <a:p>
            <a:pPr lvl="0"/>
            <a:r>
              <a:rPr lang="ar-SA" dirty="0" smtClean="0"/>
              <a:t>بنية البيانات</a:t>
            </a:r>
            <a:endParaRPr lang="en-US" dirty="0" smtClean="0"/>
          </a:p>
          <a:p>
            <a:pPr lvl="0"/>
            <a:r>
              <a:rPr lang="ar-SA" dirty="0" smtClean="0"/>
              <a:t>بنيان البرمجية</a:t>
            </a:r>
            <a:endParaRPr lang="en-US" dirty="0" smtClean="0"/>
          </a:p>
          <a:p>
            <a:pPr lvl="0"/>
            <a:r>
              <a:rPr lang="ar-SA" dirty="0" err="1" smtClean="0"/>
              <a:t>تمثيلات</a:t>
            </a:r>
            <a:r>
              <a:rPr lang="ar-SA" dirty="0" smtClean="0"/>
              <a:t> الواجهة</a:t>
            </a:r>
            <a:endParaRPr lang="en-US" dirty="0" smtClean="0"/>
          </a:p>
          <a:p>
            <a:pPr lvl="0"/>
            <a:r>
              <a:rPr lang="ar-SA" dirty="0" smtClean="0"/>
              <a:t>تفاصيل عملية البرمجة</a:t>
            </a:r>
            <a:endParaRPr lang="en-US" dirty="0" smtClean="0"/>
          </a:p>
          <a:p>
            <a:pPr>
              <a:buNone/>
            </a:pPr>
            <a:r>
              <a:rPr lang="ar-SA" dirty="0" smtClean="0"/>
              <a:t>تقوم عملية التصميم بترجمة المتطلبات </a:t>
            </a:r>
            <a:r>
              <a:rPr lang="ar-SA" dirty="0" err="1" smtClean="0"/>
              <a:t>الي</a:t>
            </a:r>
            <a:r>
              <a:rPr lang="ar-SA" dirty="0" smtClean="0"/>
              <a:t> تمثيل للبرمجيات.</a:t>
            </a:r>
            <a:endParaRPr lang="en-US" dirty="0" smtClean="0"/>
          </a:p>
          <a:p>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b="1" i="1" dirty="0" smtClean="0"/>
              <a:t>توليد </a:t>
            </a:r>
            <a:r>
              <a:rPr lang="ar-SA" b="1" i="1" dirty="0" err="1" smtClean="0"/>
              <a:t>الشيفرة</a:t>
            </a:r>
            <a:endParaRPr lang="en-US" b="1" i="1" dirty="0" smtClean="0"/>
          </a:p>
          <a:p>
            <a:r>
              <a:rPr lang="ar-SA" dirty="0" smtClean="0"/>
              <a:t>يجب ترجمة التصميم </a:t>
            </a:r>
            <a:r>
              <a:rPr lang="ar-SA" dirty="0" err="1" smtClean="0"/>
              <a:t>الي</a:t>
            </a:r>
            <a:r>
              <a:rPr lang="ar-SA" dirty="0" smtClean="0"/>
              <a:t> صيغة تستطيع </a:t>
            </a:r>
            <a:r>
              <a:rPr lang="ar-SA" dirty="0" err="1" smtClean="0"/>
              <a:t>الالة</a:t>
            </a:r>
            <a:r>
              <a:rPr lang="ar-SA" dirty="0" smtClean="0"/>
              <a:t> قراءتها.</a:t>
            </a:r>
            <a:endParaRPr lang="en-US" dirty="0" smtClean="0"/>
          </a:p>
          <a:p>
            <a:r>
              <a:rPr lang="ar-SA" b="1" i="1" dirty="0" smtClean="0"/>
              <a:t>الاختبار</a:t>
            </a:r>
            <a:endParaRPr lang="en-US" b="1" i="1" dirty="0" smtClean="0"/>
          </a:p>
          <a:p>
            <a:r>
              <a:rPr lang="ar-SA" dirty="0" smtClean="0"/>
              <a:t>يبدأ الاختبار حال توليد </a:t>
            </a:r>
            <a:r>
              <a:rPr lang="ar-SA" dirty="0" err="1" smtClean="0"/>
              <a:t>الشيفرةوتركز</a:t>
            </a:r>
            <a:r>
              <a:rPr lang="ar-SA" dirty="0" smtClean="0"/>
              <a:t> علي العبارات واختبار واكتشاف </a:t>
            </a:r>
            <a:r>
              <a:rPr lang="ar-SA" dirty="0" err="1" smtClean="0"/>
              <a:t>الاخطاء</a:t>
            </a:r>
            <a:r>
              <a:rPr lang="ar-SA" dirty="0" smtClean="0"/>
              <a:t>.</a:t>
            </a:r>
            <a:endParaRPr lang="en-US" dirty="0" smtClean="0"/>
          </a:p>
          <a:p>
            <a:r>
              <a:rPr lang="ar-SA" b="1" i="1" dirty="0" smtClean="0"/>
              <a:t>الصيانة</a:t>
            </a:r>
            <a:endParaRPr lang="en-US" b="1" i="1" dirty="0" smtClean="0"/>
          </a:p>
          <a:p>
            <a:r>
              <a:rPr lang="ar-SA" dirty="0" smtClean="0"/>
              <a:t>تخضع البرمجيات لتعديها بعد تسليمها للزبون .</a:t>
            </a:r>
            <a:endParaRPr lang="en-US" dirty="0" smtClean="0"/>
          </a:p>
          <a:p>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مشاكل النموذج </a:t>
            </a:r>
            <a:r>
              <a:rPr lang="ar-SA" b="1" i="1" dirty="0" err="1" smtClean="0"/>
              <a:t>التتابعي</a:t>
            </a:r>
            <a:r>
              <a:rPr lang="ar-SA" b="1" i="1" dirty="0" smtClean="0"/>
              <a:t> الخطي</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نادرا ما تتبع المشاريع الحقيقية التقدم </a:t>
            </a:r>
            <a:r>
              <a:rPr lang="ar-SA" dirty="0" err="1" smtClean="0"/>
              <a:t>التتابعي</a:t>
            </a:r>
            <a:r>
              <a:rPr lang="ar-SA" dirty="0" smtClean="0"/>
              <a:t> الذي يقترحه النموذج.</a:t>
            </a:r>
            <a:endParaRPr lang="en-US" dirty="0" smtClean="0"/>
          </a:p>
          <a:p>
            <a:pPr lvl="0"/>
            <a:r>
              <a:rPr lang="ar-SA" dirty="0" smtClean="0"/>
              <a:t>يعب علي الزبون طرح متطلباته بوضوح.</a:t>
            </a:r>
            <a:endParaRPr lang="en-US" dirty="0" smtClean="0"/>
          </a:p>
          <a:p>
            <a:pPr lvl="0"/>
            <a:r>
              <a:rPr lang="ar-SA" dirty="0" smtClean="0"/>
              <a:t>يجب </a:t>
            </a:r>
            <a:r>
              <a:rPr lang="ar-SA" dirty="0" err="1" smtClean="0"/>
              <a:t>ان</a:t>
            </a:r>
            <a:r>
              <a:rPr lang="ar-SA" dirty="0" smtClean="0"/>
              <a:t> يتحلي الزبون بالصبر.</a:t>
            </a:r>
            <a:endParaRPr lang="en-US" dirty="0" smtClean="0"/>
          </a:p>
          <a:p>
            <a:pPr lvl="0"/>
            <a:r>
              <a:rPr lang="ar-SA" dirty="0" smtClean="0"/>
              <a:t>غالبا ما يتأخر المطورون </a:t>
            </a:r>
            <a:r>
              <a:rPr lang="ar-SA" dirty="0" err="1" smtClean="0"/>
              <a:t>لاسباب</a:t>
            </a:r>
            <a:r>
              <a:rPr lang="ar-SA" dirty="0" smtClean="0"/>
              <a:t> غير ضرورية.</a:t>
            </a:r>
            <a:endParaRPr lang="en-US" dirty="0" smtClean="0"/>
          </a:p>
          <a:p>
            <a:endParaRPr lang="ar-S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نموذج </a:t>
            </a:r>
            <a:r>
              <a:rPr lang="ar-SA" b="1" dirty="0" err="1" smtClean="0"/>
              <a:t>النمذجة</a:t>
            </a:r>
            <a:r>
              <a:rPr lang="ar-SA" b="1" dirty="0" smtClean="0"/>
              <a:t> </a:t>
            </a:r>
            <a:r>
              <a:rPr lang="ar-SA" b="1" dirty="0" err="1" smtClean="0"/>
              <a:t>الاولية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r>
              <a:rPr lang="ar-SA" dirty="0" smtClean="0"/>
              <a:t>تبدأ </a:t>
            </a:r>
            <a:r>
              <a:rPr lang="ar-SA" dirty="0" err="1" smtClean="0"/>
              <a:t>النمذجة</a:t>
            </a:r>
            <a:r>
              <a:rPr lang="ar-SA" dirty="0" smtClean="0"/>
              <a:t> </a:t>
            </a:r>
            <a:r>
              <a:rPr lang="ar-SA" dirty="0" err="1" smtClean="0"/>
              <a:t>الاولية</a:t>
            </a:r>
            <a:r>
              <a:rPr lang="ar-SA" dirty="0" smtClean="0"/>
              <a:t> بجمع </a:t>
            </a:r>
            <a:r>
              <a:rPr lang="ar-SA" dirty="0" err="1" smtClean="0"/>
              <a:t>المتلطبات</a:t>
            </a:r>
            <a:r>
              <a:rPr lang="ar-SA" dirty="0" smtClean="0"/>
              <a:t> .يقود التصميم السريع </a:t>
            </a:r>
            <a:r>
              <a:rPr lang="ar-SA" dirty="0" err="1" smtClean="0"/>
              <a:t>الي</a:t>
            </a:r>
            <a:r>
              <a:rPr lang="ar-SA" dirty="0" smtClean="0"/>
              <a:t> بناء نموذج أولي  يعيد الزبون  تقييم النموذج </a:t>
            </a:r>
            <a:r>
              <a:rPr lang="ar-SA" dirty="0" err="1" smtClean="0"/>
              <a:t>الاولي</a:t>
            </a:r>
            <a:r>
              <a:rPr lang="ar-SA" dirty="0" smtClean="0"/>
              <a:t> ويستخدم التقييم لتصفية المتطلبات البرنامج التي يجب تطويرها.</a:t>
            </a:r>
            <a:endParaRPr lang="en-US" dirty="0" smtClean="0"/>
          </a:p>
          <a:p>
            <a:r>
              <a:rPr lang="ar-SA" dirty="0" smtClean="0"/>
              <a:t>يستخدم النموذج </a:t>
            </a:r>
            <a:r>
              <a:rPr lang="ar-SA" dirty="0" err="1" smtClean="0"/>
              <a:t>الاولي</a:t>
            </a:r>
            <a:r>
              <a:rPr lang="ar-SA" dirty="0" smtClean="0"/>
              <a:t> كآلية لتحديد المتطلبات وبناء نموذج أولي.</a:t>
            </a:r>
            <a:endParaRPr lang="en-US" dirty="0" smtClean="0"/>
          </a:p>
          <a:p>
            <a:r>
              <a:rPr lang="ar-SA" dirty="0" smtClean="0"/>
              <a:t>معظم المشاريع بالكاد يكون </a:t>
            </a:r>
            <a:r>
              <a:rPr lang="ar-SA" dirty="0" err="1" smtClean="0"/>
              <a:t>اول</a:t>
            </a:r>
            <a:r>
              <a:rPr lang="ar-SA" dirty="0" smtClean="0"/>
              <a:t> نظام يبني قابلا للاستخدام فقد يكون </a:t>
            </a:r>
            <a:r>
              <a:rPr lang="ar-SA" dirty="0" err="1" smtClean="0"/>
              <a:t>بطئيا</a:t>
            </a:r>
            <a:r>
              <a:rPr lang="ar-SA" dirty="0" smtClean="0"/>
              <a:t> جدا </a:t>
            </a:r>
            <a:r>
              <a:rPr lang="ar-SA" dirty="0" err="1" smtClean="0"/>
              <a:t>او</a:t>
            </a:r>
            <a:r>
              <a:rPr lang="ar-SA" dirty="0" smtClean="0"/>
              <a:t> كبيرا جدا </a:t>
            </a:r>
            <a:r>
              <a:rPr lang="ar-SA" dirty="0" err="1" smtClean="0"/>
              <a:t>او</a:t>
            </a:r>
            <a:r>
              <a:rPr lang="ar-SA" dirty="0" smtClean="0"/>
              <a:t> صعب الاستخدام </a:t>
            </a:r>
            <a:r>
              <a:rPr lang="ar-SA" dirty="0" err="1" smtClean="0"/>
              <a:t>او</a:t>
            </a:r>
            <a:r>
              <a:rPr lang="ar-SA" dirty="0" smtClean="0"/>
              <a:t> الثلاثة معا.</a:t>
            </a:r>
            <a:endParaRPr lang="en-US" dirty="0" smtClean="0"/>
          </a:p>
          <a:p>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3"/>
          <p:cNvGraphicFramePr/>
          <p:nvPr/>
        </p:nvGraphicFramePr>
        <p:xfrm>
          <a:off x="2035629" y="2073728"/>
          <a:ext cx="5072742" cy="2710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i="1" dirty="0" smtClean="0"/>
              <a:t>مشاكل النموذج</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يري الزبون في النموذج </a:t>
            </a:r>
            <a:r>
              <a:rPr lang="ar-SA" dirty="0" err="1" smtClean="0"/>
              <a:t>الاولي</a:t>
            </a:r>
            <a:r>
              <a:rPr lang="ar-SA" dirty="0" smtClean="0"/>
              <a:t> </a:t>
            </a:r>
            <a:r>
              <a:rPr lang="ar-SA" dirty="0" err="1" smtClean="0"/>
              <a:t>مايبدو</a:t>
            </a:r>
            <a:r>
              <a:rPr lang="ar-SA" dirty="0" smtClean="0"/>
              <a:t> انه نسخة صحيحة.</a:t>
            </a:r>
            <a:endParaRPr lang="en-US" dirty="0" smtClean="0"/>
          </a:p>
          <a:p>
            <a:pPr lvl="0"/>
            <a:r>
              <a:rPr lang="ar-SA" dirty="0" smtClean="0"/>
              <a:t>غالبا ما يجري المطور بعض التجاوزات في الانجاز.</a:t>
            </a:r>
            <a:endParaRPr lang="en-US" dirty="0" smtClean="0"/>
          </a:p>
          <a:p>
            <a:endParaRPr lang="ar-S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نموذج التطوير السريع للبرنامج</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en-US" dirty="0" smtClean="0"/>
              <a:t>Rapid Application Development (RAD)</a:t>
            </a:r>
          </a:p>
          <a:p>
            <a:r>
              <a:rPr lang="ar-SA" dirty="0" smtClean="0"/>
              <a:t>هو نموذج تتابعي خطي لعملية تطوير البرمجيات يهتم بدورة تطوير قصيرة جدا. يجري تطوير سريع باستخدام </a:t>
            </a:r>
            <a:r>
              <a:rPr lang="ar-SA" dirty="0" err="1" smtClean="0"/>
              <a:t>اسلوب</a:t>
            </a:r>
            <a:r>
              <a:rPr lang="ar-SA" dirty="0" smtClean="0"/>
              <a:t> بناء يعتمد علي المكونات.</a:t>
            </a:r>
            <a:endParaRPr lang="en-US" dirty="0" smtClean="0"/>
          </a:p>
          <a:p>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i="1" dirty="0" err="1" smtClean="0"/>
              <a:t>نمذجة</a:t>
            </a:r>
            <a:r>
              <a:rPr lang="ar-SA" b="1" i="1" dirty="0" smtClean="0"/>
              <a:t> </a:t>
            </a:r>
            <a:r>
              <a:rPr lang="ar-SA" b="1" i="1" dirty="0" err="1" smtClean="0"/>
              <a:t>الاعمال</a:t>
            </a:r>
            <a:r>
              <a:rPr lang="ar-SA" b="1" i="1" dirty="0" smtClean="0"/>
              <a:t> </a:t>
            </a:r>
            <a:r>
              <a:rPr lang="en-US" b="1" i="1" dirty="0" smtClean="0"/>
              <a:t>(business)</a:t>
            </a:r>
          </a:p>
          <a:p>
            <a:r>
              <a:rPr lang="ar-SA" b="1" i="1" dirty="0" err="1" smtClean="0"/>
              <a:t>نمذجة</a:t>
            </a:r>
            <a:r>
              <a:rPr lang="ar-SA" b="1" i="1" dirty="0" smtClean="0"/>
              <a:t> البيانات</a:t>
            </a:r>
            <a:endParaRPr lang="en-US" b="1" i="1" dirty="0" smtClean="0"/>
          </a:p>
          <a:p>
            <a:r>
              <a:rPr lang="ar-SA" b="1" i="1" dirty="0" err="1" smtClean="0"/>
              <a:t>نمذجة</a:t>
            </a:r>
            <a:r>
              <a:rPr lang="ar-SA" b="1" i="1" dirty="0" smtClean="0"/>
              <a:t> عملية البرمجة</a:t>
            </a:r>
            <a:endParaRPr lang="en-US" b="1" i="1" dirty="0" smtClean="0"/>
          </a:p>
          <a:p>
            <a:r>
              <a:rPr lang="ar-SA" b="1" i="1" dirty="0" smtClean="0"/>
              <a:t>توليد التطبيق</a:t>
            </a:r>
            <a:endParaRPr lang="en-US" b="1" i="1" dirty="0" smtClean="0"/>
          </a:p>
          <a:p>
            <a:r>
              <a:rPr lang="ar-SA" b="1" i="1" dirty="0" smtClean="0"/>
              <a:t>الاختبار والتطوير</a:t>
            </a:r>
            <a:endParaRPr lang="en-US" b="1" i="1" dirty="0" smtClean="0"/>
          </a:p>
          <a:p>
            <a:endParaRPr lang="ar-S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err="1" smtClean="0"/>
              <a:t>الاسلوب</a:t>
            </a:r>
            <a:r>
              <a:rPr lang="ar-SA" b="1" i="1" dirty="0" smtClean="0"/>
              <a:t> </a:t>
            </a:r>
            <a:r>
              <a:rPr lang="en-US" b="1" i="1" dirty="0" smtClean="0"/>
              <a:t>RAD</a:t>
            </a:r>
            <a:r>
              <a:rPr lang="ar-SA" b="1" i="1" dirty="0" smtClean="0"/>
              <a:t> له بعض </a:t>
            </a:r>
            <a:r>
              <a:rPr lang="ar-SA" b="1" i="1" dirty="0" err="1" smtClean="0"/>
              <a:t>المساؤي</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يتطلب في حال المشاريع الكبيرة يتطلب موارد بشرية كافية.</a:t>
            </a:r>
            <a:endParaRPr lang="en-US" dirty="0" smtClean="0"/>
          </a:p>
          <a:p>
            <a:pPr lvl="0"/>
            <a:r>
              <a:rPr lang="ar-SA" dirty="0" smtClean="0"/>
              <a:t>يتطلب مطورين وزبائن ملتزمين بالنشاطات السريعة</a:t>
            </a:r>
            <a:endParaRPr lang="en-US" dirty="0" smtClean="0"/>
          </a:p>
          <a:p>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t>النماذج التطورية لعملية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err="1" smtClean="0"/>
              <a:t>ان</a:t>
            </a:r>
            <a:r>
              <a:rPr lang="ar-SA" dirty="0" smtClean="0"/>
              <a:t> النماذج التطورية لعملية البرمجة تكرارية وتوصف بطريقة تمكن مهندس البرمجيات من تطوير نسخ </a:t>
            </a:r>
            <a:r>
              <a:rPr lang="ar-SA" dirty="0" err="1" smtClean="0"/>
              <a:t>اكثر</a:t>
            </a:r>
            <a:r>
              <a:rPr lang="ar-SA" dirty="0" smtClean="0"/>
              <a:t> تعقيدا من البرمجيات.</a:t>
            </a:r>
            <a:endParaRPr lang="en-US" dirty="0" smtClean="0"/>
          </a:p>
          <a:p>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785242"/>
          </a:xfrm>
        </p:spPr>
        <p:txBody>
          <a:bodyPr>
            <a:normAutofit fontScale="90000"/>
          </a:bodyPr>
          <a:lstStyle/>
          <a:p>
            <a:r>
              <a:rPr lang="ar-SA" b="1" i="1" dirty="0" smtClean="0"/>
              <a:t>النموذج </a:t>
            </a:r>
            <a:r>
              <a:rPr lang="ar-SA" b="1" i="1" dirty="0" err="1" smtClean="0"/>
              <a:t>التزايدي</a:t>
            </a:r>
            <a:r>
              <a:rPr lang="en-US" b="1" i="1" dirty="0" smtClean="0"/>
              <a:t/>
            </a:r>
            <a:br>
              <a:rPr lang="en-US" b="1" i="1" dirty="0" smtClean="0"/>
            </a:br>
            <a:endParaRPr lang="ar-SA" dirty="0"/>
          </a:p>
        </p:txBody>
      </p:sp>
      <p:sp>
        <p:nvSpPr>
          <p:cNvPr id="3" name="عنصر نائب للمحتوى 2"/>
          <p:cNvSpPr>
            <a:spLocks noGrp="1"/>
          </p:cNvSpPr>
          <p:nvPr>
            <p:ph idx="1"/>
          </p:nvPr>
        </p:nvSpPr>
        <p:spPr>
          <a:xfrm>
            <a:off x="457200" y="908720"/>
            <a:ext cx="8229600" cy="5546088"/>
          </a:xfrm>
        </p:spPr>
        <p:txBody>
          <a:bodyPr>
            <a:normAutofit lnSpcReduction="10000"/>
          </a:bodyPr>
          <a:lstStyle/>
          <a:p>
            <a:r>
              <a:rPr lang="ar-SA" dirty="0" smtClean="0"/>
              <a:t>يجمع عناصر من النموذج </a:t>
            </a:r>
            <a:r>
              <a:rPr lang="ar-SA" dirty="0" err="1" smtClean="0"/>
              <a:t>التتابعي</a:t>
            </a:r>
            <a:r>
              <a:rPr lang="ar-SA" dirty="0" smtClean="0"/>
              <a:t> الخطي (مطبقة بصورة تكرارية) </a:t>
            </a:r>
            <a:r>
              <a:rPr lang="ar-SA" dirty="0" err="1" smtClean="0"/>
              <a:t>الي</a:t>
            </a:r>
            <a:r>
              <a:rPr lang="ar-SA" dirty="0" smtClean="0"/>
              <a:t> الفلسفة التكرارية.</a:t>
            </a:r>
            <a:endParaRPr lang="en-US" dirty="0" smtClean="0"/>
          </a:p>
          <a:p>
            <a:r>
              <a:rPr lang="ar-SA" dirty="0" smtClean="0"/>
              <a:t>يكون التزايد </a:t>
            </a:r>
            <a:r>
              <a:rPr lang="ar-SA" dirty="0" err="1" smtClean="0"/>
              <a:t>الاول</a:t>
            </a:r>
            <a:r>
              <a:rPr lang="ar-SA" dirty="0" smtClean="0"/>
              <a:t> عبارة عن نواة المنتج عند استخدام النموذج </a:t>
            </a:r>
            <a:r>
              <a:rPr lang="ar-SA" dirty="0" err="1" smtClean="0"/>
              <a:t>الاولي</a:t>
            </a:r>
            <a:endParaRPr lang="en-US" dirty="0" smtClean="0"/>
          </a:p>
          <a:p>
            <a:r>
              <a:rPr lang="ar-SA" dirty="0" smtClean="0"/>
              <a:t>النموذج عملية البرمجة </a:t>
            </a:r>
            <a:r>
              <a:rPr lang="ar-SA" dirty="0" err="1" smtClean="0"/>
              <a:t>التزايدية</a:t>
            </a:r>
            <a:r>
              <a:rPr lang="ar-SA" dirty="0" smtClean="0"/>
              <a:t> </a:t>
            </a:r>
            <a:r>
              <a:rPr lang="ar-SA" dirty="0" err="1" smtClean="0"/>
              <a:t>تكرراري</a:t>
            </a:r>
            <a:r>
              <a:rPr lang="ar-SA" dirty="0" smtClean="0"/>
              <a:t> بطبيعته مثل </a:t>
            </a:r>
            <a:r>
              <a:rPr lang="ar-SA" dirty="0" err="1" smtClean="0"/>
              <a:t>النمذجة</a:t>
            </a:r>
            <a:r>
              <a:rPr lang="ar-SA" dirty="0" smtClean="0"/>
              <a:t> </a:t>
            </a:r>
            <a:r>
              <a:rPr lang="ar-SA" dirty="0" err="1" smtClean="0"/>
              <a:t>الاوليه</a:t>
            </a:r>
            <a:r>
              <a:rPr lang="ar-SA" dirty="0" smtClean="0"/>
              <a:t> وجميع </a:t>
            </a:r>
            <a:r>
              <a:rPr lang="ar-SA" dirty="0" err="1" smtClean="0"/>
              <a:t>الاساليب</a:t>
            </a:r>
            <a:r>
              <a:rPr lang="ar-SA" dirty="0" smtClean="0"/>
              <a:t> التطويرية </a:t>
            </a:r>
            <a:r>
              <a:rPr lang="ar-SA" dirty="0" err="1" smtClean="0"/>
              <a:t>ولنه</a:t>
            </a:r>
            <a:r>
              <a:rPr lang="ar-SA" dirty="0" smtClean="0"/>
              <a:t> بخلاف </a:t>
            </a:r>
            <a:r>
              <a:rPr lang="ar-SA" dirty="0" err="1" smtClean="0"/>
              <a:t>النمذجة</a:t>
            </a:r>
            <a:r>
              <a:rPr lang="ar-SA" dirty="0" smtClean="0"/>
              <a:t> </a:t>
            </a:r>
            <a:r>
              <a:rPr lang="ar-SA" dirty="0" err="1" smtClean="0"/>
              <a:t>الاولية</a:t>
            </a:r>
            <a:r>
              <a:rPr lang="ar-SA" dirty="0" smtClean="0"/>
              <a:t> يحرص علي تقديم منتج عامل في كل تزايد.</a:t>
            </a:r>
            <a:endParaRPr lang="en-US" dirty="0" smtClean="0"/>
          </a:p>
          <a:p>
            <a:r>
              <a:rPr lang="ar-SA" dirty="0" err="1" smtClean="0"/>
              <a:t>ان</a:t>
            </a:r>
            <a:r>
              <a:rPr lang="ar-SA" dirty="0" smtClean="0"/>
              <a:t> التطوير </a:t>
            </a:r>
            <a:r>
              <a:rPr lang="ar-SA" dirty="0" err="1" smtClean="0"/>
              <a:t>التزايدي</a:t>
            </a:r>
            <a:r>
              <a:rPr lang="ar-SA" dirty="0" smtClean="0"/>
              <a:t> مفيد خاصة عند عدم توفر فريق كاف من الموظفين لانجاز </a:t>
            </a:r>
            <a:r>
              <a:rPr lang="ar-SA" dirty="0" err="1" smtClean="0"/>
              <a:t>الاعمال</a:t>
            </a:r>
            <a:r>
              <a:rPr lang="ar-SA" dirty="0" smtClean="0"/>
              <a:t> في الموعد </a:t>
            </a:r>
            <a:r>
              <a:rPr lang="ar-SA" dirty="0" err="1" smtClean="0"/>
              <a:t>النهائيالذي</a:t>
            </a:r>
            <a:r>
              <a:rPr lang="ar-SA" dirty="0" smtClean="0"/>
              <a:t> تم تحديده للمشروع. يمكن انجاز التزايد </a:t>
            </a:r>
            <a:r>
              <a:rPr lang="ar-SA" dirty="0" err="1" smtClean="0"/>
              <a:t>الاول</a:t>
            </a:r>
            <a:r>
              <a:rPr lang="ar-SA" dirty="0" smtClean="0"/>
              <a:t> بعدد قليل من الموظفين.</a:t>
            </a:r>
            <a:endParaRPr lang="en-US" dirty="0" smtClean="0"/>
          </a:p>
          <a:p>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929258"/>
          </a:xfrm>
        </p:spPr>
        <p:txBody>
          <a:bodyPr>
            <a:normAutofit fontScale="90000"/>
          </a:bodyPr>
          <a:lstStyle/>
          <a:p>
            <a:r>
              <a:rPr lang="ar-SA" b="1" i="1" dirty="0" smtClean="0"/>
              <a:t>النموذج الحلزوني</a:t>
            </a:r>
            <a:r>
              <a:rPr lang="en-US" b="1" i="1" dirty="0" smtClean="0"/>
              <a:t/>
            </a:r>
            <a:br>
              <a:rPr lang="en-US" b="1" i="1" dirty="0" smtClean="0"/>
            </a:br>
            <a:endParaRPr lang="ar-SA" dirty="0"/>
          </a:p>
        </p:txBody>
      </p:sp>
      <p:sp>
        <p:nvSpPr>
          <p:cNvPr id="3" name="عنصر نائب للمحتوى 2"/>
          <p:cNvSpPr>
            <a:spLocks noGrp="1"/>
          </p:cNvSpPr>
          <p:nvPr>
            <p:ph idx="1"/>
          </p:nvPr>
        </p:nvSpPr>
        <p:spPr>
          <a:xfrm>
            <a:off x="457200" y="1052736"/>
            <a:ext cx="8229600" cy="5402072"/>
          </a:xfrm>
        </p:spPr>
        <p:txBody>
          <a:bodyPr>
            <a:normAutofit lnSpcReduction="10000"/>
          </a:bodyPr>
          <a:lstStyle/>
          <a:p>
            <a:r>
              <a:rPr lang="ar-SA" dirty="0" smtClean="0"/>
              <a:t>هو نموذج تطوري لعملية ويقرن الطبيعة التكرارية </a:t>
            </a:r>
            <a:r>
              <a:rPr lang="ar-SA" dirty="0" err="1" smtClean="0"/>
              <a:t>للنمذجة</a:t>
            </a:r>
            <a:r>
              <a:rPr lang="ar-SA" dirty="0" smtClean="0"/>
              <a:t> </a:t>
            </a:r>
            <a:r>
              <a:rPr lang="ar-SA" dirty="0" err="1" smtClean="0"/>
              <a:t>الاولية</a:t>
            </a:r>
            <a:r>
              <a:rPr lang="ar-SA" dirty="0" smtClean="0"/>
              <a:t> بالنواحي النظامية المحكومة للنموذج </a:t>
            </a:r>
            <a:r>
              <a:rPr lang="ar-SA" dirty="0" err="1" smtClean="0"/>
              <a:t>التتابعي</a:t>
            </a:r>
            <a:r>
              <a:rPr lang="ar-SA" dirty="0" smtClean="0"/>
              <a:t> الخطي ويقدم </a:t>
            </a:r>
            <a:r>
              <a:rPr lang="ar-SA" dirty="0" err="1" smtClean="0"/>
              <a:t>امكانية</a:t>
            </a:r>
            <a:r>
              <a:rPr lang="ar-SA" dirty="0" smtClean="0"/>
              <a:t> تطوير سريع لنسخ </a:t>
            </a:r>
            <a:r>
              <a:rPr lang="ar-SA" dirty="0" err="1" smtClean="0"/>
              <a:t>تذايدية</a:t>
            </a:r>
            <a:r>
              <a:rPr lang="ar-SA" dirty="0" smtClean="0"/>
              <a:t> من البرنامج.</a:t>
            </a:r>
            <a:endParaRPr lang="en-US" dirty="0" smtClean="0"/>
          </a:p>
          <a:p>
            <a:pPr>
              <a:buNone/>
            </a:pPr>
            <a:r>
              <a:rPr lang="ar-SA" dirty="0" smtClean="0"/>
              <a:t>يحتوي النموذج الحلزوني علي ست مناطق هي:</a:t>
            </a:r>
            <a:endParaRPr lang="en-US" dirty="0" smtClean="0"/>
          </a:p>
          <a:p>
            <a:pPr lvl="0"/>
            <a:r>
              <a:rPr lang="ar-SA" dirty="0" smtClean="0"/>
              <a:t>الاتصال بالزبون</a:t>
            </a:r>
            <a:endParaRPr lang="en-US" dirty="0" smtClean="0"/>
          </a:p>
          <a:p>
            <a:pPr lvl="0"/>
            <a:r>
              <a:rPr lang="ar-SA" dirty="0" smtClean="0"/>
              <a:t>التخطيط</a:t>
            </a:r>
            <a:endParaRPr lang="en-US" dirty="0" smtClean="0"/>
          </a:p>
          <a:p>
            <a:pPr lvl="0"/>
            <a:r>
              <a:rPr lang="ar-SA" dirty="0" smtClean="0"/>
              <a:t>تحليل المخاطرة</a:t>
            </a:r>
            <a:endParaRPr lang="en-US" dirty="0" smtClean="0"/>
          </a:p>
          <a:p>
            <a:pPr lvl="0"/>
            <a:r>
              <a:rPr lang="ar-SA" dirty="0" smtClean="0"/>
              <a:t>الهندسة</a:t>
            </a:r>
            <a:endParaRPr lang="en-US" dirty="0" smtClean="0"/>
          </a:p>
          <a:p>
            <a:pPr lvl="0"/>
            <a:r>
              <a:rPr lang="ar-SA" dirty="0" err="1" smtClean="0"/>
              <a:t>التشيد</a:t>
            </a:r>
            <a:r>
              <a:rPr lang="ar-SA" dirty="0" smtClean="0"/>
              <a:t> </a:t>
            </a:r>
            <a:r>
              <a:rPr lang="ar-SA" dirty="0" err="1" smtClean="0"/>
              <a:t>والاصدار</a:t>
            </a:r>
            <a:endParaRPr lang="en-US" dirty="0" smtClean="0"/>
          </a:p>
          <a:p>
            <a:pPr lvl="0"/>
            <a:r>
              <a:rPr lang="ar-SA" dirty="0" smtClean="0"/>
              <a:t>تقييم الزبون</a:t>
            </a:r>
            <a:endParaRPr lang="en-US" dirty="0" smtClean="0"/>
          </a:p>
          <a:p>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001266"/>
          </a:xfrm>
        </p:spPr>
        <p:txBody>
          <a:bodyPr/>
          <a:lstStyle/>
          <a:p>
            <a:r>
              <a:rPr lang="ar-SA" dirty="0" smtClean="0"/>
              <a:t>تابع</a:t>
            </a:r>
            <a:endParaRPr lang="ar-SA" dirty="0"/>
          </a:p>
        </p:txBody>
      </p:sp>
      <p:sp>
        <p:nvSpPr>
          <p:cNvPr id="3" name="عنصر نائب للمحتوى 2"/>
          <p:cNvSpPr>
            <a:spLocks noGrp="1"/>
          </p:cNvSpPr>
          <p:nvPr>
            <p:ph idx="1"/>
          </p:nvPr>
        </p:nvSpPr>
        <p:spPr>
          <a:xfrm>
            <a:off x="457200" y="1196752"/>
            <a:ext cx="8229600" cy="5258056"/>
          </a:xfrm>
        </p:spPr>
        <p:txBody>
          <a:bodyPr>
            <a:normAutofit/>
          </a:bodyPr>
          <a:lstStyle/>
          <a:p>
            <a:r>
              <a:rPr lang="ar-SA" dirty="0" smtClean="0"/>
              <a:t>خلافا للنماذج التقليدية لعملية البرمجة التي تنتهي عند تسليم البرنامج للزبون يمكن تكييف النموذج الحلزوني </a:t>
            </a:r>
            <a:r>
              <a:rPr lang="ar-SA" dirty="0" err="1" smtClean="0"/>
              <a:t>لتطبيقة</a:t>
            </a:r>
            <a:r>
              <a:rPr lang="ar-SA" dirty="0" smtClean="0"/>
              <a:t> علي كامل حياة البرنامج.</a:t>
            </a:r>
            <a:endParaRPr lang="en-US" dirty="0" smtClean="0"/>
          </a:p>
          <a:p>
            <a:r>
              <a:rPr lang="ar-SA" dirty="0" err="1" smtClean="0"/>
              <a:t>ان</a:t>
            </a:r>
            <a:r>
              <a:rPr lang="ar-SA" dirty="0" smtClean="0"/>
              <a:t> النموذج الحلزوني طريقة واقعية لتطوير </a:t>
            </a:r>
            <a:r>
              <a:rPr lang="ar-SA" dirty="0" err="1" smtClean="0"/>
              <a:t>انظمة</a:t>
            </a:r>
            <a:r>
              <a:rPr lang="ar-SA" dirty="0" smtClean="0"/>
              <a:t> وبرمجيات واسعة النطاق.</a:t>
            </a:r>
            <a:endParaRPr lang="en-US" dirty="0" smtClean="0"/>
          </a:p>
          <a:p>
            <a:r>
              <a:rPr lang="ar-SA" dirty="0" smtClean="0"/>
              <a:t>مشاكل النموذج الحلزوني</a:t>
            </a:r>
            <a:endParaRPr lang="en-US" dirty="0" smtClean="0"/>
          </a:p>
          <a:p>
            <a:pPr lvl="0"/>
            <a:r>
              <a:rPr lang="ar-SA" dirty="0" smtClean="0"/>
              <a:t>يصعب </a:t>
            </a:r>
            <a:r>
              <a:rPr lang="ar-SA" dirty="0" err="1" smtClean="0"/>
              <a:t>اقناع</a:t>
            </a:r>
            <a:r>
              <a:rPr lang="ar-SA" dirty="0" smtClean="0"/>
              <a:t> الزبون</a:t>
            </a:r>
            <a:endParaRPr lang="en-US" dirty="0" smtClean="0"/>
          </a:p>
          <a:p>
            <a:pPr lvl="0"/>
            <a:r>
              <a:rPr lang="ar-SA" dirty="0" smtClean="0"/>
              <a:t>يتطلب خبرة جيدة</a:t>
            </a:r>
            <a:endParaRPr lang="en-US" dirty="0" smtClean="0"/>
          </a:p>
          <a:p>
            <a:pPr lvl="0"/>
            <a:r>
              <a:rPr lang="ar-SA" dirty="0" smtClean="0"/>
              <a:t>جديد نسبيا</a:t>
            </a:r>
            <a:endParaRPr lang="en-US" dirty="0" smtClean="0"/>
          </a:p>
          <a:p>
            <a:endParaRPr lang="ar-S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857250"/>
          </a:xfrm>
        </p:spPr>
        <p:txBody>
          <a:bodyPr>
            <a:normAutofit fontScale="90000"/>
          </a:bodyPr>
          <a:lstStyle/>
          <a:p>
            <a:r>
              <a:rPr lang="ar-SA" b="1" i="1" dirty="0" smtClean="0"/>
              <a:t>نموذج تجميع المكونات</a:t>
            </a:r>
            <a:r>
              <a:rPr lang="en-US" b="1" i="1" dirty="0" smtClean="0"/>
              <a:t/>
            </a:r>
            <a:br>
              <a:rPr lang="en-US" b="1" i="1" dirty="0" smtClean="0"/>
            </a:br>
            <a:endParaRPr lang="ar-SA" dirty="0"/>
          </a:p>
        </p:txBody>
      </p:sp>
      <p:sp>
        <p:nvSpPr>
          <p:cNvPr id="3" name="عنصر نائب للمحتوى 2"/>
          <p:cNvSpPr>
            <a:spLocks noGrp="1"/>
          </p:cNvSpPr>
          <p:nvPr>
            <p:ph idx="1"/>
          </p:nvPr>
        </p:nvSpPr>
        <p:spPr>
          <a:xfrm>
            <a:off x="457200" y="1052736"/>
            <a:ext cx="8229600" cy="5402072"/>
          </a:xfrm>
        </p:spPr>
        <p:txBody>
          <a:bodyPr>
            <a:normAutofit fontScale="92500" lnSpcReduction="20000"/>
          </a:bodyPr>
          <a:lstStyle/>
          <a:p>
            <a:r>
              <a:rPr lang="ar-SA" dirty="0" smtClean="0"/>
              <a:t>تقدم التكنولوجيات </a:t>
            </a:r>
            <a:r>
              <a:rPr lang="ar-SA" dirty="0" err="1" smtClean="0"/>
              <a:t>الغرضية</a:t>
            </a:r>
            <a:r>
              <a:rPr lang="ar-SA" dirty="0" smtClean="0"/>
              <a:t> التوجه هيكلا تقنيا لنموذج عملية البرمجة يعتمد علي المكونات لهندسة البرمجيات. يهتم </a:t>
            </a:r>
            <a:r>
              <a:rPr lang="ar-SA" dirty="0" err="1" smtClean="0"/>
              <a:t>بانشاء</a:t>
            </a:r>
            <a:r>
              <a:rPr lang="ar-SA" dirty="0" smtClean="0"/>
              <a:t> صفوف تغلف كلا من البيانات والخوارزميات المستخدمة لتناول البيانات.</a:t>
            </a:r>
            <a:endParaRPr lang="en-US" dirty="0" smtClean="0"/>
          </a:p>
          <a:p>
            <a:r>
              <a:rPr lang="ar-SA" dirty="0" smtClean="0"/>
              <a:t>يستخدم نموذج تجميع المكونات كثيرا من خصائص النموذج </a:t>
            </a:r>
            <a:r>
              <a:rPr lang="ar-SA" dirty="0" err="1" smtClean="0"/>
              <a:t>الحلزونى</a:t>
            </a:r>
            <a:r>
              <a:rPr lang="ar-SA" dirty="0" smtClean="0"/>
              <a:t> فهو تطوري بطبيعته ويتطلب طريقة تكرارية </a:t>
            </a:r>
            <a:r>
              <a:rPr lang="ar-SA" dirty="0" err="1" smtClean="0"/>
              <a:t>لانشاء</a:t>
            </a:r>
            <a:r>
              <a:rPr lang="ar-SA" dirty="0" smtClean="0"/>
              <a:t> البرمجيات.</a:t>
            </a:r>
            <a:endParaRPr lang="en-US" dirty="0" smtClean="0"/>
          </a:p>
          <a:p>
            <a:r>
              <a:rPr lang="ar-SA" dirty="0" smtClean="0"/>
              <a:t>يقود نموذج تجميع المكونات </a:t>
            </a:r>
            <a:r>
              <a:rPr lang="ar-SA" dirty="0" err="1" smtClean="0"/>
              <a:t>الي</a:t>
            </a:r>
            <a:r>
              <a:rPr lang="ar-SA" dirty="0" smtClean="0"/>
              <a:t> </a:t>
            </a:r>
            <a:r>
              <a:rPr lang="ar-SA" dirty="0" err="1" smtClean="0"/>
              <a:t>اعادة</a:t>
            </a:r>
            <a:r>
              <a:rPr lang="ar-SA" dirty="0" smtClean="0"/>
              <a:t> استخدام البرمجيات وتزود </a:t>
            </a:r>
            <a:r>
              <a:rPr lang="ar-SA" dirty="0" err="1" smtClean="0"/>
              <a:t>اعادة</a:t>
            </a:r>
            <a:r>
              <a:rPr lang="ar-SA" dirty="0" smtClean="0"/>
              <a:t> الاستخدام مهندس البرمجيات بعدد من الفوائد القابلة للقياس وهي:</a:t>
            </a:r>
            <a:endParaRPr lang="en-US" dirty="0" smtClean="0"/>
          </a:p>
          <a:p>
            <a:pPr lvl="0"/>
            <a:r>
              <a:rPr lang="ar-SA" dirty="0" smtClean="0"/>
              <a:t>تقليل زمن دورة التطوير</a:t>
            </a:r>
            <a:endParaRPr lang="en-US" dirty="0" smtClean="0"/>
          </a:p>
          <a:p>
            <a:pPr lvl="0"/>
            <a:r>
              <a:rPr lang="ar-SA" dirty="0" smtClean="0"/>
              <a:t>تخفيض كلفة المشروع</a:t>
            </a:r>
            <a:endParaRPr lang="en-US" dirty="0" smtClean="0"/>
          </a:p>
          <a:p>
            <a:pPr lvl="0"/>
            <a:r>
              <a:rPr lang="ar-SA" dirty="0" err="1" smtClean="0"/>
              <a:t>ذيادة</a:t>
            </a:r>
            <a:r>
              <a:rPr lang="ar-SA" dirty="0" smtClean="0"/>
              <a:t> مؤشر </a:t>
            </a:r>
            <a:r>
              <a:rPr lang="ar-SA" dirty="0" err="1" smtClean="0"/>
              <a:t>الانتاجية</a:t>
            </a:r>
            <a:r>
              <a:rPr lang="ar-SA" dirty="0" smtClean="0"/>
              <a:t>.</a:t>
            </a:r>
            <a:endParaRPr lang="en-US" dirty="0" smtClean="0"/>
          </a:p>
          <a:p>
            <a:endParaRPr lang="ar-S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i="1" dirty="0" smtClean="0"/>
              <a:t>نموذج التطوير المتزامن</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r>
              <a:rPr lang="ar-SA" dirty="0" smtClean="0"/>
              <a:t>يمكن تمثيل نموذج عملية البرمجة المتزامنة تخطيطا علي شكل سلسة من النشاطات التقنية الرئيسية ومهام </a:t>
            </a:r>
            <a:r>
              <a:rPr lang="ar-SA" dirty="0" err="1" smtClean="0"/>
              <a:t>واعمال</a:t>
            </a:r>
            <a:r>
              <a:rPr lang="ar-SA" dirty="0" smtClean="0"/>
              <a:t> هندسة برمجيات مرافقة لها.</a:t>
            </a:r>
            <a:endParaRPr lang="en-US" dirty="0" smtClean="0"/>
          </a:p>
          <a:p>
            <a:r>
              <a:rPr lang="ar-SA" dirty="0" smtClean="0"/>
              <a:t>يعرف نموذج عملية البرمجة المتزامنة سلسة من </a:t>
            </a:r>
            <a:r>
              <a:rPr lang="ar-SA" dirty="0" err="1" smtClean="0"/>
              <a:t>الاحداث</a:t>
            </a:r>
            <a:r>
              <a:rPr lang="ar-SA" dirty="0" smtClean="0"/>
              <a:t> التي تسبب الانتقال من حالة </a:t>
            </a:r>
            <a:r>
              <a:rPr lang="ar-SA" dirty="0" err="1" smtClean="0"/>
              <a:t>الي</a:t>
            </a:r>
            <a:r>
              <a:rPr lang="ar-SA" dirty="0" smtClean="0"/>
              <a:t> </a:t>
            </a:r>
            <a:r>
              <a:rPr lang="ar-SA" dirty="0" err="1" smtClean="0"/>
              <a:t>اخري</a:t>
            </a:r>
            <a:r>
              <a:rPr lang="ar-SA" dirty="0" smtClean="0"/>
              <a:t> لكل من نشاطات هندسة البرنامج.</a:t>
            </a:r>
            <a:endParaRPr lang="en-US" dirty="0" smtClean="0"/>
          </a:p>
          <a:p>
            <a:endParaRPr lang="ar-SA"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lstStyle/>
          <a:p>
            <a:pPr>
              <a:buNone/>
            </a:pPr>
            <a:r>
              <a:rPr lang="ar-SA" dirty="0" err="1" smtClean="0"/>
              <a:t>يتسخدم</a:t>
            </a:r>
            <a:r>
              <a:rPr lang="ar-SA" dirty="0" smtClean="0"/>
              <a:t> نموذج البرمجة المتزامنة نموذجا لتطوير تطبيقات العميل / الملقم ويعرف في بعدين:</a:t>
            </a:r>
            <a:endParaRPr lang="en-US" dirty="0" smtClean="0"/>
          </a:p>
          <a:p>
            <a:pPr lvl="0"/>
            <a:r>
              <a:rPr lang="ar-SA" dirty="0" smtClean="0"/>
              <a:t>بعد النظام  وتعالج نشاطات التصميم والتجميع والاستخدام</a:t>
            </a:r>
            <a:endParaRPr lang="en-US" dirty="0" smtClean="0"/>
          </a:p>
          <a:p>
            <a:pPr lvl="0"/>
            <a:r>
              <a:rPr lang="ar-SA" dirty="0" smtClean="0"/>
              <a:t>بعد المكون وتعالج نشاطات التصميم والتحقق</a:t>
            </a:r>
            <a:endParaRPr lang="en-US" dirty="0" smtClean="0"/>
          </a:p>
          <a:p>
            <a:pPr>
              <a:buNone/>
            </a:pPr>
            <a:r>
              <a:rPr lang="ar-SA" dirty="0" smtClean="0"/>
              <a:t>يتحقق التزامن بطريقتين</a:t>
            </a:r>
            <a:endParaRPr lang="en-US" dirty="0" smtClean="0"/>
          </a:p>
          <a:p>
            <a:pPr lvl="0"/>
            <a:r>
              <a:rPr lang="ar-SA" dirty="0" smtClean="0"/>
              <a:t>تحدث نشاطات النظام والمكون في آن معا</a:t>
            </a:r>
            <a:endParaRPr lang="en-US" dirty="0" smtClean="0"/>
          </a:p>
          <a:p>
            <a:pPr lvl="0"/>
            <a:r>
              <a:rPr lang="ar-SA" dirty="0" smtClean="0"/>
              <a:t>تنجز المكونات علي نحو متزامن</a:t>
            </a:r>
            <a:endParaRPr lang="en-US" dirty="0" smtClean="0"/>
          </a:p>
          <a:p>
            <a:endParaRPr lang="ar-S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نموذج الطرق الصورية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يشمل مجموعة من النشاطات التي تقود </a:t>
            </a:r>
            <a:r>
              <a:rPr lang="ar-SA" dirty="0" err="1" smtClean="0"/>
              <a:t>الي</a:t>
            </a:r>
            <a:r>
              <a:rPr lang="ar-SA" dirty="0" smtClean="0"/>
              <a:t> مواصفات رياضية لبرمجيات الكمبيوتر وتمكن مهندس البرمجيات من وصف النظام معتمدا علي الكمبيوتر.</a:t>
            </a:r>
            <a:endParaRPr lang="en-US" dirty="0" smtClean="0"/>
          </a:p>
          <a:p>
            <a:r>
              <a:rPr lang="ar-SA" dirty="0" smtClean="0"/>
              <a:t>تقدم الطرق الصورية عند استخدامها خلال التطوير </a:t>
            </a:r>
            <a:r>
              <a:rPr lang="ar-SA" dirty="0" err="1" smtClean="0"/>
              <a:t>آليه</a:t>
            </a:r>
            <a:r>
              <a:rPr lang="ar-SA" dirty="0" smtClean="0"/>
              <a:t> </a:t>
            </a:r>
            <a:r>
              <a:rPr lang="ar-SA" dirty="0" err="1" smtClean="0"/>
              <a:t>لازالة</a:t>
            </a:r>
            <a:r>
              <a:rPr lang="ar-SA" dirty="0" smtClean="0"/>
              <a:t> العديد من المشاكل التي يصعب حلها باستخدام بقية نماذج هندسة البرمجيات.</a:t>
            </a:r>
            <a:endParaRPr lang="en-US" dirty="0" smtClean="0"/>
          </a:p>
          <a:p>
            <a:endParaRPr lang="ar-SA"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هنالك مخاوف حول قابلية تطبيقه في بيئة </a:t>
            </a:r>
            <a:r>
              <a:rPr lang="ar-SA" b="1" i="1" dirty="0" err="1" smtClean="0"/>
              <a:t>الاعمال</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تطويره مكلف ويستغرق وقت</a:t>
            </a:r>
            <a:endParaRPr lang="en-US" dirty="0" smtClean="0"/>
          </a:p>
          <a:p>
            <a:pPr lvl="0"/>
            <a:r>
              <a:rPr lang="ar-SA" dirty="0" smtClean="0"/>
              <a:t>هناك حاجة ماسة للتدريب</a:t>
            </a:r>
            <a:endParaRPr lang="en-US" dirty="0" smtClean="0"/>
          </a:p>
          <a:p>
            <a:pPr lvl="0"/>
            <a:r>
              <a:rPr lang="ar-SA" dirty="0" smtClean="0"/>
              <a:t>يصعب استخدامه </a:t>
            </a:r>
            <a:r>
              <a:rPr lang="ar-SA" dirty="0" err="1" smtClean="0"/>
              <a:t>كآليه</a:t>
            </a:r>
            <a:r>
              <a:rPr lang="ar-SA" dirty="0" smtClean="0"/>
              <a:t> للتواصل مع الزبون</a:t>
            </a:r>
            <a:endParaRPr lang="en-US" dirty="0" smtClean="0"/>
          </a:p>
          <a:p>
            <a:endParaRPr lang="ar-SA"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857250"/>
          </a:xfrm>
        </p:spPr>
        <p:txBody>
          <a:bodyPr>
            <a:normAutofit fontScale="90000"/>
          </a:bodyPr>
          <a:lstStyle/>
          <a:p>
            <a:r>
              <a:rPr lang="ar-SA" b="1" dirty="0" smtClean="0"/>
              <a:t>تقنيات الجيل الرابع</a:t>
            </a:r>
            <a:r>
              <a:rPr lang="en-US" b="1" dirty="0" smtClean="0"/>
              <a:t/>
            </a:r>
            <a:br>
              <a:rPr lang="en-US" b="1" dirty="0" smtClean="0"/>
            </a:br>
            <a:endParaRPr lang="ar-SA" dirty="0"/>
          </a:p>
        </p:txBody>
      </p:sp>
      <p:sp>
        <p:nvSpPr>
          <p:cNvPr id="3" name="عنصر نائب للمحتوى 2"/>
          <p:cNvSpPr>
            <a:spLocks noGrp="1"/>
          </p:cNvSpPr>
          <p:nvPr>
            <p:ph idx="1"/>
          </p:nvPr>
        </p:nvSpPr>
        <p:spPr>
          <a:xfrm>
            <a:off x="457200" y="1196752"/>
            <a:ext cx="8229600" cy="5258056"/>
          </a:xfrm>
        </p:spPr>
        <p:txBody>
          <a:bodyPr>
            <a:normAutofit fontScale="92500" lnSpcReduction="10000"/>
          </a:bodyPr>
          <a:lstStyle/>
          <a:p>
            <a:r>
              <a:rPr lang="ar-SA" dirty="0" smtClean="0"/>
              <a:t>تشمل قائمة واسعة </a:t>
            </a:r>
            <a:r>
              <a:rPr lang="ar-SA" dirty="0" err="1" smtClean="0"/>
              <a:t>الادوات</a:t>
            </a:r>
            <a:r>
              <a:rPr lang="ar-SA" dirty="0" smtClean="0"/>
              <a:t> </a:t>
            </a:r>
            <a:r>
              <a:rPr lang="ar-SA" dirty="0" err="1" smtClean="0"/>
              <a:t>البرمجيى</a:t>
            </a:r>
            <a:r>
              <a:rPr lang="ar-SA" dirty="0" smtClean="0"/>
              <a:t> </a:t>
            </a:r>
            <a:r>
              <a:rPr lang="ar-SA" dirty="0" err="1" smtClean="0"/>
              <a:t>يةجد</a:t>
            </a:r>
            <a:r>
              <a:rPr lang="ar-SA" dirty="0" smtClean="0"/>
              <a:t> بينها قاسم </a:t>
            </a:r>
            <a:r>
              <a:rPr lang="ar-SA" dirty="0" err="1" smtClean="0"/>
              <a:t>مشتركهو</a:t>
            </a:r>
            <a:r>
              <a:rPr lang="ar-SA" dirty="0" smtClean="0"/>
              <a:t> </a:t>
            </a:r>
            <a:r>
              <a:rPr lang="ar-SA" dirty="0" err="1" smtClean="0"/>
              <a:t>انها</a:t>
            </a:r>
            <a:r>
              <a:rPr lang="ar-SA" dirty="0" smtClean="0"/>
              <a:t> كلها تسمح لمهندس البرمجيات بتحديد مواصفات عالية المستوي لخصائص البرمجيات.</a:t>
            </a:r>
            <a:endParaRPr lang="en-US" dirty="0" smtClean="0"/>
          </a:p>
          <a:p>
            <a:pPr>
              <a:buNone/>
            </a:pPr>
            <a:r>
              <a:rPr lang="ar-SA" b="1" i="1" dirty="0" smtClean="0"/>
              <a:t>تتضمن بيئة تطوير البرمجيات التي تدعم نموذج تقنيات الجيل الرابع علي </a:t>
            </a:r>
            <a:r>
              <a:rPr lang="ar-SA" b="1" i="1" dirty="0" err="1" smtClean="0"/>
              <a:t>الادوات</a:t>
            </a:r>
            <a:r>
              <a:rPr lang="ar-SA" b="1" i="1" dirty="0" smtClean="0"/>
              <a:t> التالية:</a:t>
            </a:r>
            <a:endParaRPr lang="en-US" b="1" i="1" dirty="0" smtClean="0"/>
          </a:p>
          <a:p>
            <a:pPr lvl="0"/>
            <a:r>
              <a:rPr lang="ar-SA" dirty="0" smtClean="0"/>
              <a:t>لغات </a:t>
            </a:r>
            <a:r>
              <a:rPr lang="ar-SA" dirty="0" err="1" smtClean="0"/>
              <a:t>لااجرائية</a:t>
            </a:r>
            <a:endParaRPr lang="en-US" dirty="0" smtClean="0"/>
          </a:p>
          <a:p>
            <a:pPr lvl="0"/>
            <a:r>
              <a:rPr lang="ar-SA" dirty="0" smtClean="0"/>
              <a:t>مقدرات بيانية عالية المستوي</a:t>
            </a:r>
            <a:endParaRPr lang="en-US" dirty="0" smtClean="0"/>
          </a:p>
          <a:p>
            <a:pPr lvl="0"/>
            <a:r>
              <a:rPr lang="ar-SA" dirty="0" smtClean="0"/>
              <a:t>مقدرات الجداول الالكترونية</a:t>
            </a:r>
            <a:endParaRPr lang="en-US" dirty="0" smtClean="0"/>
          </a:p>
          <a:p>
            <a:pPr>
              <a:buNone/>
            </a:pPr>
            <a:r>
              <a:rPr lang="ar-SA" dirty="0" smtClean="0"/>
              <a:t>يسمح الانجاز باستخدام </a:t>
            </a:r>
            <a:r>
              <a:rPr lang="ar-SA" dirty="0" err="1" smtClean="0"/>
              <a:t>تقنسات</a:t>
            </a:r>
            <a:r>
              <a:rPr lang="ar-SA" dirty="0" smtClean="0"/>
              <a:t> الجيل الرابع بتمثيل الخرج المطلوب بطريقة ينتج عنها توليد آلي </a:t>
            </a:r>
            <a:r>
              <a:rPr lang="ar-SA" dirty="0" err="1" smtClean="0"/>
              <a:t>للشيفرة</a:t>
            </a:r>
            <a:r>
              <a:rPr lang="ar-SA" dirty="0" smtClean="0"/>
              <a:t> بغية توليد الخرج.</a:t>
            </a:r>
            <a:endParaRPr lang="en-US" dirty="0" smtClean="0"/>
          </a:p>
          <a:p>
            <a:endParaRPr lang="ar-SA"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i="1" dirty="0" smtClean="0"/>
              <a:t>الحالة الراهنة لتقنيات الجيل الرابع</a:t>
            </a:r>
            <a:r>
              <a:rPr lang="en-US" b="1" i="1" dirty="0" smtClean="0"/>
              <a:t/>
            </a:r>
            <a:br>
              <a:rPr lang="en-US" b="1" i="1" dirty="0" smtClean="0"/>
            </a:br>
            <a:endParaRPr lang="ar-SA" dirty="0"/>
          </a:p>
        </p:txBody>
      </p:sp>
      <p:sp>
        <p:nvSpPr>
          <p:cNvPr id="3" name="عنصر نائب للمحتوى 2"/>
          <p:cNvSpPr>
            <a:spLocks noGrp="1"/>
          </p:cNvSpPr>
          <p:nvPr>
            <p:ph idx="1"/>
          </p:nvPr>
        </p:nvSpPr>
        <p:spPr/>
        <p:txBody>
          <a:bodyPr/>
          <a:lstStyle/>
          <a:p>
            <a:pPr lvl="0"/>
            <a:r>
              <a:rPr lang="ar-SA" dirty="0" smtClean="0"/>
              <a:t>ازداد استخدامها كثيرا في العقد </a:t>
            </a:r>
            <a:r>
              <a:rPr lang="ar-SA" dirty="0" err="1" smtClean="0"/>
              <a:t>الاخير</a:t>
            </a:r>
            <a:endParaRPr lang="en-US" dirty="0" smtClean="0"/>
          </a:p>
          <a:p>
            <a:pPr lvl="0"/>
            <a:r>
              <a:rPr lang="ar-SA" dirty="0" smtClean="0"/>
              <a:t>الوقت </a:t>
            </a:r>
            <a:r>
              <a:rPr lang="ar-SA" dirty="0" err="1" smtClean="0"/>
              <a:t>الازم</a:t>
            </a:r>
            <a:r>
              <a:rPr lang="ar-SA" dirty="0" smtClean="0"/>
              <a:t> لانجاز </a:t>
            </a:r>
            <a:r>
              <a:rPr lang="ar-SA" dirty="0" err="1" smtClean="0"/>
              <a:t>البرمجياتانخفض</a:t>
            </a:r>
            <a:endParaRPr lang="en-US" dirty="0" smtClean="0"/>
          </a:p>
          <a:p>
            <a:pPr lvl="0"/>
            <a:r>
              <a:rPr lang="ar-SA" dirty="0" smtClean="0"/>
              <a:t>استخدامها يتطلب قدرا مماثلا واكبر في التحليل</a:t>
            </a:r>
            <a:endParaRPr lang="en-US" dirty="0" smtClean="0"/>
          </a:p>
          <a:p>
            <a:endParaRPr lang="ar-SA"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تكنولوجيا 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r>
              <a:rPr lang="ar-SA" dirty="0" smtClean="0"/>
              <a:t>تسمح </a:t>
            </a:r>
            <a:r>
              <a:rPr lang="ar-SA" dirty="0" err="1" smtClean="0"/>
              <a:t>ادوات</a:t>
            </a:r>
            <a:r>
              <a:rPr lang="ar-SA" dirty="0" smtClean="0"/>
              <a:t> تكنولوجيا عملية البرمجة </a:t>
            </a:r>
            <a:r>
              <a:rPr lang="ar-SA" dirty="0" err="1" smtClean="0"/>
              <a:t>للؤسسة</a:t>
            </a:r>
            <a:r>
              <a:rPr lang="ar-SA" dirty="0" smtClean="0"/>
              <a:t> البرمجيات بان تبني نموذجا مؤتمتا لهيكل عملية البرمجة العام ومجموعات المهام ونشاطات المظلة.</a:t>
            </a:r>
            <a:endParaRPr lang="en-US" dirty="0" smtClean="0"/>
          </a:p>
          <a:p>
            <a:r>
              <a:rPr lang="ar-SA" dirty="0" smtClean="0"/>
              <a:t>يمكن بعد انتهاء عملية البرمجة استخدام </a:t>
            </a:r>
            <a:r>
              <a:rPr lang="ar-SA" dirty="0" err="1" smtClean="0"/>
              <a:t>ادوات</a:t>
            </a:r>
            <a:r>
              <a:rPr lang="ar-SA" dirty="0" smtClean="0"/>
              <a:t> تكنولوجيا عملية البرمجة لتوزيع ومراقبة </a:t>
            </a:r>
            <a:r>
              <a:rPr lang="ar-SA" dirty="0" err="1" smtClean="0"/>
              <a:t>وحتي</a:t>
            </a:r>
            <a:r>
              <a:rPr lang="ar-SA" dirty="0" smtClean="0"/>
              <a:t> التحكم بجميع مهام هندسة البرمجيات المعرفة كجزء من نموذج عملية البرمجة.</a:t>
            </a:r>
            <a:endParaRPr lang="en-US" dirty="0" smtClean="0"/>
          </a:p>
          <a:p>
            <a:endParaRPr lang="ar-SA"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المنتج وعملية البرمجة</a:t>
            </a:r>
            <a:r>
              <a:rPr lang="en-US" b="1" dirty="0" smtClean="0"/>
              <a:t/>
            </a:r>
            <a:br>
              <a:rPr lang="en-US" b="1" dirty="0" smtClean="0"/>
            </a:br>
            <a:endParaRPr lang="ar-SA" dirty="0"/>
          </a:p>
        </p:txBody>
      </p:sp>
      <p:sp>
        <p:nvSpPr>
          <p:cNvPr id="3" name="عنصر نائب للمحتوى 2"/>
          <p:cNvSpPr>
            <a:spLocks noGrp="1"/>
          </p:cNvSpPr>
          <p:nvPr>
            <p:ph idx="1"/>
          </p:nvPr>
        </p:nvSpPr>
        <p:spPr>
          <a:xfrm>
            <a:off x="457200" y="1124744"/>
            <a:ext cx="8229600" cy="5330064"/>
          </a:xfrm>
        </p:spPr>
        <p:txBody>
          <a:bodyPr/>
          <a:lstStyle/>
          <a:p>
            <a:r>
              <a:rPr lang="ar-SA" dirty="0" smtClean="0"/>
              <a:t>هناك ميل في المجتمع العلمي </a:t>
            </a:r>
            <a:r>
              <a:rPr lang="ar-SA" dirty="0" err="1" smtClean="0"/>
              <a:t>الي</a:t>
            </a:r>
            <a:r>
              <a:rPr lang="ar-SA" dirty="0" smtClean="0"/>
              <a:t> ذكر الثنائية عندما </a:t>
            </a:r>
            <a:r>
              <a:rPr lang="ar-SA" dirty="0" err="1" smtClean="0"/>
              <a:t>لايكون</a:t>
            </a:r>
            <a:r>
              <a:rPr lang="ar-SA" dirty="0" smtClean="0"/>
              <a:t> هناك شرح واضح للتناقض في دراسة احدي </a:t>
            </a:r>
            <a:r>
              <a:rPr lang="ar-SA" dirty="0" err="1" smtClean="0"/>
              <a:t>النظرياتي</a:t>
            </a:r>
            <a:r>
              <a:rPr lang="ar-SA" dirty="0" smtClean="0"/>
              <a:t>. يمكن النظر </a:t>
            </a:r>
            <a:r>
              <a:rPr lang="ar-SA" dirty="0" err="1" smtClean="0"/>
              <a:t>الي</a:t>
            </a:r>
            <a:r>
              <a:rPr lang="ar-SA" dirty="0" smtClean="0"/>
              <a:t> جميع النشاطات التي يقوم </a:t>
            </a:r>
            <a:r>
              <a:rPr lang="ar-SA" dirty="0" err="1" smtClean="0"/>
              <a:t>بها</a:t>
            </a:r>
            <a:r>
              <a:rPr lang="ar-SA" dirty="0" smtClean="0"/>
              <a:t> </a:t>
            </a:r>
            <a:r>
              <a:rPr lang="ar-SA" dirty="0" err="1" smtClean="0"/>
              <a:t>الانسان</a:t>
            </a:r>
            <a:r>
              <a:rPr lang="ar-SA" dirty="0" smtClean="0"/>
              <a:t> علي </a:t>
            </a:r>
            <a:r>
              <a:rPr lang="ar-SA" dirty="0" err="1" smtClean="0"/>
              <a:t>انها</a:t>
            </a:r>
            <a:r>
              <a:rPr lang="ar-SA" dirty="0" smtClean="0"/>
              <a:t> عملية البرمجة.</a:t>
            </a:r>
            <a:endParaRPr lang="en-US" dirty="0" smtClean="0"/>
          </a:p>
          <a:p>
            <a:r>
              <a:rPr lang="ar-SA" dirty="0" smtClean="0"/>
              <a:t>الاعتماد السريع </a:t>
            </a:r>
            <a:r>
              <a:rPr lang="ar-SA" dirty="0" err="1" smtClean="0"/>
              <a:t>لاهداف</a:t>
            </a:r>
            <a:r>
              <a:rPr lang="ar-SA" dirty="0" smtClean="0"/>
              <a:t> </a:t>
            </a:r>
            <a:r>
              <a:rPr lang="ar-SA" dirty="0" err="1" smtClean="0"/>
              <a:t>اعادة</a:t>
            </a:r>
            <a:r>
              <a:rPr lang="ar-SA" dirty="0" smtClean="0"/>
              <a:t> الاستخدام في تطوير البرمجيات يزيد من رضا المبرمجين علي </a:t>
            </a:r>
            <a:r>
              <a:rPr lang="ar-SA" dirty="0" err="1" smtClean="0"/>
              <a:t>اعمالهم</a:t>
            </a:r>
            <a:r>
              <a:rPr lang="ar-SA" dirty="0" smtClean="0"/>
              <a:t> ويزيد </a:t>
            </a:r>
            <a:r>
              <a:rPr lang="ar-SA" dirty="0" err="1" smtClean="0"/>
              <a:t>ايضا</a:t>
            </a:r>
            <a:r>
              <a:rPr lang="ar-SA" dirty="0" smtClean="0"/>
              <a:t> من ضرورة قبول ازدواجية عملية البرمجة والمنتج.</a:t>
            </a:r>
            <a:endParaRPr lang="en-US" dirty="0" smtClean="0"/>
          </a:p>
          <a:p>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486</TotalTime>
  <Words>1748</Words>
  <Application>Microsoft Office PowerPoint</Application>
  <PresentationFormat>عرض على الشاشة (3:4)‏</PresentationFormat>
  <Paragraphs>289</Paragraphs>
  <Slides>49</Slides>
  <Notes>49</Notes>
  <HiddenSlides>0</HiddenSlides>
  <MMClips>0</MMClips>
  <ScaleCrop>false</ScaleCrop>
  <HeadingPairs>
    <vt:vector size="4" baseType="variant">
      <vt:variant>
        <vt:lpstr>سمة</vt:lpstr>
      </vt:variant>
      <vt:variant>
        <vt:i4>1</vt:i4>
      </vt:variant>
      <vt:variant>
        <vt:lpstr>عناوين الشرائح</vt:lpstr>
      </vt:variant>
      <vt:variant>
        <vt:i4>49</vt:i4>
      </vt:variant>
    </vt:vector>
  </HeadingPairs>
  <TitlesOfParts>
    <vt:vector size="50" baseType="lpstr">
      <vt:lpstr>حيوية</vt:lpstr>
      <vt:lpstr>عملية البرمجة</vt:lpstr>
      <vt:lpstr>أهداف الفصل </vt:lpstr>
      <vt:lpstr>الشريحة 3</vt:lpstr>
      <vt:lpstr>الشريحة 4</vt:lpstr>
      <vt:lpstr>عملية البرمجة </vt:lpstr>
      <vt:lpstr>هندسة البرمجيات – تكنولوجيا طبقية </vt:lpstr>
      <vt:lpstr>أوجه القصور في التعريف هي: </vt:lpstr>
      <vt:lpstr>وضع معهد المهندسين الكهربائيين والالكترونيين IEEE تعريفا اشمل وهو: </vt:lpstr>
      <vt:lpstr>عملية البرمجة والطرق والادوات </vt:lpstr>
      <vt:lpstr>الشريحة 10</vt:lpstr>
      <vt:lpstr>الشريحة 11</vt:lpstr>
      <vt:lpstr>الشريحة 12</vt:lpstr>
      <vt:lpstr>الشريحة 13</vt:lpstr>
      <vt:lpstr>مرحلة التعريف (Definition Phase) </vt:lpstr>
      <vt:lpstr>مرحلة التطوير (Development Phase) </vt:lpstr>
      <vt:lpstr>مرحلة الصيانة (Maintenance Phase) </vt:lpstr>
      <vt:lpstr>يجري تكامل المراحل بعدد من نشاطات المظلة </vt:lpstr>
      <vt:lpstr>الشريحة 18</vt:lpstr>
      <vt:lpstr>معهد SEI </vt:lpstr>
      <vt:lpstr>تابع</vt:lpstr>
      <vt:lpstr>يتم وصف  كل KPA  من خلال تعريف الامور التالية: </vt:lpstr>
      <vt:lpstr>نماذج عملية البرمجة </vt:lpstr>
      <vt:lpstr>يمكن وصف كل التطور البرمجي بحلقة لحل المشكلة توجد بها اربعة مراحل وهي </vt:lpstr>
      <vt:lpstr>الشريحة 24</vt:lpstr>
      <vt:lpstr>الشريحة 25</vt:lpstr>
      <vt:lpstr>هندسة ونمذجة النظام/ المعلومات </vt:lpstr>
      <vt:lpstr>تحليل متطلبات البرنامج </vt:lpstr>
      <vt:lpstr>التصميم </vt:lpstr>
      <vt:lpstr>الشريحة 29</vt:lpstr>
      <vt:lpstr>مشاكل النموذج التتابعي الخطي </vt:lpstr>
      <vt:lpstr>نموذج النمذجة الاولية </vt:lpstr>
      <vt:lpstr>الشريحة 32</vt:lpstr>
      <vt:lpstr>مشاكل النموذج </vt:lpstr>
      <vt:lpstr>نموذج التطوير السريع للبرنامج </vt:lpstr>
      <vt:lpstr>الشريحة 35</vt:lpstr>
      <vt:lpstr>الاسلوب RAD له بعض المساؤي </vt:lpstr>
      <vt:lpstr>النماذج التطورية لعملية البرمجة </vt:lpstr>
      <vt:lpstr>النموذج التزايدي </vt:lpstr>
      <vt:lpstr>النموذج الحلزوني </vt:lpstr>
      <vt:lpstr>تابع</vt:lpstr>
      <vt:lpstr>نموذج تجميع المكونات </vt:lpstr>
      <vt:lpstr>نموذج التطوير المتزامن </vt:lpstr>
      <vt:lpstr>تابع</vt:lpstr>
      <vt:lpstr>نموذج الطرق الصورية </vt:lpstr>
      <vt:lpstr>هنالك مخاوف حول قابلية تطبيقه في بيئة الاعمال </vt:lpstr>
      <vt:lpstr>تقنيات الجيل الرابع </vt:lpstr>
      <vt:lpstr>الحالة الراهنة لتقنيات الجيل الرابع </vt:lpstr>
      <vt:lpstr>تكنولوجيا عملية البرمجة </vt:lpstr>
      <vt:lpstr>المنتج وعملية البرمجة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عملية البرمجة</dc:title>
  <dc:creator>AzizahLive</dc:creator>
  <cp:lastModifiedBy>DELL</cp:lastModifiedBy>
  <cp:revision>22</cp:revision>
  <dcterms:created xsi:type="dcterms:W3CDTF">2011-09-20T05:45:23Z</dcterms:created>
  <dcterms:modified xsi:type="dcterms:W3CDTF">2011-12-13T02:44:07Z</dcterms:modified>
</cp:coreProperties>
</file>