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notesMasterIdLst>
    <p:notesMasterId r:id="rId38"/>
  </p:notes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F9049B5-06B2-48F3-9031-F77B92D82BD0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9FA8423-527B-4857-8E28-376D4297352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24</a:t>
            </a:fld>
            <a:endParaRPr lang="ar-S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25</a:t>
            </a:fld>
            <a:endParaRPr lang="ar-S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26</a:t>
            </a:fld>
            <a:endParaRPr lang="ar-S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27</a:t>
            </a:fld>
            <a:endParaRPr lang="ar-S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28</a:t>
            </a:fld>
            <a:endParaRPr lang="ar-S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29</a:t>
            </a:fld>
            <a:endParaRPr lang="ar-S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30</a:t>
            </a:fld>
            <a:endParaRPr lang="ar-S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31</a:t>
            </a:fld>
            <a:endParaRPr lang="ar-S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32</a:t>
            </a:fld>
            <a:endParaRPr lang="ar-S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33</a:t>
            </a:fld>
            <a:endParaRPr lang="ar-S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34</a:t>
            </a:fld>
            <a:endParaRPr lang="ar-S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35</a:t>
            </a:fld>
            <a:endParaRPr lang="ar-S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A8423-527B-4857-8E28-376D42973522}" type="slidenum">
              <a:rPr lang="ar-SA" smtClean="0"/>
              <a:pPr/>
              <a:t>36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A07265F-E309-4104-9D47-D13866AA9018}" type="datetimeFigureOut">
              <a:rPr lang="ar-SA" smtClean="0"/>
              <a:pPr/>
              <a:t>16/12/32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C70994-21EF-4AF6-9E16-93F203F290B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تخطيط المشاريع البرمجية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/>
              <a:t>الفصل الخامس</a:t>
            </a:r>
            <a:endParaRPr lang="en-US" b="1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اهداف</a:t>
            </a:r>
            <a:r>
              <a:rPr lang="ar-SA" dirty="0" smtClean="0"/>
              <a:t> الفصل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ar-SA" b="1" dirty="0" smtClean="0"/>
              <a:t>ملاحظات </a:t>
            </a:r>
            <a:r>
              <a:rPr lang="ar-SA" b="1" dirty="0"/>
              <a:t>حول التقدير</a:t>
            </a:r>
            <a:endParaRPr lang="en-US" dirty="0"/>
          </a:p>
          <a:p>
            <a:pPr lvl="0"/>
            <a:r>
              <a:rPr lang="ar-SA" b="1" dirty="0"/>
              <a:t>العوامل التي تؤثر علي دقة التقديرات للمشاريع البرمجية</a:t>
            </a:r>
            <a:endParaRPr lang="en-US" dirty="0"/>
          </a:p>
          <a:p>
            <a:pPr lvl="0"/>
            <a:r>
              <a:rPr lang="ar-SA" b="1" dirty="0"/>
              <a:t>أهداف تخطيط المشروع</a:t>
            </a:r>
            <a:endParaRPr lang="en-US" dirty="0"/>
          </a:p>
          <a:p>
            <a:pPr lvl="0"/>
            <a:r>
              <a:rPr lang="ar-SA" b="1" dirty="0"/>
              <a:t>أفق البرمجيات</a:t>
            </a:r>
            <a:endParaRPr lang="en-US" dirty="0"/>
          </a:p>
          <a:p>
            <a:pPr lvl="0"/>
            <a:r>
              <a:rPr lang="ar-SA" b="1" dirty="0"/>
              <a:t>الحصول علي المعلومات الضرورية </a:t>
            </a:r>
            <a:r>
              <a:rPr lang="ar-SA" b="1" dirty="0" err="1"/>
              <a:t>للافق</a:t>
            </a:r>
            <a:endParaRPr lang="en-US" dirty="0"/>
          </a:p>
          <a:p>
            <a:pPr lvl="0"/>
            <a:r>
              <a:rPr lang="ar-SA" b="1" dirty="0"/>
              <a:t>الموارد</a:t>
            </a:r>
            <a:endParaRPr lang="en-US" dirty="0"/>
          </a:p>
          <a:p>
            <a:pPr lvl="0"/>
            <a:r>
              <a:rPr lang="ar-SA" b="1" dirty="0"/>
              <a:t>تقدير المشروع البرمجي</a:t>
            </a:r>
            <a:endParaRPr lang="en-US" dirty="0"/>
          </a:p>
          <a:p>
            <a:pPr lvl="0"/>
            <a:r>
              <a:rPr lang="ar-SA" b="1" dirty="0"/>
              <a:t>تقنيات التفكيك</a:t>
            </a:r>
            <a:endParaRPr lang="en-US" dirty="0"/>
          </a:p>
          <a:p>
            <a:pPr lvl="0"/>
            <a:r>
              <a:rPr lang="ar-SA" b="1" dirty="0"/>
              <a:t>تحديد حجم البرمجيات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b="1" dirty="0"/>
              <a:t>معادلة البرمجيات</a:t>
            </a:r>
            <a:endParaRPr lang="en-US" dirty="0"/>
          </a:p>
          <a:p>
            <a:pPr lvl="0"/>
            <a:r>
              <a:rPr lang="ar-SA" b="1" dirty="0"/>
              <a:t>القرار بالتطوير </a:t>
            </a:r>
            <a:r>
              <a:rPr lang="ar-SA" b="1" dirty="0" err="1"/>
              <a:t>او</a:t>
            </a:r>
            <a:r>
              <a:rPr lang="ar-SA" b="1" dirty="0"/>
              <a:t> بالشراء 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تخطيط المشاريع البرمجية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ملاحظات حول التقدير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r>
              <a:rPr lang="ar-SA" dirty="0" smtClean="0"/>
              <a:t>تقدير </a:t>
            </a:r>
            <a:r>
              <a:rPr lang="ar-SA" dirty="0"/>
              <a:t>الموارد والكلفة والجدول الزمني المتعلقة بمجهود التطوير البرمجي تحتاج </a:t>
            </a:r>
            <a:r>
              <a:rPr lang="ar-SA" dirty="0" err="1"/>
              <a:t>الى</a:t>
            </a:r>
            <a:endParaRPr lang="en-US" dirty="0"/>
          </a:p>
          <a:p>
            <a:pPr lvl="0"/>
            <a:r>
              <a:rPr lang="ar-SA" dirty="0"/>
              <a:t>خبرة</a:t>
            </a:r>
            <a:endParaRPr lang="en-US" dirty="0"/>
          </a:p>
          <a:p>
            <a:pPr lvl="0"/>
            <a:r>
              <a:rPr lang="ar-SA" dirty="0"/>
              <a:t>توفر معلومات تاريخية</a:t>
            </a:r>
            <a:endParaRPr lang="en-US" dirty="0"/>
          </a:p>
          <a:p>
            <a:pPr lvl="0"/>
            <a:r>
              <a:rPr lang="ar-SA" dirty="0"/>
              <a:t>تقبل المجازفة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العوامل التي تؤثر علي دقة التقديرات للمشاريع البرمجية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dirty="0" smtClean="0"/>
              <a:t>تعقيد </a:t>
            </a:r>
            <a:r>
              <a:rPr lang="ar-SA" dirty="0"/>
              <a:t>المشروع</a:t>
            </a:r>
            <a:endParaRPr lang="en-US" dirty="0"/>
          </a:p>
          <a:p>
            <a:pPr lvl="0"/>
            <a:r>
              <a:rPr lang="ar-SA" dirty="0"/>
              <a:t>حجم المشروع</a:t>
            </a:r>
            <a:endParaRPr lang="en-US" dirty="0"/>
          </a:p>
          <a:p>
            <a:pPr lvl="0"/>
            <a:r>
              <a:rPr lang="ar-SA" dirty="0"/>
              <a:t>درجة الشك البنيوي</a:t>
            </a:r>
            <a:endParaRPr lang="en-US" dirty="0"/>
          </a:p>
          <a:p>
            <a:pPr lvl="0"/>
            <a:r>
              <a:rPr lang="ar-SA" dirty="0"/>
              <a:t>توفر المعلومات التاريخية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أفق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النشاط </a:t>
            </a:r>
            <a:r>
              <a:rPr lang="ar-SA" dirty="0" err="1"/>
              <a:t>الاول</a:t>
            </a:r>
            <a:r>
              <a:rPr lang="ar-SA" dirty="0"/>
              <a:t> في تخطيط المشروع البرمجي هو تحديد </a:t>
            </a:r>
            <a:r>
              <a:rPr lang="ar-SA" dirty="0" err="1"/>
              <a:t>افق</a:t>
            </a:r>
            <a:r>
              <a:rPr lang="ar-SA" dirty="0"/>
              <a:t> البرمجية.</a:t>
            </a:r>
            <a:endParaRPr lang="en-US" dirty="0"/>
          </a:p>
          <a:p>
            <a:r>
              <a:rPr lang="ar-SA" dirty="0"/>
              <a:t>يتضمن تحديد </a:t>
            </a:r>
            <a:r>
              <a:rPr lang="ar-SA" dirty="0" err="1"/>
              <a:t>افق</a:t>
            </a:r>
            <a:r>
              <a:rPr lang="ar-SA" dirty="0"/>
              <a:t> البرمجية وصفا لوظائفها </a:t>
            </a:r>
            <a:r>
              <a:rPr lang="ar-SA" dirty="0" err="1"/>
              <a:t>وادائها</a:t>
            </a:r>
            <a:r>
              <a:rPr lang="ar-SA" dirty="0"/>
              <a:t> والقيود الموضوعة عليها وواجهاتها </a:t>
            </a:r>
            <a:r>
              <a:rPr lang="ar-SA" dirty="0" err="1"/>
              <a:t>وموثوقيتها</a:t>
            </a:r>
            <a:r>
              <a:rPr lang="ar-SA" dirty="0"/>
              <a:t>. </a:t>
            </a:r>
            <a:endParaRPr lang="ar-SA" dirty="0" smtClean="0"/>
          </a:p>
          <a:p>
            <a:r>
              <a:rPr lang="ar-SA" dirty="0" smtClean="0"/>
              <a:t>لان </a:t>
            </a:r>
            <a:r>
              <a:rPr lang="ar-SA" dirty="0"/>
              <a:t>التقديرات المتعلقة بالكلفة والجدول الزمني وظائفية المنحنى فان </a:t>
            </a:r>
            <a:r>
              <a:rPr lang="ar-SA" dirty="0" err="1"/>
              <a:t>اللجؤ</a:t>
            </a:r>
            <a:r>
              <a:rPr lang="ar-SA" dirty="0"/>
              <a:t> </a:t>
            </a:r>
            <a:r>
              <a:rPr lang="ar-SA" dirty="0" err="1"/>
              <a:t>الي</a:t>
            </a:r>
            <a:r>
              <a:rPr lang="ar-SA" dirty="0"/>
              <a:t> </a:t>
            </a:r>
            <a:r>
              <a:rPr lang="ar-SA" dirty="0" err="1"/>
              <a:t>اسلوب</a:t>
            </a:r>
            <a:r>
              <a:rPr lang="ar-SA" dirty="0"/>
              <a:t> التحليل بالتفكيك غالبا ما يكون مفيدا.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الحصول علي المعلومات الضرورية </a:t>
            </a:r>
            <a:r>
              <a:rPr lang="ar-SA" b="1" dirty="0" err="1" smtClean="0"/>
              <a:t>للافق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 err="1"/>
              <a:t>اكثر</a:t>
            </a:r>
            <a:r>
              <a:rPr lang="ar-SA" dirty="0"/>
              <a:t> التقنيات المستخدمة في تحقيق التقارب بين المطور والزبون </a:t>
            </a:r>
            <a:r>
              <a:rPr lang="ar-SA" dirty="0" err="1"/>
              <a:t>وتاسيس</a:t>
            </a:r>
            <a:r>
              <a:rPr lang="ar-SA" dirty="0"/>
              <a:t> آلية للتواصل بينهما هي </a:t>
            </a:r>
            <a:r>
              <a:rPr lang="ar-SA" dirty="0" err="1"/>
              <a:t>اللجؤ</a:t>
            </a:r>
            <a:r>
              <a:rPr lang="ar-SA" dirty="0"/>
              <a:t> </a:t>
            </a:r>
            <a:r>
              <a:rPr lang="ar-SA" dirty="0" err="1"/>
              <a:t>الي</a:t>
            </a:r>
            <a:r>
              <a:rPr lang="ar-SA" dirty="0"/>
              <a:t> عقد اجتماع تمهيدي. يبدأ المحلل بطرح </a:t>
            </a:r>
            <a:r>
              <a:rPr lang="ar-SA" dirty="0" err="1"/>
              <a:t>اسئلة</a:t>
            </a:r>
            <a:r>
              <a:rPr lang="ar-SA" dirty="0"/>
              <a:t> حرة السياق تهدف بمجموعها </a:t>
            </a:r>
            <a:r>
              <a:rPr lang="ar-SA" dirty="0" err="1"/>
              <a:t>الي</a:t>
            </a:r>
            <a:r>
              <a:rPr lang="ar-SA" dirty="0"/>
              <a:t> تكوين فكرة </a:t>
            </a:r>
            <a:r>
              <a:rPr lang="ar-SA" dirty="0" err="1"/>
              <a:t>اولية</a:t>
            </a:r>
            <a:r>
              <a:rPr lang="ar-SA" dirty="0"/>
              <a:t> عن المشكلة</a:t>
            </a:r>
            <a:endParaRPr lang="en-US" dirty="0"/>
          </a:p>
          <a:p>
            <a:r>
              <a:rPr lang="ar-SA" dirty="0"/>
              <a:t>ترتكز المجموعة </a:t>
            </a:r>
            <a:r>
              <a:rPr lang="ar-SA" dirty="0" err="1"/>
              <a:t>الاولى</a:t>
            </a:r>
            <a:r>
              <a:rPr lang="ar-SA" dirty="0"/>
              <a:t> من </a:t>
            </a:r>
            <a:r>
              <a:rPr lang="ar-SA" dirty="0" err="1"/>
              <a:t>الاسئلة</a:t>
            </a:r>
            <a:r>
              <a:rPr lang="ar-SA" dirty="0"/>
              <a:t> علي الزبون </a:t>
            </a:r>
            <a:r>
              <a:rPr lang="ar-SA" dirty="0" err="1"/>
              <a:t>والاهداف</a:t>
            </a:r>
            <a:r>
              <a:rPr lang="ar-SA" dirty="0"/>
              <a:t> </a:t>
            </a:r>
            <a:r>
              <a:rPr lang="ar-SA" dirty="0" err="1"/>
              <a:t>الاجمالية</a:t>
            </a:r>
            <a:r>
              <a:rPr lang="ar-SA" dirty="0"/>
              <a:t> والفوائد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/>
              <a:t>تسمح المجموعة التالية للمحلل </a:t>
            </a:r>
            <a:r>
              <a:rPr lang="ar-SA" dirty="0" err="1"/>
              <a:t>ان</a:t>
            </a:r>
            <a:r>
              <a:rPr lang="ar-SA" dirty="0"/>
              <a:t> يفهم المشكلة بشكل </a:t>
            </a:r>
            <a:r>
              <a:rPr lang="ar-SA" dirty="0" err="1"/>
              <a:t>افضل</a:t>
            </a:r>
            <a:r>
              <a:rPr lang="ar-SA" dirty="0"/>
              <a:t> وتمكن الزبون من التعبير عن </a:t>
            </a:r>
            <a:r>
              <a:rPr lang="ar-SA" dirty="0" err="1"/>
              <a:t>ادراكه</a:t>
            </a:r>
            <a:r>
              <a:rPr lang="ar-SA" dirty="0"/>
              <a:t> للحل</a:t>
            </a:r>
            <a:endParaRPr lang="en-US" dirty="0"/>
          </a:p>
          <a:p>
            <a:r>
              <a:rPr lang="ar-SA" dirty="0"/>
              <a:t>ترتكز المجموعة </a:t>
            </a:r>
            <a:r>
              <a:rPr lang="ar-SA" dirty="0" err="1"/>
              <a:t>الاخيرة</a:t>
            </a:r>
            <a:r>
              <a:rPr lang="ar-SA" dirty="0"/>
              <a:t> علي جدوى الاجتماع</a:t>
            </a:r>
            <a:endParaRPr lang="en-US" dirty="0"/>
          </a:p>
          <a:p>
            <a:r>
              <a:rPr lang="ar-SA" dirty="0"/>
              <a:t>الصيغة سؤال وجواب ليست منهجا ناجحا جدا.</a:t>
            </a:r>
            <a:endParaRPr lang="en-US" dirty="0"/>
          </a:p>
          <a:p>
            <a:r>
              <a:rPr lang="ar-SA" dirty="0"/>
              <a:t>طور عدد من  الباحثين المستقلين منهجا يرتكز علي العمل الجماعي بغية حصر المتطلبات عرف بتقنيات التطبيق الميسرة </a:t>
            </a:r>
            <a:r>
              <a:rPr lang="en-US" dirty="0"/>
              <a:t>FAST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الموارد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المهمة </a:t>
            </a:r>
            <a:r>
              <a:rPr lang="ar-SA" dirty="0"/>
              <a:t>الثانية في عملية التخطيط البرمجي هي تقدير الموارد التي يتطلبها </a:t>
            </a:r>
            <a:r>
              <a:rPr lang="ar-SA" dirty="0" err="1"/>
              <a:t>اتمام</a:t>
            </a:r>
            <a:r>
              <a:rPr lang="ar-SA" dirty="0"/>
              <a:t> تطوير البرمجية.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يتميز كل مورد </a:t>
            </a:r>
            <a:r>
              <a:rPr lang="ar-SA" b="1" dirty="0" err="1" smtClean="0"/>
              <a:t>باربع</a:t>
            </a:r>
            <a:r>
              <a:rPr lang="ar-SA" b="1" dirty="0" smtClean="0"/>
              <a:t> خصائص هي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dirty="0" smtClean="0"/>
              <a:t>وصف </a:t>
            </a:r>
            <a:r>
              <a:rPr lang="ar-SA" dirty="0"/>
              <a:t>المورد</a:t>
            </a:r>
            <a:endParaRPr lang="en-US" dirty="0"/>
          </a:p>
          <a:p>
            <a:pPr lvl="0"/>
            <a:r>
              <a:rPr lang="ar-SA" dirty="0"/>
              <a:t>توفره</a:t>
            </a:r>
            <a:endParaRPr lang="en-US" dirty="0"/>
          </a:p>
          <a:p>
            <a:pPr lvl="0"/>
            <a:r>
              <a:rPr lang="ar-SA" dirty="0"/>
              <a:t>لحظة الحاجة </a:t>
            </a:r>
            <a:r>
              <a:rPr lang="ar-SA" dirty="0" err="1"/>
              <a:t>اليه</a:t>
            </a:r>
            <a:r>
              <a:rPr lang="ar-SA" dirty="0"/>
              <a:t> </a:t>
            </a:r>
            <a:endParaRPr lang="en-US" dirty="0"/>
          </a:p>
          <a:p>
            <a:pPr lvl="0"/>
            <a:r>
              <a:rPr lang="ar-SA" dirty="0"/>
              <a:t>المدة التي سيستخدم خلالها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الموارد البشرية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يبدأ </a:t>
            </a:r>
            <a:r>
              <a:rPr lang="ar-SA" dirty="0"/>
              <a:t>المخطط عمله بتقييم </a:t>
            </a:r>
            <a:r>
              <a:rPr lang="ar-SA" dirty="0" err="1"/>
              <a:t>افق</a:t>
            </a:r>
            <a:r>
              <a:rPr lang="ar-SA" dirty="0"/>
              <a:t> النظام واختيار الكفاءات التي يحتاج </a:t>
            </a:r>
            <a:r>
              <a:rPr lang="ar-SA" dirty="0" err="1"/>
              <a:t>اليها</a:t>
            </a:r>
            <a:r>
              <a:rPr lang="ar-SA" dirty="0"/>
              <a:t> </a:t>
            </a:r>
            <a:r>
              <a:rPr lang="ar-SA" dirty="0" err="1"/>
              <a:t>لاتماما</a:t>
            </a:r>
            <a:r>
              <a:rPr lang="ar-SA" dirty="0"/>
              <a:t> عملية التطوير.</a:t>
            </a:r>
            <a:endParaRPr lang="en-US" dirty="0"/>
          </a:p>
          <a:p>
            <a:r>
              <a:rPr lang="ar-SA" dirty="0"/>
              <a:t>لا يمكن تحديد عدد </a:t>
            </a:r>
            <a:r>
              <a:rPr lang="ar-SA" dirty="0" err="1"/>
              <a:t>الاشخاص</a:t>
            </a:r>
            <a:r>
              <a:rPr lang="ar-SA" dirty="0"/>
              <a:t> الذين يجب </a:t>
            </a:r>
            <a:r>
              <a:rPr lang="ar-SA" dirty="0" err="1"/>
              <a:t>اشراكهم</a:t>
            </a:r>
            <a:r>
              <a:rPr lang="ar-SA" dirty="0"/>
              <a:t> في مشروع برمجي </a:t>
            </a:r>
            <a:r>
              <a:rPr lang="ar-SA" dirty="0" err="1"/>
              <a:t>الا</a:t>
            </a:r>
            <a:r>
              <a:rPr lang="ar-SA" dirty="0"/>
              <a:t> بعد وضع قدير لحجم الجهد للازم للتطوير (مقدرا بشخص/شهر </a:t>
            </a:r>
            <a:r>
              <a:rPr lang="ar-SA" dirty="0" err="1"/>
              <a:t>او</a:t>
            </a:r>
            <a:r>
              <a:rPr lang="ar-SA" dirty="0"/>
              <a:t> شخص/سنة)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الموارد البرمجية القابلة </a:t>
            </a:r>
            <a:r>
              <a:rPr lang="ar-SA" b="1" dirty="0" err="1" smtClean="0"/>
              <a:t>لاعادة</a:t>
            </a:r>
            <a:r>
              <a:rPr lang="ar-SA" b="1" dirty="0" smtClean="0"/>
              <a:t> الاستخدام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توجد </a:t>
            </a:r>
            <a:r>
              <a:rPr lang="ar-SA" dirty="0" err="1"/>
              <a:t>اربع</a:t>
            </a:r>
            <a:r>
              <a:rPr lang="ar-SA" dirty="0"/>
              <a:t> فئات من الموارد البرمجية  التي يجب </a:t>
            </a:r>
            <a:r>
              <a:rPr lang="ar-SA" dirty="0" err="1"/>
              <a:t>اخذها</a:t>
            </a:r>
            <a:r>
              <a:rPr lang="ar-SA" dirty="0"/>
              <a:t> بعين الاعتبار</a:t>
            </a:r>
            <a:endParaRPr lang="en-US" dirty="0"/>
          </a:p>
          <a:p>
            <a:pPr lvl="0"/>
            <a:r>
              <a:rPr lang="ar-SA" dirty="0"/>
              <a:t>المكونات الجاهزة</a:t>
            </a:r>
            <a:endParaRPr lang="en-US" dirty="0"/>
          </a:p>
          <a:p>
            <a:pPr lvl="0"/>
            <a:r>
              <a:rPr lang="ar-SA" dirty="0"/>
              <a:t>مكونات الخبرة الشاملة</a:t>
            </a:r>
            <a:endParaRPr lang="en-US" dirty="0"/>
          </a:p>
          <a:p>
            <a:pPr lvl="0"/>
            <a:r>
              <a:rPr lang="ar-SA" dirty="0"/>
              <a:t>مكونات الخبرة الجزئية</a:t>
            </a:r>
            <a:endParaRPr lang="en-US" dirty="0"/>
          </a:p>
          <a:p>
            <a:pPr lvl="0"/>
            <a:r>
              <a:rPr lang="ar-SA" dirty="0"/>
              <a:t>المكونات الجديدة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الموارد البيئية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يضم </a:t>
            </a:r>
            <a:r>
              <a:rPr lang="ar-SA" dirty="0"/>
              <a:t>الوسط المحيط الذي يوفر الدعم للمشروع البرمجي والذي يعرف غالبا باسم بيئة هندسة البرمجيات (</a:t>
            </a:r>
            <a:r>
              <a:rPr lang="en-US" dirty="0"/>
              <a:t>Software  Engineering Environment </a:t>
            </a:r>
            <a:r>
              <a:rPr lang="ar-SA" dirty="0"/>
              <a:t>) البرمجيات والعتاد.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تقدير المشروع البرمجي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لم </a:t>
            </a:r>
            <a:r>
              <a:rPr lang="ar-SA" dirty="0"/>
              <a:t>تكن كلفة البرمجيات في الحقبة </a:t>
            </a:r>
            <a:r>
              <a:rPr lang="ar-SA" dirty="0" err="1"/>
              <a:t>الاولى</a:t>
            </a:r>
            <a:r>
              <a:rPr lang="ar-SA" dirty="0"/>
              <a:t> لاستخدام الكمبيوترات تشكل سوى نسبة ضئيلة </a:t>
            </a:r>
            <a:r>
              <a:rPr lang="ar-SA" dirty="0" err="1"/>
              <a:t>منالكلفة</a:t>
            </a:r>
            <a:r>
              <a:rPr lang="ar-SA" dirty="0"/>
              <a:t> </a:t>
            </a:r>
            <a:r>
              <a:rPr lang="ar-SA" dirty="0" err="1"/>
              <a:t>الاجمالية</a:t>
            </a:r>
            <a:r>
              <a:rPr lang="ar-SA" dirty="0"/>
              <a:t> للنظام المعتمد علي الكمبيوتر.</a:t>
            </a:r>
            <a:endParaRPr lang="en-US" dirty="0"/>
          </a:p>
          <a:p>
            <a:r>
              <a:rPr lang="ar-SA" dirty="0"/>
              <a:t>لن يكون تقدير الجهد والكلفة </a:t>
            </a:r>
            <a:r>
              <a:rPr lang="ar-SA" dirty="0" err="1"/>
              <a:t>لالزمين</a:t>
            </a:r>
            <a:r>
              <a:rPr lang="ar-SA" dirty="0"/>
              <a:t>  لانجاز برمجية هي عملية دقيقة لان هنالك عددا كبيرا جدا من التغييرات التي يمكن </a:t>
            </a:r>
            <a:r>
              <a:rPr lang="ar-SA" dirty="0" err="1"/>
              <a:t>ان</a:t>
            </a:r>
            <a:r>
              <a:rPr lang="ar-SA" dirty="0"/>
              <a:t> تتدخل في تحديد الكلفة النهائية للنظام والجهد </a:t>
            </a:r>
            <a:r>
              <a:rPr lang="ar-SA" dirty="0" err="1"/>
              <a:t>المستشمر</a:t>
            </a:r>
            <a:r>
              <a:rPr lang="ar-SA" dirty="0"/>
              <a:t> في تطوير.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عندما نحاول التوصيل </a:t>
            </a:r>
            <a:r>
              <a:rPr lang="ar-SA" dirty="0" err="1" smtClean="0"/>
              <a:t>الى</a:t>
            </a:r>
            <a:r>
              <a:rPr lang="ar-SA" dirty="0" smtClean="0"/>
              <a:t> تقديرات </a:t>
            </a:r>
            <a:r>
              <a:rPr lang="ar-SA" dirty="0" err="1" smtClean="0"/>
              <a:t>موثوقة</a:t>
            </a:r>
            <a:r>
              <a:rPr lang="ar-SA" dirty="0" smtClean="0"/>
              <a:t> للكلفة والجهد اللازمين لانجاز برمجية </a:t>
            </a:r>
            <a:r>
              <a:rPr lang="ar-SA" dirty="0" err="1" smtClean="0"/>
              <a:t>فاننا</a:t>
            </a:r>
            <a:r>
              <a:rPr lang="ar-SA" dirty="0" smtClean="0"/>
              <a:t> نواجه عدة خيارات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28596" y="3143248"/>
            <a:ext cx="8229600" cy="2954351"/>
          </a:xfrm>
        </p:spPr>
        <p:txBody>
          <a:bodyPr>
            <a:normAutofit/>
          </a:bodyPr>
          <a:lstStyle/>
          <a:p>
            <a:pPr lvl="0"/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/>
              <a:t>نؤجل عملية التقدير </a:t>
            </a:r>
            <a:r>
              <a:rPr lang="ar-SA" dirty="0" err="1"/>
              <a:t>الى</a:t>
            </a:r>
            <a:r>
              <a:rPr lang="ar-SA" dirty="0"/>
              <a:t> مرحلة متأخرة من المشروع</a:t>
            </a:r>
            <a:endParaRPr lang="en-US" dirty="0"/>
          </a:p>
          <a:p>
            <a:pPr lvl="0"/>
            <a:r>
              <a:rPr lang="ar-SA" dirty="0" err="1"/>
              <a:t>ان</a:t>
            </a:r>
            <a:r>
              <a:rPr lang="ar-SA" dirty="0"/>
              <a:t> نرتكز في تقديراتنا على مشاريع </a:t>
            </a:r>
            <a:r>
              <a:rPr lang="ar-SA" dirty="0" err="1"/>
              <a:t>اخرى</a:t>
            </a:r>
            <a:r>
              <a:rPr lang="ar-SA" dirty="0"/>
              <a:t> مشابهة</a:t>
            </a:r>
            <a:endParaRPr lang="en-US" dirty="0"/>
          </a:p>
          <a:p>
            <a:pPr lvl="0"/>
            <a:r>
              <a:rPr lang="ar-SA" dirty="0" err="1"/>
              <a:t>ان</a:t>
            </a:r>
            <a:r>
              <a:rPr lang="ar-SA" dirty="0"/>
              <a:t> نستخدم بعض" تقنيات التفكيك"</a:t>
            </a:r>
            <a:endParaRPr lang="en-US" dirty="0"/>
          </a:p>
          <a:p>
            <a:pPr lvl="0"/>
            <a:r>
              <a:rPr lang="ar-SA" dirty="0" err="1"/>
              <a:t>ان</a:t>
            </a:r>
            <a:r>
              <a:rPr lang="ar-SA" dirty="0"/>
              <a:t> نستخدم نموذجا تجريبيا 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تقنيات التفكيك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نلجأ </a:t>
            </a:r>
            <a:r>
              <a:rPr lang="ar-SA" dirty="0" err="1"/>
              <a:t>الى</a:t>
            </a:r>
            <a:r>
              <a:rPr lang="ar-SA" dirty="0"/>
              <a:t> تقنيات التفكيك لتفكيك المشكلة وإعادة صياغتها كمجموعة مسائل اقل حجما آملين </a:t>
            </a:r>
            <a:r>
              <a:rPr lang="ar-SA" dirty="0" err="1"/>
              <a:t>ان</a:t>
            </a:r>
            <a:r>
              <a:rPr lang="ar-SA" dirty="0"/>
              <a:t> يؤدي هذا </a:t>
            </a:r>
            <a:r>
              <a:rPr lang="ar-SA" dirty="0" err="1"/>
              <a:t>الى</a:t>
            </a:r>
            <a:r>
              <a:rPr lang="ar-SA" dirty="0"/>
              <a:t> تسهيل التعامل معها.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تحديد حجم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تتوقف </a:t>
            </a:r>
            <a:r>
              <a:rPr lang="ar-SA" dirty="0"/>
              <a:t>دقة التقديرات في المشاريع البرمجية على عدة عوامل مثل:</a:t>
            </a:r>
            <a:endParaRPr lang="en-US" dirty="0"/>
          </a:p>
          <a:p>
            <a:pPr lvl="0"/>
            <a:r>
              <a:rPr lang="ar-SA" dirty="0"/>
              <a:t>درجة دقة مخطط المشروع في تقدير حجم المنتج المطلوب.</a:t>
            </a:r>
            <a:endParaRPr lang="en-US" dirty="0"/>
          </a:p>
          <a:p>
            <a:pPr lvl="0"/>
            <a:r>
              <a:rPr lang="ar-SA" dirty="0"/>
              <a:t>القدرة على ترجمة هذا الحجم </a:t>
            </a:r>
            <a:r>
              <a:rPr lang="ar-SA" dirty="0" err="1"/>
              <a:t>الى</a:t>
            </a:r>
            <a:r>
              <a:rPr lang="ar-SA" dirty="0"/>
              <a:t> جهد بشرى.</a:t>
            </a:r>
            <a:endParaRPr lang="en-US" dirty="0"/>
          </a:p>
          <a:p>
            <a:pPr lvl="0"/>
            <a:r>
              <a:rPr lang="ar-SA" dirty="0"/>
              <a:t>درجة توافق خطة المشروع مع قدرات وكفاءات فريق العمل.</a:t>
            </a:r>
            <a:endParaRPr lang="en-US" dirty="0"/>
          </a:p>
          <a:p>
            <a:pPr lvl="0"/>
            <a:r>
              <a:rPr lang="ar-SA" dirty="0"/>
              <a:t>مقدار </a:t>
            </a:r>
            <a:r>
              <a:rPr lang="ar-SA" dirty="0" err="1"/>
              <a:t>ثيات</a:t>
            </a:r>
            <a:r>
              <a:rPr lang="ar-SA" dirty="0"/>
              <a:t> مواصفات المنتج واستقرار ظروف بيئة التطوير.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لقد اقترح </a:t>
            </a:r>
            <a:r>
              <a:rPr lang="ar-SA" dirty="0" err="1" smtClean="0"/>
              <a:t>اربعة</a:t>
            </a:r>
            <a:r>
              <a:rPr lang="ar-SA" dirty="0" smtClean="0"/>
              <a:t> مناهج مختلفة للتعامل مع مشكلة تحديد الحجم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28596" y="2071678"/>
            <a:ext cx="8229600" cy="4525963"/>
          </a:xfrm>
        </p:spPr>
        <p:txBody>
          <a:bodyPr/>
          <a:lstStyle/>
          <a:p>
            <a:pPr lvl="0"/>
            <a:r>
              <a:rPr lang="ar-SA" dirty="0" smtClean="0"/>
              <a:t>تحديد </a:t>
            </a:r>
            <a:r>
              <a:rPr lang="ar-SA" dirty="0"/>
              <a:t>الحجم منظور "المنطق الترجيحي"</a:t>
            </a:r>
            <a:endParaRPr lang="en-US" dirty="0"/>
          </a:p>
          <a:p>
            <a:pPr lvl="0"/>
            <a:r>
              <a:rPr lang="ar-SA" dirty="0"/>
              <a:t>تحديد الحجم من منظور نقاط الوظيفة</a:t>
            </a:r>
            <a:endParaRPr lang="en-US" dirty="0"/>
          </a:p>
          <a:p>
            <a:pPr lvl="0"/>
            <a:r>
              <a:rPr lang="ar-SA" dirty="0"/>
              <a:t>تحديد الحجم من منظور المكونات</a:t>
            </a:r>
            <a:endParaRPr lang="en-US" dirty="0"/>
          </a:p>
          <a:p>
            <a:pPr lvl="0"/>
            <a:r>
              <a:rPr lang="ar-SA" dirty="0"/>
              <a:t>تحديد الحجم من منظور متطلبات التغيير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التقدير المعتمد على المشكلة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يمكن </a:t>
            </a:r>
            <a:r>
              <a:rPr lang="ar-SA" dirty="0"/>
              <a:t>احتساب مترية </a:t>
            </a:r>
            <a:r>
              <a:rPr lang="ar-SA" dirty="0" err="1"/>
              <a:t>الانتاجية</a:t>
            </a:r>
            <a:r>
              <a:rPr lang="ar-SA" dirty="0"/>
              <a:t> من خلال نقاط الوظيفة وعدد اسطر </a:t>
            </a:r>
            <a:r>
              <a:rPr lang="ar-SA" dirty="0" err="1"/>
              <a:t>الشيفرة</a:t>
            </a:r>
            <a:r>
              <a:rPr lang="ar-SA" dirty="0"/>
              <a:t>  وتوصف </a:t>
            </a:r>
            <a:r>
              <a:rPr lang="ar-SA" dirty="0" err="1"/>
              <a:t>بانهما</a:t>
            </a:r>
            <a:r>
              <a:rPr lang="ar-SA" dirty="0"/>
              <a:t> قياسان </a:t>
            </a:r>
            <a:r>
              <a:rPr lang="ar-SA" dirty="0" err="1"/>
              <a:t>اساسيان</a:t>
            </a:r>
            <a:r>
              <a:rPr lang="ar-SA" dirty="0"/>
              <a:t>. يجب النظر </a:t>
            </a:r>
            <a:r>
              <a:rPr lang="ar-SA" dirty="0" err="1"/>
              <a:t>الي</a:t>
            </a:r>
            <a:r>
              <a:rPr lang="ar-SA" dirty="0"/>
              <a:t> تقدير </a:t>
            </a:r>
            <a:r>
              <a:rPr lang="en-US" dirty="0"/>
              <a:t>LOC</a:t>
            </a:r>
            <a:r>
              <a:rPr lang="ar-SA" dirty="0"/>
              <a:t> و </a:t>
            </a:r>
            <a:r>
              <a:rPr lang="en-US" dirty="0"/>
              <a:t>FP</a:t>
            </a:r>
            <a:r>
              <a:rPr lang="ar-SA" dirty="0"/>
              <a:t> على </a:t>
            </a:r>
            <a:r>
              <a:rPr lang="ar-SA" dirty="0" err="1"/>
              <a:t>انهما</a:t>
            </a:r>
            <a:r>
              <a:rPr lang="ar-SA" dirty="0"/>
              <a:t> تقنيات متمايزات علي الرغم من وجود العديد من الخصائص المشتركة بينهما.</a:t>
            </a:r>
            <a:endParaRPr lang="en-US" dirty="0"/>
          </a:p>
          <a:p>
            <a:r>
              <a:rPr lang="ar-SA" dirty="0"/>
              <a:t>مترية الركيزة </a:t>
            </a:r>
            <a:r>
              <a:rPr lang="ar-SA" dirty="0" err="1"/>
              <a:t>للانتاجية</a:t>
            </a:r>
            <a:r>
              <a:rPr lang="ar-SA" dirty="0"/>
              <a:t> المعتمدة في مؤسسة ما تكون في اغلب  </a:t>
            </a:r>
            <a:r>
              <a:rPr lang="ar-SA" dirty="0" err="1"/>
              <a:t>الاحيان</a:t>
            </a:r>
            <a:r>
              <a:rPr lang="ar-SA" dirty="0"/>
              <a:t> متنافرة بقدر ملموس.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/>
              <a:t>تختلف تقنيات التقدير </a:t>
            </a:r>
            <a:r>
              <a:rPr lang="en-US" dirty="0"/>
              <a:t>LOC</a:t>
            </a:r>
            <a:r>
              <a:rPr lang="ar-SA" dirty="0"/>
              <a:t> و </a:t>
            </a:r>
            <a:r>
              <a:rPr lang="en-US" dirty="0"/>
              <a:t>FP</a:t>
            </a:r>
            <a:r>
              <a:rPr lang="ar-SA" dirty="0"/>
              <a:t> </a:t>
            </a:r>
            <a:r>
              <a:rPr lang="ar-SA" dirty="0" smtClean="0"/>
              <a:t>عن </a:t>
            </a:r>
            <a:r>
              <a:rPr lang="ar-SA" dirty="0"/>
              <a:t>بعضهما البعض  من حيث مستوى التفصيل المطلوب  للتفكيك والهدف من التجزئة.</a:t>
            </a:r>
            <a:endParaRPr lang="en-US" dirty="0"/>
          </a:p>
          <a:p>
            <a:r>
              <a:rPr lang="ar-SA" dirty="0"/>
              <a:t>في حالة تقديرات </a:t>
            </a:r>
            <a:r>
              <a:rPr lang="en-US" dirty="0"/>
              <a:t>FP</a:t>
            </a:r>
            <a:r>
              <a:rPr lang="ar-SA" dirty="0"/>
              <a:t> فان التفكيك يجري بشكل آخر فبدلا من تركيز الاهتمام على الوظيفة نلجأ </a:t>
            </a:r>
            <a:r>
              <a:rPr lang="ar-SA" dirty="0" err="1"/>
              <a:t>الى</a:t>
            </a:r>
            <a:r>
              <a:rPr lang="ar-SA" dirty="0"/>
              <a:t> تقدير جميع مميزات نطاق المعلومات.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التقدير المعتمد على عملية البرمجة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/>
              <a:t>التقدير المعتمد على عملية البرمجة المستخدمة في مشروع برمجي هو </a:t>
            </a:r>
            <a:r>
              <a:rPr lang="ar-SA" dirty="0" err="1"/>
              <a:t>اكثر</a:t>
            </a:r>
            <a:r>
              <a:rPr lang="ar-SA" dirty="0"/>
              <a:t> تقنيات التقدير انتشار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نماذج التقدير التجريبية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تستخدم </a:t>
            </a:r>
            <a:r>
              <a:rPr lang="ar-SA" dirty="0"/>
              <a:t>نماذج تقدير الجهد صيغا حسابية مستنبطة تجريبيا وتخدم هذه الصيغ في توقع الجهد كتابع لقيمة </a:t>
            </a:r>
            <a:r>
              <a:rPr lang="en-US" dirty="0"/>
              <a:t>LOC</a:t>
            </a:r>
            <a:r>
              <a:rPr lang="ar-SA" dirty="0"/>
              <a:t> </a:t>
            </a:r>
            <a:r>
              <a:rPr lang="ar-SA" dirty="0" err="1"/>
              <a:t>او</a:t>
            </a:r>
            <a:r>
              <a:rPr lang="ar-SA" dirty="0"/>
              <a:t> كتابع لقيمة </a:t>
            </a:r>
            <a:r>
              <a:rPr lang="en-US" dirty="0"/>
              <a:t>FP</a:t>
            </a:r>
          </a:p>
          <a:p>
            <a:r>
              <a:rPr lang="ar-SA" dirty="0" err="1"/>
              <a:t>ان</a:t>
            </a:r>
            <a:r>
              <a:rPr lang="ar-SA" dirty="0"/>
              <a:t> البيانات التجريبية التي تعتمد عليها معظم نماذج التقدير مأخوذة من عينات مشاريع محددة.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i="1" dirty="0" smtClean="0"/>
              <a:t>بنية نماذج التقدير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عادة </a:t>
            </a:r>
            <a:r>
              <a:rPr lang="ar-SA" dirty="0"/>
              <a:t>تشتق </a:t>
            </a:r>
            <a:r>
              <a:rPr lang="ar-SA" dirty="0" err="1"/>
              <a:t>اي</a:t>
            </a:r>
            <a:r>
              <a:rPr lang="ar-SA" dirty="0"/>
              <a:t> </a:t>
            </a:r>
            <a:r>
              <a:rPr lang="ar-SA" dirty="0" err="1"/>
              <a:t>نمذج</a:t>
            </a:r>
            <a:r>
              <a:rPr lang="ar-SA" dirty="0"/>
              <a:t> تقدير نمطي باستخدام التحليل </a:t>
            </a:r>
            <a:r>
              <a:rPr lang="ar-SA" dirty="0" err="1"/>
              <a:t>الانكفائى</a:t>
            </a:r>
            <a:r>
              <a:rPr lang="ar-SA" dirty="0"/>
              <a:t> على بيانات مجمعة من مشاريع برمجية سابقة وتأخذ البنية العمومية لهذه النماذج الصيغة التالية</a:t>
            </a:r>
            <a:endParaRPr lang="en-US" dirty="0"/>
          </a:p>
          <a:p>
            <a:r>
              <a:rPr lang="en-US" b="1" dirty="0"/>
              <a:t>E=A + B (</a:t>
            </a:r>
            <a:r>
              <a:rPr lang="en-US" b="1" dirty="0" err="1"/>
              <a:t>ev</a:t>
            </a:r>
            <a:r>
              <a:rPr lang="en-US" b="1" dirty="0"/>
              <a:t>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نموذج </a:t>
            </a:r>
            <a:r>
              <a:rPr lang="ar-SA" dirty="0"/>
              <a:t>الكلفة التأسيسي ولهذه البينة الهرمية الشكل التالي:</a:t>
            </a:r>
            <a:endParaRPr lang="en-US" dirty="0"/>
          </a:p>
          <a:p>
            <a:r>
              <a:rPr lang="ar-SA" b="1" i="1" dirty="0"/>
              <a:t>النموذج </a:t>
            </a:r>
            <a:r>
              <a:rPr lang="en-US" b="1" i="1" dirty="0"/>
              <a:t>1</a:t>
            </a:r>
          </a:p>
          <a:p>
            <a:r>
              <a:rPr lang="ar-SA" dirty="0"/>
              <a:t>وهو نموذج </a:t>
            </a:r>
            <a:r>
              <a:rPr lang="en-US" dirty="0"/>
              <a:t>COCOMO</a:t>
            </a:r>
            <a:r>
              <a:rPr lang="ar-SA" dirty="0"/>
              <a:t> القاعدي ويحتسب جهد (وكلفة) التطوير البرمجي كتابع لحجم البرنامج معبرا عنه </a:t>
            </a:r>
            <a:r>
              <a:rPr lang="ar-SA" dirty="0" err="1"/>
              <a:t>باسطر</a:t>
            </a:r>
            <a:r>
              <a:rPr lang="ar-SA" dirty="0"/>
              <a:t>  </a:t>
            </a:r>
            <a:r>
              <a:rPr lang="ar-SA" dirty="0" err="1"/>
              <a:t>الشيفرة</a:t>
            </a:r>
            <a:r>
              <a:rPr lang="ar-SA" dirty="0"/>
              <a:t> المقدرة.</a:t>
            </a:r>
            <a:endParaRPr lang="en-US" dirty="0"/>
          </a:p>
          <a:p>
            <a:r>
              <a:rPr lang="ar-SA" b="1" dirty="0" smtClean="0"/>
              <a:t>نموذج </a:t>
            </a:r>
            <a:r>
              <a:rPr lang="en-US" b="1" dirty="0" smtClean="0"/>
              <a:t>COCOMO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b="1" i="1" dirty="0"/>
              <a:t>النموذج </a:t>
            </a:r>
            <a:r>
              <a:rPr lang="en-US" b="1" i="1" dirty="0"/>
              <a:t>2</a:t>
            </a:r>
          </a:p>
          <a:p>
            <a:r>
              <a:rPr lang="ar-SA" dirty="0"/>
              <a:t>وهو نموذج </a:t>
            </a:r>
            <a:r>
              <a:rPr lang="en-US" dirty="0"/>
              <a:t>COCOMO</a:t>
            </a:r>
            <a:r>
              <a:rPr lang="ar-SA" dirty="0"/>
              <a:t> المتوسط ويحتسب جهد (وكلفة) التطوير البرمجي كتابع لحجم البرنامج ومجموعة من موجهات الكلفة وتتضمن </a:t>
            </a:r>
            <a:r>
              <a:rPr lang="ar-SA" dirty="0" err="1"/>
              <a:t>ذهذ</a:t>
            </a:r>
            <a:r>
              <a:rPr lang="ar-SA" dirty="0"/>
              <a:t> تقنيات شخصية للمنتج والعتاد وفريق التطوير وواصفات المشروع.</a:t>
            </a:r>
            <a:endParaRPr lang="en-US" dirty="0"/>
          </a:p>
          <a:p>
            <a:r>
              <a:rPr lang="ar-SA" b="1" i="1" dirty="0"/>
              <a:t>النموذج </a:t>
            </a:r>
            <a:r>
              <a:rPr lang="en-US" b="1" i="1" dirty="0"/>
              <a:t>3</a:t>
            </a:r>
          </a:p>
          <a:p>
            <a:r>
              <a:rPr lang="ar-SA" dirty="0"/>
              <a:t>وهو نموذج </a:t>
            </a:r>
            <a:r>
              <a:rPr lang="en-US" dirty="0"/>
              <a:t>COCOMO</a:t>
            </a:r>
            <a:r>
              <a:rPr lang="ar-SA" dirty="0"/>
              <a:t> المتقدم ويتضمن خصائص النموذج المتوسط مع تقييم تأثير موجهات الكلفة في كل مرحلة من </a:t>
            </a:r>
            <a:r>
              <a:rPr lang="ar-SA" dirty="0" err="1"/>
              <a:t>اجراء</a:t>
            </a:r>
            <a:r>
              <a:rPr lang="ar-SA" dirty="0"/>
              <a:t> هندسة البرمجيات.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تعرف نماذج </a:t>
            </a:r>
            <a:r>
              <a:rPr lang="en-US" dirty="0" smtClean="0"/>
              <a:t>COCOMO</a:t>
            </a:r>
            <a:r>
              <a:rPr lang="ar-SA" dirty="0" smtClean="0"/>
              <a:t> لثلاث صفوف من المشاريع البرمجية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dirty="0" smtClean="0"/>
              <a:t>النمط </a:t>
            </a:r>
            <a:r>
              <a:rPr lang="ar-SA" dirty="0"/>
              <a:t>العضوي</a:t>
            </a:r>
            <a:endParaRPr lang="en-US" dirty="0"/>
          </a:p>
          <a:p>
            <a:pPr lvl="0"/>
            <a:r>
              <a:rPr lang="ar-SA" dirty="0"/>
              <a:t>النمط القليل الترابط</a:t>
            </a:r>
            <a:endParaRPr lang="en-US" dirty="0"/>
          </a:p>
          <a:p>
            <a:pPr lvl="0"/>
            <a:r>
              <a:rPr lang="ar-SA" dirty="0"/>
              <a:t>النمط المضمن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معادلة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/>
              <a:t>معادلة البرمجيات هي نموذج متعدد المتغيرات </a:t>
            </a:r>
            <a:r>
              <a:rPr lang="ar-SA" dirty="0" err="1"/>
              <a:t>يفارض</a:t>
            </a:r>
            <a:r>
              <a:rPr lang="ar-SA" dirty="0"/>
              <a:t> توزيعا خاصا للجهد </a:t>
            </a:r>
            <a:r>
              <a:rPr lang="ar-SA" dirty="0" err="1"/>
              <a:t>اثناء</a:t>
            </a:r>
            <a:r>
              <a:rPr lang="ar-SA" dirty="0"/>
              <a:t> مدة تطوير المشروع البرمجي. واستنادا </a:t>
            </a:r>
            <a:r>
              <a:rPr lang="ar-SA" dirty="0" err="1"/>
              <a:t>الي</a:t>
            </a:r>
            <a:r>
              <a:rPr lang="ar-SA" dirty="0"/>
              <a:t> هذه البيانات نحصل  على </a:t>
            </a:r>
            <a:r>
              <a:rPr lang="ar-SA" dirty="0" err="1"/>
              <a:t>نمذج</a:t>
            </a:r>
            <a:r>
              <a:rPr lang="ar-SA" dirty="0"/>
              <a:t> تقدير من الشكل:</a:t>
            </a:r>
            <a:endParaRPr lang="en-US" dirty="0"/>
          </a:p>
          <a:p>
            <a:pPr algn="ctr">
              <a:buNone/>
            </a:pPr>
            <a:r>
              <a:rPr lang="en-US" b="1" dirty="0"/>
              <a:t>E = [LOC × B / P] ×  (1/t)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القرار بالتطوير </a:t>
            </a:r>
            <a:r>
              <a:rPr lang="ar-SA" dirty="0" err="1" smtClean="0"/>
              <a:t>او</a:t>
            </a:r>
            <a:r>
              <a:rPr lang="ar-SA" dirty="0" smtClean="0"/>
              <a:t> بالشراء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في </a:t>
            </a:r>
            <a:r>
              <a:rPr lang="ar-SA" dirty="0"/>
              <a:t>الكثير من مجالات التطبيقات البرمجية قد يكون </a:t>
            </a:r>
            <a:r>
              <a:rPr lang="ar-SA" dirty="0" err="1"/>
              <a:t>الاجدى</a:t>
            </a:r>
            <a:r>
              <a:rPr lang="ar-SA" dirty="0"/>
              <a:t> غالبا هو شراء </a:t>
            </a:r>
            <a:r>
              <a:rPr lang="ar-SA" dirty="0" err="1"/>
              <a:t>الؤسسة</a:t>
            </a:r>
            <a:r>
              <a:rPr lang="ar-SA" dirty="0"/>
              <a:t> للبرمجيات بدلا  من تطورها بنفسها.من البدائل المختلفة التي تؤدي دورا في عملية اقتناء البرمجيات </a:t>
            </a:r>
            <a:r>
              <a:rPr lang="ar-SA" dirty="0" err="1"/>
              <a:t>مايلي</a:t>
            </a:r>
            <a:r>
              <a:rPr lang="ar-SA" dirty="0"/>
              <a:t>:</a:t>
            </a:r>
            <a:endParaRPr lang="en-US" dirty="0"/>
          </a:p>
          <a:p>
            <a:pPr lvl="0"/>
            <a:r>
              <a:rPr lang="ar-SA" dirty="0"/>
              <a:t>يمكن شراء البرمجيات الجاهزة</a:t>
            </a:r>
            <a:endParaRPr lang="en-US" dirty="0"/>
          </a:p>
          <a:p>
            <a:pPr lvl="0"/>
            <a:r>
              <a:rPr lang="ar-SA" dirty="0"/>
              <a:t>يمكن اقتناء بعض المكونات البرمجية ذات الخبرة الشاملة </a:t>
            </a:r>
            <a:r>
              <a:rPr lang="ar-SA" dirty="0" err="1"/>
              <a:t>او</a:t>
            </a:r>
            <a:r>
              <a:rPr lang="ar-SA" dirty="0"/>
              <a:t> الخبرة الجزئية.</a:t>
            </a:r>
            <a:endParaRPr lang="en-US" dirty="0"/>
          </a:p>
          <a:p>
            <a:pPr lvl="0"/>
            <a:r>
              <a:rPr lang="ar-SA" dirty="0"/>
              <a:t>يمكن تفصيل البرمجية الخاصة بنا لدى متعاقد خارجي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dirty="0" err="1" smtClean="0"/>
              <a:t>اما</a:t>
            </a:r>
            <a:r>
              <a:rPr lang="ar-SA" dirty="0" smtClean="0"/>
              <a:t> في حالة المنتجات البرمجية الباهظة الثمن يمكن تطبيق </a:t>
            </a:r>
            <a:r>
              <a:rPr lang="ar-SA" dirty="0" err="1" smtClean="0"/>
              <a:t>الارشادات</a:t>
            </a:r>
            <a:r>
              <a:rPr lang="ar-SA" dirty="0" smtClean="0"/>
              <a:t> التالية: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28596" y="200024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ar-SA" dirty="0" smtClean="0"/>
              <a:t>حدد </a:t>
            </a:r>
            <a:r>
              <a:rPr lang="ar-SA" dirty="0"/>
              <a:t>الموصفات الوظائفية.</a:t>
            </a:r>
            <a:endParaRPr lang="en-US" dirty="0"/>
          </a:p>
          <a:p>
            <a:pPr lvl="0"/>
            <a:r>
              <a:rPr lang="ar-SA" dirty="0"/>
              <a:t>قدر الكلفة الداخلية للتطوير.</a:t>
            </a:r>
            <a:endParaRPr lang="en-US" dirty="0"/>
          </a:p>
          <a:p>
            <a:pPr lvl="0"/>
            <a:r>
              <a:rPr lang="ar-SA" dirty="0"/>
              <a:t>اختر ثلاثة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ar-SA" dirty="0" err="1"/>
              <a:t>اربعة</a:t>
            </a:r>
            <a:r>
              <a:rPr lang="ar-SA" dirty="0"/>
              <a:t> تطبيقات مرشحة.</a:t>
            </a:r>
            <a:endParaRPr lang="en-US" dirty="0"/>
          </a:p>
          <a:p>
            <a:pPr lvl="0"/>
            <a:r>
              <a:rPr lang="ar-SA" dirty="0"/>
              <a:t>ابن مصفوفة مقارنة رأس برأس</a:t>
            </a:r>
            <a:endParaRPr lang="en-US" dirty="0"/>
          </a:p>
          <a:p>
            <a:pPr lvl="0"/>
            <a:r>
              <a:rPr lang="ar-SA" dirty="0"/>
              <a:t>قيم كل حزمة برمجية </a:t>
            </a:r>
            <a:r>
              <a:rPr lang="ar-SA" dirty="0" err="1"/>
              <a:t>او</a:t>
            </a:r>
            <a:r>
              <a:rPr lang="ar-SA" dirty="0"/>
              <a:t> مكون برمجي</a:t>
            </a:r>
            <a:endParaRPr lang="en-US" dirty="0"/>
          </a:p>
          <a:p>
            <a:pPr lvl="0"/>
            <a:r>
              <a:rPr lang="ar-SA" dirty="0"/>
              <a:t>اتصل بمستخدمين </a:t>
            </a:r>
            <a:r>
              <a:rPr lang="ar-SA" dirty="0" err="1"/>
              <a:t>اخرين</a:t>
            </a:r>
            <a:r>
              <a:rPr lang="ar-SA" dirty="0"/>
              <a:t> للبرمجية.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err="1" smtClean="0"/>
              <a:t>انشاء</a:t>
            </a:r>
            <a:r>
              <a:rPr lang="ar-SA" b="1" dirty="0" smtClean="0"/>
              <a:t> شجرة القرار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يمكن </a:t>
            </a:r>
            <a:r>
              <a:rPr lang="ar-SA" dirty="0"/>
              <a:t>لمؤسسة هندسة البرمجيات اعتماد </a:t>
            </a:r>
            <a:r>
              <a:rPr lang="ar-SA" dirty="0" err="1"/>
              <a:t>احدى</a:t>
            </a:r>
            <a:r>
              <a:rPr lang="ar-SA" dirty="0"/>
              <a:t> الحالات التالية:</a:t>
            </a:r>
            <a:endParaRPr lang="en-US" dirty="0"/>
          </a:p>
          <a:p>
            <a:pPr lvl="0"/>
            <a:r>
              <a:rPr lang="ar-SA" dirty="0"/>
              <a:t>بناء النظام </a:t>
            </a:r>
            <a:r>
              <a:rPr lang="en-US" dirty="0"/>
              <a:t>X </a:t>
            </a:r>
            <a:r>
              <a:rPr lang="ar-SA" dirty="0"/>
              <a:t> بدا من نقطة الصفر</a:t>
            </a:r>
            <a:endParaRPr lang="en-US" dirty="0"/>
          </a:p>
          <a:p>
            <a:pPr lvl="0"/>
            <a:r>
              <a:rPr lang="ar-SA" dirty="0" err="1"/>
              <a:t>اعادة</a:t>
            </a:r>
            <a:r>
              <a:rPr lang="ar-SA" dirty="0"/>
              <a:t> استخدام مكونات برمجية خبرة جزئية لناء النظام</a:t>
            </a:r>
            <a:endParaRPr lang="en-US" dirty="0"/>
          </a:p>
          <a:p>
            <a:pPr lvl="0"/>
            <a:r>
              <a:rPr lang="ar-SA" dirty="0"/>
              <a:t>شراء منتج برمجي متوفر </a:t>
            </a:r>
            <a:r>
              <a:rPr lang="ar-SA" dirty="0" err="1"/>
              <a:t>وتعديلة</a:t>
            </a:r>
            <a:r>
              <a:rPr lang="ar-SA" dirty="0"/>
              <a:t> </a:t>
            </a:r>
            <a:r>
              <a:rPr lang="ar-SA" dirty="0" err="1"/>
              <a:t>لتواقف</a:t>
            </a:r>
            <a:r>
              <a:rPr lang="ar-SA" dirty="0"/>
              <a:t> الحاجات الخاصة</a:t>
            </a:r>
            <a:endParaRPr lang="en-US" dirty="0"/>
          </a:p>
          <a:p>
            <a:pPr lvl="0"/>
            <a:r>
              <a:rPr lang="ar-SA" dirty="0"/>
              <a:t>التعاقد لتطوير البرمجية  من طرف خارجي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القيمة المتوقعة للكلفة </a:t>
            </a:r>
            <a:r>
              <a:rPr lang="ar-SA" dirty="0" err="1" smtClean="0"/>
              <a:t>محسوية</a:t>
            </a:r>
            <a:r>
              <a:rPr lang="ar-SA" dirty="0" smtClean="0"/>
              <a:t> على </a:t>
            </a:r>
            <a:r>
              <a:rPr lang="ar-SA" dirty="0" err="1" smtClean="0"/>
              <a:t>اي</a:t>
            </a:r>
            <a:r>
              <a:rPr lang="ar-SA" dirty="0" smtClean="0"/>
              <a:t> فرع من شجرة القرار هي: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28596" y="1928802"/>
            <a:ext cx="8229600" cy="4525963"/>
          </a:xfrm>
        </p:spPr>
        <p:txBody>
          <a:bodyPr/>
          <a:lstStyle/>
          <a:p>
            <a:r>
              <a:rPr lang="ar-SA" b="1" dirty="0" smtClean="0"/>
              <a:t>الكلفة </a:t>
            </a:r>
            <a:r>
              <a:rPr lang="ar-SA" b="1" dirty="0"/>
              <a:t>المتوقعة = مجموع  </a:t>
            </a:r>
            <a:r>
              <a:rPr lang="en-US" b="1" dirty="0"/>
              <a:t>]</a:t>
            </a:r>
            <a:r>
              <a:rPr lang="ar-SA" b="1" dirty="0"/>
              <a:t>(احتمال المسار) × (تقدير كلفة المسار) </a:t>
            </a:r>
            <a:r>
              <a:rPr lang="en-US" b="1" dirty="0"/>
              <a:t>[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err="1" smtClean="0"/>
              <a:t>اللجؤ</a:t>
            </a:r>
            <a:r>
              <a:rPr lang="ar-SA" b="1" dirty="0" smtClean="0"/>
              <a:t> </a:t>
            </a:r>
            <a:r>
              <a:rPr lang="ar-SA" b="1" dirty="0" err="1" smtClean="0"/>
              <a:t>الى</a:t>
            </a:r>
            <a:r>
              <a:rPr lang="ar-SA" b="1" dirty="0" smtClean="0"/>
              <a:t> متعهد خارجي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/>
              <a:t>مبدأ </a:t>
            </a:r>
            <a:r>
              <a:rPr lang="ar-SA" dirty="0" err="1"/>
              <a:t>اللجؤ</a:t>
            </a:r>
            <a:r>
              <a:rPr lang="ar-SA" dirty="0"/>
              <a:t> </a:t>
            </a:r>
            <a:r>
              <a:rPr lang="ar-SA" dirty="0" err="1"/>
              <a:t>الى</a:t>
            </a:r>
            <a:r>
              <a:rPr lang="ar-SA" dirty="0"/>
              <a:t> متعهد خارجي هو بسيط جدا " يجري التعاقد مع طرف ثالث لانجاز </a:t>
            </a:r>
            <a:r>
              <a:rPr lang="ar-SA" dirty="0" err="1"/>
              <a:t>اعمال</a:t>
            </a:r>
            <a:r>
              <a:rPr lang="ar-SA" dirty="0"/>
              <a:t> هندسة البرمجيات بكلفة ارخص ويؤمل </a:t>
            </a:r>
            <a:r>
              <a:rPr lang="ar-SA" dirty="0" err="1"/>
              <a:t>ان</a:t>
            </a:r>
            <a:r>
              <a:rPr lang="ar-SA" dirty="0"/>
              <a:t> تكون الجودة </a:t>
            </a:r>
            <a:r>
              <a:rPr lang="ar-SA" dirty="0" err="1"/>
              <a:t>اعلى</a:t>
            </a:r>
            <a:r>
              <a:rPr lang="ar-SA" dirty="0"/>
              <a:t> </a:t>
            </a:r>
            <a:r>
              <a:rPr lang="ar-SA" dirty="0" err="1"/>
              <a:t>ايضا</a:t>
            </a:r>
            <a:r>
              <a:rPr lang="ar-SA" dirty="0"/>
              <a:t> </a:t>
            </a:r>
            <a:r>
              <a:rPr lang="ar-SA" dirty="0" err="1"/>
              <a:t>اما</a:t>
            </a:r>
            <a:r>
              <a:rPr lang="ar-SA" dirty="0"/>
              <a:t> </a:t>
            </a:r>
            <a:r>
              <a:rPr lang="ar-SA" dirty="0" err="1"/>
              <a:t>الاعمال</a:t>
            </a:r>
            <a:r>
              <a:rPr lang="ar-SA" dirty="0"/>
              <a:t> البرمجية التي تقود المؤسسة في هذه الحال فتقتصر على </a:t>
            </a:r>
            <a:r>
              <a:rPr lang="ar-SA" dirty="0" err="1"/>
              <a:t>ادارة</a:t>
            </a:r>
            <a:r>
              <a:rPr lang="ar-SA" dirty="0"/>
              <a:t> نشاطات العقد (مع طرف ثالث) "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ادوات</a:t>
            </a:r>
            <a:r>
              <a:rPr lang="ar-SA" dirty="0" smtClean="0"/>
              <a:t> التقدير المؤتمتة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تسمح </a:t>
            </a:r>
            <a:r>
              <a:rPr lang="ar-SA" dirty="0" err="1"/>
              <a:t>ادوات</a:t>
            </a:r>
            <a:r>
              <a:rPr lang="ar-SA" dirty="0"/>
              <a:t> التقدير المؤتمتة للمخطط بتقدير الكلفة والجهد والقيام بتحليل من النوع " ماذا لو" ؟ . بالرغم من وجود العديد من </a:t>
            </a:r>
            <a:r>
              <a:rPr lang="ar-SA" dirty="0" err="1"/>
              <a:t>ادوات</a:t>
            </a:r>
            <a:r>
              <a:rPr lang="ar-SA" dirty="0"/>
              <a:t> التقدير المؤتمتة لكنها  جميعا تبين الخصائص العامة ذاتها وكلها تتطلب واحد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ar-SA" dirty="0" err="1"/>
              <a:t>اكثر</a:t>
            </a:r>
            <a:r>
              <a:rPr lang="ar-SA" dirty="0"/>
              <a:t> من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صفوف البيانات التالية: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dirty="0" smtClean="0"/>
              <a:t>تقدير </a:t>
            </a:r>
            <a:r>
              <a:rPr lang="ar-SA" dirty="0"/>
              <a:t>كمي لحجم المشروع</a:t>
            </a:r>
            <a:endParaRPr lang="en-US" dirty="0"/>
          </a:p>
          <a:p>
            <a:pPr lvl="0"/>
            <a:r>
              <a:rPr lang="ar-SA" dirty="0"/>
              <a:t>وصف كيفي لخصائص المشروع</a:t>
            </a:r>
            <a:endParaRPr lang="en-US" dirty="0"/>
          </a:p>
          <a:p>
            <a:pPr lvl="0"/>
            <a:r>
              <a:rPr lang="ar-SA" dirty="0"/>
              <a:t>بعض </a:t>
            </a:r>
            <a:r>
              <a:rPr lang="ar-SA" dirty="0" err="1"/>
              <a:t>الاوصاف</a:t>
            </a:r>
            <a:r>
              <a:rPr lang="ar-SA" dirty="0"/>
              <a:t> لبيئة التطوير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85786" y="278605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ar-SA" sz="6000" dirty="0" smtClean="0"/>
              <a:t>الأسئلة ؟</a:t>
            </a:r>
            <a:endParaRPr lang="ar-SA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884</TotalTime>
  <Words>1214</Words>
  <Application>Microsoft Office PowerPoint</Application>
  <PresentationFormat>عرض على الشاشة (3:4)‏</PresentationFormat>
  <Paragraphs>173</Paragraphs>
  <Slides>36</Slides>
  <Notes>36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36</vt:i4>
      </vt:variant>
    </vt:vector>
  </HeadingPairs>
  <TitlesOfParts>
    <vt:vector size="37" baseType="lpstr">
      <vt:lpstr>مشربية</vt:lpstr>
      <vt:lpstr>تخطيط المشاريع البرمجية </vt:lpstr>
      <vt:lpstr>اهداف الفصل </vt:lpstr>
      <vt:lpstr>تابع</vt:lpstr>
      <vt:lpstr>تخطيط المشاريع البرمجية </vt:lpstr>
      <vt:lpstr>ملاحظات حول التقدير </vt:lpstr>
      <vt:lpstr>العوامل التي تؤثر علي دقة التقديرات للمشاريع البرمجية </vt:lpstr>
      <vt:lpstr>أفق البرمجيات </vt:lpstr>
      <vt:lpstr>الحصول علي المعلومات الضرورية للافق </vt:lpstr>
      <vt:lpstr>تابع</vt:lpstr>
      <vt:lpstr>الموارد </vt:lpstr>
      <vt:lpstr>يتميز كل مورد باربع خصائص هي </vt:lpstr>
      <vt:lpstr>الموارد البشرية </vt:lpstr>
      <vt:lpstr>الموارد البرمجية القابلة لاعادة الاستخدام </vt:lpstr>
      <vt:lpstr>الموارد البيئية </vt:lpstr>
      <vt:lpstr>تقدير المشروع البرمجي </vt:lpstr>
      <vt:lpstr>عندما نحاول التوصيل الى تقديرات موثوقة للكلفة والجهد اللازمين لانجاز برمجية فاننا نواجه عدة خيارات </vt:lpstr>
      <vt:lpstr>تقنيات التفكيك </vt:lpstr>
      <vt:lpstr>تحديد حجم البرمجيات </vt:lpstr>
      <vt:lpstr>لقد اقترح اربعة مناهج مختلفة للتعامل مع مشكلة تحديد الحجم </vt:lpstr>
      <vt:lpstr>التقدير المعتمد على المشكلة </vt:lpstr>
      <vt:lpstr>تابع</vt:lpstr>
      <vt:lpstr>التقدير المعتمد على عملية البرمجة </vt:lpstr>
      <vt:lpstr>نماذج التقدير التجريبية </vt:lpstr>
      <vt:lpstr>بنية نماذج التقدير </vt:lpstr>
      <vt:lpstr>الشريحة 25</vt:lpstr>
      <vt:lpstr>تابع</vt:lpstr>
      <vt:lpstr>تعرف نماذج COCOMO لثلاث صفوف من المشاريع البرمجية </vt:lpstr>
      <vt:lpstr>معادلة البرمجيات </vt:lpstr>
      <vt:lpstr>القرار بالتطوير او بالشراء  </vt:lpstr>
      <vt:lpstr>اما في حالة المنتجات البرمجية الباهظة الثمن يمكن تطبيق الارشادات التالية: </vt:lpstr>
      <vt:lpstr>انشاء شجرة القرار </vt:lpstr>
      <vt:lpstr>القيمة المتوقعة للكلفة محسوية على اي فرع من شجرة القرار هي: </vt:lpstr>
      <vt:lpstr>اللجؤ الى متعهد خارجي </vt:lpstr>
      <vt:lpstr>ادوات التقدير المؤتمتة </vt:lpstr>
      <vt:lpstr>صفوف البيانات التالية: </vt:lpstr>
      <vt:lpstr>الأسئلة ؟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تخطيط المشاريع البرمجية</dc:title>
  <dc:creator>AzizahLive</dc:creator>
  <cp:lastModifiedBy>AzizahLive</cp:lastModifiedBy>
  <cp:revision>43</cp:revision>
  <dcterms:created xsi:type="dcterms:W3CDTF">2011-10-11T09:09:59Z</dcterms:created>
  <dcterms:modified xsi:type="dcterms:W3CDTF">2011-11-12T07:49:00Z</dcterms:modified>
</cp:coreProperties>
</file>